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80" r:id="rId5"/>
    <p:sldId id="271" r:id="rId6"/>
    <p:sldId id="270" r:id="rId7"/>
    <p:sldId id="274" r:id="rId8"/>
    <p:sldId id="275" r:id="rId9"/>
    <p:sldId id="273" r:id="rId10"/>
    <p:sldId id="272" r:id="rId11"/>
    <p:sldId id="269" r:id="rId12"/>
    <p:sldId id="281" r:id="rId13"/>
    <p:sldId id="285" r:id="rId14"/>
    <p:sldId id="286" r:id="rId15"/>
    <p:sldId id="276" r:id="rId16"/>
    <p:sldId id="282" r:id="rId17"/>
    <p:sldId id="277" r:id="rId18"/>
    <p:sldId id="283" r:id="rId19"/>
    <p:sldId id="284" r:id="rId20"/>
    <p:sldId id="287" r:id="rId21"/>
    <p:sldId id="278" r:id="rId22"/>
    <p:sldId id="27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gr. Marek Mateják, Ph.D." initials="MMMP" lastIdx="2" clrIdx="0">
    <p:extLst>
      <p:ext uri="{19B8F6BF-5375-455C-9EA6-DF929625EA0E}">
        <p15:presenceInfo xmlns:p15="http://schemas.microsoft.com/office/powerpoint/2012/main" userId="S-1-5-21-1749383568-2819436954-3184962081-142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DE1D31"/>
    <a:srgbClr val="CC193A"/>
    <a:srgbClr val="70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3CE3-52E3-42AE-A48C-209CCA2C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1F77AB-028F-44F4-B70C-493D398E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8AFCB-B835-47B5-BBD8-2DDD970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799DD-547F-4F08-ABB1-1179BA8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2A224-D452-4856-A5EC-D1D7BAC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9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D3CF-8CB0-4226-AB86-BFA7527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57A44-89B0-48EF-9599-BEA202C6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478C-1CFC-485E-81EA-D89C1D6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40416-8642-41DB-ACCE-F233C9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5A6FC-C9EE-4C5E-8B75-82B8BC4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DC102-637F-4E0B-9549-7969DBE1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36B33-D968-44A3-B4EE-212B3DFA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B40A9-9C29-42F2-990E-7FF82F3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C8E50-83CE-46A0-BC82-72F51B6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0ADDB-A50D-4E02-8B1A-FFDDEA91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8E9A4-A2ED-429F-AB93-6B809F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105FA-5D7F-42F4-9211-247B29E9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B5418-145D-429A-8A72-115927A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2856D-9743-4B1C-841B-40EABBE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F1666-42CD-494E-BD67-012368E6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1D18-4357-4781-AE7F-D2711FC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DD1FB-2E63-4E31-967A-9E26ECC8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86EB5-2ADA-4674-9BD6-E9D8D08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0143D-D18A-4D22-AA48-3EE4666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B02D7-FE16-4483-9E7D-031F42D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3524-B4FA-4CBA-9BD7-C008181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BE4C7-E85D-4C92-A880-B8CDA236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68480-38E2-4D01-8374-761B187A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CD92A-A06D-404E-8800-443A49D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E8E97-D055-4620-B127-F88C323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F33AD-2F1D-4876-B047-D4EBD17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1EDC6-6B2B-4285-A9E1-114E546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1870E-D2F4-4ED6-A001-06A6568F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E75F3-738B-4BCA-96C5-FEDE9199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410BB-31DA-4C0F-9F20-BAD802C4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7D234-0505-4839-9177-8A2AFF199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0D7C5-A27E-461C-AF6F-280ED87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8C67B-04B6-4786-9A09-0FA1F5A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94DA0B-D16A-4CA6-AFCE-955C6BC1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B057-7D3F-4427-AC93-FE6AF851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F549F-7333-4FA0-9676-3511937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EC9AF-B603-4B5F-A7FD-68BA4C1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58EAB-8900-41A9-89B6-14A5B0D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BF94A6-94F7-4776-96EF-756C6D79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86C62-3805-49EF-9463-F4A5DBC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3A9CAD-F32D-4AC3-8369-D116B6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71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86CE-4A53-44C3-BB6E-E412B12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535D-B054-48EE-B145-7A25F58A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8F7C8-4A30-4E27-9E33-0A8D088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1027-7C85-49D2-9DC8-FCAACB9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EA88A-2771-4D19-905D-753CC6F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E42A3C-C150-4CE7-AC89-0F0344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E750-E99F-4D8A-8DD0-24AE615A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3405C-0E45-4169-859A-43306489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E2C5A-CF62-4C7F-8C3E-255A014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911241-0BB2-4A16-ADDB-43B3021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1AFB-3FF8-45E8-AA4B-9839487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CAD2F-A5FA-4E47-B949-6280A28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4DDF8-F13D-4863-B41A-F775F53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01816-2011-4CD5-9F60-71004B2E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6070C-0A9A-4272-9E74-FBFC640F2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051-D946-4C96-9686-8FA6C8D4FC9B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07D13-AEC0-42C7-AE90-6912EDED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49BFB-95E2-4045-BB72-6603EC91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arek@matfyz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ED4652-D093-D3E8-2F75-1D5E6F4AA35F}"/>
              </a:ext>
            </a:extLst>
          </p:cNvPr>
          <p:cNvSpPr/>
          <p:nvPr/>
        </p:nvSpPr>
        <p:spPr>
          <a:xfrm>
            <a:off x="-1" y="0"/>
            <a:ext cx="57454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[    </a:t>
            </a:r>
            <a:r>
              <a:rPr lang="de-DE" sz="3200" b="1" dirty="0" err="1"/>
              <a:t>Your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portrait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picture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here</a:t>
            </a:r>
            <a:r>
              <a:rPr lang="de-DE" sz="3200" b="1" dirty="0"/>
              <a:t>    ]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9A509278-E644-45F9-ABB8-8152B923BB7A}"/>
              </a:ext>
            </a:extLst>
          </p:cNvPr>
          <p:cNvSpPr/>
          <p:nvPr/>
        </p:nvSpPr>
        <p:spPr>
          <a:xfrm rot="10800000" flipV="1">
            <a:off x="9005976" y="3365877"/>
            <a:ext cx="3186023" cy="3492123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7CBD8A-5E0D-73BC-C88B-50C46974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64" y="763316"/>
            <a:ext cx="5498236" cy="2406463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6C7CBCF-74E7-4357-81C7-F4E898BE038E}"/>
              </a:ext>
            </a:extLst>
          </p:cNvPr>
          <p:cNvSpPr/>
          <p:nvPr/>
        </p:nvSpPr>
        <p:spPr>
          <a:xfrm flipV="1">
            <a:off x="-1" y="0"/>
            <a:ext cx="2846717" cy="3120219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EB5B8B-C704-F01C-8EF7-06AE8A05C735}"/>
              </a:ext>
            </a:extLst>
          </p:cNvPr>
          <p:cNvSpPr txBox="1"/>
          <p:nvPr/>
        </p:nvSpPr>
        <p:spPr>
          <a:xfrm>
            <a:off x="6096000" y="172824"/>
            <a:ext cx="5177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excited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to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be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presenting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at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the</a:t>
            </a:r>
            <a:endParaRPr lang="de-DE" sz="2600" dirty="0">
              <a:solidFill>
                <a:srgbClr val="707A84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F04420-965F-E739-D36A-98B58599583B}"/>
              </a:ext>
            </a:extLst>
          </p:cNvPr>
          <p:cNvSpPr txBox="1"/>
          <p:nvPr/>
        </p:nvSpPr>
        <p:spPr>
          <a:xfrm>
            <a:off x="6160057" y="3267828"/>
            <a:ext cx="50498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Chemical 2.0</a:t>
            </a:r>
          </a:p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(Free open-source </a:t>
            </a:r>
          </a:p>
          <a:p>
            <a:pPr algn="ctr"/>
            <a:r>
              <a:rPr lang="en-US" sz="2600" b="1" dirty="0" err="1">
                <a:latin typeface="Century Gothic" panose="020B0502020202020204" pitchFamily="34" charset="0"/>
              </a:rPr>
              <a:t>Modelica</a:t>
            </a:r>
            <a:r>
              <a:rPr lang="en-US" sz="2600" b="1" dirty="0">
                <a:latin typeface="Century Gothic" panose="020B0502020202020204" pitchFamily="34" charset="0"/>
              </a:rPr>
              <a:t> library)</a:t>
            </a:r>
            <a:endParaRPr lang="de-DE" sz="2600" b="1" dirty="0">
              <a:latin typeface="Century Gothic" panose="020B0502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40B3B0-9F2C-3C5B-455C-59E5DFE82B19}"/>
              </a:ext>
            </a:extLst>
          </p:cNvPr>
          <p:cNvSpPr txBox="1"/>
          <p:nvPr/>
        </p:nvSpPr>
        <p:spPr>
          <a:xfrm rot="18709216">
            <a:off x="8867953" y="512679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Lucerne, Switzerland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September 8 -10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44DA96-60BD-F0B1-1BAC-3323321ED886}"/>
              </a:ext>
            </a:extLst>
          </p:cNvPr>
          <p:cNvSpPr txBox="1"/>
          <p:nvPr/>
        </p:nvSpPr>
        <p:spPr>
          <a:xfrm rot="18734866">
            <a:off x="-777018" y="84054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Marek Matej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á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k </a:t>
            </a:r>
            <a:endParaRPr lang="cs-CZ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IKEM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&amp;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Charles </a:t>
            </a:r>
            <a:r>
              <a:rPr lang="cs-CZ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Uni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versity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7289D-E9CB-48A9-9437-AF0D5FB1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98" y="2009775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split orient="vert"/>
      </p:transition>
    </mc:Choice>
    <mc:Fallback xmlns="">
      <p:transition spd="slow" advTm="10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DA7-6E51-4FC3-9E6D-0D22A5C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… as operation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9088D-F3A7-434A-9790-714D696E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115214" cy="3911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AF706-4630-4076-987B-E656746AB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95"/>
          <a:stretch/>
        </p:blipFill>
        <p:spPr>
          <a:xfrm>
            <a:off x="5881669" y="2854960"/>
            <a:ext cx="6168092" cy="37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D473-D00A-44ED-939E-8388D84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 and process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CF4D3-77A0-4546-B6BC-687E473C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0" y="1597482"/>
            <a:ext cx="2838596" cy="12891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D3DD3-624A-47A5-B16F-B591F2F8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6" y="2856245"/>
            <a:ext cx="5404128" cy="889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7F1CB-A653-4686-86A5-25DDB89A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4" y="3732026"/>
            <a:ext cx="7598420" cy="773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FDE77A-BDEB-4610-99F1-289A75DD6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6" y="4910848"/>
            <a:ext cx="7721997" cy="571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D03A06-5706-4A75-B5ED-EE345A096D62}"/>
              </a:ext>
            </a:extLst>
          </p:cNvPr>
          <p:cNvSpPr txBox="1"/>
          <p:nvPr/>
        </p:nvSpPr>
        <p:spPr>
          <a:xfrm>
            <a:off x="5662739" y="1667648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Ref: McBride B.J.,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Zehe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M.J., and Gordon S. (2002): NASA Glenn Coefficients for Calculating Thermodynamic Properties of Individual Species. NASA report TP-2002-211556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487FC0-27E4-408B-90B8-D52F383DA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6" y="5462797"/>
            <a:ext cx="9887458" cy="622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38306E-DF89-40A0-9C38-9512DEE31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66" y="2645511"/>
            <a:ext cx="2781443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next chemical substances</a:t>
            </a:r>
          </a:p>
          <a:p>
            <a:r>
              <a:rPr lang="en-US" b="1" dirty="0"/>
              <a:t>chemical kinetics</a:t>
            </a:r>
          </a:p>
          <a:p>
            <a:r>
              <a:rPr lang="en-US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29484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EDF-E36C-44EA-B3C1-3A57FD8A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Traditional potential difference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538DE-F599-4247-81A5-DF4E1BC1D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9" y="2500430"/>
            <a:ext cx="2010995" cy="461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79618-D1CB-4D20-A051-FBADEAD1C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4154416"/>
            <a:ext cx="1447874" cy="336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9AA75-1CAD-48E0-98D9-02C06335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5858424"/>
            <a:ext cx="1339919" cy="463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55EDB-8214-4AA5-A1A7-71C260B71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02" y="2263546"/>
            <a:ext cx="895396" cy="742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60C6D-599F-49DC-8141-7B5F211E7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33" y="3875264"/>
            <a:ext cx="1720938" cy="787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A85BC3-910B-4103-8CB8-E606FEB83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88" y="5316658"/>
            <a:ext cx="1492327" cy="793791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E6BF408-5456-496F-999A-300B40D1200C}"/>
              </a:ext>
            </a:extLst>
          </p:cNvPr>
          <p:cNvSpPr/>
          <p:nvPr/>
        </p:nvSpPr>
        <p:spPr>
          <a:xfrm>
            <a:off x="409880" y="1725079"/>
            <a:ext cx="2558143" cy="574261"/>
          </a:xfrm>
          <a:prstGeom prst="wedgeEllipseCallout">
            <a:avLst>
              <a:gd name="adj1" fmla="val -27216"/>
              <a:gd name="adj2" fmla="val 7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Reaction rate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5F4E059-7238-4B16-A161-C77223D5BF3A}"/>
              </a:ext>
            </a:extLst>
          </p:cNvPr>
          <p:cNvSpPr/>
          <p:nvPr/>
        </p:nvSpPr>
        <p:spPr>
          <a:xfrm>
            <a:off x="3800737" y="1722492"/>
            <a:ext cx="3564186" cy="574261"/>
          </a:xfrm>
          <a:prstGeom prst="wedgeEllipseCallout">
            <a:avLst>
              <a:gd name="adj1" fmla="val 4853"/>
              <a:gd name="adj2" fmla="val 7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Dissiciation</a:t>
            </a:r>
            <a:r>
              <a:rPr lang="en-US" dirty="0"/>
              <a:t> coefficient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EF5D965-86C1-420F-88E3-1395C193DDF8}"/>
              </a:ext>
            </a:extLst>
          </p:cNvPr>
          <p:cNvSpPr/>
          <p:nvPr/>
        </p:nvSpPr>
        <p:spPr>
          <a:xfrm>
            <a:off x="1391430" y="3379651"/>
            <a:ext cx="3564186" cy="574261"/>
          </a:xfrm>
          <a:prstGeom prst="wedgeEllipseCallout">
            <a:avLst>
              <a:gd name="adj1" fmla="val -36962"/>
              <a:gd name="adj2" fmla="val 7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rate coefficient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2450908E-7041-4289-B37C-310E8BEFB77A}"/>
              </a:ext>
            </a:extLst>
          </p:cNvPr>
          <p:cNvSpPr/>
          <p:nvPr/>
        </p:nvSpPr>
        <p:spPr>
          <a:xfrm>
            <a:off x="1221123" y="5206928"/>
            <a:ext cx="3798585" cy="574261"/>
          </a:xfrm>
          <a:prstGeom prst="wedgeEllipseCallout">
            <a:avLst>
              <a:gd name="adj1" fmla="val -36962"/>
              <a:gd name="adj2" fmla="val 7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rate coefficient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CA26D1E-F651-473B-BC73-46B05AFA53F8}"/>
              </a:ext>
            </a:extLst>
          </p:cNvPr>
          <p:cNvSpPr/>
          <p:nvPr/>
        </p:nvSpPr>
        <p:spPr>
          <a:xfrm>
            <a:off x="5662639" y="3429000"/>
            <a:ext cx="3564186" cy="574261"/>
          </a:xfrm>
          <a:prstGeom prst="wedgeEllipseCallout">
            <a:avLst>
              <a:gd name="adj1" fmla="val 44281"/>
              <a:gd name="adj2" fmla="val 7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Substrates activity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A31A3108-CC05-4D47-8000-7C5FC07B2FFC}"/>
              </a:ext>
            </a:extLst>
          </p:cNvPr>
          <p:cNvSpPr/>
          <p:nvPr/>
        </p:nvSpPr>
        <p:spPr>
          <a:xfrm>
            <a:off x="5740708" y="4960386"/>
            <a:ext cx="3564186" cy="574261"/>
          </a:xfrm>
          <a:prstGeom prst="wedgeEllipseCallout">
            <a:avLst>
              <a:gd name="adj1" fmla="val 40615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BEB178-8795-4E50-A540-0E5E50BC3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77" y="2601716"/>
            <a:ext cx="2006703" cy="381020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569C4D3-C803-403B-AD1F-2F9FAE93D91F}"/>
              </a:ext>
            </a:extLst>
          </p:cNvPr>
          <p:cNvSpPr/>
          <p:nvPr/>
        </p:nvSpPr>
        <p:spPr>
          <a:xfrm>
            <a:off x="7937409" y="1722492"/>
            <a:ext cx="3564186" cy="574261"/>
          </a:xfrm>
          <a:prstGeom prst="wedgeEllipseCallout">
            <a:avLst>
              <a:gd name="adj1" fmla="val 272"/>
              <a:gd name="adj2" fmla="val 8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Arrhenius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7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3C3C2B-3E00-44E3-9650-49BA8011CA6A}"/>
              </a:ext>
            </a:extLst>
          </p:cNvPr>
          <p:cNvSpPr txBox="1">
            <a:spLocks/>
          </p:cNvSpPr>
          <p:nvPr/>
        </p:nvSpPr>
        <p:spPr>
          <a:xfrm>
            <a:off x="838199" y="26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potential difference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50160-730A-49A5-8A4A-018D9923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31" y="3344149"/>
            <a:ext cx="3276768" cy="1924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FDE905-83AD-4935-AF38-E6FD3B6A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1" y="3118244"/>
            <a:ext cx="381020" cy="292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9895B3-02BF-4404-8654-D29394321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51" y="5265574"/>
            <a:ext cx="234962" cy="3619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4438F8-C139-4909-9FE6-4BD720363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69" y="5301863"/>
            <a:ext cx="469924" cy="2921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2996F5-534B-49FC-A530-8DB9EDCF4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16" y="5299211"/>
            <a:ext cx="285765" cy="2984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05F994-BFD7-4DEB-BD63-771DE0EE9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42" y="3344149"/>
            <a:ext cx="4178515" cy="1301817"/>
          </a:xfrm>
          <a:prstGeom prst="rect">
            <a:avLst/>
          </a:prstGeom>
        </p:spPr>
      </p:pic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FEDE6349-51DE-4B1B-AE70-D02F8424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90" y="1532841"/>
            <a:ext cx="5076818" cy="865556"/>
          </a:xfrm>
        </p:spPr>
      </p:pic>
    </p:spTree>
    <p:extLst>
      <p:ext uri="{BB962C8B-B14F-4D97-AF65-F5344CB8AC3E}">
        <p14:creationId xmlns:p14="http://schemas.microsoft.com/office/powerpoint/2010/main" val="408708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59F6F08-D090-46F3-8B0D-C70EEEBF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FF978-10D1-45A3-A1D9-6C4EC0FA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kinetics (Chemical 2.0)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8B5FC7-4848-4CFE-BF03-EA73E45F1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9" y="3971329"/>
            <a:ext cx="9590314" cy="2059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B6D088-801E-4AC9-9FF7-C187F3CC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79" y="1879160"/>
            <a:ext cx="862132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next chemical substances</a:t>
            </a:r>
          </a:p>
          <a:p>
            <a:r>
              <a:rPr lang="en-US" dirty="0"/>
              <a:t>chemical kinetics</a:t>
            </a:r>
          </a:p>
          <a:p>
            <a:r>
              <a:rPr lang="en-US" b="1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158470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B55C-2E2D-4AC7-9E39-8B71DDCE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E2BE67-D647-48B2-8EDE-B495AEC05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67" y="1673851"/>
            <a:ext cx="1284987" cy="9109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3E55EC-6A21-451E-8143-C37A255D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35" y="1556893"/>
            <a:ext cx="4191129" cy="1068950"/>
          </a:xfrm>
          <a:prstGeom prst="rect">
            <a:avLst/>
          </a:prstGeom>
        </p:spPr>
      </p:pic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E6592B1-47FA-4614-8638-186A806B2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54" y="1604479"/>
            <a:ext cx="1455432" cy="973778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242BBF9-212C-4649-BCD4-5ED5B75F4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9" y="5395513"/>
            <a:ext cx="1945815" cy="5964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B45D7A-4D9B-4ADE-A2A8-BC5BF4400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21" y="5655700"/>
            <a:ext cx="2298670" cy="4490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2F9CE3-E1AF-4FDB-8E78-1EDB159CB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6" y="3522218"/>
            <a:ext cx="1842013" cy="985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F9B7C-239A-476F-9536-286A361E1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64" y="5275293"/>
            <a:ext cx="5937956" cy="1153489"/>
          </a:xfrm>
          <a:prstGeom prst="rect">
            <a:avLst/>
          </a:prstGeom>
        </p:spPr>
      </p:pic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E773D414-DEDF-4F30-BC5C-21A2EEF81D58}"/>
              </a:ext>
            </a:extLst>
          </p:cNvPr>
          <p:cNvSpPr/>
          <p:nvPr/>
        </p:nvSpPr>
        <p:spPr>
          <a:xfrm>
            <a:off x="1213280" y="1112837"/>
            <a:ext cx="1422774" cy="57785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7A237FFF-4142-4E7F-967B-0CCE3103CB28}"/>
              </a:ext>
            </a:extLst>
          </p:cNvPr>
          <p:cNvSpPr/>
          <p:nvPr/>
        </p:nvSpPr>
        <p:spPr>
          <a:xfrm>
            <a:off x="9115723" y="1027906"/>
            <a:ext cx="2074791" cy="577851"/>
          </a:xfrm>
          <a:prstGeom prst="wedgeEllipseCallout">
            <a:avLst>
              <a:gd name="adj1" fmla="val -25030"/>
              <a:gd name="adj2" fmla="val 81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BC2CF41-0431-47F2-8E71-432CCF6CF024}"/>
              </a:ext>
            </a:extLst>
          </p:cNvPr>
          <p:cNvSpPr/>
          <p:nvPr/>
        </p:nvSpPr>
        <p:spPr>
          <a:xfrm>
            <a:off x="5216738" y="2944367"/>
            <a:ext cx="2074791" cy="577851"/>
          </a:xfrm>
          <a:prstGeom prst="wedgeEllipseCallout">
            <a:avLst>
              <a:gd name="adj1" fmla="val -25030"/>
              <a:gd name="adj2" fmla="val 81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molar flow</a:t>
            </a:r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D9DDE8A5-C5C9-46DB-A5ED-D59BBC109AB0}"/>
              </a:ext>
            </a:extLst>
          </p:cNvPr>
          <p:cNvSpPr/>
          <p:nvPr/>
        </p:nvSpPr>
        <p:spPr>
          <a:xfrm>
            <a:off x="722344" y="6091362"/>
            <a:ext cx="2074791" cy="577851"/>
          </a:xfrm>
          <a:prstGeom prst="wedgeEllipseCallout">
            <a:avLst>
              <a:gd name="adj1" fmla="val -34999"/>
              <a:gd name="adj2" fmla="val -7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</a:t>
            </a: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525ACC53-29D7-4833-949D-F46CBB66958C}"/>
              </a:ext>
            </a:extLst>
          </p:cNvPr>
          <p:cNvSpPr/>
          <p:nvPr/>
        </p:nvSpPr>
        <p:spPr>
          <a:xfrm>
            <a:off x="3683752" y="6203948"/>
            <a:ext cx="2074791" cy="654051"/>
          </a:xfrm>
          <a:prstGeom prst="wedgeEllipseCallout">
            <a:avLst>
              <a:gd name="adj1" fmla="val -51788"/>
              <a:gd name="adj2" fmla="val -7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derivation of energy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DD8246-419F-4940-A3E7-564A547D8F8D}"/>
              </a:ext>
            </a:extLst>
          </p:cNvPr>
          <p:cNvSpPr/>
          <p:nvPr/>
        </p:nvSpPr>
        <p:spPr>
          <a:xfrm>
            <a:off x="774550" y="2806092"/>
            <a:ext cx="968829" cy="224744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8BF745-144C-41A0-9151-CB44BB11F136}"/>
              </a:ext>
            </a:extLst>
          </p:cNvPr>
          <p:cNvSpPr/>
          <p:nvPr/>
        </p:nvSpPr>
        <p:spPr>
          <a:xfrm>
            <a:off x="1227755" y="2806092"/>
            <a:ext cx="1583207" cy="225674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BD024E8E-3ABA-431A-A0D9-450442E06ADE}"/>
              </a:ext>
            </a:extLst>
          </p:cNvPr>
          <p:cNvSpPr/>
          <p:nvPr/>
        </p:nvSpPr>
        <p:spPr>
          <a:xfrm>
            <a:off x="6168021" y="4731266"/>
            <a:ext cx="3055433" cy="654051"/>
          </a:xfrm>
          <a:prstGeom prst="wedgeEllipseCallout">
            <a:avLst>
              <a:gd name="adj1" fmla="val -31851"/>
              <a:gd name="adj2" fmla="val 82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kinetic energy change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7D15DA-EE8D-4C88-A369-05375F148A51}"/>
              </a:ext>
            </a:extLst>
          </p:cNvPr>
          <p:cNvSpPr/>
          <p:nvPr/>
        </p:nvSpPr>
        <p:spPr>
          <a:xfrm>
            <a:off x="1978493" y="3790560"/>
            <a:ext cx="968829" cy="449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4B7F5F-0282-4DA7-9234-E92765ECFBE1}"/>
              </a:ext>
            </a:extLst>
          </p:cNvPr>
          <p:cNvSpPr/>
          <p:nvPr/>
        </p:nvSpPr>
        <p:spPr>
          <a:xfrm>
            <a:off x="2332872" y="2810846"/>
            <a:ext cx="968829" cy="22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0A9DCCD-6096-4657-80A4-E99BBF7E629E}"/>
              </a:ext>
            </a:extLst>
          </p:cNvPr>
          <p:cNvSpPr/>
          <p:nvPr/>
        </p:nvSpPr>
        <p:spPr>
          <a:xfrm>
            <a:off x="2732648" y="3790560"/>
            <a:ext cx="1583208" cy="449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85544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B55C-2E2D-4AC7-9E39-8B71DDCE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inertia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ACD0F-AF95-4FC9-94B8-6F51C4D6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6" y="5368059"/>
            <a:ext cx="3352972" cy="10414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F4C13-A4EB-4B83-A98B-26E5EF77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1" y="4275913"/>
            <a:ext cx="4032457" cy="990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7AE1F-82B9-480F-B189-31A1C23C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" y="1732752"/>
            <a:ext cx="2863997" cy="1124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285EF1-2142-4B86-BA7A-94D834338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2" y="1866253"/>
            <a:ext cx="2741532" cy="927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39CF1A-B33A-48F4-9A82-2059BC4405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1"/>
          <a:stretch/>
        </p:blipFill>
        <p:spPr>
          <a:xfrm>
            <a:off x="4040886" y="3178274"/>
            <a:ext cx="2551198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00759-69B7-420C-ACA5-DC5A3CAB6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37" y="1866252"/>
            <a:ext cx="2788659" cy="99050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6C637BF-8435-4260-AADA-1F311B2E6FF9}"/>
              </a:ext>
            </a:extLst>
          </p:cNvPr>
          <p:cNvSpPr/>
          <p:nvPr/>
        </p:nvSpPr>
        <p:spPr>
          <a:xfrm>
            <a:off x="838200" y="1027906"/>
            <a:ext cx="2035629" cy="732745"/>
          </a:xfrm>
          <a:prstGeom prst="wedgeEllipseCallout">
            <a:avLst>
              <a:gd name="adj1" fmla="val -19763"/>
              <a:gd name="adj2" fmla="val 7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 </a:t>
            </a:r>
            <a:r>
              <a:rPr lang="en-US" dirty="0" err="1"/>
              <a:t>inetria</a:t>
            </a:r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B1A20A2-0C42-403A-B287-606874DC660A}"/>
              </a:ext>
            </a:extLst>
          </p:cNvPr>
          <p:cNvSpPr/>
          <p:nvPr/>
        </p:nvSpPr>
        <p:spPr>
          <a:xfrm>
            <a:off x="435430" y="3163001"/>
            <a:ext cx="3331028" cy="732745"/>
          </a:xfrm>
          <a:prstGeom prst="wedgeEllipseCallout">
            <a:avLst>
              <a:gd name="adj1" fmla="val 86327"/>
              <a:gd name="adj2" fmla="val -144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Kinetic electro-chemical potential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6B38BB1-E5BE-41D0-9267-BBBB1CDDBCE4}"/>
              </a:ext>
            </a:extLst>
          </p:cNvPr>
          <p:cNvSpPr/>
          <p:nvPr/>
        </p:nvSpPr>
        <p:spPr>
          <a:xfrm>
            <a:off x="8488137" y="721215"/>
            <a:ext cx="2865663" cy="990506"/>
          </a:xfrm>
          <a:prstGeom prst="wedgeEllipseCallout">
            <a:avLst>
              <a:gd name="adj1" fmla="val -28120"/>
              <a:gd name="adj2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acceleration on step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9AF-3762-4380-AF54-DF6C4AF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Inertial connections (Chemical 2.0)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28245-260D-40CD-84AC-C9339614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68" y="2166257"/>
            <a:ext cx="6877881" cy="79403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FC724D-B899-4C32-AC47-FB1BA402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1" y="3034716"/>
            <a:ext cx="6440093" cy="77994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342985-43DB-4335-8FD3-7F162A845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85" y="4257897"/>
            <a:ext cx="3939483" cy="1424446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E7B43-93BE-4AC6-8A2D-442D5E380412}"/>
              </a:ext>
            </a:extLst>
          </p:cNvPr>
          <p:cNvSpPr/>
          <p:nvPr/>
        </p:nvSpPr>
        <p:spPr>
          <a:xfrm>
            <a:off x="5295900" y="1618066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5FDBD2B-3C14-4657-AC9C-73601BAA7F76}"/>
              </a:ext>
            </a:extLst>
          </p:cNvPr>
          <p:cNvSpPr/>
          <p:nvPr/>
        </p:nvSpPr>
        <p:spPr>
          <a:xfrm>
            <a:off x="7405024" y="1681433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non-flow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5DBF8A2-58D4-4752-9A00-B8E33B3F799E}"/>
              </a:ext>
            </a:extLst>
          </p:cNvPr>
          <p:cNvSpPr/>
          <p:nvPr/>
        </p:nvSpPr>
        <p:spPr>
          <a:xfrm>
            <a:off x="4495800" y="3609787"/>
            <a:ext cx="1600200" cy="653143"/>
          </a:xfrm>
          <a:prstGeom prst="wedgeEllipseCallout">
            <a:avLst>
              <a:gd name="adj1" fmla="val -43282"/>
              <a:gd name="adj2" fmla="val -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B25DE6F2-6895-41CD-93E6-EEC1A2B3EE1B}"/>
              </a:ext>
            </a:extLst>
          </p:cNvPr>
          <p:cNvSpPr/>
          <p:nvPr/>
        </p:nvSpPr>
        <p:spPr>
          <a:xfrm>
            <a:off x="9514149" y="2960288"/>
            <a:ext cx="1600200" cy="653143"/>
          </a:xfrm>
          <a:prstGeom prst="wedgeEllipseCallout">
            <a:avLst>
              <a:gd name="adj1" fmla="val 18623"/>
              <a:gd name="adj2" fmla="val -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3982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A933-87AC-4F70-BB49-D5B567BB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MarekMatejak</a:t>
            </a:r>
            <a:r>
              <a:rPr lang="en-US" dirty="0"/>
              <a:t>/Chemical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C403E-AB5C-412E-BB1F-F694AAB2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1591414"/>
            <a:ext cx="5410478" cy="5061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49E400-922C-4EAA-B6F5-AA8CD473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69" y="1566012"/>
            <a:ext cx="3378374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9AF-3762-4380-AF54-DF6C4AF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Inertial process (Chemical 2.0)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28245-260D-40CD-84AC-C9339614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68" y="2166257"/>
            <a:ext cx="6877881" cy="794031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E7B43-93BE-4AC6-8A2D-442D5E380412}"/>
              </a:ext>
            </a:extLst>
          </p:cNvPr>
          <p:cNvSpPr/>
          <p:nvPr/>
        </p:nvSpPr>
        <p:spPr>
          <a:xfrm>
            <a:off x="5295900" y="1618066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5FDBD2B-3C14-4657-AC9C-73601BAA7F76}"/>
              </a:ext>
            </a:extLst>
          </p:cNvPr>
          <p:cNvSpPr/>
          <p:nvPr/>
        </p:nvSpPr>
        <p:spPr>
          <a:xfrm>
            <a:off x="7405024" y="1681433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non-flow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5DBF8A2-58D4-4752-9A00-B8E33B3F799E}"/>
              </a:ext>
            </a:extLst>
          </p:cNvPr>
          <p:cNvSpPr/>
          <p:nvPr/>
        </p:nvSpPr>
        <p:spPr>
          <a:xfrm>
            <a:off x="4495800" y="3609787"/>
            <a:ext cx="1600200" cy="653143"/>
          </a:xfrm>
          <a:prstGeom prst="wedgeEllipseCallout">
            <a:avLst>
              <a:gd name="adj1" fmla="val -43282"/>
              <a:gd name="adj2" fmla="val -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B25DE6F2-6895-41CD-93E6-EEC1A2B3EE1B}"/>
              </a:ext>
            </a:extLst>
          </p:cNvPr>
          <p:cNvSpPr/>
          <p:nvPr/>
        </p:nvSpPr>
        <p:spPr>
          <a:xfrm>
            <a:off x="9514149" y="2960288"/>
            <a:ext cx="1600200" cy="653143"/>
          </a:xfrm>
          <a:prstGeom prst="wedgeEllipseCallout">
            <a:avLst>
              <a:gd name="adj1" fmla="val 18623"/>
              <a:gd name="adj2" fmla="val -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EEC610-2231-496B-9F4D-4523E7AC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52" y="2983293"/>
            <a:ext cx="4059448" cy="6119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310F2-B031-4FF5-B176-84F4B2B07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6" y="4828040"/>
            <a:ext cx="9161901" cy="794031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A69FE00-7AB2-4E8C-8714-056139F015A1}"/>
              </a:ext>
            </a:extLst>
          </p:cNvPr>
          <p:cNvSpPr/>
          <p:nvPr/>
        </p:nvSpPr>
        <p:spPr>
          <a:xfrm>
            <a:off x="414581" y="4073603"/>
            <a:ext cx="3754649" cy="653143"/>
          </a:xfrm>
          <a:prstGeom prst="wedgeEllipseCallout">
            <a:avLst>
              <a:gd name="adj1" fmla="val -6872"/>
              <a:gd name="adj2" fmla="val 8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stoichiometric numbers</a:t>
            </a:r>
          </a:p>
        </p:txBody>
      </p:sp>
    </p:spTree>
    <p:extLst>
      <p:ext uri="{BB962C8B-B14F-4D97-AF65-F5344CB8AC3E}">
        <p14:creationId xmlns:p14="http://schemas.microsoft.com/office/powerpoint/2010/main" val="86277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45382-9F54-4599-98E5-24F95196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2" y="338238"/>
            <a:ext cx="7873666" cy="2704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41A7-88EF-48BE-BA65-1A059252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Example of usage (Chemical 2.0)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CF45-3286-442A-A729-A371A9FB6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1" y="2897203"/>
            <a:ext cx="5114389" cy="3946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B7A9E-5262-4F53-A456-000730453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5" y="3524625"/>
            <a:ext cx="4267400" cy="2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0C5D-C63C-4490-8995-B8A0E53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for your attention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C11D-1FDA-4DD1-BF8C-3051EBF9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https://github.com/MarekMatejak/Chemical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marek@matfyz.cz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E25-227B-435C-9424-764AD48E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1.4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C5911-B0B7-4995-B0CA-D3E29B6F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928" y="3593809"/>
            <a:ext cx="2083443" cy="28237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F11D6-92AB-462A-9897-D9BFA433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41" y="365125"/>
            <a:ext cx="3009418" cy="280070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26D7E342-2542-4147-8004-0F1403040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455" y="1880535"/>
            <a:ext cx="6195695" cy="42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928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of next chemical substances</a:t>
            </a:r>
          </a:p>
          <a:p>
            <a:r>
              <a:rPr lang="en-US" dirty="0"/>
              <a:t>chemical kinetics</a:t>
            </a:r>
          </a:p>
          <a:p>
            <a:r>
              <a:rPr lang="en-US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42725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71D3-7C99-480D-9089-9D087718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Electro-chemical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BD04E-ABBC-40F6-94B9-20A7742A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4" y="2180363"/>
            <a:ext cx="5454930" cy="2343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67936-F23C-4C49-B834-1B6F6611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21" y="5205813"/>
            <a:ext cx="3429176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8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EB13-BCBB-441A-8A3B-400030F1D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6" y="3272206"/>
            <a:ext cx="1320868" cy="622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DB64B-DB83-4B35-8851-602A0AE40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83" y="5576275"/>
            <a:ext cx="2000353" cy="63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B7B9B-22AC-46EB-B79F-012B2FA6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66" y="5192081"/>
            <a:ext cx="2749691" cy="1403422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4A05E59A-BF72-415B-BC0B-0DC87988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Substance and process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16205-B3AD-43D6-9B4F-2F92B3ABB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69" y="3259505"/>
            <a:ext cx="5280341" cy="635033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81DF6EF-AB22-49CD-9839-FD53BF19C87E}"/>
              </a:ext>
            </a:extLst>
          </p:cNvPr>
          <p:cNvSpPr/>
          <p:nvPr/>
        </p:nvSpPr>
        <p:spPr>
          <a:xfrm>
            <a:off x="6010969" y="4205563"/>
            <a:ext cx="2281187" cy="812175"/>
          </a:xfrm>
          <a:prstGeom prst="wedgeEllipseCallout">
            <a:avLst>
              <a:gd name="adj1" fmla="val -36876"/>
              <a:gd name="adj2" fmla="val -92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Stoichiometric numbers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05E9B8C-4181-4A70-84B6-E50F31F09ACB}"/>
              </a:ext>
            </a:extLst>
          </p:cNvPr>
          <p:cNvSpPr/>
          <p:nvPr/>
        </p:nvSpPr>
        <p:spPr>
          <a:xfrm>
            <a:off x="2846338" y="2427388"/>
            <a:ext cx="2281187" cy="812175"/>
          </a:xfrm>
          <a:prstGeom prst="wedgeEllipseCallout">
            <a:avLst>
              <a:gd name="adj1" fmla="val -46571"/>
              <a:gd name="adj2" fmla="val 779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3FE284B-7C72-4699-BDC9-A4663A13CE13}"/>
              </a:ext>
            </a:extLst>
          </p:cNvPr>
          <p:cNvSpPr/>
          <p:nvPr/>
        </p:nvSpPr>
        <p:spPr>
          <a:xfrm>
            <a:off x="1896026" y="4112871"/>
            <a:ext cx="2281187" cy="812175"/>
          </a:xfrm>
          <a:prstGeom prst="wedgeEllipseCallout">
            <a:avLst>
              <a:gd name="adj1" fmla="val -21255"/>
              <a:gd name="adj2" fmla="val -86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F7BFEAE3-1F4F-42B6-868D-EF17E88915F5}"/>
              </a:ext>
            </a:extLst>
          </p:cNvPr>
          <p:cNvSpPr/>
          <p:nvPr/>
        </p:nvSpPr>
        <p:spPr>
          <a:xfrm>
            <a:off x="460709" y="2341917"/>
            <a:ext cx="2281187" cy="812175"/>
          </a:xfrm>
          <a:prstGeom prst="wedgeEllipseCallout">
            <a:avLst>
              <a:gd name="adj1" fmla="val 22205"/>
              <a:gd name="adj2" fmla="val 826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Substrate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6F153D2-7A92-432B-8D51-6AAED707DE04}"/>
              </a:ext>
            </a:extLst>
          </p:cNvPr>
          <p:cNvSpPr/>
          <p:nvPr/>
        </p:nvSpPr>
        <p:spPr>
          <a:xfrm>
            <a:off x="7151563" y="2551380"/>
            <a:ext cx="2281187" cy="812175"/>
          </a:xfrm>
          <a:prstGeom prst="wedgeEllipseCallout">
            <a:avLst>
              <a:gd name="adj1" fmla="val -69477"/>
              <a:gd name="adj2" fmla="val 591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Substances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19927116-8BAB-4702-B283-840E62749B53}"/>
              </a:ext>
            </a:extLst>
          </p:cNvPr>
          <p:cNvSpPr/>
          <p:nvPr/>
        </p:nvSpPr>
        <p:spPr>
          <a:xfrm>
            <a:off x="9345664" y="4027486"/>
            <a:ext cx="2281187" cy="812175"/>
          </a:xfrm>
          <a:prstGeom prst="wedgeEllipseCallout">
            <a:avLst>
              <a:gd name="adj1" fmla="val 11170"/>
              <a:gd name="adj2" fmla="val -789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151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23C5-F13A-4207-8FAA-0A62EBCD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usage   (Chemical 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208C-080E-4FFE-A232-CFCC588D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Chemical.Substances.Gas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Chemical.Substances.Liquid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H2O_formation = Gas.H2O - (Gas.H2 + 0.5*Gas.O2);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O2_aq = Gas.O2 +</a:t>
            </a:r>
            <a:r>
              <a:rPr lang="cs-CZ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(0.0013, -1500*R);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effectLst/>
                <a:latin typeface="Courier New" panose="02070309020205020404" pitchFamily="49" charset="0"/>
              </a:rPr>
              <a:t>NO_aq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= Gas.NO +</a:t>
            </a:r>
            <a:r>
              <a:rPr lang="cs-CZ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(0.0014, -1500*R);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ProteinAForm1 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= </a:t>
            </a:r>
            <a:r>
              <a:rPr lang="cs-CZ" sz="1800" b="0" i="0" dirty="0" err="1">
                <a:effectLst/>
                <a:latin typeface="Courier New" panose="02070309020205020404" pitchFamily="49" charset="0"/>
              </a:rPr>
              <a:t>Liquid.Unknown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ProteinAForm2 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=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 ProteinAForm1 + 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(K,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dH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)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BFD4-DCA8-4CCF-8CC9-5CAD8DA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chemical properties (Chemical 2.0)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E0695-8E4B-4C24-A213-19633B474435}"/>
              </a:ext>
            </a:extLst>
          </p:cNvPr>
          <p:cNvSpPr txBox="1"/>
          <p:nvPr/>
        </p:nvSpPr>
        <p:spPr>
          <a:xfrm>
            <a:off x="240631" y="1446248"/>
            <a:ext cx="113770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0" i="0" dirty="0" err="1">
                <a:effectLst/>
                <a:latin typeface="Courier New" panose="02070309020205020404" pitchFamily="49" charset="0"/>
              </a:rPr>
              <a:t>uNO_aq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cs-CZ" sz="1400" b="0" i="0" dirty="0" err="1">
                <a:effectLst/>
                <a:latin typeface="Courier New" panose="02070309020205020404" pitchFamily="49" charset="0"/>
              </a:rPr>
              <a:t>NO_aq,SATP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hO2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Properties.molarEnthalpyElectroneutral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(Gas.O2,heatingSolution);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sO2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Properties.molarEntropyPure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(Gas.O2,heatingSolution);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uH2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(Gas.H2,heatingSolution);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uH2O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(Gas.H2O,heatingSolution);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75B8CF-4502-4705-8F5F-1A52A6D8A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3162263"/>
            <a:ext cx="3222265" cy="315190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6A5A9-BFE1-47D6-8C2F-9575AD1AF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7"/>
          <a:stretch/>
        </p:blipFill>
        <p:spPr>
          <a:xfrm>
            <a:off x="3121452" y="3162263"/>
            <a:ext cx="2974548" cy="3203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9A4974-03DC-4383-B686-859AA899E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3079"/>
            <a:ext cx="3786119" cy="3202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FC542-6D74-477F-8170-9D595E5783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4"/>
          <a:stretch/>
        </p:blipFill>
        <p:spPr>
          <a:xfrm>
            <a:off x="9497109" y="3162263"/>
            <a:ext cx="2694892" cy="24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D395-C3ED-4716-A7FA-5FD077B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86E55-5981-4EB8-8EA6-A44822C0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6379"/>
            <a:ext cx="11011014" cy="3698265"/>
          </a:xfrm>
        </p:spPr>
      </p:pic>
    </p:spTree>
    <p:extLst>
      <p:ext uri="{BB962C8B-B14F-4D97-AF65-F5344CB8AC3E}">
        <p14:creationId xmlns:p14="http://schemas.microsoft.com/office/powerpoint/2010/main" val="219691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436</Words>
  <Application>Microsoft Office PowerPoint</Application>
  <PresentationFormat>Widescreen</PresentationFormat>
  <Paragraphs>98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Courier New</vt:lpstr>
      <vt:lpstr>Segoe UI</vt:lpstr>
      <vt:lpstr>Office</vt:lpstr>
      <vt:lpstr>PowerPoint Presentation</vt:lpstr>
      <vt:lpstr>github: MarekMatejak/Chemical</vt:lpstr>
      <vt:lpstr>Chemical 1.4</vt:lpstr>
      <vt:lpstr>Upgrade</vt:lpstr>
      <vt:lpstr>Electro-chemical potential</vt:lpstr>
      <vt:lpstr>Substance and process definition</vt:lpstr>
      <vt:lpstr>Example of usage   (Chemical 2.0)</vt:lpstr>
      <vt:lpstr>Observing chemical properties (Chemical 2.0)</vt:lpstr>
      <vt:lpstr>Process parametrization</vt:lpstr>
      <vt:lpstr>Definition … as operation record</vt:lpstr>
      <vt:lpstr>Substance and process parametrization</vt:lpstr>
      <vt:lpstr>Upgrade</vt:lpstr>
      <vt:lpstr>Traditional potential difference function</vt:lpstr>
      <vt:lpstr>PowerPoint Presentation</vt:lpstr>
      <vt:lpstr>Chemical kinetics (Chemical 2.0)</vt:lpstr>
      <vt:lpstr>Upgrade</vt:lpstr>
      <vt:lpstr>Background</vt:lpstr>
      <vt:lpstr>Chemical inertia</vt:lpstr>
      <vt:lpstr>Inertial connections (Chemical 2.0)</vt:lpstr>
      <vt:lpstr>Inertial process (Chemical 2.0)</vt:lpstr>
      <vt:lpstr>Example of usage (Chemical 2.0)</vt:lpstr>
      <vt:lpstr>Thank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Zimmer, Dirk</dc:creator>
  <cp:lastModifiedBy>Mgr. Marek Mateják, Ph.D.</cp:lastModifiedBy>
  <cp:revision>56</cp:revision>
  <dcterms:created xsi:type="dcterms:W3CDTF">2025-06-18T11:51:45Z</dcterms:created>
  <dcterms:modified xsi:type="dcterms:W3CDTF">2025-09-05T20:53:32Z</dcterms:modified>
</cp:coreProperties>
</file>