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4660"/>
  </p:normalViewPr>
  <p:slideViewPr>
    <p:cSldViewPr>
      <p:cViewPr varScale="1">
        <p:scale>
          <a:sx n="84" d="100"/>
          <a:sy n="84" d="100"/>
        </p:scale>
        <p:origin x="-1349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0058-AB7D-496C-8558-C1CA30B335BE}" type="datetimeFigureOut">
              <a:rPr lang="cs-CZ" smtClean="0"/>
              <a:pPr/>
              <a:t>19. 12. 2013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0AF-9EEF-4F36-9522-CE2115854CB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0058-AB7D-496C-8558-C1CA30B335BE}" type="datetimeFigureOut">
              <a:rPr lang="cs-CZ" smtClean="0"/>
              <a:pPr/>
              <a:t>19. 12. 2013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0AF-9EEF-4F36-9522-CE2115854CB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0058-AB7D-496C-8558-C1CA30B335BE}" type="datetimeFigureOut">
              <a:rPr lang="cs-CZ" smtClean="0"/>
              <a:pPr/>
              <a:t>19. 12. 2013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0AF-9EEF-4F36-9522-CE2115854CB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0058-AB7D-496C-8558-C1CA30B335BE}" type="datetimeFigureOut">
              <a:rPr lang="cs-CZ" smtClean="0"/>
              <a:pPr/>
              <a:t>19. 12. 2013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0AF-9EEF-4F36-9522-CE2115854CB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0058-AB7D-496C-8558-C1CA30B335BE}" type="datetimeFigureOut">
              <a:rPr lang="cs-CZ" smtClean="0"/>
              <a:pPr/>
              <a:t>19. 12. 2013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0AF-9EEF-4F36-9522-CE2115854CB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0058-AB7D-496C-8558-C1CA30B335BE}" type="datetimeFigureOut">
              <a:rPr lang="cs-CZ" smtClean="0"/>
              <a:pPr/>
              <a:t>19. 12. 2013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0AF-9EEF-4F36-9522-CE2115854CB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0058-AB7D-496C-8558-C1CA30B335BE}" type="datetimeFigureOut">
              <a:rPr lang="cs-CZ" smtClean="0"/>
              <a:pPr/>
              <a:t>19. 12. 2013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0AF-9EEF-4F36-9522-CE2115854CB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0058-AB7D-496C-8558-C1CA30B335BE}" type="datetimeFigureOut">
              <a:rPr lang="cs-CZ" smtClean="0"/>
              <a:pPr/>
              <a:t>19. 12. 2013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0AF-9EEF-4F36-9522-CE2115854CB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0058-AB7D-496C-8558-C1CA30B335BE}" type="datetimeFigureOut">
              <a:rPr lang="cs-CZ" smtClean="0"/>
              <a:pPr/>
              <a:t>19. 12. 2013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0AF-9EEF-4F36-9522-CE2115854CB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0058-AB7D-496C-8558-C1CA30B335BE}" type="datetimeFigureOut">
              <a:rPr lang="cs-CZ" smtClean="0"/>
              <a:pPr/>
              <a:t>19. 12. 2013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0AF-9EEF-4F36-9522-CE2115854CB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0058-AB7D-496C-8558-C1CA30B335BE}" type="datetimeFigureOut">
              <a:rPr lang="cs-CZ" smtClean="0"/>
              <a:pPr/>
              <a:t>19. 12. 2013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0AF-9EEF-4F36-9522-CE2115854CB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E0058-AB7D-496C-8558-C1CA30B335BE}" type="datetimeFigureOut">
              <a:rPr lang="cs-CZ" smtClean="0"/>
              <a:pPr/>
              <a:t>19. 12. 2013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880AF-9EEF-4F36-9522-CE2115854CBD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Physiolibrary</a:t>
            </a:r>
            <a:r>
              <a:rPr lang="en-US" dirty="0" smtClean="0"/>
              <a:t> v1.0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Marek</a:t>
            </a:r>
            <a:r>
              <a:rPr lang="en-US" dirty="0" smtClean="0"/>
              <a:t> </a:t>
            </a:r>
            <a:r>
              <a:rPr lang="en-US" dirty="0" err="1" smtClean="0"/>
              <a:t>Matejak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47664" y="274638"/>
            <a:ext cx="7139136" cy="1143000"/>
          </a:xfrm>
        </p:spPr>
        <p:txBody>
          <a:bodyPr/>
          <a:lstStyle/>
          <a:p>
            <a:r>
              <a:rPr lang="en-US" dirty="0" err="1" smtClean="0"/>
              <a:t>Chemical.ChemicalReaction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&lt;-&gt; B,    K=[B]/[A],   </a:t>
            </a:r>
            <a:r>
              <a:rPr lang="en-US" dirty="0" err="1" smtClean="0"/>
              <a:t>kf</a:t>
            </a:r>
            <a:r>
              <a:rPr lang="en-US" dirty="0" smtClean="0"/>
              <a:t>*[A],  </a:t>
            </a:r>
            <a:r>
              <a:rPr lang="en-US" dirty="0" err="1" smtClean="0"/>
              <a:t>kr</a:t>
            </a:r>
            <a:r>
              <a:rPr lang="en-US" dirty="0" smtClean="0"/>
              <a:t>*[B]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cs-CZ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2656"/>
            <a:ext cx="121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780928"/>
            <a:ext cx="75723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/>
          <a:p>
            <a:r>
              <a:rPr lang="en-US" dirty="0" smtClean="0"/>
              <a:t>Type of </a:t>
            </a:r>
            <a:r>
              <a:rPr lang="en-US" dirty="0" err="1" smtClean="0"/>
              <a:t>ChemicalReaction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+ 2X &lt;-&gt; 3B + 4Y + 5Z,        </a:t>
            </a:r>
            <a:r>
              <a:rPr lang="en-US" dirty="0" err="1" smtClean="0"/>
              <a:t>kf</a:t>
            </a:r>
            <a:r>
              <a:rPr lang="en-US" dirty="0" smtClean="0"/>
              <a:t> [A] [X]</a:t>
            </a:r>
            <a:r>
              <a:rPr lang="en-US" baseline="30000" dirty="0" smtClean="0"/>
              <a:t>2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K= ([B]</a:t>
            </a:r>
            <a:r>
              <a:rPr lang="en-US" baseline="30000" dirty="0" smtClean="0"/>
              <a:t>3</a:t>
            </a:r>
            <a:r>
              <a:rPr lang="en-US" dirty="0" smtClean="0"/>
              <a:t> [Y]</a:t>
            </a:r>
            <a:r>
              <a:rPr lang="en-US" baseline="30000" dirty="0" smtClean="0"/>
              <a:t>4 </a:t>
            </a:r>
            <a:r>
              <a:rPr lang="en-US" dirty="0" smtClean="0"/>
              <a:t>[Z]</a:t>
            </a:r>
            <a:r>
              <a:rPr lang="en-US" baseline="30000" dirty="0" smtClean="0"/>
              <a:t>5 </a:t>
            </a:r>
            <a:r>
              <a:rPr lang="en-US" dirty="0" smtClean="0"/>
              <a:t>)/([A] [X]</a:t>
            </a:r>
            <a:r>
              <a:rPr lang="en-US" baseline="30000" dirty="0" smtClean="0"/>
              <a:t>2</a:t>
            </a:r>
            <a:r>
              <a:rPr lang="en-US" dirty="0" smtClean="0"/>
              <a:t>),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kr</a:t>
            </a:r>
            <a:r>
              <a:rPr lang="en-US" dirty="0" smtClean="0"/>
              <a:t> [B]</a:t>
            </a:r>
            <a:r>
              <a:rPr lang="en-US" baseline="30000" dirty="0" smtClean="0"/>
              <a:t>3</a:t>
            </a:r>
            <a:r>
              <a:rPr lang="en-US" dirty="0" smtClean="0"/>
              <a:t> [Y]</a:t>
            </a:r>
            <a:r>
              <a:rPr lang="en-US" baseline="30000" dirty="0" smtClean="0"/>
              <a:t>4 </a:t>
            </a:r>
            <a:r>
              <a:rPr lang="en-US" dirty="0" smtClean="0"/>
              <a:t>[Z]</a:t>
            </a:r>
            <a:r>
              <a:rPr lang="en-US" baseline="30000" dirty="0" smtClean="0"/>
              <a:t>5</a:t>
            </a:r>
            <a:endParaRPr lang="en-US" dirty="0" smtClean="0"/>
          </a:p>
          <a:p>
            <a:endParaRPr lang="cs-CZ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2656"/>
            <a:ext cx="121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068960"/>
            <a:ext cx="75819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Chemical.GasSolubility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cs-CZ" sz="2000" dirty="0" smtClean="0">
                <a:latin typeface="Consolas" pitchFamily="49" charset="0"/>
                <a:cs typeface="Consolas" pitchFamily="49" charset="0"/>
              </a:rPr>
              <a:t>q_</a:t>
            </a:r>
            <a:r>
              <a:rPr lang="cs-CZ" sz="2000" dirty="0" err="1" smtClean="0">
                <a:latin typeface="Consolas" pitchFamily="49" charset="0"/>
                <a:cs typeface="Consolas" pitchFamily="49" charset="0"/>
              </a:rPr>
              <a:t>out.q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cs-CZ" sz="2000" dirty="0" err="1" smtClean="0">
                <a:latin typeface="Consolas" pitchFamily="49" charset="0"/>
                <a:cs typeface="Consolas" pitchFamily="49" charset="0"/>
              </a:rPr>
              <a:t>solubilityRate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Coef</a:t>
            </a:r>
            <a:r>
              <a:rPr lang="cs-CZ" sz="2000" dirty="0" smtClean="0">
                <a:latin typeface="Consolas" pitchFamily="49" charset="0"/>
                <a:cs typeface="Consolas" pitchFamily="49" charset="0"/>
              </a:rPr>
              <a:t>*(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q_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out.conc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- 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				     </a:t>
            </a:r>
            <a:r>
              <a:rPr lang="cs-CZ" sz="2000" dirty="0" err="1" smtClean="0">
                <a:latin typeface="Consolas" pitchFamily="49" charset="0"/>
                <a:cs typeface="Consolas" pitchFamily="49" charset="0"/>
              </a:rPr>
              <a:t>kH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* q_in.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conc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cs-CZ" sz="2000" dirty="0">
                <a:latin typeface="Consolas" pitchFamily="49" charset="0"/>
                <a:cs typeface="Consolas" pitchFamily="49" charset="0"/>
              </a:rPr>
              <a:t>q_in.q + 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q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_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out.q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= 0;</a:t>
            </a:r>
          </a:p>
          <a:p>
            <a:endParaRPr lang="en-US" dirty="0" smtClean="0"/>
          </a:p>
          <a:p>
            <a:r>
              <a:rPr lang="en-US" dirty="0" smtClean="0"/>
              <a:t>Henry’s law of dissolved gas in liquid:</a:t>
            </a:r>
          </a:p>
          <a:p>
            <a:pPr lvl="1">
              <a:buNone/>
            </a:pPr>
            <a:r>
              <a:rPr lang="en-US" dirty="0" err="1" smtClean="0"/>
              <a:t>kH</a:t>
            </a:r>
            <a:r>
              <a:rPr lang="en-US" dirty="0" smtClean="0"/>
              <a:t> = [</a:t>
            </a:r>
            <a:r>
              <a:rPr lang="en-US" dirty="0" err="1" smtClean="0"/>
              <a:t>Xliquid</a:t>
            </a:r>
            <a:r>
              <a:rPr lang="en-US" dirty="0" smtClean="0"/>
              <a:t>]/[</a:t>
            </a:r>
            <a:r>
              <a:rPr lang="en-US" dirty="0" err="1" smtClean="0"/>
              <a:t>Xgas</a:t>
            </a:r>
            <a:r>
              <a:rPr lang="en-US" dirty="0" smtClean="0"/>
              <a:t>]   …  </a:t>
            </a:r>
            <a:r>
              <a:rPr lang="cs-CZ" dirty="0" smtClean="0"/>
              <a:t>Henry's </a:t>
            </a:r>
            <a:r>
              <a:rPr lang="cs-CZ" dirty="0" err="1"/>
              <a:t>law</a:t>
            </a:r>
            <a:r>
              <a:rPr lang="cs-CZ" dirty="0"/>
              <a:t> </a:t>
            </a:r>
            <a:r>
              <a:rPr lang="cs-CZ" dirty="0" err="1"/>
              <a:t>constant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347048" cy="1143000"/>
          </a:xfrm>
        </p:spPr>
        <p:txBody>
          <a:bodyPr/>
          <a:lstStyle/>
          <a:p>
            <a:r>
              <a:rPr lang="en-US" dirty="0" smtClean="0"/>
              <a:t>Hydraulic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915816" y="1600200"/>
            <a:ext cx="5770984" cy="4525963"/>
          </a:xfrm>
        </p:spPr>
        <p:txBody>
          <a:bodyPr/>
          <a:lstStyle/>
          <a:p>
            <a:endParaRPr lang="cs-CZ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2190750" cy="60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556792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2924944"/>
            <a:ext cx="5605438" cy="2700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19672" y="274638"/>
            <a:ext cx="706712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Hydraulic.</a:t>
            </a:r>
            <a:r>
              <a:rPr lang="cs-CZ" dirty="0"/>
              <a:t> </a:t>
            </a:r>
            <a:r>
              <a:rPr lang="cs-CZ" dirty="0" err="1" smtClean="0"/>
              <a:t>ElacticBalloon</a:t>
            </a:r>
            <a:endParaRPr lang="cs-CZ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13620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340768"/>
            <a:ext cx="6527800" cy="506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81925" y="5448300"/>
            <a:ext cx="13620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/>
          <a:p>
            <a:r>
              <a:rPr lang="en-US" dirty="0" err="1" smtClean="0"/>
              <a:t>Hydraulic.Hydrostatic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pressure of hydrostatic column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</a:p>
          <a:p>
            <a:pPr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cs-CZ" sz="2000" dirty="0" smtClean="0">
                <a:latin typeface="Consolas" pitchFamily="49" charset="0"/>
                <a:cs typeface="Consolas" pitchFamily="49" charset="0"/>
              </a:rPr>
              <a:t>q_</a:t>
            </a:r>
            <a:r>
              <a:rPr lang="cs-CZ" sz="2000" dirty="0" err="1" smtClean="0">
                <a:latin typeface="Consolas" pitchFamily="49" charset="0"/>
                <a:cs typeface="Consolas" pitchFamily="49" charset="0"/>
              </a:rPr>
              <a:t>down.pressure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= q_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up.pressure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+ G*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ro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*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height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cs-CZ" sz="2000" dirty="0" smtClean="0">
                <a:latin typeface="Consolas" pitchFamily="49" charset="0"/>
                <a:cs typeface="Consolas" pitchFamily="49" charset="0"/>
              </a:rPr>
              <a:t>q_</a:t>
            </a:r>
            <a:r>
              <a:rPr lang="cs-CZ" sz="2000" dirty="0" err="1" smtClean="0">
                <a:latin typeface="Consolas" pitchFamily="49" charset="0"/>
                <a:cs typeface="Consolas" pitchFamily="49" charset="0"/>
              </a:rPr>
              <a:t>up.q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+ q_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down.q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= 0;</a:t>
            </a:r>
          </a:p>
          <a:p>
            <a:endParaRPr lang="cs-CZ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10001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429000"/>
            <a:ext cx="58007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352" y="4221088"/>
            <a:ext cx="11430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r>
              <a:rPr lang="en-US" dirty="0" err="1" smtClean="0"/>
              <a:t>Hydraulic.Inertia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>
              <a:buNone/>
            </a:pPr>
            <a:r>
              <a:rPr lang="cs-CZ" sz="2400" dirty="0" smtClean="0">
                <a:latin typeface="Consolas" pitchFamily="49" charset="0"/>
                <a:cs typeface="Consolas" pitchFamily="49" charset="0"/>
              </a:rPr>
              <a:t>I*der(q_in.q</a:t>
            </a:r>
            <a:r>
              <a:rPr lang="cs-CZ" sz="2400" dirty="0">
                <a:latin typeface="Consolas" pitchFamily="49" charset="0"/>
                <a:cs typeface="Consolas" pitchFamily="49" charset="0"/>
              </a:rPr>
              <a:t>) = (</a:t>
            </a:r>
            <a:r>
              <a:rPr lang="cs-CZ" sz="2400" dirty="0" smtClean="0">
                <a:latin typeface="Consolas" pitchFamily="49" charset="0"/>
                <a:cs typeface="Consolas" pitchFamily="49" charset="0"/>
              </a:rPr>
              <a:t>q_in.</a:t>
            </a:r>
            <a:r>
              <a:rPr lang="cs-CZ" sz="2400" dirty="0" err="1" smtClean="0">
                <a:latin typeface="Consolas" pitchFamily="49" charset="0"/>
                <a:cs typeface="Consolas" pitchFamily="49" charset="0"/>
              </a:rPr>
              <a:t>pressure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cs-CZ" sz="2400" dirty="0" smtClean="0">
                <a:latin typeface="Consolas" pitchFamily="49" charset="0"/>
                <a:cs typeface="Consolas" pitchFamily="49" charset="0"/>
              </a:rPr>
              <a:t>q_</a:t>
            </a:r>
            <a:r>
              <a:rPr lang="cs-CZ" sz="2400" dirty="0" err="1" smtClean="0">
                <a:latin typeface="Consolas" pitchFamily="49" charset="0"/>
                <a:cs typeface="Consolas" pitchFamily="49" charset="0"/>
              </a:rPr>
              <a:t>out.pressure</a:t>
            </a:r>
            <a:r>
              <a:rPr lang="cs-CZ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cs-CZ" sz="2400" dirty="0" smtClean="0">
                <a:latin typeface="Consolas" pitchFamily="49" charset="0"/>
                <a:cs typeface="Consolas" pitchFamily="49" charset="0"/>
              </a:rPr>
              <a:t>q_</a:t>
            </a:r>
            <a:r>
              <a:rPr lang="cs-CZ" sz="2400" dirty="0" err="1" smtClean="0">
                <a:latin typeface="Consolas" pitchFamily="49" charset="0"/>
                <a:cs typeface="Consolas" pitchFamily="49" charset="0"/>
              </a:rPr>
              <a:t>up.q</a:t>
            </a:r>
            <a:r>
              <a:rPr lang="cs-CZ" sz="2400" dirty="0" smtClean="0">
                <a:latin typeface="Consolas" pitchFamily="49" charset="0"/>
                <a:cs typeface="Consolas" pitchFamily="49" charset="0"/>
              </a:rPr>
              <a:t> + q_</a:t>
            </a:r>
            <a:r>
              <a:rPr lang="cs-CZ" sz="2400" dirty="0" err="1" smtClean="0">
                <a:latin typeface="Consolas" pitchFamily="49" charset="0"/>
                <a:cs typeface="Consolas" pitchFamily="49" charset="0"/>
              </a:rPr>
              <a:t>down.q</a:t>
            </a:r>
            <a:r>
              <a:rPr lang="cs-CZ" sz="2400" dirty="0" smtClean="0">
                <a:latin typeface="Consolas" pitchFamily="49" charset="0"/>
                <a:cs typeface="Consolas" pitchFamily="49" charset="0"/>
              </a:rPr>
              <a:t> = 0;</a:t>
            </a:r>
            <a:endParaRPr lang="cs-CZ" sz="2400" dirty="0">
              <a:latin typeface="Consolas" pitchFamily="49" charset="0"/>
              <a:cs typeface="Consolas" pitchFamily="49" charset="0"/>
            </a:endParaRPr>
          </a:p>
          <a:p>
            <a:endParaRPr lang="cs-CZ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32656"/>
            <a:ext cx="12954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Thermal</a:t>
            </a:r>
            <a:endParaRPr lang="cs-CZ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76672"/>
            <a:ext cx="2168223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556792"/>
            <a:ext cx="540060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3284984"/>
            <a:ext cx="5787641" cy="255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/>
          <a:lstStyle/>
          <a:p>
            <a:r>
              <a:rPr lang="en-US" dirty="0" err="1" smtClean="0"/>
              <a:t>Thermal.IdealRadiator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cs-CZ" sz="2000" dirty="0">
                <a:latin typeface="Consolas" pitchFamily="49" charset="0"/>
                <a:cs typeface="Consolas" pitchFamily="49" charset="0"/>
              </a:rPr>
              <a:t>q_in.q = 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substanceFlow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*(q_in.T-q_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out.T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)*</a:t>
            </a:r>
            <a:r>
              <a:rPr lang="cs-CZ" sz="2000" dirty="0" err="1" smtClean="0">
                <a:latin typeface="Consolas" pitchFamily="49" charset="0"/>
                <a:cs typeface="Consolas" pitchFamily="49" charset="0"/>
              </a:rPr>
              <a:t>specificHeat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cs-CZ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cs-CZ" sz="2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cs-CZ" sz="2000" dirty="0">
                <a:latin typeface="Consolas" pitchFamily="49" charset="0"/>
                <a:cs typeface="Consolas" pitchFamily="49" charset="0"/>
              </a:rPr>
              <a:t>q_in.q + 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q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_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out.q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= 0;</a:t>
            </a:r>
          </a:p>
          <a:p>
            <a:endParaRPr lang="cs-CZ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04664"/>
            <a:ext cx="18192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924944"/>
            <a:ext cx="699135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771800" y="274638"/>
            <a:ext cx="5915000" cy="1143000"/>
          </a:xfrm>
        </p:spPr>
        <p:txBody>
          <a:bodyPr/>
          <a:lstStyle/>
          <a:p>
            <a:r>
              <a:rPr lang="en-US" dirty="0" smtClean="0"/>
              <a:t>Osmotic</a:t>
            </a:r>
            <a:endParaRPr lang="cs-CZ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2393779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556792"/>
            <a:ext cx="603838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3068960"/>
            <a:ext cx="4655820" cy="2827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Dymola</a:t>
            </a:r>
            <a:r>
              <a:rPr lang="en-US" dirty="0" smtClean="0"/>
              <a:t> display units setting: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copy   Resources\</a:t>
            </a:r>
            <a:r>
              <a:rPr lang="en-US" sz="2400" dirty="0" err="1" smtClean="0"/>
              <a:t>DymolaSettings</a:t>
            </a:r>
            <a:r>
              <a:rPr lang="nn-NO" sz="2400" dirty="0" smtClean="0"/>
              <a:t>\displayunit.mos </a:t>
            </a:r>
            <a:endParaRPr lang="en-US" sz="2400" dirty="0" smtClean="0"/>
          </a:p>
          <a:p>
            <a:pPr lvl="1">
              <a:buNone/>
            </a:pPr>
            <a:r>
              <a:rPr lang="nn-NO" sz="2400" dirty="0" smtClean="0"/>
              <a:t>            to    C:\Program Files\Dymola 2014\insert\</a:t>
            </a:r>
          </a:p>
          <a:p>
            <a:pPr lvl="1">
              <a:buNone/>
            </a:pPr>
            <a:endParaRPr lang="nn-NO" sz="2400" dirty="0" smtClean="0"/>
          </a:p>
          <a:p>
            <a:r>
              <a:rPr lang="en-US" dirty="0" smtClean="0"/>
              <a:t>Example – parameters in display units:</a:t>
            </a:r>
            <a:endParaRPr lang="nn-NO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430613"/>
            <a:ext cx="2057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286597"/>
            <a:ext cx="30670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4502621"/>
            <a:ext cx="26670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Osmotic.Membrane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cs-CZ" sz="2000" dirty="0">
                <a:latin typeface="Consolas" pitchFamily="49" charset="0"/>
                <a:cs typeface="Consolas" pitchFamily="49" charset="0"/>
              </a:rPr>
              <a:t>q_in.q = 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cond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* </a:t>
            </a:r>
            <a:r>
              <a:rPr lang="cs-CZ" sz="2000" dirty="0" smtClean="0">
                <a:latin typeface="Consolas" pitchFamily="49" charset="0"/>
                <a:cs typeface="Consolas" pitchFamily="49" charset="0"/>
              </a:rPr>
              <a:t>(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cs-CZ" sz="2000" dirty="0" smtClean="0">
                <a:latin typeface="Consolas" pitchFamily="49" charset="0"/>
                <a:cs typeface="Consolas" pitchFamily="49" charset="0"/>
              </a:rPr>
              <a:t>q_</a:t>
            </a:r>
            <a:r>
              <a:rPr lang="cs-CZ" sz="2000" dirty="0" err="1" smtClean="0">
                <a:latin typeface="Consolas" pitchFamily="49" charset="0"/>
                <a:cs typeface="Consolas" pitchFamily="49" charset="0"/>
              </a:rPr>
              <a:t>out.o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*(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Modelica.Constants.R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*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temperature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) 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cs-CZ" sz="20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</a:t>
            </a:r>
            <a:r>
              <a:rPr lang="cs-CZ" sz="2000" dirty="0" smtClean="0">
                <a:latin typeface="Consolas" pitchFamily="49" charset="0"/>
                <a:cs typeface="Consolas" pitchFamily="49" charset="0"/>
              </a:rPr>
              <a:t>q_in.o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*(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Modelica.Constants.R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*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temperature</a:t>
            </a:r>
            <a:r>
              <a:rPr lang="cs-CZ" sz="2000" dirty="0" smtClean="0">
                <a:latin typeface="Consolas" pitchFamily="49" charset="0"/>
                <a:cs typeface="Consolas" pitchFamily="49" charset="0"/>
              </a:rPr>
              <a:t>));</a:t>
            </a:r>
            <a:endParaRPr lang="cs-CZ" sz="2000" dirty="0">
              <a:latin typeface="Consolas" pitchFamily="49" charset="0"/>
              <a:cs typeface="Consolas" pitchFamily="49" charset="0"/>
            </a:endParaRPr>
          </a:p>
          <a:p>
            <a:pPr marL="342900" lvl="1" indent="-342900">
              <a:buNone/>
            </a:pPr>
            <a:r>
              <a:rPr lang="cs-CZ" sz="2000" dirty="0" smtClean="0"/>
              <a:t>q_in.q + </a:t>
            </a:r>
            <a:r>
              <a:rPr lang="cs-CZ" sz="2000" dirty="0" err="1" smtClean="0"/>
              <a:t>q</a:t>
            </a:r>
            <a:r>
              <a:rPr lang="cs-CZ" sz="2000" dirty="0" smtClean="0"/>
              <a:t>_</a:t>
            </a:r>
            <a:r>
              <a:rPr lang="cs-CZ" sz="2000" dirty="0" err="1" smtClean="0"/>
              <a:t>out.q</a:t>
            </a:r>
            <a:r>
              <a:rPr lang="cs-CZ" sz="2000" dirty="0" smtClean="0"/>
              <a:t> = 0;</a:t>
            </a:r>
          </a:p>
          <a:p>
            <a:endParaRPr lang="cs-CZ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284984"/>
            <a:ext cx="65436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6632"/>
            <a:ext cx="15335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19672" y="274638"/>
            <a:ext cx="7067128" cy="1143000"/>
          </a:xfrm>
        </p:spPr>
        <p:txBody>
          <a:bodyPr/>
          <a:lstStyle/>
          <a:p>
            <a:r>
              <a:rPr lang="en-US" dirty="0" err="1" smtClean="0"/>
              <a:t>Osmotic.OsmoticCell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cs-CZ" sz="2000" dirty="0">
                <a:latin typeface="Consolas" pitchFamily="49" charset="0"/>
                <a:cs typeface="Consolas" pitchFamily="49" charset="0"/>
              </a:rPr>
              <a:t>q_in.o = 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impermeableSolutes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/ volume;</a:t>
            </a:r>
          </a:p>
          <a:p>
            <a:pPr>
              <a:buNone/>
            </a:pPr>
            <a:r>
              <a:rPr lang="cs-CZ" sz="2000" dirty="0" smtClean="0">
                <a:latin typeface="Consolas" pitchFamily="49" charset="0"/>
                <a:cs typeface="Consolas" pitchFamily="49" charset="0"/>
              </a:rPr>
              <a:t>der(volume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)=q_in.q</a:t>
            </a:r>
          </a:p>
          <a:p>
            <a:pPr>
              <a:buNone/>
            </a:pPr>
            <a:endParaRPr lang="cs-CZ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14192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852936"/>
            <a:ext cx="646747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6851104" cy="1143000"/>
          </a:xfrm>
        </p:spPr>
        <p:txBody>
          <a:bodyPr/>
          <a:lstStyle/>
          <a:p>
            <a:r>
              <a:rPr lang="en-US" dirty="0" smtClean="0"/>
              <a:t>Mixed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483768" y="1600200"/>
            <a:ext cx="6203032" cy="4525963"/>
          </a:xfrm>
        </p:spPr>
        <p:txBody>
          <a:bodyPr/>
          <a:lstStyle/>
          <a:p>
            <a:r>
              <a:rPr lang="en-US" dirty="0" smtClean="0"/>
              <a:t>Ideal gas equation</a:t>
            </a:r>
          </a:p>
          <a:p>
            <a:pPr lvl="1">
              <a:buNone/>
            </a:pPr>
            <a:r>
              <a:rPr lang="cs-CZ" sz="2000" dirty="0">
                <a:latin typeface="Consolas" pitchFamily="49" charset="0"/>
                <a:cs typeface="Consolas" pitchFamily="49" charset="0"/>
              </a:rPr>
              <a:t>v.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pressure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n.conc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* </a:t>
            </a:r>
            <a:r>
              <a:rPr lang="cs-CZ" sz="2000" dirty="0" smtClean="0">
                <a:latin typeface="Consolas" pitchFamily="49" charset="0"/>
                <a:cs typeface="Consolas" pitchFamily="49" charset="0"/>
              </a:rPr>
              <a:t>R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* T;</a:t>
            </a:r>
          </a:p>
          <a:p>
            <a:pPr lvl="1">
              <a:buNone/>
            </a:pPr>
            <a:r>
              <a:rPr lang="cs-CZ" sz="2000" dirty="0" err="1">
                <a:latin typeface="Consolas" pitchFamily="49" charset="0"/>
                <a:cs typeface="Consolas" pitchFamily="49" charset="0"/>
              </a:rPr>
              <a:t>n.q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+ 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n.conc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* v.q=0</a:t>
            </a:r>
            <a:r>
              <a:rPr lang="cs-CZ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Partial pressure</a:t>
            </a:r>
          </a:p>
          <a:p>
            <a:pPr lvl="1">
              <a:buNone/>
            </a:pPr>
            <a:r>
              <a:rPr lang="en-US" dirty="0" smtClean="0"/>
              <a:t>=  ideal gas equation + gas solubility</a:t>
            </a:r>
          </a:p>
          <a:p>
            <a:pPr lvl="1">
              <a:buNone/>
            </a:pPr>
            <a:endParaRPr lang="cs-CZ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866483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attention!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Types.Constants</a:t>
            </a:r>
            <a:endParaRPr lang="cs-CZ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4625"/>
            <a:ext cx="2207995" cy="648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628800"/>
            <a:ext cx="44291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5517232"/>
            <a:ext cx="6110393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Icons</a:t>
            </a:r>
            <a:endParaRPr lang="cs-C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060848"/>
            <a:ext cx="8640213" cy="3774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Blocks.Factors</a:t>
            </a:r>
            <a:endParaRPr lang="cs-CZ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92896"/>
            <a:ext cx="1798320" cy="234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772816"/>
            <a:ext cx="2758740" cy="4166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</a:t>
            </a:r>
            <a:endParaRPr lang="cs-C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2623"/>
            <a:ext cx="1944217" cy="667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412776"/>
            <a:ext cx="50577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2492896"/>
            <a:ext cx="6638007" cy="40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Chemical.Substance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Non-equilibrium behavior: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cs-CZ" sz="2800" b="1" dirty="0" smtClean="0">
                <a:latin typeface="Consolas" pitchFamily="49" charset="0"/>
                <a:cs typeface="Consolas" pitchFamily="49" charset="0"/>
              </a:rPr>
              <a:t>q_</a:t>
            </a:r>
            <a:r>
              <a:rPr lang="cs-CZ" sz="2800" b="1" dirty="0" err="1" smtClean="0">
                <a:latin typeface="Consolas" pitchFamily="49" charset="0"/>
                <a:cs typeface="Consolas" pitchFamily="49" charset="0"/>
              </a:rPr>
              <a:t>out.conc</a:t>
            </a:r>
            <a:r>
              <a:rPr lang="cs-CZ" sz="2800" b="1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cs-CZ" sz="2800" b="1" dirty="0" err="1" smtClean="0">
                <a:latin typeface="Consolas" pitchFamily="49" charset="0"/>
                <a:cs typeface="Consolas" pitchFamily="49" charset="0"/>
              </a:rPr>
              <a:t>solute</a:t>
            </a:r>
            <a:r>
              <a:rPr lang="cs-CZ" sz="28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cs-CZ" sz="2800" b="1" dirty="0" err="1" smtClean="0">
                <a:latin typeface="Consolas" pitchFamily="49" charset="0"/>
                <a:cs typeface="Consolas" pitchFamily="49" charset="0"/>
              </a:rPr>
              <a:t>solventVolume</a:t>
            </a:r>
            <a:r>
              <a:rPr lang="cs-CZ" sz="28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cs-CZ" sz="2800" b="1" dirty="0" smtClean="0">
                <a:latin typeface="Consolas" pitchFamily="49" charset="0"/>
                <a:cs typeface="Consolas" pitchFamily="49" charset="0"/>
              </a:rPr>
              <a:t>der(</a:t>
            </a:r>
            <a:r>
              <a:rPr lang="cs-CZ" sz="2800" b="1" dirty="0" err="1" smtClean="0">
                <a:latin typeface="Consolas" pitchFamily="49" charset="0"/>
                <a:cs typeface="Consolas" pitchFamily="49" charset="0"/>
              </a:rPr>
              <a:t>solute</a:t>
            </a:r>
            <a:r>
              <a:rPr lang="cs-CZ" sz="28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cs-CZ" sz="28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cs-CZ" sz="2800" b="1" dirty="0" smtClean="0">
                <a:latin typeface="Consolas" pitchFamily="49" charset="0"/>
                <a:cs typeface="Consolas" pitchFamily="49" charset="0"/>
              </a:rPr>
              <a:t>q_</a:t>
            </a:r>
            <a:r>
              <a:rPr lang="cs-CZ" sz="2800" b="1" dirty="0" err="1" smtClean="0">
                <a:latin typeface="Consolas" pitchFamily="49" charset="0"/>
                <a:cs typeface="Consolas" pitchFamily="49" charset="0"/>
              </a:rPr>
              <a:t>out.q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cs-CZ" sz="2800" b="1" dirty="0" smtClean="0">
              <a:latin typeface="Consolas" pitchFamily="49" charset="0"/>
              <a:cs typeface="Consolas" pitchFamily="49" charset="0"/>
            </a:endParaRPr>
          </a:p>
          <a:p>
            <a:endParaRPr lang="cs-CZ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13906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5661248"/>
            <a:ext cx="14668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429000"/>
            <a:ext cx="65532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Chemical.MolarStream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cs-CZ" sz="2800" b="1" dirty="0" smtClean="0">
                <a:latin typeface="Consolas" pitchFamily="49" charset="0"/>
                <a:cs typeface="Consolas" pitchFamily="49" charset="0"/>
              </a:rPr>
              <a:t>q_in.q</a:t>
            </a:r>
            <a:r>
              <a:rPr lang="cs-CZ" sz="2800" b="1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cs-CZ" sz="2800" b="1" dirty="0" err="1">
                <a:latin typeface="Consolas" pitchFamily="49" charset="0"/>
                <a:cs typeface="Consolas" pitchFamily="49" charset="0"/>
              </a:rPr>
              <a:t>solventFlow</a:t>
            </a:r>
            <a:r>
              <a:rPr lang="cs-CZ" sz="2800" b="1" dirty="0">
                <a:latin typeface="Consolas" pitchFamily="49" charset="0"/>
                <a:cs typeface="Consolas" pitchFamily="49" charset="0"/>
              </a:rPr>
              <a:t>*q_in.</a:t>
            </a:r>
            <a:r>
              <a:rPr lang="cs-CZ" sz="2800" b="1" dirty="0" err="1">
                <a:latin typeface="Consolas" pitchFamily="49" charset="0"/>
                <a:cs typeface="Consolas" pitchFamily="49" charset="0"/>
              </a:rPr>
              <a:t>conc</a:t>
            </a:r>
            <a:r>
              <a:rPr lang="cs-CZ" sz="28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cs-CZ" sz="2800" b="1" dirty="0" smtClean="0">
                <a:latin typeface="Consolas" pitchFamily="49" charset="0"/>
                <a:cs typeface="Consolas" pitchFamily="49" charset="0"/>
              </a:rPr>
              <a:t>q_in.q</a:t>
            </a:r>
            <a:r>
              <a:rPr lang="cs-CZ" sz="2800" b="1" dirty="0">
                <a:latin typeface="Consolas" pitchFamily="49" charset="0"/>
                <a:cs typeface="Consolas" pitchFamily="49" charset="0"/>
              </a:rPr>
              <a:t> + </a:t>
            </a:r>
            <a:r>
              <a:rPr lang="cs-CZ" sz="2800" b="1" dirty="0" err="1">
                <a:latin typeface="Consolas" pitchFamily="49" charset="0"/>
                <a:cs typeface="Consolas" pitchFamily="49" charset="0"/>
              </a:rPr>
              <a:t>q</a:t>
            </a:r>
            <a:r>
              <a:rPr lang="cs-CZ" sz="2800" b="1" dirty="0">
                <a:latin typeface="Consolas" pitchFamily="49" charset="0"/>
                <a:cs typeface="Consolas" pitchFamily="49" charset="0"/>
              </a:rPr>
              <a:t>_</a:t>
            </a:r>
            <a:r>
              <a:rPr lang="cs-CZ" sz="2800" b="1" dirty="0" err="1">
                <a:latin typeface="Consolas" pitchFamily="49" charset="0"/>
                <a:cs typeface="Consolas" pitchFamily="49" charset="0"/>
              </a:rPr>
              <a:t>out.q</a:t>
            </a:r>
            <a:r>
              <a:rPr lang="cs-CZ" sz="2800" b="1" dirty="0">
                <a:latin typeface="Consolas" pitchFamily="49" charset="0"/>
                <a:cs typeface="Consolas" pitchFamily="49" charset="0"/>
              </a:rPr>
              <a:t> = 0;</a:t>
            </a:r>
          </a:p>
          <a:p>
            <a:endParaRPr lang="en-US" dirty="0" smtClean="0"/>
          </a:p>
          <a:p>
            <a:r>
              <a:rPr lang="en-US" dirty="0" smtClean="0"/>
              <a:t>Only forward direction!</a:t>
            </a:r>
          </a:p>
          <a:p>
            <a:r>
              <a:rPr lang="en-US" dirty="0" smtClean="0"/>
              <a:t>Flow and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q_out.conc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/>
              <a:t>are independent</a:t>
            </a:r>
            <a:r>
              <a:rPr lang="en-US" dirty="0" smtClean="0">
                <a:cs typeface="Consolas" pitchFamily="49" charset="0"/>
              </a:rPr>
              <a:t> !</a:t>
            </a:r>
          </a:p>
          <a:p>
            <a:r>
              <a:rPr lang="en-US" dirty="0" smtClean="0">
                <a:cs typeface="Consolas" pitchFamily="49" charset="0"/>
              </a:rPr>
              <a:t>Input concentration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q_in.conc</a:t>
            </a:r>
            <a:r>
              <a:rPr lang="en-US" dirty="0" smtClean="0">
                <a:cs typeface="Consolas" pitchFamily="49" charset="0"/>
              </a:rPr>
              <a:t> is not in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inStream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cs typeface="Consolas" pitchFamily="49" charset="0"/>
              </a:rPr>
              <a:t> ! </a:t>
            </a:r>
          </a:p>
          <a:p>
            <a:r>
              <a:rPr lang="en-US" dirty="0" smtClean="0">
                <a:cs typeface="Consolas" pitchFamily="49" charset="0"/>
              </a:rPr>
              <a:t>The value of flow-concentration is q/</a:t>
            </a:r>
            <a:r>
              <a:rPr lang="en-US" dirty="0" err="1" smtClean="0">
                <a:cs typeface="Consolas" pitchFamily="49" charset="0"/>
              </a:rPr>
              <a:t>solventFlow</a:t>
            </a:r>
            <a:r>
              <a:rPr lang="en-US" dirty="0" smtClean="0">
                <a:cs typeface="Consolas" pitchFamily="49" charset="0"/>
              </a:rPr>
              <a:t>.</a:t>
            </a:r>
            <a:endParaRPr lang="cs-CZ" dirty="0">
              <a:cs typeface="Consolas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15049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Chemical.Diffusion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60648"/>
            <a:ext cx="8096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19" y="3789040"/>
            <a:ext cx="8568279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1772816"/>
            <a:ext cx="4895850" cy="329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113</Words>
  <Application>Microsoft Office PowerPoint</Application>
  <PresentationFormat>Předvádění na obrazovce (4:3)</PresentationFormat>
  <Paragraphs>69</Paragraphs>
  <Slides>23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24" baseType="lpstr">
      <vt:lpstr>Motiv sady Office</vt:lpstr>
      <vt:lpstr>Physiolibrary v1.0</vt:lpstr>
      <vt:lpstr>Types</vt:lpstr>
      <vt:lpstr>Types.Constants</vt:lpstr>
      <vt:lpstr>Icons</vt:lpstr>
      <vt:lpstr>Blocks.Factors</vt:lpstr>
      <vt:lpstr>Chemical</vt:lpstr>
      <vt:lpstr>Chemical.Substance</vt:lpstr>
      <vt:lpstr>Chemical.MolarStream</vt:lpstr>
      <vt:lpstr>Chemical.Diffusion</vt:lpstr>
      <vt:lpstr>Chemical.ChemicalReaction</vt:lpstr>
      <vt:lpstr>Type of ChemicalReaction</vt:lpstr>
      <vt:lpstr>Chemical.GasSolubility</vt:lpstr>
      <vt:lpstr>Hydraulic</vt:lpstr>
      <vt:lpstr>Hydraulic. ElacticBalloon</vt:lpstr>
      <vt:lpstr>Hydraulic.Hydrostatic</vt:lpstr>
      <vt:lpstr>Hydraulic.Inertia</vt:lpstr>
      <vt:lpstr>Thermal</vt:lpstr>
      <vt:lpstr>Thermal.IdealRadiator</vt:lpstr>
      <vt:lpstr>Osmotic</vt:lpstr>
      <vt:lpstr>Osmotic.Membrane</vt:lpstr>
      <vt:lpstr>Osmotic.OsmoticCell</vt:lpstr>
      <vt:lpstr>Mixed</vt:lpstr>
      <vt:lpstr>Thank you for attention!</vt:lpstr>
    </vt:vector>
  </TitlesOfParts>
  <Company>Charles University in Prague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Physiolibrary v1.0</dc:title>
  <dc:creator>marek</dc:creator>
  <cp:lastModifiedBy>marek</cp:lastModifiedBy>
  <cp:revision>23</cp:revision>
  <dcterms:created xsi:type="dcterms:W3CDTF">2013-12-11T00:38:32Z</dcterms:created>
  <dcterms:modified xsi:type="dcterms:W3CDTF">2013-12-19T07:29:10Z</dcterms:modified>
</cp:coreProperties>
</file>