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4" r:id="rId4"/>
    <p:sldId id="285" r:id="rId5"/>
    <p:sldId id="258" r:id="rId6"/>
    <p:sldId id="259" r:id="rId7"/>
    <p:sldId id="263" r:id="rId8"/>
    <p:sldId id="283" r:id="rId9"/>
    <p:sldId id="264" r:id="rId10"/>
    <p:sldId id="282" r:id="rId11"/>
    <p:sldId id="278" r:id="rId12"/>
    <p:sldId id="279" r:id="rId13"/>
    <p:sldId id="281" r:id="rId14"/>
    <p:sldId id="275" r:id="rId15"/>
    <p:sldId id="271" r:id="rId16"/>
    <p:sldId id="277" r:id="rId17"/>
    <p:sldId id="274" r:id="rId18"/>
    <p:sldId id="272" r:id="rId19"/>
    <p:sldId id="273" r:id="rId20"/>
    <p:sldId id="276" r:id="rId2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>
      <p:cViewPr varScale="1">
        <p:scale>
          <a:sx n="84" d="100"/>
          <a:sy n="84" d="100"/>
        </p:scale>
        <p:origin x="-1397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11. 3. 2014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11. 3. 2014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11. 3. 2014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11. 3. 2014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11. 3. 2014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11. 3. 2014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11. 3. 2014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11. 3. 2014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11. 3. 2014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11. 3. 2014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11. 3. 2014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11. 3. 2014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Physiolibrary 2.1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www.physiolibrary.org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1432570"/>
            <a:ext cx="12573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INPUTS</a:t>
            </a:r>
            <a:endParaRPr lang="cs-CZ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2941" y="1490861"/>
            <a:ext cx="17430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157" y="1556792"/>
            <a:ext cx="24384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1556792"/>
            <a:ext cx="26479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Šrafovaná šipka doprava 10"/>
          <p:cNvSpPr/>
          <p:nvPr/>
        </p:nvSpPr>
        <p:spPr>
          <a:xfrm>
            <a:off x="2684909" y="1772816"/>
            <a:ext cx="576064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3509392"/>
            <a:ext cx="37052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Šrafovaná šipka doprava 13"/>
          <p:cNvSpPr/>
          <p:nvPr/>
        </p:nvSpPr>
        <p:spPr>
          <a:xfrm>
            <a:off x="7020272" y="1772816"/>
            <a:ext cx="576064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16016" y="3501008"/>
            <a:ext cx="36766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76056" y="5445224"/>
            <a:ext cx="23622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47664" y="5805264"/>
            <a:ext cx="194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Šrafovaná šipka doprava 17"/>
          <p:cNvSpPr/>
          <p:nvPr/>
        </p:nvSpPr>
        <p:spPr>
          <a:xfrm rot="5400000">
            <a:off x="2195736" y="5229200"/>
            <a:ext cx="576064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Šrafovaná šipka doprava 18"/>
          <p:cNvSpPr/>
          <p:nvPr/>
        </p:nvSpPr>
        <p:spPr>
          <a:xfrm rot="5400000">
            <a:off x="6624228" y="5193196"/>
            <a:ext cx="504056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2" name="Přímá spojovací čára 21"/>
          <p:cNvCxnSpPr/>
          <p:nvPr/>
        </p:nvCxnSpPr>
        <p:spPr>
          <a:xfrm>
            <a:off x="251520" y="3068960"/>
            <a:ext cx="8712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Šrafovaná šipka doprava 22"/>
          <p:cNvSpPr/>
          <p:nvPr/>
        </p:nvSpPr>
        <p:spPr>
          <a:xfrm rot="18023328">
            <a:off x="6835589" y="4402446"/>
            <a:ext cx="464368" cy="28535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Chemical Reaction</a:t>
            </a:r>
            <a:endParaRPr lang="cs-CZ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3525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9260" y="1885791"/>
            <a:ext cx="5745480" cy="3954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Chemical Reaction</a:t>
            </a:r>
            <a:endParaRPr lang="cs-CZ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3525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9260" y="1885791"/>
            <a:ext cx="5745480" cy="3954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Chemical Reaction</a:t>
            </a:r>
            <a:endParaRPr lang="cs-CZ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3525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9490" y="1885950"/>
            <a:ext cx="5745019" cy="395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STEADY STATES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US" dirty="0" smtClean="0"/>
              <a:t>Zero derivations (</a:t>
            </a:r>
            <a:r>
              <a:rPr lang="en-US" i="1" dirty="0" smtClean="0"/>
              <a:t>dependent equation set</a:t>
            </a:r>
            <a:r>
              <a:rPr lang="en-US" dirty="0" smtClean="0"/>
              <a:t>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645371"/>
            <a:ext cx="54768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277219"/>
            <a:ext cx="30670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2133203"/>
            <a:ext cx="30861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Šrafovaná šipka doprava 7"/>
          <p:cNvSpPr/>
          <p:nvPr/>
        </p:nvSpPr>
        <p:spPr>
          <a:xfrm rot="6360321">
            <a:off x="320942" y="4005626"/>
            <a:ext cx="1483273" cy="23617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Šrafovaná šipka doprava 8"/>
          <p:cNvSpPr/>
          <p:nvPr/>
        </p:nvSpPr>
        <p:spPr>
          <a:xfrm rot="6854150">
            <a:off x="3313247" y="4116860"/>
            <a:ext cx="1669717" cy="2138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Šrafovaná šipka doprava 9"/>
          <p:cNvSpPr/>
          <p:nvPr/>
        </p:nvSpPr>
        <p:spPr>
          <a:xfrm rot="7896606">
            <a:off x="3916448" y="3475943"/>
            <a:ext cx="544053" cy="22444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4221088"/>
            <a:ext cx="27241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Šrafovaná šipka doprava 12"/>
          <p:cNvSpPr/>
          <p:nvPr/>
        </p:nvSpPr>
        <p:spPr>
          <a:xfrm rot="12798529">
            <a:off x="5514223" y="4154020"/>
            <a:ext cx="604164" cy="20614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Šrafovaná šipka doprava 13"/>
          <p:cNvSpPr/>
          <p:nvPr/>
        </p:nvSpPr>
        <p:spPr>
          <a:xfrm rot="8287270">
            <a:off x="5499746" y="5044488"/>
            <a:ext cx="604164" cy="20614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628800"/>
            <a:ext cx="4486834" cy="504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48680"/>
            <a:ext cx="235267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2339752" y="274638"/>
            <a:ext cx="6347048" cy="1143000"/>
          </a:xfrm>
        </p:spPr>
        <p:txBody>
          <a:bodyPr/>
          <a:lstStyle/>
          <a:p>
            <a:r>
              <a:rPr lang="en-US" dirty="0" smtClean="0"/>
              <a:t>Hydraulic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4" y="44316"/>
            <a:ext cx="7164288" cy="6697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188640"/>
            <a:ext cx="226695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67744" y="274638"/>
            <a:ext cx="6419056" cy="1143000"/>
          </a:xfrm>
        </p:spPr>
        <p:txBody>
          <a:bodyPr/>
          <a:lstStyle/>
          <a:p>
            <a:r>
              <a:rPr lang="en-US" dirty="0" smtClean="0"/>
              <a:t>Osmotic</a:t>
            </a:r>
            <a:endParaRPr lang="cs-CZ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616" y="848444"/>
            <a:ext cx="2743200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1268760"/>
            <a:ext cx="46291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Šrafovaná šipka doprava 6"/>
          <p:cNvSpPr/>
          <p:nvPr/>
        </p:nvSpPr>
        <p:spPr>
          <a:xfrm rot="20274668">
            <a:off x="1960994" y="2482401"/>
            <a:ext cx="1605656" cy="21384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Šrafovaná šipka doprava 7"/>
          <p:cNvSpPr/>
          <p:nvPr/>
        </p:nvSpPr>
        <p:spPr>
          <a:xfrm rot="20962550">
            <a:off x="1968815" y="2807851"/>
            <a:ext cx="3435340" cy="20120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90689" y="4941168"/>
            <a:ext cx="5057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Šrafovaná šipka doprava 10"/>
          <p:cNvSpPr/>
          <p:nvPr/>
        </p:nvSpPr>
        <p:spPr>
          <a:xfrm>
            <a:off x="1979712" y="5229200"/>
            <a:ext cx="1605656" cy="36004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92696"/>
            <a:ext cx="25908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1772816"/>
            <a:ext cx="370522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6165304"/>
            <a:ext cx="80391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Nadpis 1"/>
          <p:cNvSpPr>
            <a:spLocks noGrp="1"/>
          </p:cNvSpPr>
          <p:nvPr>
            <p:ph type="title"/>
          </p:nvPr>
        </p:nvSpPr>
        <p:spPr>
          <a:xfrm>
            <a:off x="2339752" y="274638"/>
            <a:ext cx="6347048" cy="1143000"/>
          </a:xfrm>
        </p:spPr>
        <p:txBody>
          <a:bodyPr/>
          <a:lstStyle/>
          <a:p>
            <a:r>
              <a:rPr lang="en-US" dirty="0" smtClean="0"/>
              <a:t>Thermal</a:t>
            </a:r>
            <a:endParaRPr lang="cs-CZ" dirty="0"/>
          </a:p>
        </p:txBody>
      </p:sp>
      <p:sp>
        <p:nvSpPr>
          <p:cNvPr id="9" name="Šrafovaná šipka doprava 8"/>
          <p:cNvSpPr/>
          <p:nvPr/>
        </p:nvSpPr>
        <p:spPr>
          <a:xfrm rot="2482842">
            <a:off x="1451847" y="5097598"/>
            <a:ext cx="2107049" cy="2880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8640"/>
            <a:ext cx="7724775" cy="654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Physiolibrary Structure</a:t>
            </a:r>
            <a:endParaRPr lang="cs-CZ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628800"/>
            <a:ext cx="28479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Šrafovaná šipka doprava 8"/>
          <p:cNvSpPr/>
          <p:nvPr/>
        </p:nvSpPr>
        <p:spPr>
          <a:xfrm>
            <a:off x="3923928" y="3356992"/>
            <a:ext cx="1080120" cy="122413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429000"/>
            <a:ext cx="1524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Šrafovaná šipka doprava 10"/>
          <p:cNvSpPr/>
          <p:nvPr/>
        </p:nvSpPr>
        <p:spPr>
          <a:xfrm>
            <a:off x="3203848" y="5085184"/>
            <a:ext cx="576064" cy="36004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5085184"/>
            <a:ext cx="16097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628800"/>
            <a:ext cx="8229600" cy="1143000"/>
          </a:xfrm>
        </p:spPr>
        <p:txBody>
          <a:bodyPr/>
          <a:lstStyle/>
          <a:p>
            <a:r>
              <a:rPr lang="en-US" dirty="0" smtClean="0"/>
              <a:t>Thank you for your attention!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004048" y="6021288"/>
            <a:ext cx="3898776" cy="60466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www.physiolibrary.org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Icons</a:t>
            </a:r>
            <a:endParaRPr lang="cs-CZ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32195"/>
            <a:ext cx="8712968" cy="5925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50904" cy="1143000"/>
          </a:xfrm>
        </p:spPr>
        <p:txBody>
          <a:bodyPr/>
          <a:lstStyle/>
          <a:p>
            <a:r>
              <a:rPr lang="en-US" dirty="0" err="1" smtClean="0"/>
              <a:t>Blocks.Factors</a:t>
            </a:r>
            <a:endParaRPr lang="cs-CZ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225742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32656"/>
            <a:ext cx="3324225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Šrafovaná šipka doprava 6"/>
          <p:cNvSpPr/>
          <p:nvPr/>
        </p:nvSpPr>
        <p:spPr>
          <a:xfrm rot="19359818">
            <a:off x="3012318" y="3841206"/>
            <a:ext cx="1812085" cy="122413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cs-CZ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24744"/>
            <a:ext cx="20574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1489323"/>
            <a:ext cx="54292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Šrafovaná šipka doprava 11"/>
          <p:cNvSpPr/>
          <p:nvPr/>
        </p:nvSpPr>
        <p:spPr>
          <a:xfrm>
            <a:off x="2699792" y="3284984"/>
            <a:ext cx="576064" cy="36004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4437112"/>
            <a:ext cx="68961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Šrafovaná šipka doprava 17"/>
          <p:cNvSpPr/>
          <p:nvPr/>
        </p:nvSpPr>
        <p:spPr>
          <a:xfrm rot="5400000">
            <a:off x="4139952" y="3969060"/>
            <a:ext cx="576064" cy="50405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Types.Constants</a:t>
            </a:r>
            <a:endParaRPr lang="cs-CZ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412776"/>
            <a:ext cx="627697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24744"/>
            <a:ext cx="20859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Šrafovaná šipka doprava 11"/>
          <p:cNvSpPr/>
          <p:nvPr/>
        </p:nvSpPr>
        <p:spPr>
          <a:xfrm>
            <a:off x="2411760" y="3861048"/>
            <a:ext cx="576064" cy="2880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Šrafovaná šipka doprava 12"/>
          <p:cNvSpPr/>
          <p:nvPr/>
        </p:nvSpPr>
        <p:spPr>
          <a:xfrm rot="5400000">
            <a:off x="3599892" y="5409220"/>
            <a:ext cx="1080120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6197302"/>
            <a:ext cx="679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/>
              <a:t>reciprocal</a:t>
            </a:r>
            <a:r>
              <a:rPr lang="en-US" dirty="0" smtClean="0"/>
              <a:t> </a:t>
            </a:r>
            <a:r>
              <a:rPr lang="en-US" cap="all" dirty="0" smtClean="0"/>
              <a:t>physical quantities</a:t>
            </a:r>
            <a:endParaRPr lang="cs-CZ" cap="all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97708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Users are accustomed to use any physical quantity.</a:t>
            </a:r>
          </a:p>
          <a:p>
            <a:endParaRPr lang="en-US" dirty="0" smtClean="0"/>
          </a:p>
          <a:p>
            <a:r>
              <a:rPr lang="en-US" i="1" dirty="0" smtClean="0"/>
              <a:t>May be the reciprocal quantities should be supported by Modelica Environments (like display units)?  </a:t>
            </a:r>
            <a:endParaRPr lang="cs-CZ" i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1547664" y="155679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Selected Quantity</a:t>
                      </a:r>
                      <a:r>
                        <a:rPr lang="en-US" baseline="0" dirty="0" smtClean="0"/>
                        <a:t> .. Q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Reciprocal Quantity .. 1/Q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Hydraulic</a:t>
                      </a:r>
                      <a:r>
                        <a:rPr lang="en-US" baseline="0" dirty="0" smtClean="0"/>
                        <a:t> conductance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Hydraulic resistance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Hydraulic compliance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Hydraulic </a:t>
                      </a:r>
                      <a:r>
                        <a:rPr lang="en-US" dirty="0" err="1" smtClean="0"/>
                        <a:t>elastance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Gas solubility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Gas volatility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Electric resistance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Electric conductance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cs-C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979712" y="1600200"/>
            <a:ext cx="6707088" cy="4525963"/>
          </a:xfrm>
        </p:spPr>
        <p:txBody>
          <a:bodyPr>
            <a:normAutofit fontScale="85000" lnSpcReduction="20000"/>
          </a:bodyPr>
          <a:lstStyle/>
          <a:p>
            <a:pPr fontAlgn="t"/>
            <a:r>
              <a:rPr lang="cs-CZ" b="1" dirty="0" err="1" smtClean="0"/>
              <a:t>Chemical</a:t>
            </a:r>
            <a:r>
              <a:rPr lang="en-US" b="1" dirty="0" smtClean="0"/>
              <a:t>Port </a:t>
            </a:r>
            <a:endParaRPr lang="cs-CZ" dirty="0" smtClean="0"/>
          </a:p>
          <a:p>
            <a:pPr lvl="1" fontAlgn="t"/>
            <a:r>
              <a:rPr lang="cs-CZ" dirty="0" err="1" smtClean="0"/>
              <a:t>molar</a:t>
            </a:r>
            <a:r>
              <a:rPr lang="cs-CZ" dirty="0" smtClean="0"/>
              <a:t> </a:t>
            </a:r>
            <a:r>
              <a:rPr lang="cs-CZ" dirty="0" err="1" smtClean="0"/>
              <a:t>concentration</a:t>
            </a:r>
            <a:r>
              <a:rPr lang="en-US" dirty="0" smtClean="0"/>
              <a:t>,  </a:t>
            </a:r>
            <a:r>
              <a:rPr lang="cs-CZ" dirty="0" err="1" smtClean="0"/>
              <a:t>molar</a:t>
            </a:r>
            <a:r>
              <a:rPr lang="cs-CZ" dirty="0" smtClean="0"/>
              <a:t> </a:t>
            </a:r>
            <a:r>
              <a:rPr lang="cs-CZ" dirty="0" err="1" smtClean="0"/>
              <a:t>flow</a:t>
            </a:r>
            <a:endParaRPr lang="en-US" dirty="0" smtClean="0"/>
          </a:p>
          <a:p>
            <a:pPr lvl="1" fontAlgn="t">
              <a:buNone/>
            </a:pPr>
            <a:endParaRPr lang="cs-CZ" dirty="0" smtClean="0"/>
          </a:p>
          <a:p>
            <a:r>
              <a:rPr lang="en-US" b="1" dirty="0" err="1" smtClean="0"/>
              <a:t>HydraulicPort</a:t>
            </a:r>
            <a:endParaRPr lang="en-US" dirty="0" smtClean="0"/>
          </a:p>
          <a:p>
            <a:pPr lvl="1"/>
            <a:r>
              <a:rPr lang="en-US" dirty="0" smtClean="0"/>
              <a:t>pressure, volumetric flow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b="1" dirty="0" err="1" smtClean="0"/>
              <a:t>ThermalPort</a:t>
            </a:r>
            <a:endParaRPr lang="en-US" dirty="0" smtClean="0"/>
          </a:p>
          <a:p>
            <a:pPr lvl="1"/>
            <a:r>
              <a:rPr lang="en-US" dirty="0" smtClean="0"/>
              <a:t>temperature, heat flow</a:t>
            </a:r>
          </a:p>
          <a:p>
            <a:pPr lvl="1"/>
            <a:endParaRPr lang="en-US" dirty="0" smtClean="0"/>
          </a:p>
          <a:p>
            <a:r>
              <a:rPr lang="en-US" b="1" dirty="0" err="1" smtClean="0"/>
              <a:t>OsmoticPort</a:t>
            </a:r>
            <a:endParaRPr lang="en-US" dirty="0" smtClean="0"/>
          </a:p>
          <a:p>
            <a:pPr lvl="1"/>
            <a:r>
              <a:rPr lang="en-US" dirty="0" err="1" smtClean="0"/>
              <a:t>osmolarity</a:t>
            </a:r>
            <a:r>
              <a:rPr lang="en-US" dirty="0" smtClean="0"/>
              <a:t>, osmotic volumetric flow</a:t>
            </a:r>
          </a:p>
        </p:txBody>
      </p:sp>
      <p:pic>
        <p:nvPicPr>
          <p:cNvPr id="4101" name="Picture 5" descr="C:\Users\marek\Desktop\Modelica\Physiolibrary\Physiolibrary\Resources\Images\UserGuide\ChemicalPor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2787" y="1844824"/>
            <a:ext cx="905637" cy="432048"/>
          </a:xfrm>
          <a:prstGeom prst="rect">
            <a:avLst/>
          </a:prstGeom>
          <a:noFill/>
        </p:spPr>
      </p:pic>
      <p:pic>
        <p:nvPicPr>
          <p:cNvPr id="4102" name="Picture 6" descr="C:\Users\marek\Desktop\Modelica\Physiolibrary\Physiolibrary\Resources\Images\UserGuide\OsmoticPor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1" y="5301209"/>
            <a:ext cx="936103" cy="446582"/>
          </a:xfrm>
          <a:prstGeom prst="rect">
            <a:avLst/>
          </a:prstGeom>
          <a:noFill/>
        </p:spPr>
      </p:pic>
      <p:pic>
        <p:nvPicPr>
          <p:cNvPr id="4103" name="Picture 7" descr="C:\Users\marek\Desktop\Modelica\Physiolibrary\Physiolibrary\Resources\Images\UserGuide\HydraulicPort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2320" y="2924944"/>
            <a:ext cx="1023153" cy="504056"/>
          </a:xfrm>
          <a:prstGeom prst="rect">
            <a:avLst/>
          </a:prstGeom>
          <a:noFill/>
        </p:spPr>
      </p:pic>
      <p:pic>
        <p:nvPicPr>
          <p:cNvPr id="4104" name="Picture 8" descr="C:\Users\marek\Desktop\Modelica\Physiolibrary\Physiolibrary\Resources\Images\UserGuide\ThermalPort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2320" y="4149080"/>
            <a:ext cx="936104" cy="446583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741809"/>
            <a:ext cx="16668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39752" y="274638"/>
            <a:ext cx="6347048" cy="1143000"/>
          </a:xfrm>
        </p:spPr>
        <p:txBody>
          <a:bodyPr/>
          <a:lstStyle/>
          <a:p>
            <a:r>
              <a:rPr lang="en-US" dirty="0" smtClean="0"/>
              <a:t>Chemical</a:t>
            </a:r>
            <a:endParaRPr lang="cs-CZ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14325"/>
            <a:ext cx="2981325" cy="654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7879" y="5517232"/>
            <a:ext cx="34004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Šrafovaná šipka doprava 9"/>
          <p:cNvSpPr/>
          <p:nvPr/>
        </p:nvSpPr>
        <p:spPr>
          <a:xfrm>
            <a:off x="2339752" y="5949280"/>
            <a:ext cx="1224136" cy="2880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1700808"/>
            <a:ext cx="42957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Šrafovaná šipka doprava 11"/>
          <p:cNvSpPr/>
          <p:nvPr/>
        </p:nvSpPr>
        <p:spPr>
          <a:xfrm rot="522209">
            <a:off x="2306259" y="1495598"/>
            <a:ext cx="4914222" cy="1665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Šrafovaná šipka doprava 13"/>
          <p:cNvSpPr/>
          <p:nvPr/>
        </p:nvSpPr>
        <p:spPr>
          <a:xfrm rot="1573652">
            <a:off x="2258777" y="2080958"/>
            <a:ext cx="3390709" cy="17580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115</Words>
  <Application>Microsoft Office PowerPoint</Application>
  <PresentationFormat>Předvádění na obrazovce (4:3)</PresentationFormat>
  <Paragraphs>47</Paragraphs>
  <Slides>20</Slides>
  <Notes>0</Notes>
  <HiddenSlides>3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1" baseType="lpstr">
      <vt:lpstr>Motiv sady Office</vt:lpstr>
      <vt:lpstr>Physiolibrary 2.1</vt:lpstr>
      <vt:lpstr>Physiolibrary Structure</vt:lpstr>
      <vt:lpstr>Icons</vt:lpstr>
      <vt:lpstr>Blocks.Factors</vt:lpstr>
      <vt:lpstr>Types</vt:lpstr>
      <vt:lpstr>Types.Constants</vt:lpstr>
      <vt:lpstr>reciprocal physical quantities</vt:lpstr>
      <vt:lpstr>Connectors</vt:lpstr>
      <vt:lpstr>Chemical</vt:lpstr>
      <vt:lpstr>CONDITIONAL INPUTS</vt:lpstr>
      <vt:lpstr>Chemical Reaction</vt:lpstr>
      <vt:lpstr>Chemical Reaction</vt:lpstr>
      <vt:lpstr>Chemical Reaction</vt:lpstr>
      <vt:lpstr>STEADY STATES</vt:lpstr>
      <vt:lpstr>Hydraulic</vt:lpstr>
      <vt:lpstr>Snímek 16</vt:lpstr>
      <vt:lpstr>Osmotic</vt:lpstr>
      <vt:lpstr>Thermal</vt:lpstr>
      <vt:lpstr>Snímek 19</vt:lpstr>
      <vt:lpstr>Thank you for your attention!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Physiolibrary 2.1</dc:title>
  <dc:creator>marek</dc:creator>
  <cp:lastModifiedBy>marek</cp:lastModifiedBy>
  <cp:revision>71</cp:revision>
  <dcterms:created xsi:type="dcterms:W3CDTF">2014-03-05T12:16:48Z</dcterms:created>
  <dcterms:modified xsi:type="dcterms:W3CDTF">2014-03-10T23:16:10Z</dcterms:modified>
</cp:coreProperties>
</file>