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>
      <p:cViewPr varScale="1">
        <p:scale>
          <a:sx n="84" d="100"/>
          <a:sy n="84" d="100"/>
        </p:scale>
        <p:origin x="-13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0058-AB7D-496C-8558-C1CA30B335BE}" type="datetimeFigureOut">
              <a:rPr lang="cs-CZ" smtClean="0"/>
              <a:pPr/>
              <a:t>11. 12. 2013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80AF-9EEF-4F36-9522-CE2115854CB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Physiolibrary</a:t>
            </a:r>
            <a:r>
              <a:rPr lang="en-US" dirty="0" smtClean="0"/>
              <a:t> v1.0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Marek</a:t>
            </a:r>
            <a:r>
              <a:rPr lang="en-US" dirty="0" smtClean="0"/>
              <a:t> </a:t>
            </a:r>
            <a:r>
              <a:rPr lang="en-US" dirty="0" err="1" smtClean="0"/>
              <a:t>Matejak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</p:spPr>
        <p:txBody>
          <a:bodyPr/>
          <a:lstStyle/>
          <a:p>
            <a:r>
              <a:rPr lang="en-US" dirty="0" err="1" smtClean="0"/>
              <a:t>Chemical.ChemicalReaction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&lt;-&gt; B,    K=[B]/[A],   </a:t>
            </a:r>
            <a:r>
              <a:rPr lang="en-US" dirty="0" err="1" smtClean="0"/>
              <a:t>kf</a:t>
            </a:r>
            <a:r>
              <a:rPr lang="en-US" dirty="0" smtClean="0"/>
              <a:t>*[A],  </a:t>
            </a:r>
            <a:r>
              <a:rPr lang="en-US" dirty="0" err="1" smtClean="0"/>
              <a:t>kr</a:t>
            </a:r>
            <a:r>
              <a:rPr lang="en-US" dirty="0" smtClean="0"/>
              <a:t>*[B]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75723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ChemicalReaction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+ 2X &lt;-&gt; 3B + 4Y + 5Z,        </a:t>
            </a:r>
            <a:r>
              <a:rPr lang="en-US" dirty="0" err="1" smtClean="0"/>
              <a:t>kf</a:t>
            </a:r>
            <a:r>
              <a:rPr lang="en-US" dirty="0" smtClean="0"/>
              <a:t> [A] [X]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K= ([B]</a:t>
            </a:r>
            <a:r>
              <a:rPr lang="en-US" baseline="30000" dirty="0" smtClean="0"/>
              <a:t>3</a:t>
            </a:r>
            <a:r>
              <a:rPr lang="en-US" dirty="0" smtClean="0"/>
              <a:t> [Y]</a:t>
            </a:r>
            <a:r>
              <a:rPr lang="en-US" baseline="30000" dirty="0" smtClean="0"/>
              <a:t>4 </a:t>
            </a:r>
            <a:r>
              <a:rPr lang="en-US" dirty="0" smtClean="0"/>
              <a:t>[Z]</a:t>
            </a:r>
            <a:r>
              <a:rPr lang="en-US" baseline="30000" dirty="0" smtClean="0"/>
              <a:t>5 </a:t>
            </a:r>
            <a:r>
              <a:rPr lang="en-US" dirty="0" smtClean="0"/>
              <a:t>)/([A] [X]</a:t>
            </a:r>
            <a:r>
              <a:rPr lang="en-US" baseline="30000" dirty="0" smtClean="0"/>
              <a:t>2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kr</a:t>
            </a:r>
            <a:r>
              <a:rPr lang="en-US" dirty="0" smtClean="0"/>
              <a:t> [B]</a:t>
            </a:r>
            <a:r>
              <a:rPr lang="en-US" baseline="30000" dirty="0" smtClean="0"/>
              <a:t>3</a:t>
            </a:r>
            <a:r>
              <a:rPr lang="en-US" dirty="0" smtClean="0"/>
              <a:t> [Y]</a:t>
            </a:r>
            <a:r>
              <a:rPr lang="en-US" baseline="30000" dirty="0" smtClean="0"/>
              <a:t>4 </a:t>
            </a:r>
            <a:r>
              <a:rPr lang="en-US" dirty="0" smtClean="0"/>
              <a:t>[Z]</a:t>
            </a:r>
            <a:r>
              <a:rPr lang="en-US" baseline="30000" dirty="0" smtClean="0"/>
              <a:t>5</a:t>
            </a:r>
            <a:endParaRPr lang="en-US" dirty="0" smtClean="0"/>
          </a:p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75819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Chemical.GasSolubility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solubilityRate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Coef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-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		     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kH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q_in.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en-US" dirty="0" smtClean="0"/>
          </a:p>
          <a:p>
            <a:r>
              <a:rPr lang="en-US" dirty="0" smtClean="0"/>
              <a:t>Henry’s law of dissolved gas in liquid:</a:t>
            </a:r>
          </a:p>
          <a:p>
            <a:pPr lvl="1"/>
            <a:r>
              <a:rPr lang="en-US" dirty="0" err="1" smtClean="0"/>
              <a:t>kH</a:t>
            </a:r>
            <a:r>
              <a:rPr lang="en-US" dirty="0" smtClean="0"/>
              <a:t> = [</a:t>
            </a:r>
            <a:r>
              <a:rPr lang="en-US" dirty="0" err="1" smtClean="0"/>
              <a:t>Xliquid</a:t>
            </a:r>
            <a:r>
              <a:rPr lang="en-US" dirty="0" smtClean="0"/>
              <a:t>]/[</a:t>
            </a:r>
            <a:r>
              <a:rPr lang="en-US" dirty="0" err="1" smtClean="0"/>
              <a:t>Xgas</a:t>
            </a:r>
            <a:r>
              <a:rPr lang="en-US" dirty="0" smtClean="0"/>
              <a:t>]   …  </a:t>
            </a:r>
            <a:r>
              <a:rPr lang="cs-CZ" dirty="0" smtClean="0"/>
              <a:t>Henry's </a:t>
            </a:r>
            <a:r>
              <a:rPr lang="cs-CZ" dirty="0" err="1"/>
              <a:t>law</a:t>
            </a:r>
            <a:r>
              <a:rPr lang="cs-CZ" dirty="0"/>
              <a:t> </a:t>
            </a:r>
            <a:r>
              <a:rPr lang="cs-CZ" dirty="0" err="1"/>
              <a:t>constant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Hydraulic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15816" y="1600200"/>
            <a:ext cx="5770984" cy="4525963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21907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924944"/>
            <a:ext cx="5605438" cy="270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Hydraulic.</a:t>
            </a:r>
            <a:r>
              <a:rPr lang="cs-CZ" dirty="0"/>
              <a:t> </a:t>
            </a:r>
            <a:r>
              <a:rPr lang="cs-CZ" dirty="0" err="1" smtClean="0"/>
              <a:t>ElacticBalloon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13620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5278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1925" y="5448300"/>
            <a:ext cx="13620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dirty="0" err="1" smtClean="0"/>
              <a:t>Hydraulic.Hydrostatic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pressure of hydrostatic column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down.pressure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up.pressure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G*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ro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height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up.q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down.q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000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58007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221088"/>
            <a:ext cx="1143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US" dirty="0" err="1" smtClean="0"/>
              <a:t>Hydraulic.Inertia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>
              <a:buNone/>
            </a:pP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I*der(q_in.q</a:t>
            </a:r>
            <a:r>
              <a:rPr lang="cs-CZ" sz="2400" dirty="0">
                <a:latin typeface="Consolas" pitchFamily="49" charset="0"/>
                <a:cs typeface="Consolas" pitchFamily="49" charset="0"/>
              </a:rPr>
              <a:t>) = (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q_in.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pressure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out.pressure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up.q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 + q_</a:t>
            </a:r>
            <a:r>
              <a:rPr lang="cs-CZ" sz="2400" dirty="0" err="1" smtClean="0">
                <a:latin typeface="Consolas" pitchFamily="49" charset="0"/>
                <a:cs typeface="Consolas" pitchFamily="49" charset="0"/>
              </a:rPr>
              <a:t>down.q</a:t>
            </a:r>
            <a:r>
              <a:rPr lang="cs-CZ" sz="2400" dirty="0" smtClean="0">
                <a:latin typeface="Consolas" pitchFamily="49" charset="0"/>
                <a:cs typeface="Consolas" pitchFamily="49" charset="0"/>
              </a:rPr>
              <a:t> = 0;</a:t>
            </a:r>
            <a:endParaRPr lang="cs-CZ" sz="2400" dirty="0">
              <a:latin typeface="Consolas" pitchFamily="49" charset="0"/>
              <a:cs typeface="Consolas" pitchFamily="49" charset="0"/>
            </a:endParaRPr>
          </a:p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2656"/>
            <a:ext cx="1295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216822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400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284984"/>
            <a:ext cx="5787641" cy="25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en-US" dirty="0" err="1" smtClean="0"/>
              <a:t>Thermal.IdealRadiator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substanceFlow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*(q_in.T-q_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out.T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)*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specificHeat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cs-CZ" sz="2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cs-CZ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1819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69913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239377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60383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068960"/>
            <a:ext cx="4655820" cy="282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Dymola</a:t>
            </a:r>
            <a:r>
              <a:rPr lang="en-US" dirty="0" smtClean="0"/>
              <a:t> display units setting: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copy   Resources\</a:t>
            </a:r>
            <a:r>
              <a:rPr lang="en-US" sz="2400" dirty="0" err="1" smtClean="0"/>
              <a:t>DymolaSettings</a:t>
            </a:r>
            <a:r>
              <a:rPr lang="nn-NO" sz="2400" dirty="0" smtClean="0"/>
              <a:t>\displayunit.mos </a:t>
            </a:r>
            <a:endParaRPr lang="en-US" sz="2400" dirty="0" smtClean="0"/>
          </a:p>
          <a:p>
            <a:pPr lvl="1">
              <a:buNone/>
            </a:pPr>
            <a:r>
              <a:rPr lang="nn-NO" sz="2400" dirty="0" smtClean="0"/>
              <a:t>            to    C:\Program Files\Dymola 2014\insert\</a:t>
            </a:r>
          </a:p>
          <a:p>
            <a:pPr lvl="1">
              <a:buNone/>
            </a:pPr>
            <a:endParaRPr lang="nn-NO" sz="2400" dirty="0" smtClean="0"/>
          </a:p>
          <a:p>
            <a:r>
              <a:rPr lang="en-US" dirty="0" smtClean="0"/>
              <a:t>Example – parameters in display units:</a:t>
            </a:r>
            <a:endParaRPr lang="nn-NO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0613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86597"/>
            <a:ext cx="30670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502621"/>
            <a:ext cx="2667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Osmotic.Membrane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q_in.q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cond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000" dirty="0" err="1" smtClean="0">
                <a:latin typeface="Consolas" pitchFamily="49" charset="0"/>
                <a:cs typeface="Consolas" pitchFamily="49" charset="0"/>
              </a:rPr>
              <a:t>out.o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Modelica.Constants.R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temperature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 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q_in.o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*(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Modelica.Constants.R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temperature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cs-CZ" sz="2000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None/>
            </a:pPr>
            <a:r>
              <a:rPr lang="cs-CZ" sz="2000" dirty="0" smtClean="0"/>
              <a:t>q_in.q + </a:t>
            </a:r>
            <a:r>
              <a:rPr lang="cs-CZ" sz="2000" dirty="0" err="1" smtClean="0"/>
              <a:t>q</a:t>
            </a:r>
            <a:r>
              <a:rPr lang="cs-CZ" sz="2000" dirty="0" smtClean="0"/>
              <a:t>_</a:t>
            </a:r>
            <a:r>
              <a:rPr lang="cs-CZ" sz="2000" dirty="0" err="1" smtClean="0"/>
              <a:t>out.q</a:t>
            </a:r>
            <a:r>
              <a:rPr lang="cs-CZ" sz="2000" dirty="0" smtClean="0"/>
              <a:t> = 0;</a:t>
            </a:r>
          </a:p>
          <a:p>
            <a:endParaRPr lang="cs-CZ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65436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15335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r>
              <a:rPr lang="en-US" dirty="0" err="1" smtClean="0"/>
              <a:t>Osmotic.OsmoticCell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q_in.o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impermeableSolutes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/ volume;</a:t>
            </a:r>
          </a:p>
          <a:p>
            <a:pPr>
              <a:buNone/>
            </a:pP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der(volume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)=q_in.q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419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52936"/>
            <a:ext cx="6467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r>
              <a:rPr lang="en-US" dirty="0" smtClean="0"/>
              <a:t>Mixed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r>
              <a:rPr lang="en-US" dirty="0" smtClean="0"/>
              <a:t>Ideal gas equation</a:t>
            </a:r>
          </a:p>
          <a:p>
            <a:pPr lvl="1">
              <a:buNone/>
            </a:pPr>
            <a:r>
              <a:rPr lang="cs-CZ" sz="2000" dirty="0">
                <a:latin typeface="Consolas" pitchFamily="49" charset="0"/>
                <a:cs typeface="Consolas" pitchFamily="49" charset="0"/>
              </a:rPr>
              <a:t>v.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pressure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n.conc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T;</a:t>
            </a:r>
          </a:p>
          <a:p>
            <a:pPr lvl="1">
              <a:buNone/>
            </a:pPr>
            <a:r>
              <a:rPr lang="cs-CZ" sz="2000" dirty="0" err="1">
                <a:latin typeface="Consolas" pitchFamily="49" charset="0"/>
                <a:cs typeface="Consolas" pitchFamily="49" charset="0"/>
              </a:rPr>
              <a:t>n.q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+ </a:t>
            </a:r>
            <a:r>
              <a:rPr lang="cs-CZ" sz="2000" dirty="0" err="1">
                <a:latin typeface="Consolas" pitchFamily="49" charset="0"/>
                <a:cs typeface="Consolas" pitchFamily="49" charset="0"/>
              </a:rPr>
              <a:t>n.conc</a:t>
            </a:r>
            <a:r>
              <a:rPr lang="cs-CZ" sz="2000" dirty="0">
                <a:latin typeface="Consolas" pitchFamily="49" charset="0"/>
                <a:cs typeface="Consolas" pitchFamily="49" charset="0"/>
              </a:rPr>
              <a:t> * v.q=0</a:t>
            </a:r>
            <a:r>
              <a:rPr lang="cs-CZ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Partial pressure</a:t>
            </a:r>
          </a:p>
          <a:p>
            <a:pPr lvl="1">
              <a:buNone/>
            </a:pPr>
            <a:r>
              <a:rPr lang="en-US" dirty="0" smtClean="0"/>
              <a:t>=  ideal gas equation + gas solubility</a:t>
            </a:r>
          </a:p>
          <a:p>
            <a:pPr lvl="1">
              <a:buNone/>
            </a:pPr>
            <a:endParaRPr lang="cs-C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86648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4625"/>
            <a:ext cx="2207995" cy="648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44291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517232"/>
            <a:ext cx="611039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40213" cy="377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1798320" cy="23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2758740" cy="416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623"/>
            <a:ext cx="1944217" cy="667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5057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492896"/>
            <a:ext cx="6638007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Chemical.Substance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Non-equilibrium behavior: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out.conc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solute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solventVolume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der(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solute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</a:t>
            </a:r>
            <a:r>
              <a:rPr lang="cs-CZ" sz="2800" b="1" dirty="0" err="1" smtClean="0">
                <a:latin typeface="Consolas" pitchFamily="49" charset="0"/>
                <a:cs typeface="Consolas" pitchFamily="49" charset="0"/>
              </a:rPr>
              <a:t>out.q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cs-CZ" sz="2800" b="1" dirty="0" smtClean="0">
              <a:latin typeface="Consolas" pitchFamily="49" charset="0"/>
              <a:cs typeface="Consolas" pitchFamily="49" charset="0"/>
            </a:endParaRPr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390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661248"/>
            <a:ext cx="146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429000"/>
            <a:ext cx="6553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Chemical.MolarStream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q_in.q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solventFlow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*q_in.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conc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cs-CZ" sz="2800" b="1" dirty="0" smtClean="0">
                <a:latin typeface="Consolas" pitchFamily="49" charset="0"/>
                <a:cs typeface="Consolas" pitchFamily="49" charset="0"/>
              </a:rPr>
              <a:t>q_in.q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+ 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_</a:t>
            </a:r>
            <a:r>
              <a:rPr lang="cs-CZ" sz="2800" b="1" dirty="0" err="1">
                <a:latin typeface="Consolas" pitchFamily="49" charset="0"/>
                <a:cs typeface="Consolas" pitchFamily="49" charset="0"/>
              </a:rPr>
              <a:t>out.q</a:t>
            </a:r>
            <a:r>
              <a:rPr lang="cs-CZ" sz="2800" b="1" dirty="0">
                <a:latin typeface="Consolas" pitchFamily="49" charset="0"/>
                <a:cs typeface="Consolas" pitchFamily="49" charset="0"/>
              </a:rPr>
              <a:t> = 0;</a:t>
            </a:r>
          </a:p>
          <a:p>
            <a:endParaRPr lang="en-US" dirty="0" smtClean="0"/>
          </a:p>
          <a:p>
            <a:r>
              <a:rPr lang="en-US" dirty="0" smtClean="0"/>
              <a:t>Only forward direction!</a:t>
            </a:r>
          </a:p>
          <a:p>
            <a:r>
              <a:rPr lang="en-US" dirty="0" smtClean="0"/>
              <a:t>Flow and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q_out.conc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are independent</a:t>
            </a:r>
            <a:r>
              <a:rPr lang="en-US" dirty="0" smtClean="0">
                <a:cs typeface="Consolas" pitchFamily="49" charset="0"/>
              </a:rPr>
              <a:t> !</a:t>
            </a:r>
          </a:p>
          <a:p>
            <a:r>
              <a:rPr lang="en-US" dirty="0" smtClean="0">
                <a:cs typeface="Consolas" pitchFamily="49" charset="0"/>
              </a:rPr>
              <a:t>Input concentration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q_in.conc</a:t>
            </a:r>
            <a:r>
              <a:rPr lang="en-US" dirty="0" smtClean="0">
                <a:cs typeface="Consolas" pitchFamily="49" charset="0"/>
              </a:rPr>
              <a:t> is not 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cs typeface="Consolas" pitchFamily="49" charset="0"/>
              </a:rPr>
              <a:t> ! </a:t>
            </a:r>
          </a:p>
          <a:p>
            <a:r>
              <a:rPr lang="en-US" dirty="0" smtClean="0">
                <a:cs typeface="Consolas" pitchFamily="49" charset="0"/>
              </a:rPr>
              <a:t>The value of flow-concentration is q/</a:t>
            </a:r>
            <a:r>
              <a:rPr lang="en-US" dirty="0" err="1" smtClean="0">
                <a:cs typeface="Consolas" pitchFamily="49" charset="0"/>
              </a:rPr>
              <a:t>solventFlow</a:t>
            </a:r>
            <a:r>
              <a:rPr lang="en-US" dirty="0" smtClean="0">
                <a:cs typeface="Consolas" pitchFamily="49" charset="0"/>
              </a:rPr>
              <a:t>.</a:t>
            </a:r>
            <a:endParaRPr lang="cs-CZ" dirty="0"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5049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Chemical.Diffusion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8096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789040"/>
            <a:ext cx="856827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772816"/>
            <a:ext cx="48958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113</Words>
  <Application>Microsoft Office PowerPoint</Application>
  <PresentationFormat>Předvádění na obrazovce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Motiv sady Office</vt:lpstr>
      <vt:lpstr>Physiolibrary v1.0</vt:lpstr>
      <vt:lpstr>Types</vt:lpstr>
      <vt:lpstr>Types.Constants</vt:lpstr>
      <vt:lpstr>Icons</vt:lpstr>
      <vt:lpstr>Blocks.Factors</vt:lpstr>
      <vt:lpstr>Chemical</vt:lpstr>
      <vt:lpstr>Chemical.Substance</vt:lpstr>
      <vt:lpstr>Chemical.MolarStream</vt:lpstr>
      <vt:lpstr>Chemical.Diffusion</vt:lpstr>
      <vt:lpstr>Chemical.ChemicalReaction</vt:lpstr>
      <vt:lpstr>Type of ChemicalReaction</vt:lpstr>
      <vt:lpstr>Chemical.GasSolubility</vt:lpstr>
      <vt:lpstr>Hydraulic</vt:lpstr>
      <vt:lpstr>Hydraulic. ElacticBalloon</vt:lpstr>
      <vt:lpstr>Hydraulic.Hydrostatic</vt:lpstr>
      <vt:lpstr>Hydraulic.Inertia</vt:lpstr>
      <vt:lpstr>Thermal</vt:lpstr>
      <vt:lpstr>Thermal.IdealRadiator</vt:lpstr>
      <vt:lpstr>Osmotic</vt:lpstr>
      <vt:lpstr>Osmotic.Membrane</vt:lpstr>
      <vt:lpstr>Osmotic.OsmoticCell</vt:lpstr>
      <vt:lpstr>Mixed</vt:lpstr>
      <vt:lpstr>Thank you for attention!</vt:lpstr>
    </vt:vector>
  </TitlesOfParts>
  <Company>Charles University in Prague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v1.0</dc:title>
  <dc:creator>marek</dc:creator>
  <cp:lastModifiedBy>marek</cp:lastModifiedBy>
  <cp:revision>22</cp:revision>
  <dcterms:created xsi:type="dcterms:W3CDTF">2013-12-11T00:38:32Z</dcterms:created>
  <dcterms:modified xsi:type="dcterms:W3CDTF">2013-12-11T04:07:31Z</dcterms:modified>
</cp:coreProperties>
</file>