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3" r:id="rId6"/>
    <p:sldId id="261" r:id="rId7"/>
    <p:sldId id="262" r:id="rId8"/>
    <p:sldId id="264" r:id="rId9"/>
    <p:sldId id="266" r:id="rId10"/>
    <p:sldId id="271" r:id="rId11"/>
    <p:sldId id="275" r:id="rId12"/>
    <p:sldId id="277" r:id="rId13"/>
    <p:sldId id="272" r:id="rId14"/>
    <p:sldId id="273" r:id="rId15"/>
    <p:sldId id="274" r:id="rId16"/>
    <p:sldId id="276" r:id="rId1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2" y="-3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5. 3. 2014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5. 3. 2014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5. 3. 2014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5. 3. 2014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5. 3. 2014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5. 3. 2014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5. 3. 2014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5. 3. 2014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5. 3. 2014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5. 3. 2014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5. 3. 2014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5. 3. 2014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Physiolibrary 2.1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www.physiolibrary.org</a:t>
            </a:r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04664"/>
            <a:ext cx="5591175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8680"/>
            <a:ext cx="235267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dirty="0" smtClean="0"/>
              <a:t>Zero derivations (</a:t>
            </a:r>
            <a:r>
              <a:rPr lang="en-US" i="1" dirty="0" smtClean="0"/>
              <a:t>dependent equation set</a:t>
            </a:r>
            <a:r>
              <a:rPr lang="en-US" dirty="0" smtClean="0"/>
              <a:t>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645371"/>
            <a:ext cx="54768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77219"/>
            <a:ext cx="30670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2133203"/>
            <a:ext cx="30861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Šrafovaná šipka doprava 7"/>
          <p:cNvSpPr/>
          <p:nvPr/>
        </p:nvSpPr>
        <p:spPr>
          <a:xfrm rot="6360321">
            <a:off x="320942" y="4005626"/>
            <a:ext cx="1483273" cy="23617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Šrafovaná šipka doprava 8"/>
          <p:cNvSpPr/>
          <p:nvPr/>
        </p:nvSpPr>
        <p:spPr>
          <a:xfrm rot="6854150">
            <a:off x="3313247" y="4116860"/>
            <a:ext cx="1669717" cy="2138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Šrafovaná šipka doprava 9"/>
          <p:cNvSpPr/>
          <p:nvPr/>
        </p:nvSpPr>
        <p:spPr>
          <a:xfrm rot="7896606">
            <a:off x="3916448" y="3475943"/>
            <a:ext cx="544053" cy="22444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4221088"/>
            <a:ext cx="27241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Šrafovaná šipka doprava 12"/>
          <p:cNvSpPr/>
          <p:nvPr/>
        </p:nvSpPr>
        <p:spPr>
          <a:xfrm rot="12798529">
            <a:off x="5514223" y="4154020"/>
            <a:ext cx="604164" cy="20614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Šrafovaná šipka doprava 13"/>
          <p:cNvSpPr/>
          <p:nvPr/>
        </p:nvSpPr>
        <p:spPr>
          <a:xfrm rot="8287270">
            <a:off x="5499746" y="5044488"/>
            <a:ext cx="604164" cy="20614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44316"/>
            <a:ext cx="7164288" cy="6697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88640"/>
            <a:ext cx="22669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2696"/>
            <a:ext cx="2590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484784"/>
            <a:ext cx="37052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6165304"/>
            <a:ext cx="8039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/>
          <a:p>
            <a:r>
              <a:rPr lang="en-US" dirty="0" smtClean="0"/>
              <a:t>Thermal</a:t>
            </a:r>
            <a:endParaRPr lang="cs-CZ" dirty="0"/>
          </a:p>
        </p:txBody>
      </p:sp>
      <p:sp>
        <p:nvSpPr>
          <p:cNvPr id="9" name="Šrafovaná šipka doprava 8"/>
          <p:cNvSpPr/>
          <p:nvPr/>
        </p:nvSpPr>
        <p:spPr>
          <a:xfrm rot="2482842">
            <a:off x="1451847" y="5097598"/>
            <a:ext cx="2107049" cy="2880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Šrafovaná šipka doprava 9"/>
          <p:cNvSpPr/>
          <p:nvPr/>
        </p:nvSpPr>
        <p:spPr>
          <a:xfrm rot="1147027">
            <a:off x="2037422" y="3139776"/>
            <a:ext cx="4426933" cy="21840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Šrafovaná šipka doprava 10"/>
          <p:cNvSpPr/>
          <p:nvPr/>
        </p:nvSpPr>
        <p:spPr>
          <a:xfrm rot="341817">
            <a:off x="2266581" y="4035768"/>
            <a:ext cx="2081998" cy="2526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rafovaná šipka doprava 11"/>
          <p:cNvSpPr/>
          <p:nvPr/>
        </p:nvSpPr>
        <p:spPr>
          <a:xfrm rot="21359301">
            <a:off x="2558548" y="2554395"/>
            <a:ext cx="3824134" cy="21315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8640"/>
            <a:ext cx="7724775" cy="654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</p:spPr>
        <p:txBody>
          <a:bodyPr/>
          <a:lstStyle/>
          <a:p>
            <a:r>
              <a:rPr lang="en-US" dirty="0" smtClean="0"/>
              <a:t>Osmotic</a:t>
            </a:r>
            <a:endParaRPr lang="cs-C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616" y="848444"/>
            <a:ext cx="274320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268760"/>
            <a:ext cx="46291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Šrafovaná šipka doprava 6"/>
          <p:cNvSpPr/>
          <p:nvPr/>
        </p:nvSpPr>
        <p:spPr>
          <a:xfrm rot="20274668">
            <a:off x="1960994" y="2482401"/>
            <a:ext cx="1605656" cy="21384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Šrafovaná šipka doprava 7"/>
          <p:cNvSpPr/>
          <p:nvPr/>
        </p:nvSpPr>
        <p:spPr>
          <a:xfrm rot="20962550">
            <a:off x="1968815" y="2807851"/>
            <a:ext cx="3435340" cy="20120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90689" y="4941168"/>
            <a:ext cx="505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Šrafovaná šipka doprava 10"/>
          <p:cNvSpPr/>
          <p:nvPr/>
        </p:nvSpPr>
        <p:spPr>
          <a:xfrm>
            <a:off x="1979712" y="5229200"/>
            <a:ext cx="1605656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143000"/>
          </a:xfrm>
        </p:spPr>
        <p:txBody>
          <a:bodyPr/>
          <a:lstStyle/>
          <a:p>
            <a:r>
              <a:rPr lang="en-US" dirty="0" smtClean="0"/>
              <a:t>Thank you for attention!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004048" y="6021288"/>
            <a:ext cx="3898776" cy="6046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www.physiolibrary.org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Physiolibrary Structure</a:t>
            </a:r>
            <a:endParaRPr lang="cs-CZ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628800"/>
            <a:ext cx="28479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Šrafovaná šipka doprava 8"/>
          <p:cNvSpPr/>
          <p:nvPr/>
        </p:nvSpPr>
        <p:spPr>
          <a:xfrm>
            <a:off x="3923928" y="3356992"/>
            <a:ext cx="1080120" cy="12241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429000"/>
            <a:ext cx="152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Šrafovaná šipka doprava 10"/>
          <p:cNvSpPr/>
          <p:nvPr/>
        </p:nvSpPr>
        <p:spPr>
          <a:xfrm>
            <a:off x="3203848" y="5085184"/>
            <a:ext cx="576064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5085184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cs-CZ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20574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489323"/>
            <a:ext cx="54292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Šrafovaná šipka doprava 11"/>
          <p:cNvSpPr/>
          <p:nvPr/>
        </p:nvSpPr>
        <p:spPr>
          <a:xfrm>
            <a:off x="2699792" y="3284984"/>
            <a:ext cx="576064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437112"/>
            <a:ext cx="68961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Šrafovaná šipka doprava 17"/>
          <p:cNvSpPr/>
          <p:nvPr/>
        </p:nvSpPr>
        <p:spPr>
          <a:xfrm rot="5400000">
            <a:off x="4139952" y="3969060"/>
            <a:ext cx="576064" cy="5040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Types.Constants</a:t>
            </a:r>
            <a:endParaRPr lang="cs-CZ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412776"/>
            <a:ext cx="627697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24744"/>
            <a:ext cx="20859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Šrafovaná šipka doprava 11"/>
          <p:cNvSpPr/>
          <p:nvPr/>
        </p:nvSpPr>
        <p:spPr>
          <a:xfrm>
            <a:off x="2411760" y="3861048"/>
            <a:ext cx="576064" cy="2880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rafovaná šipka doprava 12"/>
          <p:cNvSpPr/>
          <p:nvPr/>
        </p:nvSpPr>
        <p:spPr>
          <a:xfrm rot="5400000">
            <a:off x="3599892" y="5409220"/>
            <a:ext cx="1080120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6197302"/>
            <a:ext cx="679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RECIPROCAL TYPES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7708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Physiolibrary 2.1 fully supports </a:t>
            </a:r>
            <a:r>
              <a:rPr lang="en-US" b="1" dirty="0" smtClean="0"/>
              <a:t>only</a:t>
            </a:r>
            <a:r>
              <a:rPr lang="en-US" dirty="0" smtClean="0"/>
              <a:t> </a:t>
            </a:r>
            <a:r>
              <a:rPr lang="en-US" b="1" dirty="0" smtClean="0"/>
              <a:t>generic</a:t>
            </a:r>
            <a:r>
              <a:rPr lang="en-US" dirty="0" smtClean="0"/>
              <a:t> types!</a:t>
            </a:r>
          </a:p>
          <a:p>
            <a:pPr>
              <a:buNone/>
            </a:pPr>
            <a:endParaRPr lang="en-US" dirty="0" smtClean="0"/>
          </a:p>
          <a:p>
            <a:r>
              <a:rPr lang="en-US" i="1" dirty="0" smtClean="0"/>
              <a:t>May be the reciprocal types should be supported by Modelica Environments (like display units)?  </a:t>
            </a:r>
            <a:endParaRPr lang="cs-CZ" i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1547664" y="155679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Type</a:t>
                      </a:r>
                      <a:r>
                        <a:rPr lang="en-US" baseline="0" dirty="0" smtClean="0"/>
                        <a:t>  .. </a:t>
                      </a:r>
                      <a:r>
                        <a:rPr lang="en-US" dirty="0" smtClean="0"/>
                        <a:t>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Reciprocal Type .. 1/T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Hydraulic</a:t>
                      </a:r>
                      <a:r>
                        <a:rPr lang="en-US" baseline="0" dirty="0" smtClean="0"/>
                        <a:t> conductance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Hydraulic resistance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Hydraulic compliance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Hydraulic </a:t>
                      </a:r>
                      <a:r>
                        <a:rPr lang="en-US" dirty="0" err="1" smtClean="0"/>
                        <a:t>elastance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Gas solubility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Gas volatility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 resistance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 conductance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Icons</a:t>
            </a:r>
            <a:endParaRPr lang="cs-CZ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32195"/>
            <a:ext cx="8712968" cy="592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50904" cy="1143000"/>
          </a:xfrm>
        </p:spPr>
        <p:txBody>
          <a:bodyPr/>
          <a:lstStyle/>
          <a:p>
            <a:r>
              <a:rPr lang="en-US" dirty="0" err="1" smtClean="0"/>
              <a:t>Blocks.Factors</a:t>
            </a:r>
            <a:endParaRPr lang="cs-CZ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22574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32656"/>
            <a:ext cx="332422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Šrafovaná šipka doprava 6"/>
          <p:cNvSpPr/>
          <p:nvPr/>
        </p:nvSpPr>
        <p:spPr>
          <a:xfrm rot="19359818">
            <a:off x="3012318" y="3841206"/>
            <a:ext cx="1812085" cy="12241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/>
          <a:p>
            <a:r>
              <a:rPr lang="en-US" dirty="0" smtClean="0"/>
              <a:t>Chemical</a:t>
            </a:r>
            <a:endParaRPr lang="cs-CZ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14325"/>
            <a:ext cx="2981325" cy="654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7879" y="5517232"/>
            <a:ext cx="34004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Šrafovaná šipka doprava 9"/>
          <p:cNvSpPr/>
          <p:nvPr/>
        </p:nvSpPr>
        <p:spPr>
          <a:xfrm>
            <a:off x="2339752" y="5949280"/>
            <a:ext cx="1224136" cy="2880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700808"/>
            <a:ext cx="42957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Šrafovaná šipka doprava 11"/>
          <p:cNvSpPr/>
          <p:nvPr/>
        </p:nvSpPr>
        <p:spPr>
          <a:xfrm rot="522209">
            <a:off x="2306259" y="1495598"/>
            <a:ext cx="4914222" cy="166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Šrafovaná šipka doprava 13"/>
          <p:cNvSpPr/>
          <p:nvPr/>
        </p:nvSpPr>
        <p:spPr>
          <a:xfrm rot="1573652">
            <a:off x="2258777" y="2080958"/>
            <a:ext cx="3390709" cy="17580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432570"/>
            <a:ext cx="12573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INPUTS</a:t>
            </a:r>
            <a:endParaRPr lang="cs-C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941" y="1490861"/>
            <a:ext cx="1743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157" y="1556792"/>
            <a:ext cx="24384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1556792"/>
            <a:ext cx="26479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Šrafovaná šipka doprava 10"/>
          <p:cNvSpPr/>
          <p:nvPr/>
        </p:nvSpPr>
        <p:spPr>
          <a:xfrm>
            <a:off x="2684909" y="1772816"/>
            <a:ext cx="576064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3509392"/>
            <a:ext cx="37052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Šrafovaná šipka doprava 13"/>
          <p:cNvSpPr/>
          <p:nvPr/>
        </p:nvSpPr>
        <p:spPr>
          <a:xfrm>
            <a:off x="7020272" y="1772816"/>
            <a:ext cx="576064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3501008"/>
            <a:ext cx="36766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76056" y="5445224"/>
            <a:ext cx="23622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47664" y="5805264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Šrafovaná šipka doprava 17"/>
          <p:cNvSpPr/>
          <p:nvPr/>
        </p:nvSpPr>
        <p:spPr>
          <a:xfrm rot="5400000">
            <a:off x="2195736" y="5229200"/>
            <a:ext cx="576064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Šrafovaná šipka doprava 18"/>
          <p:cNvSpPr/>
          <p:nvPr/>
        </p:nvSpPr>
        <p:spPr>
          <a:xfrm rot="5400000">
            <a:off x="6624228" y="5193196"/>
            <a:ext cx="504056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2" name="Přímá spojovací čára 21"/>
          <p:cNvCxnSpPr/>
          <p:nvPr/>
        </p:nvCxnSpPr>
        <p:spPr>
          <a:xfrm>
            <a:off x="251520" y="3068960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Šrafovaná šipka doprava 22"/>
          <p:cNvSpPr/>
          <p:nvPr/>
        </p:nvSpPr>
        <p:spPr>
          <a:xfrm rot="18023328">
            <a:off x="6835589" y="4402446"/>
            <a:ext cx="464368" cy="28535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cs-C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81</Words>
  <Application>Microsoft Office PowerPoint</Application>
  <PresentationFormat>Předvádění na obrazovce (4:3)</PresentationFormat>
  <Paragraphs>31</Paragraphs>
  <Slides>16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17" baseType="lpstr">
      <vt:lpstr>Motiv sady Office</vt:lpstr>
      <vt:lpstr>Physiolibrary 2.1</vt:lpstr>
      <vt:lpstr>Physiolibrary Structure</vt:lpstr>
      <vt:lpstr>Types</vt:lpstr>
      <vt:lpstr>Types.Constants</vt:lpstr>
      <vt:lpstr>RECIPROCAL TYPES</vt:lpstr>
      <vt:lpstr>Icons</vt:lpstr>
      <vt:lpstr>Blocks.Factors</vt:lpstr>
      <vt:lpstr>Chemical</vt:lpstr>
      <vt:lpstr>CONDITIONAL INPUTS</vt:lpstr>
      <vt:lpstr>Snímek 10</vt:lpstr>
      <vt:lpstr>STEADY STATES</vt:lpstr>
      <vt:lpstr>Snímek 12</vt:lpstr>
      <vt:lpstr>Thermal</vt:lpstr>
      <vt:lpstr>Snímek 14</vt:lpstr>
      <vt:lpstr>Osmotic</vt:lpstr>
      <vt:lpstr>Thank you for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Physiolibrary 2.1</dc:title>
  <dc:creator>marek</dc:creator>
  <cp:lastModifiedBy>marek</cp:lastModifiedBy>
  <cp:revision>37</cp:revision>
  <dcterms:created xsi:type="dcterms:W3CDTF">2014-03-05T12:16:48Z</dcterms:created>
  <dcterms:modified xsi:type="dcterms:W3CDTF">2014-03-05T18:28:58Z</dcterms:modified>
</cp:coreProperties>
</file>