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60" r:id="rId4"/>
    <p:sldId id="299" r:id="rId5"/>
    <p:sldId id="298" r:id="rId6"/>
    <p:sldId id="296" r:id="rId7"/>
    <p:sldId id="295" r:id="rId8"/>
    <p:sldId id="297" r:id="rId9"/>
    <p:sldId id="294" r:id="rId10"/>
    <p:sldId id="293" r:id="rId11"/>
    <p:sldId id="292" r:id="rId12"/>
    <p:sldId id="290" r:id="rId13"/>
    <p:sldId id="291" r:id="rId14"/>
    <p:sldId id="289" r:id="rId15"/>
    <p:sldId id="285" r:id="rId16"/>
    <p:sldId id="288" r:id="rId17"/>
    <p:sldId id="287" r:id="rId18"/>
    <p:sldId id="286" r:id="rId19"/>
    <p:sldId id="307" r:id="rId20"/>
    <p:sldId id="309" r:id="rId21"/>
    <p:sldId id="308" r:id="rId22"/>
    <p:sldId id="310" r:id="rId23"/>
    <p:sldId id="306" r:id="rId24"/>
    <p:sldId id="300" r:id="rId25"/>
    <p:sldId id="305" r:id="rId26"/>
    <p:sldId id="302" r:id="rId27"/>
    <p:sldId id="303" r:id="rId28"/>
    <p:sldId id="311" r:id="rId29"/>
    <p:sldId id="301" r:id="rId30"/>
    <p:sldId id="304" r:id="rId31"/>
    <p:sldId id="313" r:id="rId32"/>
    <p:sldId id="316" r:id="rId33"/>
    <p:sldId id="315" r:id="rId34"/>
    <p:sldId id="314" r:id="rId35"/>
    <p:sldId id="276" r:id="rId36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>
      <p:cViewPr varScale="1">
        <p:scale>
          <a:sx n="64" d="100"/>
          <a:sy n="64" d="100"/>
        </p:scale>
        <p:origin x="1332" y="4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09.10.2023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09.10.2023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09.10.2023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09.10.2023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09.10.2023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09.10.2023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09.10.2023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09.10.2023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09.10.2023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09.10.2023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09.10.2023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481B-5154-415F-B752-558547769AA3}" type="datetimeFigureOut">
              <a:rPr lang="cs-CZ" smtClean="0"/>
              <a:pPr/>
              <a:t>09.10.2023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Physiolibrary</a:t>
            </a:r>
            <a:r>
              <a:rPr lang="en-US" dirty="0"/>
              <a:t> 3.0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www.physiolibrary.org</a:t>
            </a:r>
            <a:endParaRPr lang="cs-CZ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940D7-80BD-48D4-AF7F-E3170B9A2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90A5B-E60C-4CC0-8DEA-9CF3B7134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930CF-C1BA-4587-867F-24E35865D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475" y="0"/>
            <a:ext cx="68370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37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035E0-86E3-4E9F-AC7A-C9BD714EE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1ED55-A2A6-49EA-B698-BD411C5A6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C0DCA-9DBA-4043-8944-3799FED09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53" y="0"/>
            <a:ext cx="6830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78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9754-D6FF-427E-84D4-C17B1029F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FC5A5-15F3-4F15-8C41-67E0EE611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2300B-4A24-4912-8401-BD5E01DC8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481" y="0"/>
            <a:ext cx="6879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81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D0E8-E26F-4D4F-85AC-F630105A3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85C35-92FF-4D7C-B97D-55EC44342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0D562-D298-40FA-A394-A1A7F30FB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887" y="0"/>
            <a:ext cx="6816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95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D89E-64DF-4098-A208-EE1A08BA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9E071-CE93-4E11-B3B1-8E9974933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57763A-85FE-4C00-9E43-76053DC64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486" y="0"/>
            <a:ext cx="68370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02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20E6E79-79B6-412C-90D5-B8B052AF5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E39D143-CED8-4AEE-8A16-30AF36BCD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53" y="0"/>
            <a:ext cx="6830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37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B96B9-DF75-4C82-8C7A-684E4C61E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05DDE-BCF2-4BF1-AB67-078B85A0F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0C7B21-E421-474A-A105-B9D2B9BA6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005" y="0"/>
            <a:ext cx="68439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753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79FA5-368F-4043-804D-75FED213E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A7604-2FEB-4B2E-8515-DA26BD317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53C8BD-9D99-4B7D-A3EA-231EEFD37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908" y="0"/>
            <a:ext cx="68161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90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D7BA4E-B64A-46C7-A397-2C1AB66A3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262" y="1600200"/>
            <a:ext cx="4825475" cy="45259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72BFEC-6E8E-427D-BFA7-178944D4F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484" y="0"/>
            <a:ext cx="68510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61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778C9-1E50-4C8C-A5BE-C16EBA371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127" y="35188"/>
            <a:ext cx="8229600" cy="1143000"/>
          </a:xfrm>
        </p:spPr>
        <p:txBody>
          <a:bodyPr/>
          <a:lstStyle/>
          <a:p>
            <a:r>
              <a:rPr lang="en-US" dirty="0"/>
              <a:t>Hemoglobin oxygen saturation</a:t>
            </a:r>
            <a:endParaRPr lang="cs-C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50520B-E636-42B6-95C4-C2BF92B1E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" y="980728"/>
            <a:ext cx="6628346" cy="452596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F7C773-E943-4BA8-9196-76598C60687C}"/>
              </a:ext>
            </a:extLst>
          </p:cNvPr>
          <p:cNvSpPr txBox="1"/>
          <p:nvPr/>
        </p:nvSpPr>
        <p:spPr>
          <a:xfrm>
            <a:off x="323527" y="5657671"/>
            <a:ext cx="8686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Mateják, Marek, Tomáš Kulhánek, and Stanislav Matoušek. 2015. “</a:t>
            </a:r>
            <a:r>
              <a:rPr lang="cs-CZ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Adair-Based</a:t>
            </a:r>
            <a:r>
              <a:rPr lang="cs-CZ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Hemoglobin </a:t>
            </a:r>
            <a:r>
              <a:rPr lang="cs-CZ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Equilibrium</a:t>
            </a:r>
            <a:r>
              <a:rPr lang="cs-CZ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with</a:t>
            </a:r>
            <a:r>
              <a:rPr lang="cs-CZ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Oxygen, </a:t>
            </a:r>
            <a:r>
              <a:rPr lang="cs-CZ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Carbon</a:t>
            </a:r>
            <a:r>
              <a:rPr lang="cs-CZ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Dioxide and Hydrogen Ion </a:t>
            </a:r>
            <a:r>
              <a:rPr lang="cs-CZ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Activity</a:t>
            </a:r>
            <a:r>
              <a:rPr lang="cs-CZ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.” </a:t>
            </a:r>
            <a:r>
              <a:rPr lang="cs-CZ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Scandinavian</a:t>
            </a:r>
            <a:r>
              <a:rPr lang="cs-CZ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Journal</a:t>
            </a:r>
            <a:r>
              <a:rPr lang="cs-CZ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of</a:t>
            </a:r>
            <a:r>
              <a:rPr lang="cs-CZ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Clinical</a:t>
            </a:r>
            <a:r>
              <a:rPr lang="cs-CZ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&amp; </a:t>
            </a:r>
            <a:r>
              <a:rPr lang="cs-CZ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Laboratory</a:t>
            </a:r>
            <a:r>
              <a:rPr lang="cs-CZ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Investigation</a:t>
            </a:r>
            <a:r>
              <a:rPr lang="cs-CZ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75 (2): 113–20. https://doi.org/10.3109/00365513.2014.984320.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1407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Connectors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990624" y="1221828"/>
            <a:ext cx="6707088" cy="5375524"/>
          </a:xfrm>
        </p:spPr>
        <p:txBody>
          <a:bodyPr>
            <a:normAutofit fontScale="77500" lnSpcReduction="20000"/>
          </a:bodyPr>
          <a:lstStyle/>
          <a:p>
            <a:pPr marL="0" indent="0" fontAlgn="t">
              <a:buNone/>
            </a:pPr>
            <a:r>
              <a:rPr lang="en-US" b="1" dirty="0" err="1"/>
              <a:t>FluidPort</a:t>
            </a:r>
            <a:r>
              <a:rPr lang="en-US" b="1" dirty="0"/>
              <a:t> </a:t>
            </a:r>
            <a:endParaRPr lang="cs-CZ" dirty="0"/>
          </a:p>
          <a:p>
            <a:pPr marL="457200" lvl="1" indent="0" fontAlgn="t">
              <a:buNone/>
            </a:pPr>
            <a:r>
              <a:rPr lang="en-US" dirty="0"/>
              <a:t>= </a:t>
            </a:r>
            <a:r>
              <a:rPr lang="en-US" dirty="0" err="1"/>
              <a:t>Modelica.Fluid.Interfaces.FluidPort</a:t>
            </a:r>
            <a:endParaRPr lang="en-US" dirty="0"/>
          </a:p>
          <a:p>
            <a:pPr lvl="1" fontAlgn="t">
              <a:buNone/>
            </a:pPr>
            <a:endParaRPr lang="cs-CZ" dirty="0"/>
          </a:p>
          <a:p>
            <a:pPr marL="0" indent="0" fontAlgn="t">
              <a:buNone/>
            </a:pPr>
            <a:r>
              <a:rPr lang="en-US" b="1" dirty="0" err="1"/>
              <a:t>ThermalPort</a:t>
            </a:r>
            <a:endParaRPr lang="cs-CZ" dirty="0"/>
          </a:p>
          <a:p>
            <a:pPr marL="457200" lvl="1" indent="0" fontAlgn="t">
              <a:buNone/>
            </a:pPr>
            <a:r>
              <a:rPr lang="en-US" dirty="0"/>
              <a:t>= </a:t>
            </a:r>
            <a:r>
              <a:rPr lang="en-US" dirty="0" err="1"/>
              <a:t>Modelica.Thermal.HeatTransfer.Interfaces.HeatPort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Chemical.Interfaces.SubstancePort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= </a:t>
            </a:r>
            <a:r>
              <a:rPr lang="en-US" dirty="0" err="1"/>
              <a:t>Chemical.Interfaces.SubstancePort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Medium.SubstancesPort</a:t>
            </a:r>
            <a:endParaRPr lang="en-US" dirty="0"/>
          </a:p>
          <a:p>
            <a:pPr lvl="1"/>
            <a:r>
              <a:rPr lang="en-US" dirty="0"/>
              <a:t>bundle of electrochemical ports for free base medium substances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PopulationPort</a:t>
            </a:r>
            <a:endParaRPr lang="en-US" dirty="0"/>
          </a:p>
          <a:p>
            <a:pPr lvl="1"/>
            <a:r>
              <a:rPr lang="en-US" dirty="0"/>
              <a:t>size of population, change of population</a:t>
            </a:r>
          </a:p>
          <a:p>
            <a:pPr lvl="1"/>
            <a:endParaRPr lang="en-US" dirty="0"/>
          </a:p>
        </p:txBody>
      </p:sp>
      <p:pic>
        <p:nvPicPr>
          <p:cNvPr id="4104" name="Picture 8" descr="C:\Users\marek\Desktop\Modelica\Physiolibrary\Physiolibrary\Resources\Images\UserGuide\ThermalPor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918" y="2236755"/>
            <a:ext cx="936104" cy="446583"/>
          </a:xfrm>
          <a:prstGeom prst="rect">
            <a:avLst/>
          </a:prstGeom>
          <a:noFill/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58" y="5710030"/>
            <a:ext cx="936104" cy="4434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F2C211-1B6B-45D9-9AD7-282C1095B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38" y="3365686"/>
            <a:ext cx="917664" cy="4346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40A69F-8C1A-4D98-9D6C-2B0CFD9437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40" y="1204489"/>
            <a:ext cx="985279" cy="4346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4AEF9B-CE21-4E93-AC3F-171EF3C5CF6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36" y="4397953"/>
            <a:ext cx="1201120" cy="71449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0D2C-2B24-485F-9811-26FAF440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88640"/>
            <a:ext cx="8229600" cy="1143000"/>
          </a:xfrm>
        </p:spPr>
        <p:txBody>
          <a:bodyPr/>
          <a:lstStyle/>
          <a:p>
            <a:r>
              <a:rPr lang="en-US" dirty="0"/>
              <a:t>Hemoglobin Haldane’s effect</a:t>
            </a:r>
            <a:endParaRPr lang="cs-C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3B6AEA-23ED-4B15-8F32-A4BF87F31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34" y="1131708"/>
            <a:ext cx="6852531" cy="452596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D10865-6685-4153-865E-9A0C81291B88}"/>
              </a:ext>
            </a:extLst>
          </p:cNvPr>
          <p:cNvSpPr txBox="1"/>
          <p:nvPr/>
        </p:nvSpPr>
        <p:spPr>
          <a:xfrm>
            <a:off x="323527" y="5657671"/>
            <a:ext cx="8686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Mateják, Marek, Tomáš Kulhánek, and Stanislav Matoušek. 2015. “</a:t>
            </a:r>
            <a:r>
              <a:rPr lang="cs-CZ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Adair-Based</a:t>
            </a:r>
            <a:r>
              <a:rPr lang="cs-CZ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Hemoglobin </a:t>
            </a:r>
            <a:r>
              <a:rPr lang="cs-CZ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Equilibrium</a:t>
            </a:r>
            <a:r>
              <a:rPr lang="cs-CZ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with</a:t>
            </a:r>
            <a:r>
              <a:rPr lang="cs-CZ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Oxygen, </a:t>
            </a:r>
            <a:r>
              <a:rPr lang="cs-CZ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Carbon</a:t>
            </a:r>
            <a:r>
              <a:rPr lang="cs-CZ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Dioxide and Hydrogen Ion </a:t>
            </a:r>
            <a:r>
              <a:rPr lang="cs-CZ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Activity</a:t>
            </a:r>
            <a:r>
              <a:rPr lang="cs-CZ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.” </a:t>
            </a:r>
            <a:r>
              <a:rPr lang="cs-CZ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Scandinavian</a:t>
            </a:r>
            <a:r>
              <a:rPr lang="cs-CZ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Journal</a:t>
            </a:r>
            <a:r>
              <a:rPr lang="cs-CZ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of</a:t>
            </a:r>
            <a:r>
              <a:rPr lang="cs-CZ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Clinical</a:t>
            </a:r>
            <a:r>
              <a:rPr lang="cs-CZ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&amp; </a:t>
            </a:r>
            <a:r>
              <a:rPr lang="cs-CZ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Laboratory</a:t>
            </a:r>
            <a:r>
              <a:rPr lang="cs-CZ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Investigation</a:t>
            </a:r>
            <a:r>
              <a:rPr lang="cs-CZ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75 (2): 113–20. https://doi.org/10.3109/00365513.2014.984320.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63295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8030-4190-41CE-860F-575227396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19" y="57500"/>
            <a:ext cx="8229600" cy="1143000"/>
          </a:xfrm>
        </p:spPr>
        <p:txBody>
          <a:bodyPr/>
          <a:lstStyle/>
          <a:p>
            <a:r>
              <a:rPr lang="en-US" dirty="0"/>
              <a:t>Hemoglobin Bohr’s effect</a:t>
            </a:r>
            <a:endParaRPr lang="cs-C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4304FB-028F-4450-8DBA-36A2794C6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62" y="1166018"/>
            <a:ext cx="7314076" cy="452596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649B17-9E43-4C1E-A77E-DDCB784ECD88}"/>
              </a:ext>
            </a:extLst>
          </p:cNvPr>
          <p:cNvSpPr txBox="1"/>
          <p:nvPr/>
        </p:nvSpPr>
        <p:spPr>
          <a:xfrm>
            <a:off x="251520" y="5657671"/>
            <a:ext cx="8686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Mateják, Marek, Tomáš Kulhánek, and Stanislav Matoušek. 2015. “</a:t>
            </a:r>
            <a:r>
              <a:rPr lang="cs-CZ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Adair-Based</a:t>
            </a:r>
            <a:r>
              <a:rPr lang="cs-CZ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Hemoglobin </a:t>
            </a:r>
            <a:r>
              <a:rPr lang="cs-CZ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Equilibrium</a:t>
            </a:r>
            <a:r>
              <a:rPr lang="cs-CZ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with</a:t>
            </a:r>
            <a:r>
              <a:rPr lang="cs-CZ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Oxygen, </a:t>
            </a:r>
            <a:r>
              <a:rPr lang="cs-CZ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Carbon</a:t>
            </a:r>
            <a:r>
              <a:rPr lang="cs-CZ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Dioxide and Hydrogen Ion </a:t>
            </a:r>
            <a:r>
              <a:rPr lang="cs-CZ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Activity</a:t>
            </a:r>
            <a:r>
              <a:rPr lang="cs-CZ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.” </a:t>
            </a:r>
            <a:r>
              <a:rPr lang="cs-CZ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Scandinavian</a:t>
            </a:r>
            <a:r>
              <a:rPr lang="cs-CZ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Journal</a:t>
            </a:r>
            <a:r>
              <a:rPr lang="cs-CZ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of</a:t>
            </a:r>
            <a:r>
              <a:rPr lang="cs-CZ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Clinical</a:t>
            </a:r>
            <a:r>
              <a:rPr lang="cs-CZ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&amp; </a:t>
            </a:r>
            <a:r>
              <a:rPr lang="cs-CZ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Laboratory</a:t>
            </a:r>
            <a:r>
              <a:rPr lang="cs-CZ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Investigation</a:t>
            </a:r>
            <a:r>
              <a:rPr lang="cs-CZ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75 (2): 113–20. https://doi.org/10.3109/00365513.2014.984320.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28523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465E0-42FF-454E-BC9E-96B8393C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Acid-base</a:t>
            </a:r>
            <a:endParaRPr lang="cs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72E84B-F30E-42F1-ADE5-3B37A97F5F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cs-CZ" sz="1800" b="0" i="0" dirty="0">
                    <a:effectLst/>
                    <a:latin typeface="Courier New" panose="02070309020205020404" pitchFamily="49" charset="0"/>
                  </a:rPr>
                  <a:t>NSIDP</a:t>
                </a:r>
                <a:r>
                  <a:rPr lang="en-US" sz="1800" b="0" i="0" dirty="0">
                    <a:effectLst/>
                    <a:latin typeface="Courier New" panose="02070309020205020404" pitchFamily="49" charset="0"/>
                  </a:rPr>
                  <a:t>(Alb,Glb,PO4)</a:t>
                </a:r>
              </a:p>
              <a:p>
                <a:pPr lvl="1"/>
                <a:r>
                  <a:rPr lang="en-US" sz="1400" b="0" i="0" dirty="0">
                    <a:solidFill>
                      <a:srgbClr val="006400"/>
                    </a:solidFill>
                    <a:effectLst/>
                    <a:latin typeface="Courier New" panose="02070309020205020404" pitchFamily="49" charset="0"/>
                  </a:rPr>
                  <a:t>charge on blood plasma acid-base buffers</a:t>
                </a:r>
                <a:r>
                  <a:rPr lang="cs-CZ" sz="1400" b="0" i="0" dirty="0">
                    <a:solidFill>
                      <a:srgbClr val="006400"/>
                    </a:solidFill>
                    <a:effectLst/>
                    <a:latin typeface="Courier New" panose="02070309020205020404" pitchFamily="49" charset="0"/>
                  </a:rPr>
                  <a:t> </a:t>
                </a:r>
                <a:br>
                  <a:rPr lang="en-US" sz="1400" b="0" i="0" dirty="0">
                    <a:solidFill>
                      <a:srgbClr val="006400"/>
                    </a:solidFill>
                    <a:effectLst/>
                    <a:latin typeface="Courier New" panose="02070309020205020404" pitchFamily="49" charset="0"/>
                  </a:rPr>
                </a:br>
                <a:r>
                  <a:rPr lang="cs-CZ" sz="1400" b="0" i="0" dirty="0" err="1">
                    <a:solidFill>
                      <a:srgbClr val="006400"/>
                    </a:solidFill>
                    <a:effectLst/>
                    <a:latin typeface="Courier New" panose="02070309020205020404" pitchFamily="49" charset="0"/>
                  </a:rPr>
                  <a:t>at</a:t>
                </a:r>
                <a:r>
                  <a:rPr lang="cs-CZ" sz="1400" b="0" i="0" dirty="0">
                    <a:solidFill>
                      <a:srgbClr val="006400"/>
                    </a:solidFill>
                    <a:effectLst/>
                    <a:latin typeface="Courier New" panose="02070309020205020404" pitchFamily="49" charset="0"/>
                  </a:rPr>
                  <a:t> pH=7.4, pCO2=40mmHg, T=37degC and sO2=1</a:t>
                </a:r>
                <a:endParaRPr lang="cs-CZ" sz="1400" b="0" i="0" dirty="0">
                  <a:effectLst/>
                  <a:latin typeface="Segoe UI" panose="020B0502040204020203" pitchFamily="34" charset="0"/>
                </a:endParaRPr>
              </a:p>
              <a:p>
                <a:r>
                  <a:rPr lang="cs-CZ" sz="1800" b="0" i="0" dirty="0">
                    <a:effectLst/>
                    <a:latin typeface="Courier New" panose="02070309020205020404" pitchFamily="49" charset="0"/>
                  </a:rPr>
                  <a:t>NSIDE</a:t>
                </a:r>
                <a:r>
                  <a:rPr lang="en-US" sz="1800" dirty="0">
                    <a:latin typeface="Courier New" panose="02070309020205020404" pitchFamily="49" charset="0"/>
                  </a:rPr>
                  <a:t>(</a:t>
                </a:r>
                <a:r>
                  <a:rPr lang="en-US" sz="1800" dirty="0" err="1">
                    <a:latin typeface="Courier New" panose="02070309020205020404" pitchFamily="49" charset="0"/>
                  </a:rPr>
                  <a:t>Hb,DPG</a:t>
                </a:r>
                <a:r>
                  <a:rPr lang="en-US" sz="1800" dirty="0">
                    <a:latin typeface="Courier New" panose="02070309020205020404" pitchFamily="49" charset="0"/>
                  </a:rPr>
                  <a:t>)</a:t>
                </a:r>
                <a:r>
                  <a:rPr lang="en-US" sz="1800" b="0" i="0" dirty="0">
                    <a:effectLst/>
                    <a:latin typeface="Courier New" panose="02070309020205020404" pitchFamily="49" charset="0"/>
                  </a:rPr>
                  <a:t> </a:t>
                </a:r>
              </a:p>
              <a:p>
                <a:pPr lvl="1"/>
                <a:r>
                  <a:rPr lang="en-US" sz="1400" b="0" i="0" dirty="0">
                    <a:solidFill>
                      <a:srgbClr val="006400"/>
                    </a:solidFill>
                    <a:effectLst/>
                    <a:latin typeface="Courier New" panose="02070309020205020404" pitchFamily="49" charset="0"/>
                  </a:rPr>
                  <a:t>charge on</a:t>
                </a:r>
                <a:r>
                  <a:rPr lang="cs-CZ" sz="1400" b="0" i="0" dirty="0">
                    <a:solidFill>
                      <a:srgbClr val="006400"/>
                    </a:solidFill>
                    <a:effectLst/>
                    <a:latin typeface="Courier New" panose="02070309020205020404" pitchFamily="49" charset="0"/>
                  </a:rPr>
                  <a:t> </a:t>
                </a:r>
                <a:r>
                  <a:rPr lang="cs-CZ" sz="1400" b="0" i="0" dirty="0" err="1">
                    <a:solidFill>
                      <a:srgbClr val="006400"/>
                    </a:solidFill>
                    <a:effectLst/>
                    <a:latin typeface="Courier New" panose="02070309020205020404" pitchFamily="49" charset="0"/>
                  </a:rPr>
                  <a:t>red</a:t>
                </a:r>
                <a:r>
                  <a:rPr lang="cs-CZ" sz="1400" b="0" i="0" dirty="0">
                    <a:solidFill>
                      <a:srgbClr val="006400"/>
                    </a:solidFill>
                    <a:effectLst/>
                    <a:latin typeface="Courier New" panose="02070309020205020404" pitchFamily="49" charset="0"/>
                  </a:rPr>
                  <a:t> </a:t>
                </a:r>
                <a:r>
                  <a:rPr lang="cs-CZ" sz="1400" b="0" i="0" dirty="0" err="1">
                    <a:solidFill>
                      <a:srgbClr val="006400"/>
                    </a:solidFill>
                    <a:effectLst/>
                    <a:latin typeface="Courier New" panose="02070309020205020404" pitchFamily="49" charset="0"/>
                  </a:rPr>
                  <a:t>cells</a:t>
                </a:r>
                <a:r>
                  <a:rPr lang="en-US" sz="1400" b="0" i="0" dirty="0">
                    <a:solidFill>
                      <a:srgbClr val="006400"/>
                    </a:solidFill>
                    <a:effectLst/>
                    <a:latin typeface="Courier New" panose="02070309020205020404" pitchFamily="49" charset="0"/>
                  </a:rPr>
                  <a:t> acid-base buffers</a:t>
                </a:r>
                <a:r>
                  <a:rPr lang="cs-CZ" sz="1400" b="0" i="0" dirty="0">
                    <a:solidFill>
                      <a:srgbClr val="006400"/>
                    </a:solidFill>
                    <a:effectLst/>
                    <a:latin typeface="Courier New" panose="02070309020205020404" pitchFamily="49" charset="0"/>
                  </a:rPr>
                  <a:t> </a:t>
                </a:r>
                <a:br>
                  <a:rPr lang="en-US" sz="1400" b="0" i="0" dirty="0">
                    <a:solidFill>
                      <a:srgbClr val="006400"/>
                    </a:solidFill>
                    <a:effectLst/>
                    <a:latin typeface="Courier New" panose="02070309020205020404" pitchFamily="49" charset="0"/>
                  </a:rPr>
                </a:br>
                <a:r>
                  <a:rPr lang="cs-CZ" sz="1400" b="0" i="0" dirty="0" err="1">
                    <a:solidFill>
                      <a:srgbClr val="006400"/>
                    </a:solidFill>
                    <a:effectLst/>
                    <a:latin typeface="Courier New" panose="02070309020205020404" pitchFamily="49" charset="0"/>
                  </a:rPr>
                  <a:t>at</a:t>
                </a:r>
                <a:r>
                  <a:rPr lang="cs-CZ" sz="1400" b="0" i="0" dirty="0">
                    <a:solidFill>
                      <a:srgbClr val="006400"/>
                    </a:solidFill>
                    <a:effectLst/>
                    <a:latin typeface="Courier New" panose="02070309020205020404" pitchFamily="49" charset="0"/>
                  </a:rPr>
                  <a:t> </a:t>
                </a:r>
                <a:r>
                  <a:rPr lang="cs-CZ" sz="1400" b="0" i="0" dirty="0" err="1">
                    <a:solidFill>
                      <a:srgbClr val="006400"/>
                    </a:solidFill>
                    <a:effectLst/>
                    <a:latin typeface="Courier New" panose="02070309020205020404" pitchFamily="49" charset="0"/>
                  </a:rPr>
                  <a:t>pH_ery</a:t>
                </a:r>
                <a:r>
                  <a:rPr lang="cs-CZ" sz="1400" b="0" i="0" dirty="0">
                    <a:solidFill>
                      <a:srgbClr val="006400"/>
                    </a:solidFill>
                    <a:effectLst/>
                    <a:latin typeface="Courier New" panose="02070309020205020404" pitchFamily="49" charset="0"/>
                  </a:rPr>
                  <a:t>=7.19, pCO2=40mmHg, T=37degC and sO2=1</a:t>
                </a:r>
                <a:endParaRPr lang="cs-CZ" sz="1400" b="0" i="0" dirty="0">
                  <a:effectLst/>
                  <a:latin typeface="Segoe UI" panose="020B0502040204020203" pitchFamily="34" charset="0"/>
                </a:endParaRPr>
              </a:p>
              <a:p>
                <a:r>
                  <a:rPr lang="en-US" sz="1800" b="0" i="0" dirty="0">
                    <a:effectLst/>
                    <a:latin typeface="Courier New" panose="02070309020205020404" pitchFamily="49" charset="0"/>
                  </a:rPr>
                  <a:t>NSID = </a:t>
                </a:r>
                <a:r>
                  <a:rPr lang="en-US" sz="1800" b="0" i="0" dirty="0" err="1">
                    <a:effectLst/>
                    <a:latin typeface="Courier New" panose="02070309020205020404" pitchFamily="49" charset="0"/>
                  </a:rPr>
                  <a:t>Hct</a:t>
                </a:r>
                <a:r>
                  <a:rPr lang="en-US" sz="1800" b="0" i="0" dirty="0">
                    <a:effectLst/>
                    <a:latin typeface="Courier New" panose="02070309020205020404" pitchFamily="49" charset="0"/>
                  </a:rPr>
                  <a:t>*NSIDE + (1 - </a:t>
                </a:r>
                <a:r>
                  <a:rPr lang="en-US" sz="1800" b="0" i="0" dirty="0" err="1">
                    <a:effectLst/>
                    <a:latin typeface="Courier New" panose="02070309020205020404" pitchFamily="49" charset="0"/>
                  </a:rPr>
                  <a:t>Hct</a:t>
                </a:r>
                <a:r>
                  <a:rPr lang="en-US" sz="1800" b="0" i="0" dirty="0">
                    <a:effectLst/>
                    <a:latin typeface="Courier New" panose="02070309020205020404" pitchFamily="49" charset="0"/>
                  </a:rPr>
                  <a:t>)*NSIDP</a:t>
                </a:r>
                <a:endParaRPr lang="en-US" sz="1800" dirty="0">
                  <a:latin typeface="Segoe UI" panose="020B0502040204020203" pitchFamily="34" charset="0"/>
                </a:endParaRPr>
              </a:p>
              <a:p>
                <a:pPr lvl="1"/>
                <a:r>
                  <a:rPr lang="en-US" sz="1400" dirty="0">
                    <a:solidFill>
                      <a:srgbClr val="006400"/>
                    </a:solidFill>
                    <a:latin typeface="Courier New" panose="02070309020205020404" pitchFamily="49" charset="0"/>
                  </a:rPr>
                  <a:t>charge on acid-base buffers</a:t>
                </a:r>
                <a:r>
                  <a:rPr lang="en-US" sz="1400" b="0" i="0" dirty="0">
                    <a:solidFill>
                      <a:srgbClr val="006400"/>
                    </a:solidFill>
                    <a:effectLst/>
                    <a:latin typeface="Courier New" panose="02070309020205020404" pitchFamily="49" charset="0"/>
                  </a:rPr>
                  <a:t> of blood </a:t>
                </a:r>
                <a:br>
                  <a:rPr lang="en-US" sz="1400" b="0" i="0" dirty="0">
                    <a:solidFill>
                      <a:srgbClr val="006400"/>
                    </a:solidFill>
                    <a:effectLst/>
                    <a:latin typeface="Courier New" panose="02070309020205020404" pitchFamily="49" charset="0"/>
                  </a:rPr>
                </a:br>
                <a:r>
                  <a:rPr lang="en-US" sz="1400" b="0" i="0" dirty="0">
                    <a:solidFill>
                      <a:srgbClr val="006400"/>
                    </a:solidFill>
                    <a:effectLst/>
                    <a:latin typeface="Courier New" panose="02070309020205020404" pitchFamily="49" charset="0"/>
                  </a:rPr>
                  <a:t>at pH=7.4 (</a:t>
                </a:r>
                <a:r>
                  <a:rPr lang="en-US" sz="1400" b="0" i="0" dirty="0" err="1">
                    <a:solidFill>
                      <a:srgbClr val="006400"/>
                    </a:solidFill>
                    <a:effectLst/>
                    <a:latin typeface="Courier New" panose="02070309020205020404" pitchFamily="49" charset="0"/>
                  </a:rPr>
                  <a:t>pH_ery</a:t>
                </a:r>
                <a:r>
                  <a:rPr lang="en-US" sz="1400" b="0" i="0" dirty="0">
                    <a:solidFill>
                      <a:srgbClr val="006400"/>
                    </a:solidFill>
                    <a:effectLst/>
                    <a:latin typeface="Courier New" panose="02070309020205020404" pitchFamily="49" charset="0"/>
                  </a:rPr>
                  <a:t>=7.19), pCO2=40mmHg, T=37degC and sO2=1</a:t>
                </a:r>
                <a:endParaRPr lang="en-US" sz="1400" b="0" i="0" dirty="0">
                  <a:effectLst/>
                  <a:latin typeface="Segoe UI" panose="020B0502040204020203" pitchFamily="34" charset="0"/>
                </a:endParaRPr>
              </a:p>
              <a:p>
                <a:r>
                  <a:rPr lang="en-US" sz="1800" b="0" i="0" dirty="0" err="1">
                    <a:effectLst/>
                    <a:latin typeface="Courier New" panose="02070309020205020404" pitchFamily="49" charset="0"/>
                  </a:rPr>
                  <a:t>BEox</a:t>
                </a:r>
                <a:r>
                  <a:rPr lang="en-US" sz="1800" b="0" i="0" dirty="0">
                    <a:effectLst/>
                    <a:latin typeface="Courier New" panose="02070309020205020404" pitchFamily="49" charset="0"/>
                  </a:rPr>
                  <a:t> = NSID - SID(</a:t>
                </a:r>
                <a:r>
                  <a:rPr lang="en-US" sz="1800" b="0" i="0" dirty="0" err="1">
                    <a:effectLst/>
                    <a:latin typeface="Courier New" panose="02070309020205020404" pitchFamily="49" charset="0"/>
                  </a:rPr>
                  <a:t>Na,K,Cl,Lac</a:t>
                </a:r>
                <a:r>
                  <a:rPr lang="en-US" sz="1800" b="0" i="0" dirty="0"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pPr lvl="1"/>
                <a:r>
                  <a:rPr lang="en-US" sz="1400" b="0" i="0" dirty="0">
                    <a:solidFill>
                      <a:srgbClr val="006400"/>
                    </a:solidFill>
                    <a:effectLst/>
                    <a:latin typeface="Courier New" panose="02070309020205020404" pitchFamily="49" charset="0"/>
                  </a:rPr>
                  <a:t>base excess of oxygenated blood</a:t>
                </a:r>
                <a:endParaRPr lang="en-US" sz="1400" b="0" i="0" dirty="0">
                  <a:effectLst/>
                  <a:latin typeface="Segoe UI" panose="020B0502040204020203" pitchFamily="34" charset="0"/>
                </a:endParaRPr>
              </a:p>
              <a:p>
                <a:r>
                  <a:rPr lang="en-US" sz="1800" dirty="0">
                    <a:latin typeface="Courier New" panose="02070309020205020404" pitchFamily="49" charset="0"/>
                  </a:rPr>
                  <a:t>b</a:t>
                </a:r>
                <a:r>
                  <a:rPr lang="cs-CZ" sz="1800" b="0" i="0" dirty="0" err="1">
                    <a:effectLst/>
                    <a:latin typeface="Courier New" panose="02070309020205020404" pitchFamily="49" charset="0"/>
                  </a:rPr>
                  <a:t>eta</a:t>
                </a:r>
                <a:r>
                  <a:rPr lang="en-US" sz="1800" b="0" i="0" dirty="0"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cs-CZ" sz="1800" b="0" i="0" dirty="0" err="1">
                    <a:effectLst/>
                    <a:latin typeface="Courier New" panose="02070309020205020404" pitchFamily="49" charset="0"/>
                  </a:rPr>
                  <a:t>Hb</a:t>
                </a:r>
                <a:r>
                  <a:rPr lang="en-US" sz="1800" b="0" i="0" dirty="0">
                    <a:effectLst/>
                    <a:latin typeface="Courier New" panose="02070309020205020404" pitchFamily="49" charset="0"/>
                  </a:rPr>
                  <a:t>,</a:t>
                </a:r>
                <a:r>
                  <a:rPr lang="cs-CZ" sz="1800" b="0" i="0" dirty="0">
                    <a:effectLst/>
                    <a:latin typeface="Courier New" panose="02070309020205020404" pitchFamily="49" charset="0"/>
                  </a:rPr>
                  <a:t>Alb</a:t>
                </a:r>
                <a:r>
                  <a:rPr lang="en-US" sz="1800" b="0" i="0" dirty="0">
                    <a:effectLst/>
                    <a:latin typeface="Courier New" panose="02070309020205020404" pitchFamily="49" charset="0"/>
                  </a:rPr>
                  <a:t>,</a:t>
                </a:r>
                <a:r>
                  <a:rPr lang="cs-CZ" sz="1800" b="0" i="0" dirty="0" err="1">
                    <a:effectLst/>
                    <a:latin typeface="Courier New" panose="02070309020205020404" pitchFamily="49" charset="0"/>
                  </a:rPr>
                  <a:t>Glb</a:t>
                </a:r>
                <a:r>
                  <a:rPr lang="en-US" sz="1800" b="0" i="0" dirty="0">
                    <a:effectLst/>
                    <a:latin typeface="Courier New" panose="02070309020205020404" pitchFamily="49" charset="0"/>
                  </a:rPr>
                  <a:t>,</a:t>
                </a:r>
                <a:r>
                  <a:rPr lang="cs-CZ" sz="1800" b="0" i="0" dirty="0">
                    <a:effectLst/>
                    <a:latin typeface="Courier New" panose="02070309020205020404" pitchFamily="49" charset="0"/>
                  </a:rPr>
                  <a:t>PO4</a:t>
                </a:r>
                <a:r>
                  <a:rPr lang="en-US" sz="1800" b="0" i="0" dirty="0">
                    <a:effectLst/>
                    <a:latin typeface="Courier New" panose="02070309020205020404" pitchFamily="49" charset="0"/>
                  </a:rPr>
                  <a:t>)</a:t>
                </a:r>
                <a:endParaRPr lang="en-US" sz="1800" dirty="0">
                  <a:latin typeface="Courier New" panose="02070309020205020404" pitchFamily="49" charset="0"/>
                </a:endParaRPr>
              </a:p>
              <a:p>
                <a:pPr lvl="1"/>
                <a:r>
                  <a:rPr lang="cs-CZ" sz="1400" b="0" i="0" dirty="0">
                    <a:solidFill>
                      <a:srgbClr val="006400"/>
                    </a:solidFill>
                    <a:effectLst/>
                    <a:latin typeface="Courier New" panose="02070309020205020404" pitchFamily="49" charset="0"/>
                  </a:rPr>
                  <a:t>buffer </a:t>
                </a:r>
                <a:r>
                  <a:rPr lang="cs-CZ" sz="1400" b="0" i="0" dirty="0" err="1">
                    <a:solidFill>
                      <a:srgbClr val="006400"/>
                    </a:solidFill>
                    <a:effectLst/>
                    <a:latin typeface="Courier New" panose="02070309020205020404" pitchFamily="49" charset="0"/>
                  </a:rPr>
                  <a:t>value</a:t>
                </a:r>
                <a:r>
                  <a:rPr lang="cs-CZ" sz="1400" b="0" i="0" dirty="0">
                    <a:solidFill>
                      <a:srgbClr val="006400"/>
                    </a:solidFill>
                    <a:effectLst/>
                    <a:latin typeface="Courier New" panose="02070309020205020404" pitchFamily="49" charset="0"/>
                  </a:rPr>
                  <a:t> </a:t>
                </a:r>
                <a:r>
                  <a:rPr lang="cs-CZ" sz="1400" b="0" i="0" dirty="0" err="1">
                    <a:solidFill>
                      <a:srgbClr val="006400"/>
                    </a:solidFill>
                    <a:effectLst/>
                    <a:latin typeface="Courier New" panose="02070309020205020404" pitchFamily="49" charset="0"/>
                  </a:rPr>
                  <a:t>of</a:t>
                </a:r>
                <a:r>
                  <a:rPr lang="cs-CZ" sz="1400" b="0" i="0" dirty="0">
                    <a:solidFill>
                      <a:srgbClr val="006400"/>
                    </a:solidFill>
                    <a:effectLst/>
                    <a:latin typeface="Courier New" panose="02070309020205020404" pitchFamily="49" charset="0"/>
                  </a:rPr>
                  <a:t> </a:t>
                </a:r>
                <a:r>
                  <a:rPr lang="cs-CZ" sz="1400" b="0" i="0" dirty="0" err="1">
                    <a:solidFill>
                      <a:srgbClr val="006400"/>
                    </a:solidFill>
                    <a:effectLst/>
                    <a:latin typeface="Courier New" panose="02070309020205020404" pitchFamily="49" charset="0"/>
                  </a:rPr>
                  <a:t>blood</a:t>
                </a:r>
                <a:r>
                  <a:rPr lang="en-US" sz="1400" b="0" i="0" dirty="0">
                    <a:solidFill>
                      <a:srgbClr val="0064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dirty="0" smtClean="0">
                            <a:solidFill>
                              <a:srgbClr val="0064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 dirty="0">
                            <a:solidFill>
                              <a:srgbClr val="0064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1400" b="0" i="0" dirty="0" smtClean="0">
                            <a:solidFill>
                              <a:srgbClr val="0064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pH</m:t>
                        </m:r>
                      </m:num>
                      <m:den>
                        <m:r>
                          <a:rPr lang="en-US" sz="1400" i="1" dirty="0">
                            <a:solidFill>
                              <a:srgbClr val="0064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400" i="1" dirty="0">
                            <a:solidFill>
                              <a:srgbClr val="0064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𝐵𝐸𝑜𝑥</m:t>
                        </m:r>
                      </m:den>
                    </m:f>
                  </m:oMath>
                </a14:m>
                <a:endParaRPr lang="cs-CZ" sz="1800" b="0" i="0" dirty="0">
                  <a:effectLst/>
                  <a:latin typeface="Courier New" panose="02070309020205020404" pitchFamily="49" charset="0"/>
                </a:endParaRPr>
              </a:p>
              <a:p>
                <a:r>
                  <a:rPr lang="cs-CZ" sz="1800" b="0" i="0" dirty="0">
                    <a:effectLst/>
                    <a:latin typeface="Courier New" panose="02070309020205020404" pitchFamily="49" charset="0"/>
                  </a:rPr>
                  <a:t>pH</a:t>
                </a:r>
                <a:r>
                  <a:rPr lang="en-US" sz="1800" b="0" i="0" dirty="0"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en-US" sz="1800" b="0" i="0" dirty="0" err="1">
                    <a:effectLst/>
                    <a:latin typeface="Courier New" panose="02070309020205020404" pitchFamily="49" charset="0"/>
                  </a:rPr>
                  <a:t>beta,Beox</a:t>
                </a:r>
                <a:r>
                  <a:rPr lang="en-US" sz="1800" b="0" i="0" dirty="0">
                    <a:effectLst/>
                    <a:latin typeface="Courier New" panose="02070309020205020404" pitchFamily="49" charset="0"/>
                  </a:rPr>
                  <a:t>,</a:t>
                </a:r>
                <a:r>
                  <a:rPr lang="cs-CZ" sz="1800" b="0" i="0" dirty="0">
                    <a:effectLst/>
                    <a:latin typeface="Courier New" panose="02070309020205020404" pitchFamily="49" charset="0"/>
                  </a:rPr>
                  <a:t>sO2</a:t>
                </a:r>
                <a:r>
                  <a:rPr lang="en-US" sz="1800" b="0" i="0" dirty="0">
                    <a:effectLst/>
                    <a:latin typeface="Courier New" panose="02070309020205020404" pitchFamily="49" charset="0"/>
                  </a:rPr>
                  <a:t>,</a:t>
                </a:r>
                <a:r>
                  <a:rPr lang="cs-CZ" sz="1800" b="0" i="0" dirty="0">
                    <a:effectLst/>
                    <a:latin typeface="Courier New" panose="02070309020205020404" pitchFamily="49" charset="0"/>
                  </a:rPr>
                  <a:t>HCO3</a:t>
                </a:r>
                <a:r>
                  <a:rPr lang="en-US" sz="1800" b="0" i="0" dirty="0"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pPr lvl="1"/>
                <a:r>
                  <a:rPr lang="cs-CZ" sz="1400" b="0" i="0" dirty="0">
                    <a:solidFill>
                      <a:srgbClr val="006400"/>
                    </a:solidFill>
                    <a:effectLst/>
                    <a:latin typeface="Courier New" panose="02070309020205020404" pitchFamily="49" charset="0"/>
                  </a:rPr>
                  <a:t>Van </a:t>
                </a:r>
                <a:r>
                  <a:rPr lang="cs-CZ" sz="1400" b="0" i="0" dirty="0" err="1">
                    <a:solidFill>
                      <a:srgbClr val="006400"/>
                    </a:solidFill>
                    <a:effectLst/>
                    <a:latin typeface="Courier New" panose="02070309020205020404" pitchFamily="49" charset="0"/>
                  </a:rPr>
                  <a:t>Slyke</a:t>
                </a:r>
                <a:r>
                  <a:rPr lang="cs-CZ" sz="1400" b="0" i="0" dirty="0">
                    <a:solidFill>
                      <a:srgbClr val="006400"/>
                    </a:solidFill>
                    <a:effectLst/>
                    <a:latin typeface="Courier New" panose="02070309020205020404" pitchFamily="49" charset="0"/>
                  </a:rPr>
                  <a:t> (</a:t>
                </a:r>
                <a:r>
                  <a:rPr lang="cs-CZ" sz="1400" b="0" i="0" dirty="0" err="1">
                    <a:solidFill>
                      <a:srgbClr val="006400"/>
                    </a:solidFill>
                    <a:effectLst/>
                    <a:latin typeface="Courier New" panose="02070309020205020404" pitchFamily="49" charset="0"/>
                  </a:rPr>
                  <a:t>simplified</a:t>
                </a:r>
                <a:r>
                  <a:rPr lang="cs-CZ" sz="1400" b="0" i="0" dirty="0">
                    <a:solidFill>
                      <a:srgbClr val="006400"/>
                    </a:solidFill>
                    <a:effectLst/>
                    <a:latin typeface="Courier New" panose="02070309020205020404" pitchFamily="49" charset="0"/>
                  </a:rPr>
                  <a:t> </a:t>
                </a:r>
                <a:r>
                  <a:rPr lang="cs-CZ" sz="1400" b="0" i="0" dirty="0" err="1">
                    <a:solidFill>
                      <a:srgbClr val="006400"/>
                    </a:solidFill>
                    <a:effectLst/>
                    <a:latin typeface="Courier New" panose="02070309020205020404" pitchFamily="49" charset="0"/>
                  </a:rPr>
                  <a:t>electroneutrality</a:t>
                </a:r>
                <a:r>
                  <a:rPr lang="cs-CZ" sz="1400" b="0" i="0" dirty="0">
                    <a:solidFill>
                      <a:srgbClr val="006400"/>
                    </a:solidFill>
                    <a:effectLst/>
                    <a:latin typeface="Courier New" panose="02070309020205020404" pitchFamily="49" charset="0"/>
                  </a:rPr>
                  <a:t> </a:t>
                </a:r>
                <a:r>
                  <a:rPr lang="cs-CZ" sz="1400" b="0" i="0" dirty="0" err="1">
                    <a:solidFill>
                      <a:srgbClr val="006400"/>
                    </a:solidFill>
                    <a:effectLst/>
                    <a:latin typeface="Courier New" panose="02070309020205020404" pitchFamily="49" charset="0"/>
                  </a:rPr>
                  <a:t>equation</a:t>
                </a:r>
                <a:r>
                  <a:rPr lang="cs-CZ" sz="1400" b="0" i="0" dirty="0">
                    <a:solidFill>
                      <a:srgbClr val="0064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  <a:endParaRPr lang="cs-CZ" sz="1400" b="0" i="0" dirty="0">
                  <a:effectLst/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72E84B-F30E-42F1-ADE5-3B37A97F5F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809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089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7EDB-1E01-4D66-B886-00A7B2B1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92F7C-4C85-4264-88BE-DCBD21C2E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Hemoglobin – O2, CO2, H+, CO binding</a:t>
            </a:r>
          </a:p>
          <a:p>
            <a:endParaRPr lang="en-US" dirty="0"/>
          </a:p>
          <a:p>
            <a:r>
              <a:rPr lang="en-US" dirty="0"/>
              <a:t>Henderson-Hasselbalch:  CO2 + H2O &lt;-&gt; HCO3- + H+</a:t>
            </a:r>
          </a:p>
          <a:p>
            <a:endParaRPr lang="en-US" dirty="0"/>
          </a:p>
          <a:p>
            <a:r>
              <a:rPr lang="en-US" dirty="0"/>
              <a:t>Chloride shift:  Cl-, HCO3-</a:t>
            </a:r>
          </a:p>
          <a:p>
            <a:endParaRPr lang="en-US" dirty="0"/>
          </a:p>
          <a:p>
            <a:r>
              <a:rPr lang="en-US" dirty="0"/>
              <a:t>Electroneutrality</a:t>
            </a:r>
          </a:p>
          <a:p>
            <a:endParaRPr lang="en-US" dirty="0"/>
          </a:p>
          <a:p>
            <a:r>
              <a:rPr lang="en-US" dirty="0"/>
              <a:t>Acid-base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Osmosis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366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9C8BDFA-C775-4FCD-8C33-B5D7BCB7F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23"/>
            <a:ext cx="9144000" cy="67253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6B0832-A857-467A-B2DB-A3595B923495}"/>
              </a:ext>
            </a:extLst>
          </p:cNvPr>
          <p:cNvSpPr txBox="1"/>
          <p:nvPr/>
        </p:nvSpPr>
        <p:spPr>
          <a:xfrm>
            <a:off x="4644008" y="39954"/>
            <a:ext cx="43924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Mateják, Marek, Tomáš Kulhánek, and Stanislav Matoušek. 2015. “</a:t>
            </a:r>
            <a:r>
              <a:rPr lang="cs-CZ" sz="1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Adair-Based</a:t>
            </a:r>
            <a:r>
              <a:rPr lang="cs-CZ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Hemoglobin </a:t>
            </a:r>
            <a:r>
              <a:rPr lang="cs-CZ" sz="1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Equilibrium</a:t>
            </a:r>
            <a:r>
              <a:rPr lang="cs-CZ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sz="1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with</a:t>
            </a:r>
            <a:r>
              <a:rPr lang="cs-CZ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Oxygen, </a:t>
            </a:r>
            <a:r>
              <a:rPr lang="cs-CZ" sz="1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Carbon</a:t>
            </a:r>
            <a:r>
              <a:rPr lang="cs-CZ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Dioxide and Hydrogen Ion </a:t>
            </a:r>
            <a:r>
              <a:rPr lang="cs-CZ" sz="1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Activity</a:t>
            </a:r>
            <a:r>
              <a:rPr lang="cs-CZ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.” </a:t>
            </a:r>
            <a:r>
              <a:rPr lang="cs-CZ" sz="14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Scandinavian</a:t>
            </a:r>
            <a:r>
              <a:rPr lang="cs-CZ" sz="14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sz="14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Journal</a:t>
            </a:r>
            <a:r>
              <a:rPr lang="cs-CZ" sz="14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sz="14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of</a:t>
            </a:r>
            <a:r>
              <a:rPr lang="cs-CZ" sz="14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sz="14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Clinical</a:t>
            </a:r>
            <a:r>
              <a:rPr lang="cs-CZ" sz="14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&amp; </a:t>
            </a:r>
            <a:r>
              <a:rPr lang="cs-CZ" sz="14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Laboratory</a:t>
            </a:r>
            <a:r>
              <a:rPr lang="cs-CZ" sz="14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sz="14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Investigation</a:t>
            </a:r>
            <a:r>
              <a:rPr lang="cs-CZ" sz="14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75 (2): 113–20. https://doi.org/10.3109/00365513.2014.984320. 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1984133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790E9-B143-44A0-B2B8-DD5B171AA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Respiration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E6B6F-8B80-41C5-BB03-3ACFBC747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96FFF1-F86F-4736-8F09-7B55E1E44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406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27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52ED-CA0D-49C7-8ABA-38DBF1DD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Respiratory unit</a:t>
            </a:r>
            <a:endParaRPr lang="cs-C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04423B-F7CF-4253-BC01-B25ABD8E0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282" y="1600200"/>
            <a:ext cx="6211435" cy="4525963"/>
          </a:xfrm>
        </p:spPr>
      </p:pic>
    </p:spTree>
    <p:extLst>
      <p:ext uri="{BB962C8B-B14F-4D97-AF65-F5344CB8AC3E}">
        <p14:creationId xmlns:p14="http://schemas.microsoft.com/office/powerpoint/2010/main" val="516187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8D8FC-9FD6-41F7-82FD-239A59525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0312-6A7C-4293-8ED8-2F845705A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EAF77A-9D47-4020-9F39-10D3A7633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64" y="0"/>
            <a:ext cx="79846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81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913E-9ECE-4BAA-9BB4-D2A899F1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Lungs pressure-volume relation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C005C-7A93-407B-B831-CB9A3163F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66325-2376-44EA-AA98-BFE14BBEC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98" y="1319651"/>
            <a:ext cx="8164064" cy="50870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27E37A-056B-40A4-9A4D-FD625E00B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3869267"/>
            <a:ext cx="3219899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66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ABD5A-9639-4DF6-8B98-45A7D6A5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D5C99-E305-4584-825E-E8F6C1037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D6FB2-F2AB-4A52-9CF0-23009BF8A4B6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Mean respiration and circulation</a:t>
            </a:r>
            <a:endParaRPr lang="cs-C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43B38E-FD3F-42F1-BFE9-CEFBA3512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286" y="1300635"/>
            <a:ext cx="4248743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3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Physiolibrary Structure</a:t>
            </a:r>
            <a:endParaRPr lang="cs-CZ" dirty="0"/>
          </a:p>
        </p:txBody>
      </p:sp>
      <p:sp>
        <p:nvSpPr>
          <p:cNvPr id="11" name="Šrafovaná šipka doprava 10"/>
          <p:cNvSpPr/>
          <p:nvPr/>
        </p:nvSpPr>
        <p:spPr>
          <a:xfrm rot="20707871">
            <a:off x="2718798" y="3126597"/>
            <a:ext cx="973507" cy="36004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72E9B1-8E34-4C92-8404-FCFD12F23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531" y="2721485"/>
            <a:ext cx="1581371" cy="2943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E70474-AD66-47DF-93CF-2E4629241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025" y="1700808"/>
            <a:ext cx="1609950" cy="2181529"/>
          </a:xfrm>
          <a:prstGeom prst="rect">
            <a:avLst/>
          </a:prstGeom>
        </p:spPr>
      </p:pic>
      <p:sp>
        <p:nvSpPr>
          <p:cNvPr id="12" name="Šrafovaná šipka doprava 10">
            <a:extLst>
              <a:ext uri="{FF2B5EF4-FFF2-40B4-BE49-F238E27FC236}">
                <a16:creationId xmlns:a16="http://schemas.microsoft.com/office/drawing/2014/main" id="{686F25E8-A318-4BAE-9C97-9D15853554BF}"/>
              </a:ext>
            </a:extLst>
          </p:cNvPr>
          <p:cNvSpPr/>
          <p:nvPr/>
        </p:nvSpPr>
        <p:spPr>
          <a:xfrm rot="2564001">
            <a:off x="2723458" y="3772833"/>
            <a:ext cx="648072" cy="36004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3CD6B5-ED8D-4553-B2FD-B2943385B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402" y="4012501"/>
            <a:ext cx="1467055" cy="15813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C3EE3D1-5000-46B0-BC0F-31461F6A6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184" y="2575939"/>
            <a:ext cx="2019582" cy="3458058"/>
          </a:xfrm>
          <a:prstGeom prst="rect">
            <a:avLst/>
          </a:prstGeom>
        </p:spPr>
      </p:pic>
      <p:sp>
        <p:nvSpPr>
          <p:cNvPr id="21" name="Šrafovaná šipka doprava 10">
            <a:extLst>
              <a:ext uri="{FF2B5EF4-FFF2-40B4-BE49-F238E27FC236}">
                <a16:creationId xmlns:a16="http://schemas.microsoft.com/office/drawing/2014/main" id="{56445BD4-8D82-4CA3-9EB6-81E40006DEE7}"/>
              </a:ext>
            </a:extLst>
          </p:cNvPr>
          <p:cNvSpPr/>
          <p:nvPr/>
        </p:nvSpPr>
        <p:spPr>
          <a:xfrm rot="20707871">
            <a:off x="5022667" y="4131378"/>
            <a:ext cx="973507" cy="36004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9C6D-0C65-4789-B800-76EFEF2DD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04DBE-F036-45D7-B64D-804ED640E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69DED1-9F39-4BE0-BB30-31669F60D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916" y="656838"/>
            <a:ext cx="6392167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59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0D809-01C3-47D5-9ABB-1F24EC163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1043" y="24543"/>
            <a:ext cx="4546848" cy="1143000"/>
          </a:xfrm>
        </p:spPr>
        <p:txBody>
          <a:bodyPr/>
          <a:lstStyle/>
          <a:p>
            <a:r>
              <a:rPr lang="en-US" dirty="0"/>
              <a:t>Blood medium</a:t>
            </a:r>
            <a:endParaRPr lang="cs-C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051FE6-D5E7-4733-AA07-1DC555C5D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09" y="838961"/>
            <a:ext cx="8229600" cy="21257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3ED7D3-6445-4810-93E1-51AB3B59E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24588"/>
            <a:ext cx="9144000" cy="26651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12766B-8AB0-4114-8BAB-9FC615755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261" y="3952162"/>
            <a:ext cx="1725630" cy="9461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94F9BF-075D-47CF-A862-9E6C0F84D3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912" y="2416630"/>
            <a:ext cx="5257416" cy="124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98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F4EF-4A7A-4F37-964B-6CEEEA09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274638"/>
            <a:ext cx="6923112" cy="1143000"/>
          </a:xfrm>
        </p:spPr>
        <p:txBody>
          <a:bodyPr/>
          <a:lstStyle/>
          <a:p>
            <a:r>
              <a:rPr lang="en-US" dirty="0" err="1"/>
              <a:t>SubstancesPort</a:t>
            </a:r>
            <a:endParaRPr lang="cs-CZ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65B38E-BAA8-4590-BCAC-3129DCD6E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0645" y="2276872"/>
            <a:ext cx="5785535" cy="384715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E9832C-F171-4533-BF67-300CB87BC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490127"/>
            <a:ext cx="3000794" cy="587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38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BC449-B43A-47E6-9996-C540A8B3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Blood  - setting</a:t>
            </a:r>
            <a:endParaRPr lang="cs-C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382BAB-9DA5-4D80-AF91-F9ABAEC9E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691" y="1377242"/>
            <a:ext cx="2753109" cy="724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C6D432-7695-4231-8A78-031D1F64B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" y="2204864"/>
            <a:ext cx="9144000" cy="47520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F7BA38B-2962-406C-9203-D300DA94C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19873"/>
            <a:ext cx="1467055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315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12C2-191B-4775-8F7D-044F2F9A3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Blood - output</a:t>
            </a:r>
            <a:endParaRPr lang="cs-CZ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872B4F-529E-48A7-8604-22D811F85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49" y="2743412"/>
            <a:ext cx="5719096" cy="68558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5347BB-E188-4C94-AE21-F59B16015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54" y="1322667"/>
            <a:ext cx="5718018" cy="9519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2A0128-FBFD-4214-9C4C-078186549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900" y="4024963"/>
            <a:ext cx="3943900" cy="28197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4B9124-C55E-4B4E-A61F-28ACECB6F0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671" y="4029434"/>
            <a:ext cx="3261912" cy="28285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96C6F13-000E-46D4-A15C-0C35FAE395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1808" y="1289916"/>
            <a:ext cx="3254953" cy="9865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1B01A41-B5BF-4D2F-A84D-6F3C1562E8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1112" y="2555379"/>
            <a:ext cx="3096344" cy="75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10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628800"/>
            <a:ext cx="8229600" cy="1143000"/>
          </a:xfrm>
        </p:spPr>
        <p:txBody>
          <a:bodyPr/>
          <a:lstStyle/>
          <a:p>
            <a:r>
              <a:rPr lang="en-US" dirty="0"/>
              <a:t>Thank you for your attention!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004048" y="6021288"/>
            <a:ext cx="3898776" cy="604664"/>
          </a:xfrm>
        </p:spPr>
        <p:txBody>
          <a:bodyPr/>
          <a:lstStyle/>
          <a:p>
            <a:pPr>
              <a:buNone/>
            </a:pPr>
            <a:r>
              <a:rPr lang="en-US" dirty="0"/>
              <a:t>www.physiolibrary.org</a:t>
            </a:r>
            <a:endParaRPr lang="cs-CZ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ABD5A-9639-4DF6-8B98-45A7D6A5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D5C99-E305-4584-825E-E8F6C1037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0BAA3-E129-454C-95E6-6A1CE25A0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005" y="0"/>
            <a:ext cx="684399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E8D6FB2-F2AB-4A52-9CF0-23009BF8A4B6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Experiment – blood (de)oxygenation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5159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ABD5A-9639-4DF6-8B98-45A7D6A5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D5C99-E305-4584-825E-E8F6C1037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EBBCC4-C4A4-45A0-B7D6-9B328E6E0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13" y="0"/>
            <a:ext cx="742217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132F45-3667-4BAD-9695-EF6B1B03E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126" y="0"/>
            <a:ext cx="74017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0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7C5D-B808-4632-AF43-B1F5F05E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FA2EB-170E-4FC5-AA1D-003929AA1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D6ABBC-2E72-482D-B073-5274DC302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497" y="0"/>
            <a:ext cx="68370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7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18706-78E6-4EE4-AC28-F3EBB9F5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0CB7E-0DFC-4DD5-84AB-D00103A3C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1205B2-52D5-4D9B-8900-0BA1B87DD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0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0D08-BFC0-4F84-9DAA-2CB68968B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478E2-80CD-4458-B5C9-5BA336E08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3AE176-1A81-4769-B4B9-F1FF000A7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96" y="0"/>
            <a:ext cx="68300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03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F51BD-ECED-4041-AC64-9F465FF7A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EB33-3BB3-4664-866D-FEBC2D0BD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E9D491-9FBA-499C-9E36-487403204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95" y="0"/>
            <a:ext cx="68510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96502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473</Words>
  <Application>Microsoft Office PowerPoint</Application>
  <PresentationFormat>On-screen Show (4:3)</PresentationFormat>
  <Paragraphs>62</Paragraphs>
  <Slides>35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Cambria Math</vt:lpstr>
      <vt:lpstr>Courier New</vt:lpstr>
      <vt:lpstr>Segoe UI</vt:lpstr>
      <vt:lpstr>Motiv sady Office</vt:lpstr>
      <vt:lpstr>Physiolibrary 3.0</vt:lpstr>
      <vt:lpstr>Connectors</vt:lpstr>
      <vt:lpstr>Physiolibrary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Hemoglobin oxygen saturation</vt:lpstr>
      <vt:lpstr>Hemoglobin Haldane’s effect</vt:lpstr>
      <vt:lpstr>Hemoglobin Bohr’s effect</vt:lpstr>
      <vt:lpstr>Acid-base</vt:lpstr>
      <vt:lpstr>Behind</vt:lpstr>
      <vt:lpstr>PowerPoint Presentation</vt:lpstr>
      <vt:lpstr>Respiration</vt:lpstr>
      <vt:lpstr>Respiratory unit</vt:lpstr>
      <vt:lpstr>PowerPoint Presentation</vt:lpstr>
      <vt:lpstr>Lungs pressure-volume relation</vt:lpstr>
      <vt:lpstr>PowerPoint Presentation</vt:lpstr>
      <vt:lpstr>PowerPoint Presentation</vt:lpstr>
      <vt:lpstr>Blood medium</vt:lpstr>
      <vt:lpstr>SubstancesPort</vt:lpstr>
      <vt:lpstr>Blood  - setting</vt:lpstr>
      <vt:lpstr>Blood - output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Physiolibrary 2.1</dc:title>
  <dc:creator>marek</dc:creator>
  <cp:lastModifiedBy>Mgr. Marek Mateják, Ph.D.</cp:lastModifiedBy>
  <cp:revision>112</cp:revision>
  <dcterms:created xsi:type="dcterms:W3CDTF">2014-03-05T12:16:48Z</dcterms:created>
  <dcterms:modified xsi:type="dcterms:W3CDTF">2023-10-09T08:09:37Z</dcterms:modified>
</cp:coreProperties>
</file>