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5" r:id="rId5"/>
    <p:sldId id="258" r:id="rId6"/>
    <p:sldId id="259" r:id="rId7"/>
    <p:sldId id="283" r:id="rId8"/>
    <p:sldId id="264" r:id="rId9"/>
    <p:sldId id="282" r:id="rId10"/>
    <p:sldId id="278" r:id="rId11"/>
    <p:sldId id="281" r:id="rId12"/>
    <p:sldId id="279" r:id="rId13"/>
    <p:sldId id="288" r:id="rId14"/>
    <p:sldId id="275" r:id="rId15"/>
    <p:sldId id="271" r:id="rId16"/>
    <p:sldId id="274" r:id="rId17"/>
    <p:sldId id="287" r:id="rId18"/>
    <p:sldId id="272" r:id="rId19"/>
    <p:sldId id="273" r:id="rId20"/>
    <p:sldId id="276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96" d="100"/>
          <a:sy n="96" d="100"/>
        </p:scale>
        <p:origin x="1061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Physiolibrary</a:t>
            </a:r>
            <a:r>
              <a:rPr lang="en-US" dirty="0" smtClean="0"/>
              <a:t> 2.3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5" y="1268115"/>
            <a:ext cx="6797980" cy="5401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81619"/>
            <a:ext cx="6818337" cy="5417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44" y="1268115"/>
            <a:ext cx="6805740" cy="5407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12376"/>
          <a:stretch/>
        </p:blipFill>
        <p:spPr>
          <a:xfrm>
            <a:off x="1151756" y="1459966"/>
            <a:ext cx="5508476" cy="6477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381058"/>
            <a:ext cx="4733925" cy="257175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ARRAY</a:t>
            </a:r>
            <a:r>
              <a:rPr lang="en-US" dirty="0" smtClean="0"/>
              <a:t> </a:t>
            </a:r>
            <a:r>
              <a:rPr lang="en-US" dirty="0" smtClean="0"/>
              <a:t>INPUTS</a:t>
            </a:r>
            <a:endParaRPr lang="cs-CZ" dirty="0"/>
          </a:p>
        </p:txBody>
      </p:sp>
      <p:sp>
        <p:nvSpPr>
          <p:cNvPr id="11" name="Šrafovaná šipka doprava 10"/>
          <p:cNvSpPr/>
          <p:nvPr/>
        </p:nvSpPr>
        <p:spPr>
          <a:xfrm rot="1939625">
            <a:off x="4510863" y="2287947"/>
            <a:ext cx="1518663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077072"/>
            <a:ext cx="5962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dirty="0" smtClean="0"/>
              <a:t>Zero derivations (</a:t>
            </a:r>
            <a:r>
              <a:rPr lang="en-US" i="1" dirty="0" smtClean="0"/>
              <a:t>dependent equation set</a:t>
            </a:r>
            <a:r>
              <a:rPr lang="en-US" dirty="0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45371"/>
            <a:ext cx="5476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7219"/>
            <a:ext cx="30670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133203"/>
            <a:ext cx="30861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Šrafovaná šipka doprava 7"/>
          <p:cNvSpPr/>
          <p:nvPr/>
        </p:nvSpPr>
        <p:spPr>
          <a:xfrm rot="6360321">
            <a:off x="320942" y="4005626"/>
            <a:ext cx="1483273" cy="2361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Šrafovaná šipka doprava 8"/>
          <p:cNvSpPr/>
          <p:nvPr/>
        </p:nvSpPr>
        <p:spPr>
          <a:xfrm rot="6854150">
            <a:off x="3313247" y="4116860"/>
            <a:ext cx="1669717" cy="2138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rafovaná šipka doprava 9"/>
          <p:cNvSpPr/>
          <p:nvPr/>
        </p:nvSpPr>
        <p:spPr>
          <a:xfrm rot="7896606">
            <a:off x="3916448" y="3475943"/>
            <a:ext cx="544053" cy="2244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221088"/>
            <a:ext cx="2724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Šrafovaná šipka doprava 12"/>
          <p:cNvSpPr/>
          <p:nvPr/>
        </p:nvSpPr>
        <p:spPr>
          <a:xfrm rot="12798529">
            <a:off x="5514223" y="4154020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8287270">
            <a:off x="5499746" y="5044488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628800"/>
            <a:ext cx="4486834" cy="50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Hydraulic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8640"/>
            <a:ext cx="2448272" cy="6579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4" y="228575"/>
            <a:ext cx="2211896" cy="631111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dirty="0" smtClean="0"/>
              <a:t>Osmotic</a:t>
            </a:r>
            <a:endParaRPr lang="cs-CZ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872833"/>
            <a:ext cx="4629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411315">
            <a:off x="1976364" y="2605282"/>
            <a:ext cx="5063939" cy="24720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rafovaná šipka doprava 7"/>
          <p:cNvSpPr/>
          <p:nvPr/>
        </p:nvSpPr>
        <p:spPr>
          <a:xfrm rot="401358">
            <a:off x="2041907" y="2837913"/>
            <a:ext cx="3435340" cy="20120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0689" y="4941168"/>
            <a:ext cx="505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1979712" y="5229200"/>
            <a:ext cx="1605656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54" y="1187935"/>
            <a:ext cx="4313625" cy="422128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dirty="0" smtClean="0"/>
              <a:t>Population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2" y="766851"/>
            <a:ext cx="1781175" cy="3743325"/>
          </a:xfrm>
          <a:prstGeom prst="rect">
            <a:avLst/>
          </a:prstGeom>
        </p:spPr>
      </p:pic>
      <p:sp>
        <p:nvSpPr>
          <p:cNvPr id="11" name="Šrafovaná šipka doprava 10"/>
          <p:cNvSpPr/>
          <p:nvPr/>
        </p:nvSpPr>
        <p:spPr>
          <a:xfrm rot="2796185">
            <a:off x="1239871" y="4454600"/>
            <a:ext cx="3261602" cy="1849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" y="5795546"/>
            <a:ext cx="9141293" cy="8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2590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72816"/>
            <a:ext cx="3705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165304"/>
            <a:ext cx="803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cs-CZ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74638"/>
            <a:ext cx="2590800" cy="5642975"/>
          </a:xfrm>
          <a:prstGeom prst="rect">
            <a:avLst/>
          </a:prstGeom>
        </p:spPr>
      </p:pic>
      <p:sp>
        <p:nvSpPr>
          <p:cNvPr id="9" name="Šrafovaná šipka doprava 8"/>
          <p:cNvSpPr/>
          <p:nvPr/>
        </p:nvSpPr>
        <p:spPr>
          <a:xfrm rot="2482842">
            <a:off x="1451847" y="5097598"/>
            <a:ext cx="2107049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772477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9207"/>
            <a:ext cx="3168352" cy="504094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Physiolibrary Structure</a:t>
            </a:r>
            <a:endParaRPr lang="cs-CZ" dirty="0"/>
          </a:p>
        </p:txBody>
      </p:sp>
      <p:sp>
        <p:nvSpPr>
          <p:cNvPr id="9" name="Šrafovaná šipka doprava 8"/>
          <p:cNvSpPr/>
          <p:nvPr/>
        </p:nvSpPr>
        <p:spPr>
          <a:xfrm>
            <a:off x="3563888" y="3789040"/>
            <a:ext cx="1080120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176" y="3789040"/>
            <a:ext cx="152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2915816" y="6089482"/>
            <a:ext cx="576064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125" y="5926602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4048" y="6021288"/>
            <a:ext cx="3898776" cy="604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Icons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19763"/>
            <a:ext cx="8784976" cy="5649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/>
          <a:lstStyle/>
          <a:p>
            <a:r>
              <a:rPr lang="en-US" dirty="0" err="1" smtClean="0"/>
              <a:t>Blocks.Factors</a:t>
            </a:r>
            <a:endParaRPr lang="cs-CZ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32656"/>
            <a:ext cx="33242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19359818">
            <a:off x="2957357" y="3439098"/>
            <a:ext cx="1812085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9" y="1275630"/>
            <a:ext cx="2248935" cy="5375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cs-CZ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489323"/>
            <a:ext cx="5429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75894"/>
            <a:ext cx="6896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4139952" y="3969060"/>
            <a:ext cx="576064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3" y="435738"/>
            <a:ext cx="2134322" cy="3882733"/>
          </a:xfrm>
          <a:prstGeom prst="rect">
            <a:avLst/>
          </a:prstGeom>
        </p:spPr>
      </p:pic>
      <p:sp>
        <p:nvSpPr>
          <p:cNvPr id="12" name="Šrafovaná šipka doprava 11"/>
          <p:cNvSpPr/>
          <p:nvPr/>
        </p:nvSpPr>
        <p:spPr>
          <a:xfrm rot="18518701">
            <a:off x="2212603" y="3029480"/>
            <a:ext cx="1329413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Types.Constants</a:t>
            </a:r>
            <a:endParaRPr lang="cs-CZ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12776"/>
            <a:ext cx="62769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20859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Šrafovaná šipka doprava 11"/>
          <p:cNvSpPr/>
          <p:nvPr/>
        </p:nvSpPr>
        <p:spPr>
          <a:xfrm>
            <a:off x="2411760" y="3861048"/>
            <a:ext cx="576064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rafovaná šipka doprava 12"/>
          <p:cNvSpPr/>
          <p:nvPr/>
        </p:nvSpPr>
        <p:spPr>
          <a:xfrm rot="5400000">
            <a:off x="3599892" y="5409220"/>
            <a:ext cx="1080120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6197302"/>
            <a:ext cx="679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Connectors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90624" y="1221828"/>
            <a:ext cx="6707088" cy="5375524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cs-CZ" b="1" dirty="0" err="1" smtClean="0"/>
              <a:t>Chemical</a:t>
            </a:r>
            <a:r>
              <a:rPr lang="en-US" b="1" dirty="0" smtClean="0"/>
              <a:t>Port </a:t>
            </a:r>
            <a:endParaRPr lang="cs-CZ" dirty="0" smtClean="0"/>
          </a:p>
          <a:p>
            <a:pPr lvl="1" fontAlgn="t"/>
            <a:r>
              <a:rPr lang="cs-CZ" dirty="0" err="1" smtClean="0"/>
              <a:t>molar</a:t>
            </a:r>
            <a:r>
              <a:rPr lang="cs-CZ" dirty="0" smtClean="0"/>
              <a:t> </a:t>
            </a:r>
            <a:r>
              <a:rPr lang="cs-CZ" dirty="0" err="1" smtClean="0"/>
              <a:t>concentration</a:t>
            </a:r>
            <a:r>
              <a:rPr lang="en-US" dirty="0" smtClean="0"/>
              <a:t>,  </a:t>
            </a:r>
            <a:r>
              <a:rPr lang="cs-CZ" dirty="0" err="1" smtClean="0"/>
              <a:t>molar</a:t>
            </a:r>
            <a:r>
              <a:rPr lang="cs-CZ" dirty="0" smtClean="0"/>
              <a:t> </a:t>
            </a:r>
            <a:r>
              <a:rPr lang="cs-CZ" dirty="0" err="1" smtClean="0"/>
              <a:t>flow</a:t>
            </a:r>
            <a:endParaRPr lang="en-US" dirty="0" smtClean="0"/>
          </a:p>
          <a:p>
            <a:pPr lvl="1" fontAlgn="t">
              <a:buNone/>
            </a:pPr>
            <a:endParaRPr lang="cs-CZ" dirty="0" smtClean="0"/>
          </a:p>
          <a:p>
            <a:pPr marL="0" indent="0">
              <a:buNone/>
            </a:pPr>
            <a:r>
              <a:rPr lang="en-US" b="1" dirty="0" err="1" smtClean="0"/>
              <a:t>HydraulicPort</a:t>
            </a:r>
            <a:endParaRPr lang="en-US" dirty="0" smtClean="0"/>
          </a:p>
          <a:p>
            <a:pPr lvl="1"/>
            <a:r>
              <a:rPr lang="en-US" dirty="0" smtClean="0"/>
              <a:t>pressure, volumetric flow</a:t>
            </a:r>
          </a:p>
          <a:p>
            <a:pPr lvl="1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ThermalPort</a:t>
            </a:r>
            <a:endParaRPr lang="en-US" dirty="0" smtClean="0"/>
          </a:p>
          <a:p>
            <a:pPr lvl="1"/>
            <a:r>
              <a:rPr lang="en-US" dirty="0" smtClean="0"/>
              <a:t>temperature, heat flow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OsmoticPort</a:t>
            </a:r>
            <a:endParaRPr lang="en-US" dirty="0" smtClean="0"/>
          </a:p>
          <a:p>
            <a:pPr lvl="1"/>
            <a:r>
              <a:rPr lang="en-US" dirty="0" smtClean="0"/>
              <a:t>osmolarity, osmotic volumetric flow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PopulationPort</a:t>
            </a:r>
            <a:endParaRPr lang="en-US" dirty="0"/>
          </a:p>
          <a:p>
            <a:pPr lvl="1"/>
            <a:r>
              <a:rPr lang="en-US" dirty="0" smtClean="0"/>
              <a:t>size of population, change of population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101" name="Picture 5" descr="C:\Users\marek\Desktop\Modelica\Physiolibrary\Physiolibrary\Resources\Images\UserGuide\ChemicalPor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909" y="1221828"/>
            <a:ext cx="905637" cy="432048"/>
          </a:xfrm>
          <a:prstGeom prst="rect">
            <a:avLst/>
          </a:prstGeom>
          <a:noFill/>
        </p:spPr>
      </p:pic>
      <p:pic>
        <p:nvPicPr>
          <p:cNvPr id="4102" name="Picture 6" descr="C:\Users\marek\Desktop\Modelica\Physiolibrary\Physiolibrary\Resources\Images\UserGuide\OsmoticPor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12568"/>
            <a:ext cx="936103" cy="446582"/>
          </a:xfrm>
          <a:prstGeom prst="rect">
            <a:avLst/>
          </a:prstGeom>
          <a:noFill/>
        </p:spPr>
      </p:pic>
      <p:pic>
        <p:nvPicPr>
          <p:cNvPr id="4103" name="Picture 7" descr="C:\Users\marek\Desktop\Modelica\Physiolibrary\Physiolibrary\Resources\Images\UserGuide\HydraulicPor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2245205"/>
            <a:ext cx="1023153" cy="504056"/>
          </a:xfrm>
          <a:prstGeom prst="rect">
            <a:avLst/>
          </a:prstGeom>
          <a:noFill/>
        </p:spPr>
      </p:pic>
      <p:pic>
        <p:nvPicPr>
          <p:cNvPr id="4104" name="Picture 8" descr="C:\Users\marek\Desktop\Modelica\Physiolibrary\Physiolibrary\Resources\Images\UserGuide\ThermalPor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3" y="3304456"/>
            <a:ext cx="936104" cy="446583"/>
          </a:xfrm>
          <a:prstGeom prst="rect">
            <a:avLst/>
          </a:prstGeom>
          <a:noFill/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464696"/>
            <a:ext cx="936104" cy="443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7" y="533594"/>
            <a:ext cx="2249871" cy="569217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Chemical</a:t>
            </a:r>
            <a:endParaRPr lang="cs-CZ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979471"/>
            <a:ext cx="3400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8315" y="2183532"/>
            <a:ext cx="4295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Šrafovaná šipka doprava 9"/>
          <p:cNvSpPr/>
          <p:nvPr/>
        </p:nvSpPr>
        <p:spPr>
          <a:xfrm>
            <a:off x="2472238" y="5402192"/>
            <a:ext cx="1224136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rafovaná šipka doprava 11"/>
          <p:cNvSpPr/>
          <p:nvPr/>
        </p:nvSpPr>
        <p:spPr>
          <a:xfrm rot="522209">
            <a:off x="2596434" y="1789524"/>
            <a:ext cx="4914222" cy="166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1573652">
            <a:off x="2486142" y="2419331"/>
            <a:ext cx="3390709" cy="1758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432570"/>
            <a:ext cx="1257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INPUTS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941" y="1490861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157" y="1556792"/>
            <a:ext cx="24384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556792"/>
            <a:ext cx="2647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2684909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509392"/>
            <a:ext cx="3705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Šrafovaná šipka doprava 13"/>
          <p:cNvSpPr/>
          <p:nvPr/>
        </p:nvSpPr>
        <p:spPr>
          <a:xfrm>
            <a:off x="7020272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3501008"/>
            <a:ext cx="36766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5445224"/>
            <a:ext cx="2362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5805264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2195736" y="5229200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rafovaná šipka doprava 18"/>
          <p:cNvSpPr/>
          <p:nvPr/>
        </p:nvSpPr>
        <p:spPr>
          <a:xfrm rot="5400000">
            <a:off x="6624228" y="5193196"/>
            <a:ext cx="504056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ovací čára 21"/>
          <p:cNvCxnSpPr/>
          <p:nvPr/>
        </p:nvCxnSpPr>
        <p:spPr>
          <a:xfrm>
            <a:off x="251520" y="306896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Šrafovaná šipka doprava 22"/>
          <p:cNvSpPr/>
          <p:nvPr/>
        </p:nvSpPr>
        <p:spPr>
          <a:xfrm rot="18023328">
            <a:off x="6835589" y="4402446"/>
            <a:ext cx="464368" cy="2853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72</Words>
  <Application>Microsoft Office PowerPoint</Application>
  <PresentationFormat>Předvádění na obrazovce (4:3)</PresentationFormat>
  <Paragraphs>36</Paragraphs>
  <Slides>20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3" baseType="lpstr">
      <vt:lpstr>Arial</vt:lpstr>
      <vt:lpstr>Calibri</vt:lpstr>
      <vt:lpstr>Motiv sady Office</vt:lpstr>
      <vt:lpstr>Physiolibrary 2.3</vt:lpstr>
      <vt:lpstr>Physiolibrary Structure</vt:lpstr>
      <vt:lpstr>Icons</vt:lpstr>
      <vt:lpstr>Blocks.Factors</vt:lpstr>
      <vt:lpstr>Types</vt:lpstr>
      <vt:lpstr>Types.Constants</vt:lpstr>
      <vt:lpstr>Connectors</vt:lpstr>
      <vt:lpstr>Chemical</vt:lpstr>
      <vt:lpstr>CONDITIONAL INPUTS</vt:lpstr>
      <vt:lpstr>Chemical Reaction</vt:lpstr>
      <vt:lpstr>Chemical Reaction</vt:lpstr>
      <vt:lpstr>Chemical Reaction</vt:lpstr>
      <vt:lpstr>ARRAY INPUTS</vt:lpstr>
      <vt:lpstr>STEADY STATES</vt:lpstr>
      <vt:lpstr>Hydraulic</vt:lpstr>
      <vt:lpstr>Osmotic</vt:lpstr>
      <vt:lpstr>Population</vt:lpstr>
      <vt:lpstr>Thermal</vt:lpstr>
      <vt:lpstr>Prezentace aplikace PowerPoint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2.1</dc:title>
  <dc:creator>marek</dc:creator>
  <cp:lastModifiedBy>Marek Mateják</cp:lastModifiedBy>
  <cp:revision>83</cp:revision>
  <dcterms:created xsi:type="dcterms:W3CDTF">2014-03-05T12:16:48Z</dcterms:created>
  <dcterms:modified xsi:type="dcterms:W3CDTF">2014-11-19T11:45:15Z</dcterms:modified>
</cp:coreProperties>
</file>