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6" r:id="rId5"/>
    <p:sldId id="265" r:id="rId6"/>
    <p:sldId id="269" r:id="rId7"/>
    <p:sldId id="267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C1C"/>
    <a:srgbClr val="B9000C"/>
    <a:srgbClr val="E8E8E8"/>
    <a:srgbClr val="E5E5E5"/>
    <a:srgbClr val="00A9E0"/>
    <a:srgbClr val="4D4D4D"/>
    <a:srgbClr val="FE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BF1DA-17A0-98AC-23C8-86F681905B0F}" v="54" dt="2023-12-22T16:52:22.054"/>
    <p1510:client id="{C0B33B42-8F76-A4FA-4AD4-693557B6C487}" v="3" dt="2023-10-14T10:55:57.574"/>
    <p1510:client id="{EBE0B95D-002F-4745-B595-ED49102E4553}" v="2533" dt="2023-12-22T18:23:2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87309" autoAdjust="0"/>
  </p:normalViewPr>
  <p:slideViewPr>
    <p:cSldViewPr showGuides="1">
      <p:cViewPr varScale="1">
        <p:scale>
          <a:sx n="99" d="100"/>
          <a:sy n="99" d="100"/>
        </p:scale>
        <p:origin x="102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shaders: </a:t>
            </a:r>
          </a:p>
          <a:p>
            <a:r>
              <a:rPr lang="en-US" dirty="0"/>
              <a:t> - Field: Low-level rendering graphics</a:t>
            </a:r>
          </a:p>
          <a:p>
            <a:r>
              <a:rPr lang="en-US" dirty="0"/>
              <a:t> - New graphics pipeline that works with small meshes instead of vertices/triangles.</a:t>
            </a:r>
          </a:p>
          <a:p>
            <a:r>
              <a:rPr lang="en-US" dirty="0"/>
              <a:t> - Allows major speedups on large scenes with hundred thousands/millions triangles.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577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latin typeface="Century Gothic"/>
              </a:rPr>
              <a:t>In </a:t>
            </a:r>
            <a:r>
              <a:rPr lang="cs-CZ" dirty="0" err="1">
                <a:latin typeface="Century Gothic"/>
              </a:rPr>
              <a:t>our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project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we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performed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the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task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of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road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segmentetion</a:t>
            </a:r>
            <a:r>
              <a:rPr lang="cs-CZ" dirty="0">
                <a:latin typeface="Century Gothic"/>
              </a:rPr>
              <a:t>/</a:t>
            </a:r>
            <a:r>
              <a:rPr lang="cs-CZ" dirty="0" err="1">
                <a:latin typeface="Century Gothic"/>
              </a:rPr>
              <a:t>extraction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from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satellite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images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using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neural</a:t>
            </a:r>
            <a:r>
              <a:rPr lang="cs-CZ" dirty="0">
                <a:latin typeface="Century Gothic"/>
              </a:rPr>
              <a:t> </a:t>
            </a:r>
            <a:r>
              <a:rPr lang="cs-CZ" dirty="0" err="1">
                <a:latin typeface="Century Gothic"/>
              </a:rPr>
              <a:t>networks</a:t>
            </a:r>
            <a:endParaRPr lang="cs-CZ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0503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We used these datasets. The first one contains primarily countryside images with vegetative coverage and cart-roads. The other is composed of instances of urban area photos with lots of disturbing elements like buildings and vegetation. Before merging these </a:t>
            </a:r>
            <a:r>
              <a:rPr lang="en-US" dirty="0" err="1">
                <a:latin typeface="Calibri"/>
                <a:ea typeface="Calibri"/>
                <a:cs typeface="Calibri"/>
              </a:rPr>
              <a:t>datasts</a:t>
            </a:r>
            <a:r>
              <a:rPr lang="en-US" dirty="0">
                <a:latin typeface="Calibri"/>
                <a:ea typeface="Calibri"/>
                <a:cs typeface="Calibri"/>
              </a:rPr>
              <a:t> all of the instances were cut to the shown dimensions and normalized.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9174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We trained multiple variations of model that follows this architecture. By comparing these models we performed following experiments. Each of them was trained for 5 epochs.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3250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reason why loss function fluctuates a lot during training is because of frequent presence of faulty instances in data.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8443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  <a:solidFill>
            <a:srgbClr val="E5E5E5"/>
          </a:solidFill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grpFill/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grpFill/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603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524626"/>
            <a:ext cx="5693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C8B3B4-D8F7-41EB-8A5E-A713505B400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68508" y="53450"/>
            <a:ext cx="1095817" cy="438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7" r:id="rId3"/>
    <p:sldLayoutId id="2147483703" r:id="rId4"/>
    <p:sldLayoutId id="2147483704" r:id="rId5"/>
    <p:sldLayoutId id="2147483705" r:id="rId6"/>
    <p:sldLayoutId id="2147483710" r:id="rId7"/>
    <p:sldLayoutId id="2147483711" r:id="rId8"/>
    <p:sldLayoutId id="2147483708" r:id="rId9"/>
    <p:sldLayoutId id="2147483712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1988840"/>
            <a:ext cx="7928506" cy="1254125"/>
          </a:xfrm>
        </p:spPr>
        <p:txBody>
          <a:bodyPr/>
          <a:lstStyle/>
          <a:p>
            <a:r>
              <a:rPr lang="cs-CZ" altLang="cs-CZ">
                <a:latin typeface="Calibri"/>
                <a:ea typeface="Calibri"/>
                <a:cs typeface="Calibri"/>
              </a:rPr>
              <a:t>POVa</a:t>
            </a:r>
            <a:br>
              <a:rPr lang="cs-CZ" altLang="cs-CZ" dirty="0"/>
            </a:br>
            <a:r>
              <a:rPr lang="en-US" altLang="cs-CZ" dirty="0">
                <a:latin typeface="Calibri"/>
                <a:ea typeface="Calibri"/>
                <a:cs typeface="Calibri"/>
              </a:rPr>
              <a:t>Road segmentation</a:t>
            </a:r>
            <a:endParaRPr lang="cs-CZ" alt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62409"/>
            <a:ext cx="7931081" cy="1433982"/>
          </a:xfrm>
        </p:spPr>
        <p:txBody>
          <a:bodyPr/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Marek </a:t>
            </a:r>
            <a:r>
              <a:rPr lang="en-US" sz="2400">
                <a:latin typeface="Calibri"/>
                <a:ea typeface="Calibri"/>
                <a:cs typeface="Calibri"/>
              </a:rPr>
              <a:t>Mudroň</a:t>
            </a:r>
            <a:endParaRPr lang="cs-CZ" sz="2400"/>
          </a:p>
          <a:p>
            <a:r>
              <a:rPr lang="en-US" altLang="cs-CZ" sz="2400" dirty="0">
                <a:latin typeface="Calibri"/>
                <a:ea typeface="Calibri"/>
                <a:cs typeface="Calibri"/>
              </a:rPr>
              <a:t>Tomáš Dubský</a:t>
            </a:r>
            <a:endParaRPr lang="en-US" altLang="cs-CZ" sz="2400" dirty="0"/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Filip Osvald</a:t>
            </a:r>
            <a:endParaRPr lang="en-US" sz="2400"/>
          </a:p>
          <a:p>
            <a:endParaRPr lang="en-US" altLang="cs-CZ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7C6D9A-2535-FBB6-44F0-C27E310E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alibri"/>
                <a:ea typeface="Calibri"/>
                <a:cs typeface="Calibri"/>
              </a:rPr>
              <a:t>Quality</a:t>
            </a:r>
            <a:r>
              <a:rPr lang="cs-CZ" dirty="0">
                <a:latin typeface="Calibri"/>
                <a:ea typeface="Calibri"/>
                <a:cs typeface="Calibri"/>
              </a:rPr>
              <a:t> </a:t>
            </a:r>
            <a:r>
              <a:rPr lang="cs-CZ" dirty="0" err="1">
                <a:latin typeface="Calibri"/>
                <a:ea typeface="Calibri"/>
                <a:cs typeface="Calibri"/>
              </a:rPr>
              <a:t>assessment</a:t>
            </a:r>
            <a:endParaRPr lang="cs-CZ" dirty="0" err="1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7CB07ED-1AFA-9419-C0DD-B0CF04D55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10</a:t>
            </a:fld>
            <a:endParaRPr lang="en-US" altLang="cs-CZ"/>
          </a:p>
        </p:txBody>
      </p:sp>
      <p:pic>
        <p:nvPicPr>
          <p:cNvPr id="4" name="Obrázek 3" descr="Obsah obrázku text, snímek obrazovky, řada/pruh&#10;&#10;Popis se vygeneroval automaticky.">
            <a:extLst>
              <a:ext uri="{FF2B5EF4-FFF2-40B4-BE49-F238E27FC236}">
                <a16:creationId xmlns:a16="http://schemas.microsoft.com/office/drawing/2014/main" id="{99B92387-2E23-24EC-79E0-3031E54A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18" y="2756647"/>
            <a:ext cx="6096000" cy="228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BE8087F-F1DA-D0AF-040D-95DFC374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4628029"/>
            <a:ext cx="6096000" cy="2286000"/>
          </a:xfrm>
          <a:prstGeom prst="rect">
            <a:avLst/>
          </a:prstGeom>
        </p:spPr>
      </p:pic>
      <p:pic>
        <p:nvPicPr>
          <p:cNvPr id="6" name="Obrázek 5" descr="Obsah obrázku text, snímek obrazovky, diagram, řada/pruh&#10;&#10;Popis se vygeneroval automaticky.">
            <a:extLst>
              <a:ext uri="{FF2B5EF4-FFF2-40B4-BE49-F238E27FC236}">
                <a16:creationId xmlns:a16="http://schemas.microsoft.com/office/drawing/2014/main" id="{CBD1312D-5C5C-C420-CAAC-97C04AFD0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" y="4628029"/>
            <a:ext cx="6096000" cy="2286000"/>
          </a:xfrm>
          <a:prstGeom prst="rect">
            <a:avLst/>
          </a:prstGeom>
        </p:spPr>
      </p:pic>
      <p:pic>
        <p:nvPicPr>
          <p:cNvPr id="7" name="Obrázek 6" descr="Obsah obrázku snímek obrazovky, text, mapa&#10;&#10;Popis se vygeneroval automaticky.">
            <a:extLst>
              <a:ext uri="{FF2B5EF4-FFF2-40B4-BE49-F238E27FC236}">
                <a16:creationId xmlns:a16="http://schemas.microsoft.com/office/drawing/2014/main" id="{112CFBDC-7207-CF5C-87FD-BECE28B1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99" y="616323"/>
            <a:ext cx="6096000" cy="2286000"/>
          </a:xfrm>
          <a:prstGeom prst="rect">
            <a:avLst/>
          </a:prstGeom>
        </p:spPr>
      </p:pic>
      <p:pic>
        <p:nvPicPr>
          <p:cNvPr id="8" name="Obrázek 7" descr="Obsah obrázku text, mapa, snímek obrazovky, diagram&#10;&#10;Popis se vygeneroval automaticky.">
            <a:extLst>
              <a:ext uri="{FF2B5EF4-FFF2-40B4-BE49-F238E27FC236}">
                <a16:creationId xmlns:a16="http://schemas.microsoft.com/office/drawing/2014/main" id="{A804A5A8-89B0-6A9D-F521-92F4A5596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" y="2599764"/>
            <a:ext cx="6096000" cy="2286000"/>
          </a:xfrm>
          <a:prstGeom prst="rect">
            <a:avLst/>
          </a:prstGeom>
        </p:spPr>
      </p:pic>
      <p:pic>
        <p:nvPicPr>
          <p:cNvPr id="9" name="Obrázek 8" descr="Obsah obrázku mapa, text, snímek obrazovky, diagram&#10;&#10;Popis se vygeneroval automaticky.">
            <a:extLst>
              <a:ext uri="{FF2B5EF4-FFF2-40B4-BE49-F238E27FC236}">
                <a16:creationId xmlns:a16="http://schemas.microsoft.com/office/drawing/2014/main" id="{873BB089-D2CB-C04C-009D-B6DB03E1B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3" y="571500"/>
            <a:ext cx="609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5692-8358-B11D-1D89-A7C76FC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402322-F041-7D79-65A7-A9F4A76CA1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 smtClean="0"/>
              <a:pPr/>
              <a:t>2</a:t>
            </a:fld>
            <a:endParaRPr lang="en-US" altLang="cs-CZ"/>
          </a:p>
        </p:txBody>
      </p:sp>
      <p:pic>
        <p:nvPicPr>
          <p:cNvPr id="4" name="Obrázek 3" descr="Obsah obrázku mapa, Letecké snímkování, Pohled z ptačí perspektivy, ve vzduchu&#10;&#10;Popis se vygeneroval automaticky.">
            <a:extLst>
              <a:ext uri="{FF2B5EF4-FFF2-40B4-BE49-F238E27FC236}">
                <a16:creationId xmlns:a16="http://schemas.microsoft.com/office/drawing/2014/main" id="{5E0527B6-153A-242A-4AD7-73E947D5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28" y="1694731"/>
            <a:ext cx="3476625" cy="3467100"/>
          </a:xfrm>
          <a:prstGeom prst="rect">
            <a:avLst/>
          </a:prstGeom>
        </p:spPr>
      </p:pic>
      <p:pic>
        <p:nvPicPr>
          <p:cNvPr id="5" name="Obrázek 4" descr="Obsah obrázku Grafika, grafický design, řada/pruh, Barevnost&#10;&#10;Popis se vygeneroval automaticky.">
            <a:extLst>
              <a:ext uri="{FF2B5EF4-FFF2-40B4-BE49-F238E27FC236}">
                <a16:creationId xmlns:a16="http://schemas.microsoft.com/office/drawing/2014/main" id="{7EBB2694-9B96-D235-ECF0-2B466D98D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74" y="1694731"/>
            <a:ext cx="3476625" cy="3467100"/>
          </a:xfrm>
          <a:prstGeom prst="rect">
            <a:avLst/>
          </a:prstGeom>
        </p:spPr>
      </p:pic>
      <p:pic>
        <p:nvPicPr>
          <p:cNvPr id="6" name="Obrázek 5" descr="Neural Network Icon Images – Browse 46,079 Stock Photos, Vectors, and Video  | Adobe Stock">
            <a:extLst>
              <a:ext uri="{FF2B5EF4-FFF2-40B4-BE49-F238E27FC236}">
                <a16:creationId xmlns:a16="http://schemas.microsoft.com/office/drawing/2014/main" id="{DF30DD71-6237-28DA-BFC9-5504527E5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424" y="2619715"/>
            <a:ext cx="1857842" cy="1627644"/>
          </a:xfrm>
          <a:prstGeom prst="rect">
            <a:avLst/>
          </a:prstGeom>
        </p:spPr>
      </p:pic>
      <p:sp>
        <p:nvSpPr>
          <p:cNvPr id="7" name="Šipka: doprava 6">
            <a:extLst>
              <a:ext uri="{FF2B5EF4-FFF2-40B4-BE49-F238E27FC236}">
                <a16:creationId xmlns:a16="http://schemas.microsoft.com/office/drawing/2014/main" id="{C6758330-636A-55F7-5FFD-85395FC45391}"/>
              </a:ext>
            </a:extLst>
          </p:cNvPr>
          <p:cNvSpPr/>
          <p:nvPr/>
        </p:nvSpPr>
        <p:spPr bwMode="auto">
          <a:xfrm>
            <a:off x="5606796" y="3186684"/>
            <a:ext cx="978408" cy="484632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Šipka: doprava 7">
            <a:extLst>
              <a:ext uri="{FF2B5EF4-FFF2-40B4-BE49-F238E27FC236}">
                <a16:creationId xmlns:a16="http://schemas.microsoft.com/office/drawing/2014/main" id="{E7B52AA9-B94F-19EB-3811-B7433A08D6E1}"/>
              </a:ext>
            </a:extLst>
          </p:cNvPr>
          <p:cNvSpPr/>
          <p:nvPr/>
        </p:nvSpPr>
        <p:spPr bwMode="auto">
          <a:xfrm>
            <a:off x="4215511" y="3258439"/>
            <a:ext cx="78536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66157B26-55F6-DFB7-BFB7-BDB7B7BB4856}"/>
              </a:ext>
            </a:extLst>
          </p:cNvPr>
          <p:cNvSpPr/>
          <p:nvPr/>
        </p:nvSpPr>
        <p:spPr bwMode="auto">
          <a:xfrm>
            <a:off x="7141591" y="3258438"/>
            <a:ext cx="78536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CE56B-7D3F-BF19-2997-EDB3F1AA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Data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54381FC-04FC-E125-9AF4-6B0FC86CC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 sz="2000">
                <a:solidFill>
                  <a:srgbClr val="000000"/>
                </a:solidFill>
              </a:rPr>
              <a:pPr/>
              <a:t>3</a:t>
            </a:fld>
            <a:endParaRPr lang="en-US" altLang="cs-CZ" sz="2000">
              <a:solidFill>
                <a:srgbClr val="000000"/>
              </a:solidFill>
            </a:endParaRPr>
          </a:p>
        </p:txBody>
      </p:sp>
      <p:pic>
        <p:nvPicPr>
          <p:cNvPr id="4" name="Obrázek 3" descr="Obsah obrázku snímek obrazovky, řada/pruh, Barevnost, Grafika&#10;&#10;Popis se vygeneroval automaticky.">
            <a:extLst>
              <a:ext uri="{FF2B5EF4-FFF2-40B4-BE49-F238E27FC236}">
                <a16:creationId xmlns:a16="http://schemas.microsoft.com/office/drawing/2014/main" id="{9BB53C7B-9FA4-D387-7CA2-820C415C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37" y="2390140"/>
            <a:ext cx="1927225" cy="1905000"/>
          </a:xfrm>
          <a:prstGeom prst="rect">
            <a:avLst/>
          </a:prstGeom>
        </p:spPr>
      </p:pic>
      <p:pic>
        <p:nvPicPr>
          <p:cNvPr id="5" name="Obrázek 4" descr="Obsah obrázku mapa, snímek obrazovky, Letecké snímkování, Pohled z ptačí perspektivy&#10;&#10;Popis se vygeneroval automaticky.">
            <a:extLst>
              <a:ext uri="{FF2B5EF4-FFF2-40B4-BE49-F238E27FC236}">
                <a16:creationId xmlns:a16="http://schemas.microsoft.com/office/drawing/2014/main" id="{CB5155A4-A031-4A98-65FF-85FB0192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77" y="2387600"/>
            <a:ext cx="1914525" cy="1905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9ED4BB6-1792-078F-178A-47E7F11007E5}"/>
              </a:ext>
            </a:extLst>
          </p:cNvPr>
          <p:cNvSpPr txBox="1"/>
          <p:nvPr/>
        </p:nvSpPr>
        <p:spPr>
          <a:xfrm>
            <a:off x="6781800" y="1143000"/>
            <a:ext cx="46863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Massachusetts 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Roads</a:t>
            </a: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Dataset</a:t>
            </a:r>
          </a:p>
          <a:p>
            <a:pPr marL="342900" indent="-342900">
              <a:buFont typeface="Arial"/>
              <a:buChar char="•"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1108 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instances</a:t>
            </a:r>
          </a:p>
        </p:txBody>
      </p:sp>
      <p:pic>
        <p:nvPicPr>
          <p:cNvPr id="7" name="Obrázek 6" descr="Obsah obrázku mapa&#10;&#10;Popis se vygeneroval automaticky.">
            <a:extLst>
              <a:ext uri="{FF2B5EF4-FFF2-40B4-BE49-F238E27FC236}">
                <a16:creationId xmlns:a16="http://schemas.microsoft.com/office/drawing/2014/main" id="{5D32554D-A6C5-55D7-1B97-52579B4A5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73" y="2400300"/>
            <a:ext cx="1914525" cy="1905000"/>
          </a:xfrm>
          <a:prstGeom prst="rect">
            <a:avLst/>
          </a:prstGeom>
        </p:spPr>
      </p:pic>
      <p:pic>
        <p:nvPicPr>
          <p:cNvPr id="8" name="Obrázek 7" descr="Obsah obrázku Grafika, umění, nachový, Šeřík&#10;&#10;Popis se vygeneroval automaticky.">
            <a:extLst>
              <a:ext uri="{FF2B5EF4-FFF2-40B4-BE49-F238E27FC236}">
                <a16:creationId xmlns:a16="http://schemas.microsoft.com/office/drawing/2014/main" id="{214184FA-3692-5B3E-2B4A-FDA3ADC4F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574" y="2400300"/>
            <a:ext cx="1914525" cy="1905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AA05E5D4-F608-968D-3BE7-BDD13AF18657}"/>
              </a:ext>
            </a:extLst>
          </p:cNvPr>
          <p:cNvSpPr txBox="1"/>
          <p:nvPr/>
        </p:nvSpPr>
        <p:spPr>
          <a:xfrm>
            <a:off x="571499" y="1142999"/>
            <a:ext cx="46863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DeepGlobe</a:t>
            </a: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Road</a:t>
            </a: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Extraction</a:t>
            </a: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Dataset</a:t>
            </a:r>
          </a:p>
          <a:p>
            <a:pPr marL="342900" indent="-342900">
              <a:buFont typeface="Arial"/>
              <a:buChar char="•"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7334 </a:t>
            </a:r>
            <a:r>
              <a:rPr lang="cs-CZ" sz="2000" b="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instances</a:t>
            </a:r>
          </a:p>
        </p:txBody>
      </p:sp>
      <p:sp>
        <p:nvSpPr>
          <p:cNvPr id="10" name="Šipka: dolů 9">
            <a:extLst>
              <a:ext uri="{FF2B5EF4-FFF2-40B4-BE49-F238E27FC236}">
                <a16:creationId xmlns:a16="http://schemas.microsoft.com/office/drawing/2014/main" id="{E6355737-8B6E-7867-DC92-98365F28765B}"/>
              </a:ext>
            </a:extLst>
          </p:cNvPr>
          <p:cNvSpPr/>
          <p:nvPr/>
        </p:nvSpPr>
        <p:spPr bwMode="auto">
          <a:xfrm>
            <a:off x="5937384" y="3972223"/>
            <a:ext cx="573532" cy="1020373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833C750-222D-C187-F1DB-5DFD17E24259}"/>
              </a:ext>
            </a:extLst>
          </p:cNvPr>
          <p:cNvSpPr/>
          <p:nvPr/>
        </p:nvSpPr>
        <p:spPr bwMode="auto">
          <a:xfrm>
            <a:off x="5261850" y="3973167"/>
            <a:ext cx="1875182" cy="25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47A8CA6-E41F-DECF-8667-7F4D8365EBA1}"/>
              </a:ext>
            </a:extLst>
          </p:cNvPr>
          <p:cNvSpPr txBox="1"/>
          <p:nvPr/>
        </p:nvSpPr>
        <p:spPr>
          <a:xfrm>
            <a:off x="8161591" y="2054087"/>
            <a:ext cx="91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1536</a:t>
            </a:r>
            <a:endParaRPr lang="cs-CZ" sz="2000" b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FA682AD-EF8A-74A3-A099-828F62842E24}"/>
              </a:ext>
            </a:extLst>
          </p:cNvPr>
          <p:cNvSpPr txBox="1"/>
          <p:nvPr/>
        </p:nvSpPr>
        <p:spPr>
          <a:xfrm>
            <a:off x="6803242" y="3056281"/>
            <a:ext cx="91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1536</a:t>
            </a:r>
            <a:endParaRPr lang="cs-CZ" sz="2000" b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59644ED-C19D-514A-1836-58FB3B8504EF}"/>
              </a:ext>
            </a:extLst>
          </p:cNvPr>
          <p:cNvSpPr txBox="1"/>
          <p:nvPr/>
        </p:nvSpPr>
        <p:spPr>
          <a:xfrm>
            <a:off x="1593480" y="2054085"/>
            <a:ext cx="91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1024</a:t>
            </a:r>
            <a:endParaRPr lang="cs-CZ" sz="2000" b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745F7E52-F270-3B46-0731-9AD3AE747185}"/>
              </a:ext>
            </a:extLst>
          </p:cNvPr>
          <p:cNvSpPr txBox="1"/>
          <p:nvPr/>
        </p:nvSpPr>
        <p:spPr>
          <a:xfrm>
            <a:off x="259981" y="3155672"/>
            <a:ext cx="91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1024</a:t>
            </a:r>
            <a:endParaRPr lang="cs-CZ" sz="2000" b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Obrázek 16" descr="Scissors symbol Royalty Free Vector Image - VectorStock">
            <a:extLst>
              <a:ext uri="{FF2B5EF4-FFF2-40B4-BE49-F238E27FC236}">
                <a16:creationId xmlns:a16="http://schemas.microsoft.com/office/drawing/2014/main" id="{8250673C-9307-8579-08D4-9EA7A653D4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302" t="20882" b="26330"/>
          <a:stretch/>
        </p:blipFill>
        <p:spPr>
          <a:xfrm>
            <a:off x="4893273" y="5207276"/>
            <a:ext cx="730533" cy="420923"/>
          </a:xfrm>
          <a:prstGeom prst="rect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B9C2672E-8C0A-4CFB-9761-F569D6860B8C}"/>
              </a:ext>
            </a:extLst>
          </p:cNvPr>
          <p:cNvSpPr txBox="1"/>
          <p:nvPr/>
        </p:nvSpPr>
        <p:spPr>
          <a:xfrm>
            <a:off x="5668523" y="5209758"/>
            <a:ext cx="15256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cs-CZ" sz="20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1024x1024</a:t>
            </a:r>
            <a:endParaRPr lang="cs-CZ" sz="2000" b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Obrázek 19" descr="Gaussian filter - Wikipedia">
            <a:extLst>
              <a:ext uri="{FF2B5EF4-FFF2-40B4-BE49-F238E27FC236}">
                <a16:creationId xmlns:a16="http://schemas.microsoft.com/office/drawing/2014/main" id="{D648CDE6-F1F0-BE10-5590-1D2D3E9D8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7599" y="5981550"/>
            <a:ext cx="1194353" cy="858377"/>
          </a:xfrm>
          <a:prstGeom prst="rect">
            <a:avLst/>
          </a:prstGeom>
        </p:spPr>
      </p:pic>
      <p:sp>
        <p:nvSpPr>
          <p:cNvPr id="21" name="Šipka: dolů 20">
            <a:extLst>
              <a:ext uri="{FF2B5EF4-FFF2-40B4-BE49-F238E27FC236}">
                <a16:creationId xmlns:a16="http://schemas.microsoft.com/office/drawing/2014/main" id="{906B2291-2936-A7BA-3F96-613B88DD43CD}"/>
              </a:ext>
            </a:extLst>
          </p:cNvPr>
          <p:cNvSpPr/>
          <p:nvPr/>
        </p:nvSpPr>
        <p:spPr bwMode="auto">
          <a:xfrm>
            <a:off x="6036775" y="5761266"/>
            <a:ext cx="217380" cy="225243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2F4E6-0F96-DDC4-2532-708A8D4D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alibri"/>
                <a:ea typeface="Calibri"/>
                <a:cs typeface="Calibri"/>
              </a:rPr>
              <a:t>Models</a:t>
            </a:r>
            <a:endParaRPr lang="cs-CZ" dirty="0" err="1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375EA48-8D04-64F1-1D29-59E352A43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4</a:t>
            </a:fld>
            <a:endParaRPr lang="en-US" alt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82A5246-2A7B-8C23-CA40-0C9E18097DA8}"/>
              </a:ext>
            </a:extLst>
          </p:cNvPr>
          <p:cNvSpPr txBox="1"/>
          <p:nvPr/>
        </p:nvSpPr>
        <p:spPr>
          <a:xfrm>
            <a:off x="745433" y="952500"/>
            <a:ext cx="3140765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Encoder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: ResNet18</a:t>
            </a:r>
            <a:endParaRPr lang="cs-CZ" b="0" dirty="0">
              <a:solidFill>
                <a:schemeClr val="tx1"/>
              </a:solidFill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Backbone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: </a:t>
            </a: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UNet</a:t>
            </a:r>
            <a:endParaRPr lang="cs-CZ" b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6B44002-9AA6-35E0-E29C-F4D044B6D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07760"/>
              </p:ext>
            </p:extLst>
          </p:nvPr>
        </p:nvGraphicFramePr>
        <p:xfrm>
          <a:off x="5847521" y="1639956"/>
          <a:ext cx="5512615" cy="237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78">
                  <a:extLst>
                    <a:ext uri="{9D8B030D-6E8A-4147-A177-3AD203B41FA5}">
                      <a16:colId xmlns:a16="http://schemas.microsoft.com/office/drawing/2014/main" val="7072204"/>
                    </a:ext>
                  </a:extLst>
                </a:gridCol>
                <a:gridCol w="919366">
                  <a:extLst>
                    <a:ext uri="{9D8B030D-6E8A-4147-A177-3AD203B41FA5}">
                      <a16:colId xmlns:a16="http://schemas.microsoft.com/office/drawing/2014/main" val="2673623590"/>
                    </a:ext>
                  </a:extLst>
                </a:gridCol>
                <a:gridCol w="1399755">
                  <a:extLst>
                    <a:ext uri="{9D8B030D-6E8A-4147-A177-3AD203B41FA5}">
                      <a16:colId xmlns:a16="http://schemas.microsoft.com/office/drawing/2014/main" val="3385035309"/>
                    </a:ext>
                  </a:extLst>
                </a:gridCol>
                <a:gridCol w="1122843">
                  <a:extLst>
                    <a:ext uri="{9D8B030D-6E8A-4147-A177-3AD203B41FA5}">
                      <a16:colId xmlns:a16="http://schemas.microsoft.com/office/drawing/2014/main" val="2263044127"/>
                    </a:ext>
                  </a:extLst>
                </a:gridCol>
                <a:gridCol w="1250673">
                  <a:extLst>
                    <a:ext uri="{9D8B030D-6E8A-4147-A177-3AD203B41FA5}">
                      <a16:colId xmlns:a16="http://schemas.microsoft.com/office/drawing/2014/main" val="98740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layers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pretrained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augmented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4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/>
                        <a:t>combined</a:t>
                      </a:r>
                      <a:endParaRPr lang="cs-CZ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B9000C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B9000C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combined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b="0" i="0" u="none" strike="noStrike" noProof="0" dirty="0" err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6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DeepGlobe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307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DeepGlobe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B050"/>
                          </a:solidFill>
                          <a:latin typeface="Tahoma"/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err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305033"/>
                  </a:ext>
                </a:extLst>
              </a:tr>
            </a:tbl>
          </a:graphicData>
        </a:graphic>
      </p:graphicFrame>
      <p:pic>
        <p:nvPicPr>
          <p:cNvPr id="6" name="Obrázek 5" descr="Obsah obrázku diagram, Vykreslený graf, řada/pruh, text&#10;&#10;Popis se vygeneroval automaticky.">
            <a:extLst>
              <a:ext uri="{FF2B5EF4-FFF2-40B4-BE49-F238E27FC236}">
                <a16:creationId xmlns:a16="http://schemas.microsoft.com/office/drawing/2014/main" id="{668289AD-FA3F-B645-8D57-0EA15391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6" y="1903266"/>
            <a:ext cx="3685953" cy="2038180"/>
          </a:xfrm>
          <a:prstGeom prst="rect">
            <a:avLst/>
          </a:prstGeom>
        </p:spPr>
      </p:pic>
      <p:pic>
        <p:nvPicPr>
          <p:cNvPr id="7" name="Obrázek 6" descr="Obsah obrázku Vykreslený graf, řada/pruh, diagram, Barevnost&#10;&#10;Popis se vygeneroval automaticky.">
            <a:extLst>
              <a:ext uri="{FF2B5EF4-FFF2-40B4-BE49-F238E27FC236}">
                <a16:creationId xmlns:a16="http://schemas.microsoft.com/office/drawing/2014/main" id="{24EFF4A2-E3F0-6F29-79FF-A381EEA9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68" y="4519415"/>
            <a:ext cx="3685954" cy="1824923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0E04BEF5-A55B-025D-CB4C-2A65D9006EEE}"/>
              </a:ext>
            </a:extLst>
          </p:cNvPr>
          <p:cNvSpPr txBox="1"/>
          <p:nvPr/>
        </p:nvSpPr>
        <p:spPr>
          <a:xfrm>
            <a:off x="1904025" y="4000450"/>
            <a:ext cx="13698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sz="1400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Training</a:t>
            </a:r>
            <a:r>
              <a:rPr lang="cs-CZ" sz="14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sz="1400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endParaRPr lang="cs-CZ" sz="1400" b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0F965AD-F5FB-9220-E3B3-CC8727FB91C1}"/>
              </a:ext>
            </a:extLst>
          </p:cNvPr>
          <p:cNvSpPr txBox="1"/>
          <p:nvPr/>
        </p:nvSpPr>
        <p:spPr>
          <a:xfrm>
            <a:off x="1904999" y="6397255"/>
            <a:ext cx="15027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sz="1400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Validation</a:t>
            </a:r>
            <a:r>
              <a:rPr lang="cs-CZ" sz="1400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IoU</a:t>
            </a:r>
            <a:endParaRPr lang="cs-CZ" sz="1400" b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4A147D2-F534-4287-1CF6-DD2F940D7FB6}"/>
              </a:ext>
            </a:extLst>
          </p:cNvPr>
          <p:cNvCxnSpPr/>
          <p:nvPr/>
        </p:nvCxnSpPr>
        <p:spPr bwMode="auto">
          <a:xfrm>
            <a:off x="5781675" y="3114675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3BAEDE4-220A-2864-1A86-BAD7465A2131}"/>
              </a:ext>
            </a:extLst>
          </p:cNvPr>
          <p:cNvCxnSpPr/>
          <p:nvPr/>
        </p:nvCxnSpPr>
        <p:spPr bwMode="auto">
          <a:xfrm>
            <a:off x="477137" y="4429435"/>
            <a:ext cx="3899654" cy="153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39674D-D3D0-BFCF-E9A7-BB2226CB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alibri"/>
                <a:ea typeface="Calibri"/>
                <a:cs typeface="Calibri"/>
              </a:rPr>
              <a:t>Experiments</a:t>
            </a:r>
            <a:endParaRPr lang="cs-CZ" dirty="0" err="1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EEB9E60-A9C7-D662-7B52-0967C42F2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5</a:t>
            </a:fld>
            <a:endParaRPr lang="en-US" alt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1380653-FE28-EDBE-0942-AB6B60E6EFED}"/>
              </a:ext>
            </a:extLst>
          </p:cNvPr>
          <p:cNvSpPr txBox="1"/>
          <p:nvPr/>
        </p:nvSpPr>
        <p:spPr>
          <a:xfrm>
            <a:off x="1250674" y="1548846"/>
            <a:ext cx="9684026" cy="2603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cs-CZ" err="1">
                <a:latin typeface="Tahoma"/>
                <a:ea typeface="Tahoma"/>
                <a:cs typeface="Tahoma"/>
              </a:rPr>
              <a:t>Does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latin typeface="Tahoma"/>
                <a:ea typeface="Tahoma"/>
                <a:cs typeface="Tahoma"/>
              </a:rPr>
              <a:t>number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latin typeface="Tahoma"/>
                <a:ea typeface="Tahoma"/>
                <a:cs typeface="Tahoma"/>
              </a:rPr>
              <a:t>of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latin typeface="Tahoma"/>
                <a:ea typeface="Tahoma"/>
                <a:cs typeface="Tahoma"/>
              </a:rPr>
              <a:t>encoder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latin typeface="Tahoma"/>
                <a:ea typeface="Tahoma"/>
                <a:cs typeface="Tahoma"/>
              </a:rPr>
              <a:t>layers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err="1">
                <a:latin typeface="Tahoma"/>
                <a:ea typeface="Tahoma"/>
                <a:cs typeface="Tahoma"/>
              </a:rPr>
              <a:t>affect</a:t>
            </a:r>
            <a:r>
              <a:rPr lang="cs-CZ" dirty="0">
                <a:latin typeface="Tahoma"/>
                <a:ea typeface="Tahoma"/>
                <a:cs typeface="Tahoma"/>
              </a:rPr>
              <a:t> model </a:t>
            </a:r>
            <a:r>
              <a:rPr lang="cs-CZ" err="1">
                <a:latin typeface="Tahoma"/>
                <a:ea typeface="Tahoma"/>
                <a:cs typeface="Tahoma"/>
              </a:rPr>
              <a:t>accuracy</a:t>
            </a:r>
            <a:r>
              <a:rPr lang="cs-CZ" dirty="0">
                <a:latin typeface="Tahoma"/>
                <a:ea typeface="Tahoma"/>
                <a:cs typeface="Tahoma"/>
              </a:rPr>
              <a:t>?</a:t>
            </a:r>
          </a:p>
          <a:p>
            <a:pPr marL="457200" indent="-457200">
              <a:buAutoNum type="arabicPeriod"/>
            </a:pPr>
            <a:endParaRPr lang="cs-CZ" dirty="0">
              <a:latin typeface="Tahoma"/>
              <a:ea typeface="Tahoma"/>
              <a:cs typeface="Tahoma"/>
            </a:endParaRPr>
          </a:p>
          <a:p>
            <a:pPr marL="457200" indent="-457200">
              <a:buAutoNum type="arabicPeriod"/>
            </a:pPr>
            <a:r>
              <a:rPr lang="cs-CZ" dirty="0" err="1">
                <a:latin typeface="Tahoma"/>
                <a:ea typeface="Tahoma"/>
                <a:cs typeface="Tahoma"/>
              </a:rPr>
              <a:t>How</a:t>
            </a:r>
            <a:r>
              <a:rPr lang="cs-CZ" dirty="0">
                <a:latin typeface="Tahoma"/>
                <a:ea typeface="Tahoma"/>
                <a:cs typeface="Tahoma"/>
              </a:rPr>
              <a:t> </a:t>
            </a:r>
            <a:r>
              <a:rPr lang="cs-CZ" dirty="0" err="1">
                <a:latin typeface="Tahoma"/>
                <a:ea typeface="Tahoma"/>
                <a:cs typeface="Tahoma"/>
              </a:rPr>
              <a:t>does</a:t>
            </a:r>
            <a:r>
              <a:rPr lang="cs-CZ" dirty="0">
                <a:latin typeface="Tahoma"/>
                <a:ea typeface="Tahoma"/>
                <a:cs typeface="Tahoma"/>
              </a:rPr>
              <a:t> transfer learning </a:t>
            </a:r>
            <a:r>
              <a:rPr lang="cs-CZ" dirty="0" err="1">
                <a:latin typeface="Tahoma"/>
                <a:ea typeface="Tahoma"/>
                <a:cs typeface="Tahoma"/>
              </a:rPr>
              <a:t>contribute</a:t>
            </a:r>
            <a:r>
              <a:rPr lang="cs-CZ" dirty="0">
                <a:latin typeface="Tahoma"/>
                <a:ea typeface="Tahoma"/>
                <a:cs typeface="Tahoma"/>
              </a:rPr>
              <a:t> to model </a:t>
            </a:r>
            <a:r>
              <a:rPr lang="cs-CZ" dirty="0" err="1">
                <a:latin typeface="Tahoma"/>
                <a:ea typeface="Tahoma"/>
                <a:cs typeface="Tahoma"/>
              </a:rPr>
              <a:t>training</a:t>
            </a:r>
            <a:r>
              <a:rPr lang="cs-CZ" dirty="0">
                <a:latin typeface="Tahoma"/>
                <a:ea typeface="Tahoma"/>
                <a:cs typeface="Tahoma"/>
              </a:rPr>
              <a:t>?</a:t>
            </a:r>
          </a:p>
          <a:p>
            <a:pPr marL="457200" indent="-457200">
              <a:buAutoNum type="arabicPeriod"/>
            </a:pPr>
            <a:endParaRPr lang="cs-CZ" dirty="0">
              <a:latin typeface="Tahoma"/>
              <a:ea typeface="Tahoma"/>
              <a:cs typeface="Tahoma"/>
            </a:endParaRPr>
          </a:p>
          <a:p>
            <a:pPr marL="457200" indent="-457200">
              <a:buAutoNum type="arabicPeriod"/>
            </a:pPr>
            <a:r>
              <a:rPr lang="cs-CZ" dirty="0" err="1">
                <a:latin typeface="Tahoma"/>
                <a:ea typeface="Tahoma"/>
                <a:cs typeface="Tahoma"/>
              </a:rPr>
              <a:t>Can</a:t>
            </a:r>
            <a:r>
              <a:rPr lang="cs-CZ" dirty="0">
                <a:latin typeface="Tahoma"/>
                <a:ea typeface="Tahoma"/>
                <a:cs typeface="Tahoma"/>
              </a:rPr>
              <a:t> data </a:t>
            </a:r>
            <a:r>
              <a:rPr lang="cs-CZ" dirty="0" err="1">
                <a:latin typeface="Tahoma"/>
                <a:ea typeface="Tahoma"/>
                <a:cs typeface="Tahoma"/>
              </a:rPr>
              <a:t>augmentation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compensate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for</a:t>
            </a:r>
            <a:r>
              <a:rPr lang="cs-CZ" dirty="0">
                <a:latin typeface="Tahoma"/>
                <a:ea typeface="Tahoma"/>
                <a:cs typeface="Tahoma"/>
              </a:rPr>
              <a:t> </a:t>
            </a:r>
            <a:r>
              <a:rPr lang="cs-CZ" dirty="0" err="1">
                <a:latin typeface="Tahoma"/>
                <a:ea typeface="Tahoma"/>
                <a:cs typeface="Tahoma"/>
              </a:rPr>
              <a:t>distinctive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features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of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different</a:t>
            </a:r>
            <a:r>
              <a:rPr lang="cs-CZ" dirty="0">
                <a:latin typeface="Tahoma"/>
                <a:ea typeface="Tahoma"/>
                <a:cs typeface="Tahoma"/>
              </a:rPr>
              <a:t> </a:t>
            </a:r>
            <a:r>
              <a:rPr lang="cs-CZ" dirty="0" err="1">
                <a:latin typeface="Tahoma"/>
                <a:ea typeface="Tahoma"/>
                <a:cs typeface="Tahoma"/>
              </a:rPr>
              <a:t>dataset</a:t>
            </a:r>
            <a:r>
              <a:rPr lang="cs-CZ" dirty="0">
                <a:latin typeface="Tahoma"/>
                <a:ea typeface="Tahoma"/>
                <a:cs typeface="Tahoma"/>
              </a:rPr>
              <a:t>?</a:t>
            </a:r>
            <a:endParaRPr lang="cs-CZ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8344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3CB50-D49B-A08F-0889-45B38144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36DFB-5CB8-4415-C046-4F8486F5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cs-CZ" dirty="0">
                <a:latin typeface="Calibri"/>
                <a:ea typeface="Calibri"/>
                <a:cs typeface="Calibri"/>
              </a:rPr>
              <a:t>Experiment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AA73BED-9781-70C9-A585-099E9C5A7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6</a:t>
            </a:fld>
            <a:endParaRPr lang="en-US" alt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0E2F849-8D41-3538-E39A-800C8ED9142D}"/>
              </a:ext>
            </a:extLst>
          </p:cNvPr>
          <p:cNvSpPr txBox="1"/>
          <p:nvPr/>
        </p:nvSpPr>
        <p:spPr>
          <a:xfrm>
            <a:off x="1278835" y="765313"/>
            <a:ext cx="96343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b="0" err="1">
                <a:latin typeface="Tahoma"/>
                <a:ea typeface="Tahoma"/>
                <a:cs typeface="Arial"/>
              </a:rPr>
              <a:t>Does</a:t>
            </a:r>
            <a:r>
              <a:rPr lang="cs-CZ" b="0" dirty="0">
                <a:latin typeface="Tahoma"/>
                <a:ea typeface="Tahoma"/>
                <a:cs typeface="Arial"/>
              </a:rPr>
              <a:t> </a:t>
            </a:r>
            <a:r>
              <a:rPr lang="cs-CZ" b="0" err="1">
                <a:latin typeface="Tahoma"/>
                <a:ea typeface="Tahoma"/>
                <a:cs typeface="Arial"/>
              </a:rPr>
              <a:t>number</a:t>
            </a:r>
            <a:r>
              <a:rPr lang="cs-CZ" b="0" dirty="0">
                <a:latin typeface="Tahoma"/>
                <a:ea typeface="Tahoma"/>
                <a:cs typeface="Arial"/>
              </a:rPr>
              <a:t> </a:t>
            </a:r>
            <a:r>
              <a:rPr lang="cs-CZ" b="0" err="1">
                <a:latin typeface="Tahoma"/>
                <a:ea typeface="Tahoma"/>
                <a:cs typeface="Arial"/>
              </a:rPr>
              <a:t>of</a:t>
            </a:r>
            <a:r>
              <a:rPr lang="cs-CZ" b="0" dirty="0">
                <a:latin typeface="Tahoma"/>
                <a:ea typeface="Tahoma"/>
                <a:cs typeface="Arial"/>
              </a:rPr>
              <a:t> </a:t>
            </a:r>
            <a:r>
              <a:rPr lang="cs-CZ" b="0" err="1">
                <a:latin typeface="Tahoma"/>
                <a:ea typeface="Tahoma"/>
                <a:cs typeface="Arial"/>
              </a:rPr>
              <a:t>encoder</a:t>
            </a:r>
            <a:r>
              <a:rPr lang="cs-CZ" b="0" dirty="0">
                <a:latin typeface="Tahoma"/>
                <a:ea typeface="Tahoma"/>
                <a:cs typeface="Arial"/>
              </a:rPr>
              <a:t> </a:t>
            </a:r>
            <a:r>
              <a:rPr lang="cs-CZ" b="0" err="1">
                <a:latin typeface="Tahoma"/>
                <a:ea typeface="Tahoma"/>
                <a:cs typeface="Arial"/>
              </a:rPr>
              <a:t>layers</a:t>
            </a:r>
            <a:r>
              <a:rPr lang="cs-CZ" b="0" dirty="0">
                <a:latin typeface="Tahoma"/>
                <a:ea typeface="Tahoma"/>
                <a:cs typeface="Arial"/>
              </a:rPr>
              <a:t> </a:t>
            </a:r>
            <a:r>
              <a:rPr lang="cs-CZ" b="0" err="1">
                <a:latin typeface="Tahoma"/>
                <a:ea typeface="Tahoma"/>
                <a:cs typeface="Arial"/>
              </a:rPr>
              <a:t>affect</a:t>
            </a:r>
            <a:r>
              <a:rPr lang="cs-CZ" b="0" dirty="0">
                <a:latin typeface="Tahoma"/>
                <a:ea typeface="Tahoma"/>
                <a:cs typeface="Arial"/>
              </a:rPr>
              <a:t> model </a:t>
            </a:r>
            <a:r>
              <a:rPr lang="cs-CZ" b="0" err="1">
                <a:latin typeface="Tahoma"/>
                <a:ea typeface="Tahoma"/>
                <a:cs typeface="Arial"/>
              </a:rPr>
              <a:t>accuracy</a:t>
            </a:r>
            <a:r>
              <a:rPr lang="cs-CZ" b="0" dirty="0">
                <a:latin typeface="Tahoma"/>
                <a:ea typeface="Tahoma"/>
                <a:cs typeface="Arial"/>
              </a:rPr>
              <a:t>?</a:t>
            </a:r>
            <a:r>
              <a:rPr lang="en-US" b="0" dirty="0">
                <a:latin typeface="Tahoma"/>
                <a:ea typeface="Tahoma"/>
                <a:cs typeface="Arial"/>
              </a:rPr>
              <a:t>​</a:t>
            </a:r>
            <a:endParaRPr lang="cs-CZ" b="0" dirty="0">
              <a:latin typeface="Tahoma"/>
              <a:ea typeface="Tahoma"/>
              <a:cs typeface="Tahoma"/>
            </a:endParaRP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C3C0C9D-BA63-7989-F96E-F24CCE31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8229"/>
              </p:ext>
            </p:extLst>
          </p:nvPr>
        </p:nvGraphicFramePr>
        <p:xfrm>
          <a:off x="5847521" y="1639956"/>
          <a:ext cx="5512615" cy="237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78">
                  <a:extLst>
                    <a:ext uri="{9D8B030D-6E8A-4147-A177-3AD203B41FA5}">
                      <a16:colId xmlns:a16="http://schemas.microsoft.com/office/drawing/2014/main" val="7072204"/>
                    </a:ext>
                  </a:extLst>
                </a:gridCol>
                <a:gridCol w="919366">
                  <a:extLst>
                    <a:ext uri="{9D8B030D-6E8A-4147-A177-3AD203B41FA5}">
                      <a16:colId xmlns:a16="http://schemas.microsoft.com/office/drawing/2014/main" val="2673623590"/>
                    </a:ext>
                  </a:extLst>
                </a:gridCol>
                <a:gridCol w="1399755">
                  <a:extLst>
                    <a:ext uri="{9D8B030D-6E8A-4147-A177-3AD203B41FA5}">
                      <a16:colId xmlns:a16="http://schemas.microsoft.com/office/drawing/2014/main" val="3385035309"/>
                    </a:ext>
                  </a:extLst>
                </a:gridCol>
                <a:gridCol w="1122843">
                  <a:extLst>
                    <a:ext uri="{9D8B030D-6E8A-4147-A177-3AD203B41FA5}">
                      <a16:colId xmlns:a16="http://schemas.microsoft.com/office/drawing/2014/main" val="2263044127"/>
                    </a:ext>
                  </a:extLst>
                </a:gridCol>
                <a:gridCol w="1250673">
                  <a:extLst>
                    <a:ext uri="{9D8B030D-6E8A-4147-A177-3AD203B41FA5}">
                      <a16:colId xmlns:a16="http://schemas.microsoft.com/office/drawing/2014/main" val="98740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layers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pretrained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augmented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4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/>
                        <a:t>combined</a:t>
                      </a:r>
                      <a:endParaRPr lang="cs-CZ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B9000C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B9000C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combined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yes</a:t>
                      </a:r>
                      <a:endParaRPr lang="cs-CZ" dirty="0" err="1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6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307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30503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A41BD3E-A6E6-655D-3257-C6932AB93DC2}"/>
              </a:ext>
            </a:extLst>
          </p:cNvPr>
          <p:cNvSpPr txBox="1"/>
          <p:nvPr/>
        </p:nvSpPr>
        <p:spPr>
          <a:xfrm>
            <a:off x="611274" y="1641230"/>
            <a:ext cx="37145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Tested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on </a:t>
            </a: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combined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dataset</a:t>
            </a:r>
            <a:endParaRPr lang="cs-CZ" b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46EAC28-478B-7A2F-27DE-87BE764C6A39}"/>
              </a:ext>
            </a:extLst>
          </p:cNvPr>
          <p:cNvSpPr txBox="1"/>
          <p:nvPr/>
        </p:nvSpPr>
        <p:spPr>
          <a:xfrm>
            <a:off x="611273" y="2821911"/>
            <a:ext cx="2433376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= 0.449 </a:t>
            </a:r>
            <a:endParaRPr lang="cs-CZ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= 0.484 </a:t>
            </a:r>
          </a:p>
        </p:txBody>
      </p:sp>
    </p:spTree>
    <p:extLst>
      <p:ext uri="{BB962C8B-B14F-4D97-AF65-F5344CB8AC3E}">
        <p14:creationId xmlns:p14="http://schemas.microsoft.com/office/powerpoint/2010/main" val="35128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929FCF-E73D-8328-1DC3-BB301D15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alibri"/>
                <a:ea typeface="Calibri"/>
                <a:cs typeface="Calibri"/>
              </a:rPr>
              <a:t>2. Experiment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256FFC0-1469-1D25-AA1C-96EFF4091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7</a:t>
            </a:fld>
            <a:endParaRPr lang="en-US" alt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4E849A3-6CCF-BC9F-DFE4-85A0C54111BA}"/>
              </a:ext>
            </a:extLst>
          </p:cNvPr>
          <p:cNvSpPr txBox="1"/>
          <p:nvPr/>
        </p:nvSpPr>
        <p:spPr>
          <a:xfrm>
            <a:off x="1403074" y="806726"/>
            <a:ext cx="9634330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b="0" dirty="0" err="1">
                <a:latin typeface="Arial"/>
                <a:ea typeface="Tahoma"/>
                <a:cs typeface="Arial"/>
              </a:rPr>
              <a:t>How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dirty="0" err="1">
                <a:latin typeface="Arial"/>
                <a:ea typeface="Tahoma"/>
                <a:cs typeface="Arial"/>
              </a:rPr>
              <a:t>does</a:t>
            </a:r>
            <a:r>
              <a:rPr lang="cs-CZ" b="0" dirty="0">
                <a:latin typeface="Arial"/>
                <a:ea typeface="Tahoma"/>
                <a:cs typeface="Arial"/>
              </a:rPr>
              <a:t> transfer learning </a:t>
            </a:r>
            <a:r>
              <a:rPr lang="cs-CZ" b="0" dirty="0" err="1">
                <a:latin typeface="Arial"/>
                <a:ea typeface="Tahoma"/>
                <a:cs typeface="Arial"/>
              </a:rPr>
              <a:t>contribute</a:t>
            </a:r>
            <a:r>
              <a:rPr lang="cs-CZ" b="0" dirty="0">
                <a:latin typeface="Arial"/>
                <a:ea typeface="Tahoma"/>
                <a:cs typeface="Arial"/>
              </a:rPr>
              <a:t> to model </a:t>
            </a:r>
            <a:r>
              <a:rPr lang="cs-CZ" b="0" dirty="0" err="1">
                <a:latin typeface="Arial"/>
                <a:ea typeface="Tahoma"/>
                <a:cs typeface="Arial"/>
              </a:rPr>
              <a:t>training</a:t>
            </a:r>
            <a:r>
              <a:rPr lang="cs-CZ" b="0" dirty="0">
                <a:latin typeface="Arial"/>
                <a:ea typeface="Tahoma"/>
                <a:cs typeface="Arial"/>
              </a:rPr>
              <a:t>?</a:t>
            </a:r>
            <a:endParaRPr lang="en-US" b="0" dirty="0">
              <a:latin typeface="Arial"/>
              <a:ea typeface="Tahoma"/>
              <a:cs typeface="Arial"/>
            </a:endParaRPr>
          </a:p>
          <a:p>
            <a:pPr>
              <a:buNone/>
            </a:pPr>
            <a:endParaRPr lang="en-US" dirty="0">
              <a:latin typeface="Tahoma"/>
              <a:ea typeface="Tahoma"/>
              <a:cs typeface="Arial"/>
            </a:endParaRP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CB8E79B-A38A-3AE8-646C-CBD868329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2205"/>
              </p:ext>
            </p:extLst>
          </p:nvPr>
        </p:nvGraphicFramePr>
        <p:xfrm>
          <a:off x="5847521" y="1639956"/>
          <a:ext cx="5512615" cy="237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78">
                  <a:extLst>
                    <a:ext uri="{9D8B030D-6E8A-4147-A177-3AD203B41FA5}">
                      <a16:colId xmlns:a16="http://schemas.microsoft.com/office/drawing/2014/main" val="7072204"/>
                    </a:ext>
                  </a:extLst>
                </a:gridCol>
                <a:gridCol w="919366">
                  <a:extLst>
                    <a:ext uri="{9D8B030D-6E8A-4147-A177-3AD203B41FA5}">
                      <a16:colId xmlns:a16="http://schemas.microsoft.com/office/drawing/2014/main" val="2673623590"/>
                    </a:ext>
                  </a:extLst>
                </a:gridCol>
                <a:gridCol w="1399755">
                  <a:extLst>
                    <a:ext uri="{9D8B030D-6E8A-4147-A177-3AD203B41FA5}">
                      <a16:colId xmlns:a16="http://schemas.microsoft.com/office/drawing/2014/main" val="3385035309"/>
                    </a:ext>
                  </a:extLst>
                </a:gridCol>
                <a:gridCol w="1122843">
                  <a:extLst>
                    <a:ext uri="{9D8B030D-6E8A-4147-A177-3AD203B41FA5}">
                      <a16:colId xmlns:a16="http://schemas.microsoft.com/office/drawing/2014/main" val="2263044127"/>
                    </a:ext>
                  </a:extLst>
                </a:gridCol>
                <a:gridCol w="1250673">
                  <a:extLst>
                    <a:ext uri="{9D8B030D-6E8A-4147-A177-3AD203B41FA5}">
                      <a16:colId xmlns:a16="http://schemas.microsoft.com/office/drawing/2014/main" val="98740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layers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pretrained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augmented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4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combined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combined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b="0" i="0" u="none" strike="noStrike" noProof="0" dirty="0" err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6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307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yes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305033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66CFB6A5-EE79-A170-D974-4E826E2DE6CB}"/>
              </a:ext>
            </a:extLst>
          </p:cNvPr>
          <p:cNvSpPr txBox="1"/>
          <p:nvPr/>
        </p:nvSpPr>
        <p:spPr>
          <a:xfrm>
            <a:off x="611274" y="1641230"/>
            <a:ext cx="37145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Tested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on </a:t>
            </a: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combined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b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dataset</a:t>
            </a:r>
            <a:endParaRPr lang="cs-CZ" b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446DFBA-EC53-9913-5EEF-59B7C0DFB61C}"/>
              </a:ext>
            </a:extLst>
          </p:cNvPr>
          <p:cNvSpPr txBox="1"/>
          <p:nvPr/>
        </p:nvSpPr>
        <p:spPr>
          <a:xfrm>
            <a:off x="611273" y="2821911"/>
            <a:ext cx="2433376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2.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= 0.484 </a:t>
            </a:r>
            <a:endParaRPr lang="cs-CZ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3.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= 0.526 </a:t>
            </a:r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191CA-1382-D05F-C582-D3C8A49B2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79352-06C4-8CBF-195A-E1CC7732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alibri"/>
                <a:ea typeface="Calibri"/>
                <a:cs typeface="Calibri"/>
              </a:rPr>
              <a:t>3. Experiment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5E759A4-B9D4-AF45-D08B-42781013E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8</a:t>
            </a:fld>
            <a:endParaRPr lang="en-US" alt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DD9E98D-7711-EDEF-2454-F1B3AFB8BF90}"/>
              </a:ext>
            </a:extLst>
          </p:cNvPr>
          <p:cNvSpPr txBox="1"/>
          <p:nvPr/>
        </p:nvSpPr>
        <p:spPr>
          <a:xfrm>
            <a:off x="1403074" y="765313"/>
            <a:ext cx="8211451" cy="127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b="0" err="1">
                <a:latin typeface="Arial"/>
                <a:ea typeface="Tahoma"/>
                <a:cs typeface="Arial"/>
              </a:rPr>
              <a:t>Can</a:t>
            </a:r>
            <a:r>
              <a:rPr lang="cs-CZ" b="0" dirty="0">
                <a:latin typeface="Arial"/>
                <a:ea typeface="Tahoma"/>
                <a:cs typeface="Arial"/>
              </a:rPr>
              <a:t> data </a:t>
            </a:r>
            <a:r>
              <a:rPr lang="cs-CZ" b="0" err="1">
                <a:latin typeface="Arial"/>
                <a:ea typeface="Tahoma"/>
                <a:cs typeface="Arial"/>
              </a:rPr>
              <a:t>augmentation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compensate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for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distinctive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features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of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different</a:t>
            </a:r>
            <a:r>
              <a:rPr lang="cs-CZ" b="0" dirty="0">
                <a:latin typeface="Arial"/>
                <a:ea typeface="Tahoma"/>
                <a:cs typeface="Arial"/>
              </a:rPr>
              <a:t> </a:t>
            </a:r>
            <a:r>
              <a:rPr lang="cs-CZ" b="0" err="1">
                <a:latin typeface="Arial"/>
                <a:ea typeface="Tahoma"/>
                <a:cs typeface="Arial"/>
              </a:rPr>
              <a:t>dataset</a:t>
            </a:r>
            <a:r>
              <a:rPr lang="cs-CZ" b="0" dirty="0">
                <a:latin typeface="Arial"/>
                <a:ea typeface="Tahoma"/>
                <a:cs typeface="Arial"/>
              </a:rPr>
              <a:t>?</a:t>
            </a:r>
          </a:p>
          <a:p>
            <a:pPr>
              <a:buNone/>
            </a:pPr>
            <a:endParaRPr lang="en-US" dirty="0">
              <a:latin typeface="Tahoma"/>
              <a:ea typeface="Tahoma"/>
              <a:cs typeface="Arial"/>
            </a:endParaRP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044BC6A-0899-26AE-FB54-D96B26C6F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4735"/>
              </p:ext>
            </p:extLst>
          </p:nvPr>
        </p:nvGraphicFramePr>
        <p:xfrm>
          <a:off x="5847521" y="1639956"/>
          <a:ext cx="5512615" cy="237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78">
                  <a:extLst>
                    <a:ext uri="{9D8B030D-6E8A-4147-A177-3AD203B41FA5}">
                      <a16:colId xmlns:a16="http://schemas.microsoft.com/office/drawing/2014/main" val="7072204"/>
                    </a:ext>
                  </a:extLst>
                </a:gridCol>
                <a:gridCol w="919366">
                  <a:extLst>
                    <a:ext uri="{9D8B030D-6E8A-4147-A177-3AD203B41FA5}">
                      <a16:colId xmlns:a16="http://schemas.microsoft.com/office/drawing/2014/main" val="2673623590"/>
                    </a:ext>
                  </a:extLst>
                </a:gridCol>
                <a:gridCol w="1399755">
                  <a:extLst>
                    <a:ext uri="{9D8B030D-6E8A-4147-A177-3AD203B41FA5}">
                      <a16:colId xmlns:a16="http://schemas.microsoft.com/office/drawing/2014/main" val="3385035309"/>
                    </a:ext>
                  </a:extLst>
                </a:gridCol>
                <a:gridCol w="1122843">
                  <a:extLst>
                    <a:ext uri="{9D8B030D-6E8A-4147-A177-3AD203B41FA5}">
                      <a16:colId xmlns:a16="http://schemas.microsoft.com/office/drawing/2014/main" val="2263044127"/>
                    </a:ext>
                  </a:extLst>
                </a:gridCol>
                <a:gridCol w="1250673">
                  <a:extLst>
                    <a:ext uri="{9D8B030D-6E8A-4147-A177-3AD203B41FA5}">
                      <a16:colId xmlns:a16="http://schemas.microsoft.com/office/drawing/2014/main" val="98740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layers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Enc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pretrained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cs-CZ" sz="1400" err="1">
                          <a:solidFill>
                            <a:schemeClr val="tx1"/>
                          </a:solidFill>
                        </a:rPr>
                        <a:t>augmented</a:t>
                      </a:r>
                      <a:endParaRPr lang="cs-CZ" sz="1400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4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combined</a:t>
                      </a:r>
                      <a:endParaRPr lang="cs-CZ" dirty="0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combined</a:t>
                      </a:r>
                      <a:endParaRPr lang="cs-CZ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combined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chemeClr val="accent3">
                              <a:lumMod val="8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chemeClr val="accent3">
                              <a:lumMod val="85000"/>
                            </a:schemeClr>
                          </a:solidFill>
                          <a:latin typeface="Tahoma"/>
                        </a:rPr>
                        <a:t>no</a:t>
                      </a:r>
                      <a:endParaRPr lang="cs-CZ" dirty="0">
                        <a:solidFill>
                          <a:schemeClr val="accent3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6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err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solidFill>
                            <a:srgbClr val="B9000C"/>
                          </a:solidFill>
                          <a:latin typeface="Tahoma"/>
                        </a:rPr>
                        <a:t>no</a:t>
                      </a:r>
                      <a:endParaRPr lang="cs-CZ">
                        <a:solidFill>
                          <a:srgbClr val="B9000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3072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0000"/>
                          </a:solidFill>
                          <a:latin typeface="Tahoma"/>
                        </a:rPr>
                        <a:t>DeepGlobe</a:t>
                      </a:r>
                      <a:endParaRPr lang="cs-CZ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err="1">
                          <a:solidFill>
                            <a:srgbClr val="00B050"/>
                          </a:solidFill>
                          <a:latin typeface="Tahoma"/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err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cs-CZ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305033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1363831C-EE3A-BBF7-8607-A564C18D64A5}"/>
              </a:ext>
            </a:extLst>
          </p:cNvPr>
          <p:cNvSpPr txBox="1"/>
          <p:nvPr/>
        </p:nvSpPr>
        <p:spPr>
          <a:xfrm>
            <a:off x="611274" y="1641230"/>
            <a:ext cx="38903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Tested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on Massachusetts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dataset</a:t>
            </a:r>
            <a:endParaRPr lang="cs-CZ" b="0" dirty="0" err="1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AEAC117-C573-F8BF-C89E-B24AB146EFA2}"/>
              </a:ext>
            </a:extLst>
          </p:cNvPr>
          <p:cNvSpPr txBox="1"/>
          <p:nvPr/>
        </p:nvSpPr>
        <p:spPr>
          <a:xfrm>
            <a:off x="611273" y="2821911"/>
            <a:ext cx="2433376" cy="90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4.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= 0.430 </a:t>
            </a:r>
            <a:endParaRPr lang="cs-CZ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5.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IoU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= 0.439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20AB05C-9CBB-9937-9D64-931BF827BBC7}"/>
              </a:ext>
            </a:extLst>
          </p:cNvPr>
          <p:cNvSpPr txBox="1"/>
          <p:nvPr/>
        </p:nvSpPr>
        <p:spPr>
          <a:xfrm>
            <a:off x="5818273" y="4519896"/>
            <a:ext cx="5869469" cy="179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cs-CZ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Augmentations</a:t>
            </a:r>
          </a:p>
          <a:p>
            <a:pPr marL="342900" indent="-342900">
              <a:buFont typeface="Arial"/>
              <a:buChar char="•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Random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flip (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horizontal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/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vertical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/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both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)</a:t>
            </a:r>
            <a:endParaRPr lang="cs-CZ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Gaussian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Blur</a:t>
            </a:r>
            <a:endParaRPr lang="cs-CZ" b="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Hue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saturation</a:t>
            </a:r>
            <a:r>
              <a:rPr lang="cs-CZ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, </a:t>
            </a:r>
            <a:r>
              <a:rPr lang="cs-CZ" b="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value</a:t>
            </a:r>
            <a:endParaRPr lang="cs-CZ" b="0" dirty="0" err="1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89449E-A32A-46F1-36C7-F859993E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Calibri"/>
                <a:ea typeface="Calibri"/>
                <a:cs typeface="Calibri"/>
              </a:rPr>
              <a:t>Faulty</a:t>
            </a:r>
            <a:r>
              <a:rPr lang="cs-CZ" dirty="0">
                <a:latin typeface="Calibri"/>
                <a:ea typeface="Calibri"/>
                <a:cs typeface="Calibri"/>
              </a:rPr>
              <a:t> </a:t>
            </a:r>
            <a:r>
              <a:rPr lang="cs-CZ" dirty="0" err="1">
                <a:latin typeface="Calibri"/>
                <a:ea typeface="Calibri"/>
                <a:cs typeface="Calibri"/>
              </a:rPr>
              <a:t>instances</a:t>
            </a:r>
            <a:endParaRPr lang="cs-CZ" dirty="0" err="1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5BE3025-9DF4-26DB-5F51-CC2AC270D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9E105-8003-4962-AFA0-54D4ABFA0C7D}" type="slidenum">
              <a:rPr lang="en-US" altLang="cs-CZ"/>
              <a:pPr/>
              <a:t>9</a:t>
            </a:fld>
            <a:endParaRPr lang="en-US" altLang="cs-CZ"/>
          </a:p>
        </p:txBody>
      </p:sp>
      <p:pic>
        <p:nvPicPr>
          <p:cNvPr id="5" name="Obrázek 4" descr="Obsah obrázku Vykreslený graf, řada/pruh, diagram, Barevnost&#10;&#10;Popis se vygeneroval automaticky.">
            <a:extLst>
              <a:ext uri="{FF2B5EF4-FFF2-40B4-BE49-F238E27FC236}">
                <a16:creationId xmlns:a16="http://schemas.microsoft.com/office/drawing/2014/main" id="{8BFB68E2-761D-7DB7-941A-0F2512CD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45" y="947202"/>
            <a:ext cx="5736631" cy="2833452"/>
          </a:xfrm>
          <a:prstGeom prst="rect">
            <a:avLst/>
          </a:prstGeom>
        </p:spPr>
      </p:pic>
      <p:pic>
        <p:nvPicPr>
          <p:cNvPr id="8" name="Obrázek 7" descr="Obsah obrázku text, diagram, snímek obrazovky, Vykreslený graf&#10;&#10;Popis se vygeneroval automaticky.">
            <a:extLst>
              <a:ext uri="{FF2B5EF4-FFF2-40B4-BE49-F238E27FC236}">
                <a16:creationId xmlns:a16="http://schemas.microsoft.com/office/drawing/2014/main" id="{8BF077A3-7A7E-5CD9-F40C-847FADB14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88" y="3776382"/>
            <a:ext cx="8213911" cy="30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2975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ZN Project Template" id="{839D23E7-77B2-474F-A8D0-81ACDE3E1C41}" vid="{FF67DA1F-604C-45AE-A793-6BC298555BC2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GZN Project</Template>
  <TotalTime>885</TotalTime>
  <Words>694</Words>
  <Application>Microsoft Office PowerPoint</Application>
  <PresentationFormat>Širokoúhlá obrazovka</PresentationFormat>
  <Paragraphs>86</Paragraphs>
  <Slides>10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101021 FIT Calibri</vt:lpstr>
      <vt:lpstr>POVa Road segmentation</vt:lpstr>
      <vt:lpstr>Prezentace aplikace PowerPoint</vt:lpstr>
      <vt:lpstr>Data</vt:lpstr>
      <vt:lpstr>Models</vt:lpstr>
      <vt:lpstr>Experiments</vt:lpstr>
      <vt:lpstr>Experiment</vt:lpstr>
      <vt:lpstr>2. Experiment</vt:lpstr>
      <vt:lpstr>3. Experiment</vt:lpstr>
      <vt:lpstr>Faulty instances</vt:lpstr>
      <vt:lpstr>Quality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GZN Mesh shadery</dc:title>
  <dc:creator>Dubský Tomáš (221668)</dc:creator>
  <cp:lastModifiedBy>Dubský Tomáš (221668)</cp:lastModifiedBy>
  <cp:revision>1608</cp:revision>
  <dcterms:created xsi:type="dcterms:W3CDTF">2023-09-25T16:53:38Z</dcterms:created>
  <dcterms:modified xsi:type="dcterms:W3CDTF">2023-12-22T18:24:17Z</dcterms:modified>
</cp:coreProperties>
</file>