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4711363" cy="14417675"/>
  <p:notesSz cx="6858000" cy="9144000"/>
  <p:defaultTextStyle>
    <a:defPPr>
      <a:defRPr lang="en-US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18" autoAdjust="0"/>
    <p:restoredTop sz="92116" autoAdjust="0"/>
  </p:normalViewPr>
  <p:slideViewPr>
    <p:cSldViewPr snapToGrid="0">
      <p:cViewPr varScale="1">
        <p:scale>
          <a:sx n="44" d="100"/>
          <a:sy n="44" d="100"/>
        </p:scale>
        <p:origin x="23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359560"/>
            <a:ext cx="12504659" cy="5019487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7572618"/>
            <a:ext cx="11033522" cy="3480933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767608"/>
            <a:ext cx="3172138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767608"/>
            <a:ext cx="9332521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594411"/>
            <a:ext cx="12688551" cy="5997351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9648499"/>
            <a:ext cx="12688551" cy="3153865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/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838039"/>
            <a:ext cx="6252329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767611"/>
            <a:ext cx="1268855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534334"/>
            <a:ext cx="622359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5266456"/>
            <a:ext cx="622359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534334"/>
            <a:ext cx="6254245" cy="1732122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5266456"/>
            <a:ext cx="6254245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2075881"/>
            <a:ext cx="7447628" cy="10245894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961178"/>
            <a:ext cx="4744797" cy="336412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2075881"/>
            <a:ext cx="7447628" cy="10245894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4325302"/>
            <a:ext cx="4744797" cy="8013158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767611"/>
            <a:ext cx="1268855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838039"/>
            <a:ext cx="1268855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EBEE-9833-4BC3-9BD1-B29620C10F1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3363052"/>
            <a:ext cx="4965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3363052"/>
            <a:ext cx="331005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0EF6-D0B1-4133-8413-4F0650B0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146" y="440820"/>
            <a:ext cx="9278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pca.calc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886197" y="990785"/>
            <a:ext cx="1061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6198" y="2138827"/>
            <a:ext cx="15856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plot.characters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886198" y="1564806"/>
            <a:ext cx="304359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618" y="1564806"/>
            <a:ext cx="1250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188957" y="1564806"/>
            <a:ext cx="13687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188957" y="2138827"/>
            <a:ext cx="1755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labels.characters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87145" y="4310690"/>
            <a:ext cx="929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cda.calc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86196" y="4860655"/>
            <a:ext cx="10610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summary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6197" y="5434676"/>
            <a:ext cx="30435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plot.points</a:t>
            </a:r>
            <a:r>
              <a:rPr lang="en-US" sz="1800" dirty="0"/>
              <a:t>   labels=T legend=T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9617" y="5434676"/>
            <a:ext cx="1250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plot.legend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7188956" y="5434676"/>
            <a:ext cx="13687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labels.points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1886197" y="2782073"/>
            <a:ext cx="87556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6197" y="6007005"/>
            <a:ext cx="875561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plot.3D</a:t>
            </a:r>
          </a:p>
        </p:txBody>
      </p:sp>
      <p:sp>
        <p:nvSpPr>
          <p:cNvPr id="2" name="Rectangle 1"/>
          <p:cNvSpPr/>
          <p:nvPr/>
        </p:nvSpPr>
        <p:spPr>
          <a:xfrm>
            <a:off x="887681" y="7302968"/>
            <a:ext cx="5742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T76Eo00"/>
              </a:rPr>
              <a:t>Classificatory discriminant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145" y="8502985"/>
            <a:ext cx="12909944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/>
              <a:t>(data,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linearnej</a:t>
            </a:r>
            <a:r>
              <a:rPr lang="en-US" sz="2000" dirty="0"/>
              <a:t> </a:t>
            </a:r>
            <a:r>
              <a:rPr lang="en-US" sz="2000" dirty="0" err="1"/>
              <a:t>diskriminacnej</a:t>
            </a:r>
            <a:r>
              <a:rPr lang="en-US" sz="2000" dirty="0"/>
              <a:t> </a:t>
            </a:r>
            <a:r>
              <a:rPr lang="en-US" sz="2000" dirty="0" err="1"/>
              <a:t>funkcii</a:t>
            </a:r>
            <a:r>
              <a:rPr lang="en-US" sz="2000" dirty="0"/>
              <a:t>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000" dirty="0"/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/>
              <a:t>(data, </a:t>
            </a:r>
            <a:r>
              <a:rPr lang="en-US" sz="2000" b="1" dirty="0"/>
              <a:t>k</a:t>
            </a:r>
            <a:r>
              <a:rPr lang="en-US" sz="2000" dirty="0"/>
              <a:t>, </a:t>
            </a:r>
            <a:r>
              <a:rPr lang="en-US" sz="2000" dirty="0" err="1"/>
              <a:t>crossval</a:t>
            </a:r>
            <a:r>
              <a:rPr lang="en-US" sz="2000" dirty="0"/>
              <a:t>="</a:t>
            </a:r>
            <a:r>
              <a:rPr lang="en-US" sz="2000" dirty="0" err="1"/>
              <a:t>indiv</a:t>
            </a:r>
            <a:r>
              <a:rPr lang="en-US" sz="2000" dirty="0"/>
              <a:t>“/”pop”)   - </a:t>
            </a:r>
            <a:r>
              <a:rPr lang="en-US" sz="2000" dirty="0" err="1"/>
              <a:t>klasif</a:t>
            </a:r>
            <a:r>
              <a:rPr lang="en-US" sz="2000" dirty="0"/>
              <a:t>. </a:t>
            </a:r>
            <a:r>
              <a:rPr lang="en-US" sz="2000" dirty="0" err="1"/>
              <a:t>pravidlo</a:t>
            </a:r>
            <a:r>
              <a:rPr lang="en-US" sz="2000" dirty="0"/>
              <a:t> </a:t>
            </a:r>
            <a:r>
              <a:rPr lang="en-US" sz="2000" dirty="0" err="1"/>
              <a:t>zalozene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neparam</a:t>
            </a:r>
            <a:r>
              <a:rPr lang="en-US" sz="2000" dirty="0"/>
              <a:t> KNN //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classifcata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87145" y="10704000"/>
            <a:ext cx="56770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</a:t>
            </a:r>
            <a:r>
              <a:rPr lang="en-US" sz="2000" b="1" dirty="0" err="1"/>
              <a:t>lda</a:t>
            </a:r>
            <a:r>
              <a:rPr lang="en-US" sz="2000" dirty="0" err="1"/>
              <a:t>.samp</a:t>
            </a:r>
            <a:r>
              <a:rPr lang="en-US" sz="2000" dirty="0"/>
              <a:t>(data,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  <a:p>
            <a:r>
              <a:rPr lang="en-US" sz="2000" dirty="0" err="1"/>
              <a:t>classifda.lda.samp</a:t>
            </a:r>
            <a:r>
              <a:rPr lang="en-US" sz="2000" dirty="0"/>
              <a:t>(</a:t>
            </a:r>
            <a:r>
              <a:rPr lang="en-US" sz="2000" dirty="0" err="1"/>
              <a:t>sample_data,training_data</a:t>
            </a:r>
            <a:r>
              <a:rPr lang="en-US" sz="2000" dirty="0"/>
              <a:t>)  ???? </a:t>
            </a:r>
          </a:p>
          <a:p>
            <a:r>
              <a:rPr lang="en-US" sz="2000" dirty="0" err="1"/>
              <a:t>classifda.</a:t>
            </a:r>
            <a:r>
              <a:rPr lang="en-US" sz="2000" b="1" dirty="0" err="1"/>
              <a:t>knn</a:t>
            </a:r>
            <a:r>
              <a:rPr lang="en-US" sz="2000" dirty="0" err="1"/>
              <a:t>.samp</a:t>
            </a:r>
            <a:r>
              <a:rPr lang="en-US" sz="2000" dirty="0"/>
              <a:t>(data, k, sample = “</a:t>
            </a:r>
            <a:r>
              <a:rPr lang="en-US" sz="2000" dirty="0" err="1"/>
              <a:t>hybr</a:t>
            </a:r>
            <a:r>
              <a:rPr lang="en-US" sz="2000" dirty="0"/>
              <a:t>”)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7145" y="11929790"/>
            <a:ext cx="760733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err="1"/>
              <a:t>classifda.matrix</a:t>
            </a:r>
            <a:r>
              <a:rPr lang="en-US" sz="2000" dirty="0"/>
              <a:t>(results, level = “Population”/”Taxon”)   </a:t>
            </a:r>
            <a:r>
              <a:rPr lang="en-US" sz="2000" dirty="0" err="1"/>
              <a:t>vrati</a:t>
            </a:r>
            <a:r>
              <a:rPr lang="en-US" sz="2000" dirty="0"/>
              <a:t> </a:t>
            </a:r>
            <a:r>
              <a:rPr lang="en-US" sz="2000" dirty="0" err="1"/>
              <a:t>data.frame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87145" y="12798084"/>
            <a:ext cx="2749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classifda.barplot</a:t>
            </a:r>
            <a:r>
              <a:rPr lang="en-US" sz="2000" dirty="0"/>
              <a:t>(results)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86196" y="3343281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1886196" y="6487024"/>
            <a:ext cx="119776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sz="1800" dirty="0" err="1"/>
              <a:t>plot.spider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1187145" y="9585373"/>
            <a:ext cx="73533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knn.select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data,crossval</a:t>
            </a:r>
            <a:r>
              <a:rPr lang="en-US" sz="2000" dirty="0">
                <a:solidFill>
                  <a:srgbClr val="0000FF"/>
                </a:solidFill>
              </a:rPr>
              <a:t>="</a:t>
            </a:r>
            <a:r>
              <a:rPr lang="en-US" sz="2000" dirty="0" err="1">
                <a:solidFill>
                  <a:srgbClr val="0000FF"/>
                </a:solidFill>
              </a:rPr>
              <a:t>indiv</a:t>
            </a:r>
            <a:r>
              <a:rPr lang="en-US" sz="2000" dirty="0">
                <a:solidFill>
                  <a:srgbClr val="0000FF"/>
                </a:solidFill>
              </a:rPr>
              <a:t>“ / "pop")   // </a:t>
            </a:r>
            <a:r>
              <a:rPr lang="en-US" sz="2000" dirty="0" err="1">
                <a:solidFill>
                  <a:srgbClr val="0000FF"/>
                </a:solidFill>
              </a:rPr>
              <a:t>nevrati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nic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  <a:endParaRPr lang="en-US" sz="2000" dirty="0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C4230830-9464-48AC-899D-1FD4CEEB43D8}"/>
              </a:ext>
            </a:extLst>
          </p:cNvPr>
          <p:cNvSpPr/>
          <p:nvPr/>
        </p:nvSpPr>
        <p:spPr>
          <a:xfrm>
            <a:off x="5379617" y="3431941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AFE7E287-4A97-4F3A-8DD8-CFD83B7F1DAE}"/>
              </a:ext>
            </a:extLst>
          </p:cNvPr>
          <p:cNvSpPr/>
          <p:nvPr/>
        </p:nvSpPr>
        <p:spPr>
          <a:xfrm>
            <a:off x="5379617" y="6266518"/>
            <a:ext cx="1370696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sk-SK" sz="1800" dirty="0"/>
              <a:t>PLOT default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9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DE4001F9-F7AD-4847-B5B6-3B9EEFF3B711}"/>
              </a:ext>
            </a:extLst>
          </p:cNvPr>
          <p:cNvSpPr/>
          <p:nvPr/>
        </p:nvSpPr>
        <p:spPr>
          <a:xfrm>
            <a:off x="631983" y="1048505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&amp; </a:t>
            </a:r>
            <a:r>
              <a:rPr lang="sk-SK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description</a:t>
            </a:r>
            <a:endParaRPr lang="sk-SK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2E83F06-AB71-44D5-BAF9-5704D084EABD}"/>
              </a:ext>
            </a:extLst>
          </p:cNvPr>
          <p:cNvSpPr/>
          <p:nvPr/>
        </p:nvSpPr>
        <p:spPr>
          <a:xfrm>
            <a:off x="1757451" y="1493090"/>
            <a:ext cx="1477649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</a:t>
            </a:r>
            <a:r>
              <a:rPr lang="sk-SK" sz="1400" dirty="0" err="1">
                <a:highlight>
                  <a:srgbClr val="00FF00"/>
                </a:highlight>
              </a:rPr>
              <a:t>class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A6515522-DA09-48B5-B9F2-5FB455BCB645}"/>
              </a:ext>
            </a:extLst>
          </p:cNvPr>
          <p:cNvSpPr/>
          <p:nvPr/>
        </p:nvSpPr>
        <p:spPr>
          <a:xfrm>
            <a:off x="3952347" y="1048505"/>
            <a:ext cx="1521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S3 methods</a:t>
            </a:r>
            <a:r>
              <a:rPr lang="sk-SK" sz="1200" dirty="0"/>
              <a:t>:</a:t>
            </a:r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b="1" dirty="0" err="1"/>
              <a:t>summary</a:t>
            </a:r>
            <a:endParaRPr lang="sk-SK" sz="1200" b="1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samples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 err="1"/>
              <a:t>populations</a:t>
            </a:r>
            <a:endParaRPr lang="sk-SK" sz="1200" dirty="0"/>
          </a:p>
          <a:p>
            <a:pPr marL="444500" indent="-171450">
              <a:buFont typeface="Arial" panose="020B0604020202020204" pitchFamily="34" charset="0"/>
              <a:buChar char="•"/>
            </a:pPr>
            <a:r>
              <a:rPr lang="sk-SK" sz="1200" dirty="0"/>
              <a:t>taxa</a:t>
            </a:r>
            <a:r>
              <a:rPr lang="en-GB" sz="1200" dirty="0"/>
              <a:t>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8E5A7A1-F408-408B-B6C1-99830EC3F83C}"/>
              </a:ext>
            </a:extLst>
          </p:cNvPr>
          <p:cNvSpPr/>
          <p:nvPr/>
        </p:nvSpPr>
        <p:spPr>
          <a:xfrm>
            <a:off x="631983" y="2231754"/>
            <a:ext cx="1040670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Box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Plots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6085D97D-A5CF-4C4C-B2E0-7801D2AF06C0}"/>
              </a:ext>
            </a:extLst>
          </p:cNvPr>
          <p:cNvSpPr/>
          <p:nvPr/>
        </p:nvSpPr>
        <p:spPr>
          <a:xfrm>
            <a:off x="1757450" y="2601844"/>
            <a:ext cx="1286121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boxplot.character</a:t>
            </a:r>
            <a:endParaRPr lang="sk-SK" sz="14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D9971658-B8CF-4295-A938-82560C627F6D}"/>
              </a:ext>
            </a:extLst>
          </p:cNvPr>
          <p:cNvSpPr/>
          <p:nvPr/>
        </p:nvSpPr>
        <p:spPr>
          <a:xfrm>
            <a:off x="1757450" y="260968"/>
            <a:ext cx="139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b="1" dirty="0" err="1"/>
              <a:t>data</a:t>
            </a:r>
            <a:r>
              <a:rPr lang="sk-SK" sz="1400" b="1" dirty="0"/>
              <a:t>  </a:t>
            </a:r>
            <a:r>
              <a:rPr lang="sk-SK" sz="1400" b="1" dirty="0" err="1">
                <a:highlight>
                  <a:srgbClr val="00FF00"/>
                </a:highlight>
              </a:rPr>
              <a:t>centaurea</a:t>
            </a:r>
            <a:r>
              <a:rPr lang="sk-SK" sz="1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sz="1400" b="1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B19A6BE0-7750-4AC5-A52F-CB8460DD3DF8}"/>
              </a:ext>
            </a:extLst>
          </p:cNvPr>
          <p:cNvSpPr/>
          <p:nvPr/>
        </p:nvSpPr>
        <p:spPr>
          <a:xfrm>
            <a:off x="631983" y="3315296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BD44AAF8-AFC3-4469-B1CB-DF40AEB8499E}"/>
              </a:ext>
            </a:extLst>
          </p:cNvPr>
          <p:cNvSpPr/>
          <p:nvPr/>
        </p:nvSpPr>
        <p:spPr>
          <a:xfrm>
            <a:off x="1757450" y="3623073"/>
            <a:ext cx="786369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endParaRPr lang="sk-SK" sz="1200" dirty="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58EE56A0-091B-4224-96C8-D32A02EA0301}"/>
              </a:ext>
            </a:extLst>
          </p:cNvPr>
          <p:cNvSpPr/>
          <p:nvPr/>
        </p:nvSpPr>
        <p:spPr>
          <a:xfrm>
            <a:off x="631983" y="4570744"/>
            <a:ext cx="1054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export.res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139C51DC-F993-4085-90E1-8484FC651B4E}"/>
              </a:ext>
            </a:extLst>
          </p:cNvPr>
          <p:cNvSpPr/>
          <p:nvPr/>
        </p:nvSpPr>
        <p:spPr>
          <a:xfrm>
            <a:off x="1757450" y="4825582"/>
            <a:ext cx="15213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00FF00"/>
                </a:highlight>
              </a:rPr>
              <a:t>matrix</a:t>
            </a:r>
          </a:p>
          <a:p>
            <a:r>
              <a:rPr lang="en-GB" sz="1600" dirty="0">
                <a:highlight>
                  <a:srgbClr val="00FF00"/>
                </a:highlight>
              </a:rPr>
              <a:t>numeric</a:t>
            </a:r>
          </a:p>
          <a:p>
            <a:r>
              <a:rPr lang="en-GB" sz="1600" dirty="0" err="1">
                <a:highlight>
                  <a:srgbClr val="00FF00"/>
                </a:highlight>
              </a:rPr>
              <a:t>classifdata</a:t>
            </a:r>
            <a:endParaRPr lang="en-GB" sz="16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909810EE-C425-4A5A-8ACA-9E10CB5C857D}"/>
              </a:ext>
            </a:extLst>
          </p:cNvPr>
          <p:cNvSpPr/>
          <p:nvPr/>
        </p:nvSpPr>
        <p:spPr>
          <a:xfrm>
            <a:off x="6797127" y="791040"/>
            <a:ext cx="5693675" cy="1956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read.</a:t>
            </a:r>
            <a:r>
              <a:rPr lang="en-GB" sz="1400" dirty="0" err="1">
                <a:highlight>
                  <a:srgbClr val="00FF00"/>
                </a:highlight>
              </a:rPr>
              <a:t>morphodata</a:t>
            </a:r>
            <a:r>
              <a:rPr lang="sk-SK" sz="1400" dirty="0">
                <a:highlight>
                  <a:srgbClr val="00FF00"/>
                </a:highlight>
              </a:rPr>
              <a:t>  - </a:t>
            </a:r>
            <a:r>
              <a:rPr lang="sk-SK" sz="1400" dirty="0" err="1"/>
              <a:t>test.morphodataFromDataFrame</a:t>
            </a:r>
            <a:r>
              <a:rPr lang="sk-SK" sz="1400" dirty="0"/>
              <a:t>; </a:t>
            </a:r>
            <a:r>
              <a:rPr lang="sk-SK" sz="1400" dirty="0" err="1"/>
              <a:t>test.read.morphodata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>
                <a:highlight>
                  <a:srgbClr val="00FF00"/>
                </a:highlight>
              </a:rPr>
              <a:t>summary</a:t>
            </a:r>
            <a:r>
              <a:rPr lang="sk-SK" sz="1400" dirty="0">
                <a:highlight>
                  <a:srgbClr val="00FF00"/>
                </a:highlight>
              </a:rPr>
              <a:t>  -  </a:t>
            </a:r>
            <a:r>
              <a:rPr lang="sk-SK" sz="1400" dirty="0" err="1"/>
              <a:t>test.summary</a:t>
            </a:r>
            <a:br>
              <a:rPr lang="sk-SK" sz="1400" dirty="0"/>
            </a:br>
            <a:r>
              <a:rPr lang="sk-SK" sz="1400" dirty="0" err="1"/>
              <a:t>samples</a:t>
            </a:r>
            <a:r>
              <a:rPr lang="sk-SK" sz="1400" dirty="0"/>
              <a:t> – </a:t>
            </a:r>
            <a:r>
              <a:rPr lang="sk-SK" sz="1400" dirty="0" err="1"/>
              <a:t>test.samples</a:t>
            </a:r>
            <a:endParaRPr lang="sk-SK" sz="1400" dirty="0"/>
          </a:p>
          <a:p>
            <a:pPr>
              <a:lnSpc>
                <a:spcPct val="150000"/>
              </a:lnSpc>
            </a:pPr>
            <a:r>
              <a:rPr lang="sk-SK" sz="1400" dirty="0" err="1"/>
              <a:t>populations</a:t>
            </a:r>
            <a:r>
              <a:rPr lang="sk-SK" sz="1400" dirty="0"/>
              <a:t> – test</a:t>
            </a:r>
          </a:p>
          <a:p>
            <a:pPr>
              <a:lnSpc>
                <a:spcPct val="150000"/>
              </a:lnSpc>
            </a:pPr>
            <a:r>
              <a:rPr lang="sk-SK" sz="1400" dirty="0"/>
              <a:t>taxa - test</a:t>
            </a:r>
          </a:p>
          <a:p>
            <a:pPr>
              <a:lnSpc>
                <a:spcPct val="150000"/>
              </a:lnSpc>
            </a:pP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DB6715A-27F1-4B40-9E10-1AF9A4940EBB}"/>
              </a:ext>
            </a:extLst>
          </p:cNvPr>
          <p:cNvSpPr/>
          <p:nvPr/>
        </p:nvSpPr>
        <p:spPr>
          <a:xfrm>
            <a:off x="6797127" y="2606245"/>
            <a:ext cx="3487558" cy="61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boxplot.characte</a:t>
            </a:r>
            <a:r>
              <a:rPr lang="sk-SK" sz="1200" dirty="0">
                <a:highlight>
                  <a:srgbClr val="00FF00"/>
                </a:highlight>
              </a:rPr>
              <a:t>   -   </a:t>
            </a:r>
            <a:r>
              <a:rPr lang="sk-SK" sz="1200" dirty="0" err="1"/>
              <a:t>giveMeNiceBoxPlot</a:t>
            </a:r>
            <a:r>
              <a:rPr lang="sk-SK" sz="1200" dirty="0"/>
              <a:t>,  </a:t>
            </a:r>
            <a:r>
              <a:rPr lang="sk-SK" sz="1200" dirty="0" err="1"/>
              <a:t>boxplot</a:t>
            </a:r>
            <a:r>
              <a:rPr lang="sk-SK" sz="1200" dirty="0"/>
              <a:t> Ch</a:t>
            </a:r>
          </a:p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boxplot.all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1BE291D0-7684-4D00-A592-0147C2195EFC}"/>
              </a:ext>
            </a:extLst>
          </p:cNvPr>
          <p:cNvSpPr/>
          <p:nvPr/>
        </p:nvSpPr>
        <p:spPr>
          <a:xfrm>
            <a:off x="6800653" y="3668074"/>
            <a:ext cx="1159420" cy="8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err="1">
                <a:highlight>
                  <a:srgbClr val="00FF00"/>
                </a:highlight>
              </a:rPr>
              <a:t>descr.tax</a:t>
            </a:r>
            <a:r>
              <a:rPr lang="sk-SK" sz="1200" dirty="0">
                <a:highlight>
                  <a:srgbClr val="00FF00"/>
                </a:highlight>
              </a:rPr>
              <a:t> - teste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descr.pop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</a:p>
          <a:p>
            <a:pPr>
              <a:lnSpc>
                <a:spcPct val="150000"/>
              </a:lnSpc>
            </a:pPr>
            <a:r>
              <a:rPr lang="sk-SK" sz="1200" dirty="0" err="1">
                <a:highlight>
                  <a:srgbClr val="00FF00"/>
                </a:highlight>
              </a:rPr>
              <a:t>descr.all</a:t>
            </a:r>
            <a:r>
              <a:rPr lang="sk-SK" sz="1200" dirty="0">
                <a:highlight>
                  <a:srgbClr val="00FF00"/>
                </a:highlight>
              </a:rPr>
              <a:t> - test</a:t>
            </a:r>
            <a:endParaRPr lang="en-GB" sz="1200" dirty="0">
              <a:highlight>
                <a:srgbClr val="00FF00"/>
              </a:highlight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6635BF1D-6866-463D-8523-B6F70AC7A08E}"/>
              </a:ext>
            </a:extLst>
          </p:cNvPr>
          <p:cNvSpPr/>
          <p:nvPr/>
        </p:nvSpPr>
        <p:spPr>
          <a:xfrm>
            <a:off x="6797127" y="4825582"/>
            <a:ext cx="2981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highlight>
                  <a:srgbClr val="00FF00"/>
                </a:highlight>
              </a:rPr>
              <a:t>morphodata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 err="1">
                <a:highlight>
                  <a:srgbClr val="00FF00"/>
                </a:highlight>
              </a:rPr>
              <a:t>data.frame</a:t>
            </a:r>
            <a:endParaRPr lang="en-GB" sz="1600" dirty="0">
              <a:highlight>
                <a:srgbClr val="00FF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matrix</a:t>
            </a:r>
            <a:r>
              <a:rPr lang="sk-SK" sz="1600" dirty="0">
                <a:highlight>
                  <a:srgbClr val="FF0000"/>
                </a:highlight>
              </a:rPr>
              <a:t>  - 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>
                <a:highlight>
                  <a:srgbClr val="FF0000"/>
                </a:highlight>
              </a:rPr>
              <a:t>numeric</a:t>
            </a:r>
            <a:r>
              <a:rPr lang="sk-SK" sz="1600" dirty="0">
                <a:highlight>
                  <a:srgbClr val="FF0000"/>
                </a:highlight>
              </a:rPr>
              <a:t>  -test</a:t>
            </a:r>
            <a:endParaRPr lang="en-GB" sz="1600" dirty="0">
              <a:highlight>
                <a:srgbClr val="FF0000"/>
              </a:highlight>
            </a:endParaRPr>
          </a:p>
          <a:p>
            <a:r>
              <a:rPr lang="en-GB" sz="1600" dirty="0" err="1">
                <a:highlight>
                  <a:srgbClr val="FF0000"/>
                </a:highlight>
              </a:rPr>
              <a:t>classifdata</a:t>
            </a:r>
            <a:r>
              <a:rPr lang="sk-SK" sz="1600" dirty="0">
                <a:highlight>
                  <a:srgbClr val="FF0000"/>
                </a:highlight>
              </a:rPr>
              <a:t>  - </a:t>
            </a:r>
            <a:r>
              <a:rPr lang="sk-SK" sz="1600" dirty="0" err="1">
                <a:highlight>
                  <a:srgbClr val="FF0000"/>
                </a:highlight>
              </a:rPr>
              <a:t>tese</a:t>
            </a:r>
            <a:endParaRPr lang="en-GB" sz="1600" dirty="0">
              <a:highlight>
                <a:srgbClr val="FF0000"/>
              </a:highlight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56DF6188-0C23-4362-AE6A-A634E39D1188}"/>
              </a:ext>
            </a:extLst>
          </p:cNvPr>
          <p:cNvSpPr/>
          <p:nvPr/>
        </p:nvSpPr>
        <p:spPr>
          <a:xfrm>
            <a:off x="12056936" y="6950913"/>
            <a:ext cx="2330703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keepByColumn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F697996F-A4BC-40DB-9E1D-36AF325EC8F4}"/>
              </a:ext>
            </a:extLst>
          </p:cNvPr>
          <p:cNvSpPr/>
          <p:nvPr/>
        </p:nvSpPr>
        <p:spPr>
          <a:xfrm>
            <a:off x="1618791" y="6393501"/>
            <a:ext cx="1489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endParaRPr lang="sk-SK" sz="1400" dirty="0"/>
          </a:p>
          <a:p>
            <a:r>
              <a:rPr lang="en-GB" sz="1400" dirty="0" err="1"/>
              <a:t>delete.population</a:t>
            </a:r>
            <a:endParaRPr lang="sk-SK" sz="1400" dirty="0"/>
          </a:p>
          <a:p>
            <a:r>
              <a:rPr lang="en-GB" sz="1400" dirty="0" err="1"/>
              <a:t>delete.charecter</a:t>
            </a:r>
            <a:endParaRPr lang="en-GB" sz="1400" dirty="0"/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05C70FC4-D213-4B61-9BE7-21A83FE50975}"/>
              </a:ext>
            </a:extLst>
          </p:cNvPr>
          <p:cNvSpPr/>
          <p:nvPr/>
        </p:nvSpPr>
        <p:spPr>
          <a:xfrm>
            <a:off x="631983" y="6168591"/>
            <a:ext cx="1390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err="1"/>
              <a:t>Remove</a:t>
            </a:r>
            <a:r>
              <a:rPr lang="sk-SK" sz="1600" b="1" dirty="0"/>
              <a:t> </a:t>
            </a:r>
            <a:r>
              <a:rPr lang="sk-SK" sz="1600" b="1" dirty="0" err="1"/>
              <a:t>items</a:t>
            </a:r>
            <a:endParaRPr lang="sk-SK" sz="1600" b="1" dirty="0"/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ADB673AA-DBA8-495A-AEE7-25D6794C716B}"/>
              </a:ext>
            </a:extLst>
          </p:cNvPr>
          <p:cNvSpPr/>
          <p:nvPr/>
        </p:nvSpPr>
        <p:spPr>
          <a:xfrm>
            <a:off x="12406364" y="5669457"/>
            <a:ext cx="1920269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newPcadata</a:t>
            </a:r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F47D20BF-7FD5-46DA-97E0-49C1E2651859}"/>
              </a:ext>
            </a:extLst>
          </p:cNvPr>
          <p:cNvSpPr/>
          <p:nvPr/>
        </p:nvSpPr>
        <p:spPr>
          <a:xfrm>
            <a:off x="6798296" y="6393501"/>
            <a:ext cx="19427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delete.taxon</a:t>
            </a:r>
            <a:r>
              <a:rPr lang="en-GB" sz="1400" dirty="0"/>
              <a:t> </a:t>
            </a:r>
            <a:r>
              <a:rPr lang="sk-SK" sz="1400" dirty="0"/>
              <a:t> -test</a:t>
            </a:r>
          </a:p>
          <a:p>
            <a:r>
              <a:rPr lang="en-GB" sz="1400" dirty="0" err="1"/>
              <a:t>delete.population</a:t>
            </a:r>
            <a:r>
              <a:rPr lang="sk-SK" sz="1400" dirty="0"/>
              <a:t>   -test</a:t>
            </a:r>
          </a:p>
          <a:p>
            <a:r>
              <a:rPr lang="en-GB" sz="1400" dirty="0" err="1"/>
              <a:t>delete.charecter</a:t>
            </a:r>
            <a:r>
              <a:rPr lang="sk-SK" sz="1400" dirty="0"/>
              <a:t>  -   test</a:t>
            </a:r>
            <a:endParaRPr lang="en-GB" sz="1400" dirty="0"/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452C9152-B4EE-41BA-8E4B-B8F080D837CF}"/>
              </a:ext>
            </a:extLst>
          </p:cNvPr>
          <p:cNvSpPr/>
          <p:nvPr/>
        </p:nvSpPr>
        <p:spPr>
          <a:xfrm>
            <a:off x="656926" y="7233217"/>
            <a:ext cx="1399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/>
              <a:t>na.meanSubst</a:t>
            </a:r>
            <a:endParaRPr lang="en-GB" sz="1600" b="1" dirty="0"/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902FE7E5-3B75-4948-A74F-D51938F4B2BD}"/>
              </a:ext>
            </a:extLst>
          </p:cNvPr>
          <p:cNvSpPr/>
          <p:nvPr/>
        </p:nvSpPr>
        <p:spPr>
          <a:xfrm>
            <a:off x="656926" y="77138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 err="1"/>
              <a:t>popul.otu</a:t>
            </a:r>
            <a:endParaRPr lang="en-GB" sz="1800" b="1" dirty="0"/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18127DF2-C17E-4776-81B5-D5FD05B3EDF1}"/>
              </a:ext>
            </a:extLst>
          </p:cNvPr>
          <p:cNvSpPr/>
          <p:nvPr/>
        </p:nvSpPr>
        <p:spPr>
          <a:xfrm>
            <a:off x="6534277" y="7713867"/>
            <a:ext cx="166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/>
              <a:t>popul.otu</a:t>
            </a:r>
            <a:r>
              <a:rPr lang="sk-SK" sz="1800" dirty="0"/>
              <a:t>  -test</a:t>
            </a:r>
            <a:endParaRPr lang="en-GB" sz="1800" dirty="0"/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0E86BB75-D0A4-4BB0-9040-A64A2B66B73F}"/>
              </a:ext>
            </a:extLst>
          </p:cNvPr>
          <p:cNvSpPr/>
          <p:nvPr/>
        </p:nvSpPr>
        <p:spPr>
          <a:xfrm>
            <a:off x="6560459" y="7283904"/>
            <a:ext cx="1922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na.meanSubst</a:t>
            </a:r>
            <a:r>
              <a:rPr lang="sk-SK" sz="1600" dirty="0"/>
              <a:t>  - test</a:t>
            </a:r>
            <a:endParaRPr lang="en-GB" sz="1600" dirty="0"/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908AD60D-3E0E-40F5-A7D9-D43D468DA906}"/>
              </a:ext>
            </a:extLst>
          </p:cNvPr>
          <p:cNvSpPr/>
          <p:nvPr/>
        </p:nvSpPr>
        <p:spPr>
          <a:xfrm>
            <a:off x="675517" y="8166538"/>
            <a:ext cx="132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correlations</a:t>
            </a:r>
            <a:endParaRPr lang="en-GB" sz="1800" b="1" dirty="0"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98DBCF7A-5C75-4A11-83C0-3A9AD4F3F1A3}"/>
              </a:ext>
            </a:extLst>
          </p:cNvPr>
          <p:cNvSpPr/>
          <p:nvPr/>
        </p:nvSpPr>
        <p:spPr>
          <a:xfrm>
            <a:off x="1618791" y="8535870"/>
            <a:ext cx="160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endParaRPr lang="en-GB" sz="1600" dirty="0"/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2BEF87DC-3361-46CB-BA50-2829CBDA8FF4}"/>
              </a:ext>
            </a:extLst>
          </p:cNvPr>
          <p:cNvSpPr/>
          <p:nvPr/>
        </p:nvSpPr>
        <p:spPr>
          <a:xfrm>
            <a:off x="6563930" y="8530909"/>
            <a:ext cx="2478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cormat</a:t>
            </a:r>
            <a:r>
              <a:rPr lang="sk-SK" sz="1600" dirty="0"/>
              <a:t>   -test</a:t>
            </a:r>
            <a:endParaRPr lang="en-GB" sz="1600" dirty="0"/>
          </a:p>
          <a:p>
            <a:r>
              <a:rPr lang="en-GB" sz="1600" dirty="0" err="1"/>
              <a:t>cormat.signifTest</a:t>
            </a:r>
            <a:r>
              <a:rPr lang="sk-SK" sz="1600" dirty="0"/>
              <a:t>   - test</a:t>
            </a:r>
            <a:endParaRPr lang="en-GB" sz="1600" dirty="0"/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id="{5B2B72AE-DC07-4899-BA4E-93B6F626943A}"/>
              </a:ext>
            </a:extLst>
          </p:cNvPr>
          <p:cNvSpPr/>
          <p:nvPr/>
        </p:nvSpPr>
        <p:spPr>
          <a:xfrm>
            <a:off x="636154" y="9140941"/>
            <a:ext cx="62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b="1" dirty="0" err="1"/>
              <a:t>clust</a:t>
            </a:r>
            <a:endParaRPr lang="en-GB" sz="1800" b="1" dirty="0"/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B521E9ED-6ECF-459C-AB53-36E788FBAD27}"/>
              </a:ext>
            </a:extLst>
          </p:cNvPr>
          <p:cNvSpPr/>
          <p:nvPr/>
        </p:nvSpPr>
        <p:spPr>
          <a:xfrm>
            <a:off x="6354184" y="9136127"/>
            <a:ext cx="116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800" dirty="0" err="1"/>
              <a:t>clust</a:t>
            </a:r>
            <a:r>
              <a:rPr lang="sk-SK" sz="1800" dirty="0"/>
              <a:t> - test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9219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EE3C2FF-A1FE-493C-846A-ED83723C6BA1}"/>
              </a:ext>
            </a:extLst>
          </p:cNvPr>
          <p:cNvSpPr/>
          <p:nvPr/>
        </p:nvSpPr>
        <p:spPr>
          <a:xfrm>
            <a:off x="766230" y="682118"/>
            <a:ext cx="13671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cda.calc</a:t>
            </a:r>
            <a:endParaRPr lang="en-US" sz="2800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8B30CB-E2BB-4F79-97DD-029E9BD85344}"/>
              </a:ext>
            </a:extLst>
          </p:cNvPr>
          <p:cNvSpPr/>
          <p:nvPr/>
        </p:nvSpPr>
        <p:spPr>
          <a:xfrm>
            <a:off x="2674958" y="682118"/>
            <a:ext cx="13149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23E9E0C-E242-44B7-A912-7105BFE50278}"/>
              </a:ext>
            </a:extLst>
          </p:cNvPr>
          <p:cNvSpPr/>
          <p:nvPr/>
        </p:nvSpPr>
        <p:spPr>
          <a:xfrm>
            <a:off x="2674958" y="1054435"/>
            <a:ext cx="175259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/>
              <a:t>cda.calc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AEDC0DA5-1061-4DE5-9122-75F6580881DE}"/>
              </a:ext>
            </a:extLst>
          </p:cNvPr>
          <p:cNvSpPr/>
          <p:nvPr/>
        </p:nvSpPr>
        <p:spPr>
          <a:xfrm>
            <a:off x="0" y="282008"/>
            <a:ext cx="1014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cdadata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5EDA26A-935F-4761-92D4-210B44EE7A09}"/>
              </a:ext>
            </a:extLst>
          </p:cNvPr>
          <p:cNvSpPr/>
          <p:nvPr/>
        </p:nvSpPr>
        <p:spPr>
          <a:xfrm>
            <a:off x="766230" y="6471506"/>
            <a:ext cx="136505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 err="1"/>
              <a:t>pca.calc</a:t>
            </a:r>
            <a:endParaRPr lang="en-US" sz="2800" b="1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9D399D3-2C68-4C0A-9CBB-CCFCE33F0168}"/>
              </a:ext>
            </a:extLst>
          </p:cNvPr>
          <p:cNvSpPr/>
          <p:nvPr/>
        </p:nvSpPr>
        <p:spPr>
          <a:xfrm>
            <a:off x="2674958" y="6497966"/>
            <a:ext cx="13132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8A53335-814D-459B-A9F8-B8819BCB62B9}"/>
              </a:ext>
            </a:extLst>
          </p:cNvPr>
          <p:cNvSpPr/>
          <p:nvPr/>
        </p:nvSpPr>
        <p:spPr>
          <a:xfrm>
            <a:off x="2674958" y="6870283"/>
            <a:ext cx="175086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sk-SK" sz="1600" dirty="0" err="1"/>
              <a:t>pca</a:t>
            </a:r>
            <a:r>
              <a:rPr lang="en-US" sz="1600" dirty="0"/>
              <a:t>.calc</a:t>
            </a:r>
            <a:r>
              <a:rPr lang="sk-SK" sz="1600" dirty="0"/>
              <a:t> </a:t>
            </a:r>
            <a:r>
              <a:rPr lang="sk-SK" sz="1600" dirty="0" err="1"/>
              <a:t>class</a:t>
            </a:r>
            <a:r>
              <a:rPr lang="sk-SK" sz="1600" dirty="0"/>
              <a:t> - test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93406-569E-4EF0-95C1-CC469DE5A490}"/>
              </a:ext>
            </a:extLst>
          </p:cNvPr>
          <p:cNvSpPr/>
          <p:nvPr/>
        </p:nvSpPr>
        <p:spPr>
          <a:xfrm>
            <a:off x="4830501" y="1392989"/>
            <a:ext cx="1087349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sk-SK" sz="1600" dirty="0">
                <a:highlight>
                  <a:srgbClr val="00FF00"/>
                </a:highlight>
              </a:rPr>
              <a:t>SUMMARY</a:t>
            </a:r>
            <a:endParaRPr lang="en-US" sz="1600" dirty="0">
              <a:highlight>
                <a:srgbClr val="00FF00"/>
              </a:highlight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F1BA3CA-288F-49CE-9255-5C353126413F}"/>
              </a:ext>
            </a:extLst>
          </p:cNvPr>
          <p:cNvSpPr/>
          <p:nvPr/>
        </p:nvSpPr>
        <p:spPr>
          <a:xfrm>
            <a:off x="4830501" y="7079666"/>
            <a:ext cx="1087349" cy="338554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sk-SK" sz="1600" dirty="0"/>
              <a:t>SUMMARY</a:t>
            </a:r>
            <a:endParaRPr lang="en-US" sz="1600" dirty="0"/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7C99D1D1-5283-4553-96FF-1CF875661D71}"/>
              </a:ext>
            </a:extLst>
          </p:cNvPr>
          <p:cNvSpPr/>
          <p:nvPr/>
        </p:nvSpPr>
        <p:spPr>
          <a:xfrm>
            <a:off x="4830502" y="6497966"/>
            <a:ext cx="195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1C40A44D-5B6E-40A3-A0DF-0AD7B918AB76}"/>
              </a:ext>
            </a:extLst>
          </p:cNvPr>
          <p:cNvSpPr/>
          <p:nvPr/>
        </p:nvSpPr>
        <p:spPr>
          <a:xfrm>
            <a:off x="12177207" y="9293697"/>
            <a:ext cx="2400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>
                <a:highlight>
                  <a:srgbClr val="00FF00"/>
                </a:highlight>
              </a:rPr>
              <a:t>test.setValuesForVector</a:t>
            </a:r>
            <a:endParaRPr lang="en-GB" sz="1800" dirty="0">
              <a:highlight>
                <a:srgbClr val="00FF00"/>
              </a:highlight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840E6823-5517-4E28-907D-7C3BBCE209D9}"/>
              </a:ext>
            </a:extLst>
          </p:cNvPr>
          <p:cNvSpPr/>
          <p:nvPr/>
        </p:nvSpPr>
        <p:spPr>
          <a:xfrm>
            <a:off x="4830501" y="272680"/>
            <a:ext cx="27313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plot.points</a:t>
            </a:r>
            <a:r>
              <a:rPr lang="sk-SK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hist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br>
              <a:rPr lang="sk-SK" sz="2000" dirty="0">
                <a:highlight>
                  <a:srgbClr val="00FF00"/>
                </a:highlight>
              </a:rPr>
            </a:br>
            <a:r>
              <a:rPr lang="sk-SK" sz="2000" dirty="0" err="1">
                <a:highlight>
                  <a:srgbClr val="00FF00"/>
                </a:highlight>
              </a:rPr>
              <a:t>plot.points.svatter</a:t>
            </a:r>
            <a:r>
              <a:rPr lang="sk-SK" sz="2000" dirty="0">
                <a:highlight>
                  <a:srgbClr val="00FF00"/>
                </a:highlight>
              </a:rPr>
              <a:t> + test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CEC7F224-1BFB-4568-A82F-3DEA05D2EA71}"/>
              </a:ext>
            </a:extLst>
          </p:cNvPr>
          <p:cNvSpPr/>
          <p:nvPr/>
        </p:nvSpPr>
        <p:spPr>
          <a:xfrm>
            <a:off x="11151124" y="11392286"/>
            <a:ext cx="2052165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plot2DLabels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CE626936-2939-47D9-B9C1-5B0FF99FBAB7}"/>
              </a:ext>
            </a:extLst>
          </p:cNvPr>
          <p:cNvSpPr/>
          <p:nvPr/>
        </p:nvSpPr>
        <p:spPr>
          <a:xfrm>
            <a:off x="11280037" y="12328457"/>
            <a:ext cx="1794337" cy="515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>
                <a:solidFill>
                  <a:srgbClr val="24292E"/>
                </a:solidFill>
                <a:highlight>
                  <a:srgbClr val="FF0000"/>
                </a:highlight>
                <a:latin typeface="SFMono-Regular"/>
              </a:rPr>
              <a:t>plotLegend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38E6C0D0-3387-4383-94B1-787BA2BA7F50}"/>
              </a:ext>
            </a:extLst>
          </p:cNvPr>
          <p:cNvSpPr/>
          <p:nvPr/>
        </p:nvSpPr>
        <p:spPr>
          <a:xfrm>
            <a:off x="4830501" y="2150063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8AE3B592-C10E-4E00-8914-E3D71EC63AC8}"/>
              </a:ext>
            </a:extLst>
          </p:cNvPr>
          <p:cNvSpPr/>
          <p:nvPr/>
        </p:nvSpPr>
        <p:spPr>
          <a:xfrm>
            <a:off x="4830500" y="7675459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plot.addLabels.points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F043B69C-2334-44A9-84B9-6187214FBDAF}"/>
              </a:ext>
            </a:extLst>
          </p:cNvPr>
          <p:cNvSpPr/>
          <p:nvPr/>
        </p:nvSpPr>
        <p:spPr>
          <a:xfrm>
            <a:off x="4830499" y="8332808"/>
            <a:ext cx="25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</a:t>
            </a:r>
            <a:r>
              <a:rPr lang="sk-SK" sz="2000" dirty="0" err="1">
                <a:highlight>
                  <a:srgbClr val="00FF00"/>
                </a:highlight>
              </a:rPr>
              <a:t>egend</a:t>
            </a:r>
            <a:r>
              <a:rPr lang="sk-SK" sz="2000" dirty="0">
                <a:highlight>
                  <a:srgbClr val="00FF00"/>
                </a:highlight>
              </a:rPr>
              <a:t> +</a:t>
            </a:r>
            <a:r>
              <a:rPr lang="sk-SK" sz="2000" dirty="0">
                <a:highlight>
                  <a:srgbClr val="FF0000"/>
                </a:highlight>
              </a:rPr>
              <a:t>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3A0D9179-C210-4A82-B253-BFD31A4D723C}"/>
              </a:ext>
            </a:extLst>
          </p:cNvPr>
          <p:cNvSpPr/>
          <p:nvPr/>
        </p:nvSpPr>
        <p:spPr>
          <a:xfrm>
            <a:off x="4806329" y="2754407"/>
            <a:ext cx="25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</a:t>
            </a:r>
            <a:r>
              <a:rPr lang="sk-SK" sz="2000" dirty="0" err="1">
                <a:highlight>
                  <a:srgbClr val="00FF00"/>
                </a:highlight>
              </a:rPr>
              <a:t>egend</a:t>
            </a:r>
            <a:r>
              <a:rPr lang="sk-SK" sz="2000" dirty="0">
                <a:highlight>
                  <a:srgbClr val="00FF00"/>
                </a:highlight>
              </a:rPr>
              <a:t> +</a:t>
            </a:r>
            <a:r>
              <a:rPr lang="sk-SK" sz="2000" dirty="0">
                <a:highlight>
                  <a:srgbClr val="FF0000"/>
                </a:highlight>
              </a:rPr>
              <a:t>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06F4D959-19BB-4BE3-B745-6CCE633126AA}"/>
              </a:ext>
            </a:extLst>
          </p:cNvPr>
          <p:cNvCxnSpPr>
            <a:cxnSpLocks/>
          </p:cNvCxnSpPr>
          <p:nvPr/>
        </p:nvCxnSpPr>
        <p:spPr>
          <a:xfrm flipV="1">
            <a:off x="10929257" y="11479372"/>
            <a:ext cx="2703810" cy="1785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F086C626-BEC0-48BD-8BA0-F4B431321EF5}"/>
              </a:ext>
            </a:extLst>
          </p:cNvPr>
          <p:cNvSpPr/>
          <p:nvPr/>
        </p:nvSpPr>
        <p:spPr>
          <a:xfrm>
            <a:off x="8673302" y="372010"/>
            <a:ext cx="22506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highlight>
                  <a:srgbClr val="00FF00"/>
                </a:highlight>
              </a:rPr>
              <a:t>plot.characters</a:t>
            </a:r>
            <a:r>
              <a:rPr lang="sk-SK" sz="1800" dirty="0">
                <a:highlight>
                  <a:srgbClr val="00FF00"/>
                </a:highlight>
              </a:rPr>
              <a:t> + </a:t>
            </a:r>
            <a:r>
              <a:rPr lang="sk-SK" sz="1800" dirty="0" err="1">
                <a:highlight>
                  <a:srgbClr val="00FF00"/>
                </a:highlight>
              </a:rPr>
              <a:t>tests</a:t>
            </a:r>
            <a:endParaRPr lang="en-US" sz="1800" dirty="0">
              <a:highlight>
                <a:srgbClr val="00FF00"/>
              </a:highlight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67236BD9-559D-4261-B595-8D0553FF684E}"/>
              </a:ext>
            </a:extLst>
          </p:cNvPr>
          <p:cNvSpPr/>
          <p:nvPr/>
        </p:nvSpPr>
        <p:spPr>
          <a:xfrm>
            <a:off x="8673302" y="6482577"/>
            <a:ext cx="225068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err="1">
                <a:highlight>
                  <a:srgbClr val="00FF00"/>
                </a:highlight>
              </a:rPr>
              <a:t>plot.characters</a:t>
            </a:r>
            <a:r>
              <a:rPr lang="sk-SK" sz="1800" dirty="0">
                <a:highlight>
                  <a:srgbClr val="00FF00"/>
                </a:highlight>
              </a:rPr>
              <a:t> + </a:t>
            </a:r>
            <a:r>
              <a:rPr lang="sk-SK" sz="1800" dirty="0" err="1">
                <a:highlight>
                  <a:srgbClr val="00FF00"/>
                </a:highlight>
              </a:rPr>
              <a:t>tests</a:t>
            </a:r>
            <a:endParaRPr lang="en-US" sz="1800" dirty="0">
              <a:highlight>
                <a:srgbClr val="00FF00"/>
              </a:highlight>
            </a:endParaRPr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1DF4781B-A66F-4B6A-9EBA-822881DD904A}"/>
              </a:ext>
            </a:extLst>
          </p:cNvPr>
          <p:cNvSpPr/>
          <p:nvPr/>
        </p:nvSpPr>
        <p:spPr>
          <a:xfrm>
            <a:off x="4830500" y="9462974"/>
            <a:ext cx="3598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</a:t>
            </a:r>
            <a:r>
              <a:rPr lang="en-GB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characters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390FDF3E-5F64-4629-B75D-70ADBC383733}"/>
              </a:ext>
            </a:extLst>
          </p:cNvPr>
          <p:cNvSpPr/>
          <p:nvPr/>
        </p:nvSpPr>
        <p:spPr>
          <a:xfrm>
            <a:off x="4806329" y="3609330"/>
            <a:ext cx="3598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highlight>
                  <a:srgbClr val="00FF00"/>
                </a:highlight>
              </a:rPr>
              <a:t>plot.addLabels</a:t>
            </a:r>
            <a:r>
              <a:rPr lang="en-GB" sz="2000" dirty="0">
                <a:highlight>
                  <a:srgbClr val="00FF00"/>
                </a:highlight>
              </a:rPr>
              <a:t>.</a:t>
            </a:r>
            <a:r>
              <a:rPr lang="sk-SK" sz="2000" dirty="0" err="1">
                <a:highlight>
                  <a:srgbClr val="00FF00"/>
                </a:highlight>
              </a:rPr>
              <a:t>characters</a:t>
            </a:r>
            <a:r>
              <a:rPr lang="sk-SK" sz="2000" dirty="0">
                <a:highlight>
                  <a:srgbClr val="00FF00"/>
                </a:highlight>
              </a:rPr>
              <a:t> + </a:t>
            </a:r>
            <a:r>
              <a:rPr lang="sk-SK" sz="2000" dirty="0" err="1">
                <a:highlight>
                  <a:srgbClr val="00FF00"/>
                </a:highlight>
              </a:rPr>
              <a:t>tests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F6ACFC48-86DF-4D3A-A5E7-7C8BFE41FFF0}"/>
              </a:ext>
            </a:extLst>
          </p:cNvPr>
          <p:cNvSpPr/>
          <p:nvPr/>
        </p:nvSpPr>
        <p:spPr>
          <a:xfrm>
            <a:off x="7852686" y="170494"/>
            <a:ext cx="898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scatter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F4D9CCAC-1A43-46BE-B6BD-72B917456873}"/>
              </a:ext>
            </a:extLst>
          </p:cNvPr>
          <p:cNvSpPr/>
          <p:nvPr/>
        </p:nvSpPr>
        <p:spPr>
          <a:xfrm>
            <a:off x="7966452" y="566140"/>
            <a:ext cx="56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hist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47F0F4EB-E47E-4C87-9D48-DA1A0986A17E}"/>
              </a:ext>
            </a:extLst>
          </p:cNvPr>
          <p:cNvSpPr/>
          <p:nvPr/>
        </p:nvSpPr>
        <p:spPr>
          <a:xfrm>
            <a:off x="12177207" y="251230"/>
            <a:ext cx="898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scatter</a:t>
            </a:r>
            <a:endParaRPr lang="en-GB" sz="2000" dirty="0">
              <a:highlight>
                <a:srgbClr val="00FFFF"/>
              </a:highlight>
            </a:endParaRPr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EC69652C-48F1-4EE1-AA07-2814CA4CC8D5}"/>
              </a:ext>
            </a:extLst>
          </p:cNvPr>
          <p:cNvSpPr/>
          <p:nvPr/>
        </p:nvSpPr>
        <p:spPr>
          <a:xfrm>
            <a:off x="12344720" y="620562"/>
            <a:ext cx="563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>
                <a:highlight>
                  <a:srgbClr val="00FFFF"/>
                </a:highlight>
              </a:rPr>
              <a:t>hist</a:t>
            </a:r>
            <a:endParaRPr lang="en-GB" sz="2000" dirty="0">
              <a:highlight>
                <a:srgbClr val="00FFFF"/>
              </a:highlight>
            </a:endParaRPr>
          </a:p>
        </p:txBody>
      </p:sp>
      <p:cxnSp>
        <p:nvCxnSpPr>
          <p:cNvPr id="35" name="Rovná spojnica 34">
            <a:extLst>
              <a:ext uri="{FF2B5EF4-FFF2-40B4-BE49-F238E27FC236}">
                <a16:creationId xmlns:a16="http://schemas.microsoft.com/office/drawing/2014/main" id="{B29B9112-0901-4D08-98A3-816EBDAC0A1D}"/>
              </a:ext>
            </a:extLst>
          </p:cNvPr>
          <p:cNvCxnSpPr>
            <a:cxnSpLocks/>
          </p:cNvCxnSpPr>
          <p:nvPr/>
        </p:nvCxnSpPr>
        <p:spPr>
          <a:xfrm flipH="1" flipV="1">
            <a:off x="11104647" y="11221448"/>
            <a:ext cx="2528420" cy="21302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90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2612</TotalTime>
  <Words>463</Words>
  <Application>Microsoft Office PowerPoint</Application>
  <PresentationFormat>Vlastná</PresentationFormat>
  <Paragraphs>109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TT76Eo00</vt:lpstr>
      <vt:lpstr>Office Theme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Šlenker</dc:creator>
  <cp:lastModifiedBy>Marek Šlenker</cp:lastModifiedBy>
  <cp:revision>66</cp:revision>
  <dcterms:created xsi:type="dcterms:W3CDTF">2020-01-27T12:36:46Z</dcterms:created>
  <dcterms:modified xsi:type="dcterms:W3CDTF">2020-04-22T12:18:52Z</dcterms:modified>
</cp:coreProperties>
</file>