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4711363" cy="14417675"/>
  <p:notesSz cx="6858000" cy="9144000"/>
  <p:defaultTextStyle>
    <a:defPPr>
      <a:defRPr lang="en-US"/>
    </a:defPPr>
    <a:lvl1pPr marL="0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1pPr>
    <a:lvl2pPr marL="699059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2pPr>
    <a:lvl3pPr marL="1398118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3pPr>
    <a:lvl4pPr marL="2097176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4pPr>
    <a:lvl5pPr marL="2796235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5pPr>
    <a:lvl6pPr marL="3495294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6pPr>
    <a:lvl7pPr marL="4194353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7pPr>
    <a:lvl8pPr marL="4893412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8pPr>
    <a:lvl9pPr marL="5592470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418" autoAdjust="0"/>
    <p:restoredTop sz="92116" autoAdjust="0"/>
  </p:normalViewPr>
  <p:slideViewPr>
    <p:cSldViewPr snapToGrid="0">
      <p:cViewPr varScale="1">
        <p:scale>
          <a:sx n="44" d="100"/>
          <a:sy n="44" d="100"/>
        </p:scale>
        <p:origin x="23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2" y="2359560"/>
            <a:ext cx="12504659" cy="5019487"/>
          </a:xfrm>
        </p:spPr>
        <p:txBody>
          <a:bodyPr anchor="b"/>
          <a:lstStyle>
            <a:lvl1pPr algn="ctr">
              <a:defRPr sz="9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921" y="7572618"/>
            <a:ext cx="11033522" cy="3480933"/>
          </a:xfrm>
        </p:spPr>
        <p:txBody>
          <a:bodyPr/>
          <a:lstStyle>
            <a:lvl1pPr marL="0" indent="0" algn="ctr">
              <a:buNone/>
              <a:defRPr sz="3861"/>
            </a:lvl1pPr>
            <a:lvl2pPr marL="735589" indent="0" algn="ctr">
              <a:buNone/>
              <a:defRPr sz="3218"/>
            </a:lvl2pPr>
            <a:lvl3pPr marL="1471178" indent="0" algn="ctr">
              <a:buNone/>
              <a:defRPr sz="2896"/>
            </a:lvl3pPr>
            <a:lvl4pPr marL="2206767" indent="0" algn="ctr">
              <a:buNone/>
              <a:defRPr sz="2574"/>
            </a:lvl4pPr>
            <a:lvl5pPr marL="2942356" indent="0" algn="ctr">
              <a:buNone/>
              <a:defRPr sz="2574"/>
            </a:lvl5pPr>
            <a:lvl6pPr marL="3677945" indent="0" algn="ctr">
              <a:buNone/>
              <a:defRPr sz="2574"/>
            </a:lvl6pPr>
            <a:lvl7pPr marL="4413534" indent="0" algn="ctr">
              <a:buNone/>
              <a:defRPr sz="2574"/>
            </a:lvl7pPr>
            <a:lvl8pPr marL="5149124" indent="0" algn="ctr">
              <a:buNone/>
              <a:defRPr sz="2574"/>
            </a:lvl8pPr>
            <a:lvl9pPr marL="5884713" indent="0" algn="ctr">
              <a:buNone/>
              <a:defRPr sz="257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8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7820" y="767608"/>
            <a:ext cx="3172138" cy="12218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407" y="767608"/>
            <a:ext cx="9332521" cy="12218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7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6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5" y="3594411"/>
            <a:ext cx="12688551" cy="5997351"/>
          </a:xfrm>
        </p:spPr>
        <p:txBody>
          <a:bodyPr anchor="b"/>
          <a:lstStyle>
            <a:lvl1pPr>
              <a:defRPr sz="9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745" y="9648499"/>
            <a:ext cx="12688551" cy="3153865"/>
          </a:xfrm>
        </p:spPr>
        <p:txBody>
          <a:bodyPr/>
          <a:lstStyle>
            <a:lvl1pPr marL="0" indent="0">
              <a:buNone/>
              <a:defRPr sz="3861">
                <a:solidFill>
                  <a:schemeClr val="tx1"/>
                </a:solidFill>
              </a:defRPr>
            </a:lvl1pPr>
            <a:lvl2pPr marL="735589" indent="0">
              <a:buNone/>
              <a:defRPr sz="3218">
                <a:solidFill>
                  <a:schemeClr val="tx1">
                    <a:tint val="75000"/>
                  </a:schemeClr>
                </a:solidFill>
              </a:defRPr>
            </a:lvl2pPr>
            <a:lvl3pPr marL="1471178" indent="0">
              <a:buNone/>
              <a:defRPr sz="2896">
                <a:solidFill>
                  <a:schemeClr val="tx1">
                    <a:tint val="75000"/>
                  </a:schemeClr>
                </a:solidFill>
              </a:defRPr>
            </a:lvl3pPr>
            <a:lvl4pPr marL="2206767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4pPr>
            <a:lvl5pPr marL="2942356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5pPr>
            <a:lvl6pPr marL="3677945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6pPr>
            <a:lvl7pPr marL="4413534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7pPr>
            <a:lvl8pPr marL="5149124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8pPr>
            <a:lvl9pPr marL="5884713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8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406" y="3838039"/>
            <a:ext cx="6252329" cy="9147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628" y="3838039"/>
            <a:ext cx="6252329" cy="9147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5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2" y="767611"/>
            <a:ext cx="12688551" cy="2786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324" y="3534334"/>
            <a:ext cx="6223595" cy="1732122"/>
          </a:xfrm>
        </p:spPr>
        <p:txBody>
          <a:bodyPr anchor="b"/>
          <a:lstStyle>
            <a:lvl1pPr marL="0" indent="0">
              <a:buNone/>
              <a:defRPr sz="3861" b="1"/>
            </a:lvl1pPr>
            <a:lvl2pPr marL="735589" indent="0">
              <a:buNone/>
              <a:defRPr sz="3218" b="1"/>
            </a:lvl2pPr>
            <a:lvl3pPr marL="1471178" indent="0">
              <a:buNone/>
              <a:defRPr sz="2896" b="1"/>
            </a:lvl3pPr>
            <a:lvl4pPr marL="2206767" indent="0">
              <a:buNone/>
              <a:defRPr sz="2574" b="1"/>
            </a:lvl4pPr>
            <a:lvl5pPr marL="2942356" indent="0">
              <a:buNone/>
              <a:defRPr sz="2574" b="1"/>
            </a:lvl5pPr>
            <a:lvl6pPr marL="3677945" indent="0">
              <a:buNone/>
              <a:defRPr sz="2574" b="1"/>
            </a:lvl6pPr>
            <a:lvl7pPr marL="4413534" indent="0">
              <a:buNone/>
              <a:defRPr sz="2574" b="1"/>
            </a:lvl7pPr>
            <a:lvl8pPr marL="5149124" indent="0">
              <a:buNone/>
              <a:defRPr sz="2574" b="1"/>
            </a:lvl8pPr>
            <a:lvl9pPr marL="5884713" indent="0">
              <a:buNone/>
              <a:defRPr sz="2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24" y="5266456"/>
            <a:ext cx="6223595" cy="7746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7629" y="3534334"/>
            <a:ext cx="6254245" cy="1732122"/>
          </a:xfrm>
        </p:spPr>
        <p:txBody>
          <a:bodyPr anchor="b"/>
          <a:lstStyle>
            <a:lvl1pPr marL="0" indent="0">
              <a:buNone/>
              <a:defRPr sz="3861" b="1"/>
            </a:lvl1pPr>
            <a:lvl2pPr marL="735589" indent="0">
              <a:buNone/>
              <a:defRPr sz="3218" b="1"/>
            </a:lvl2pPr>
            <a:lvl3pPr marL="1471178" indent="0">
              <a:buNone/>
              <a:defRPr sz="2896" b="1"/>
            </a:lvl3pPr>
            <a:lvl4pPr marL="2206767" indent="0">
              <a:buNone/>
              <a:defRPr sz="2574" b="1"/>
            </a:lvl4pPr>
            <a:lvl5pPr marL="2942356" indent="0">
              <a:buNone/>
              <a:defRPr sz="2574" b="1"/>
            </a:lvl5pPr>
            <a:lvl6pPr marL="3677945" indent="0">
              <a:buNone/>
              <a:defRPr sz="2574" b="1"/>
            </a:lvl6pPr>
            <a:lvl7pPr marL="4413534" indent="0">
              <a:buNone/>
              <a:defRPr sz="2574" b="1"/>
            </a:lvl7pPr>
            <a:lvl8pPr marL="5149124" indent="0">
              <a:buNone/>
              <a:defRPr sz="2574" b="1"/>
            </a:lvl8pPr>
            <a:lvl9pPr marL="5884713" indent="0">
              <a:buNone/>
              <a:defRPr sz="2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7629" y="5266456"/>
            <a:ext cx="6254245" cy="7746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3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1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961178"/>
            <a:ext cx="4744797" cy="3364124"/>
          </a:xfrm>
        </p:spPr>
        <p:txBody>
          <a:bodyPr anchor="b"/>
          <a:lstStyle>
            <a:lvl1pPr>
              <a:defRPr sz="51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45" y="2075881"/>
            <a:ext cx="7447628" cy="10245894"/>
          </a:xfrm>
        </p:spPr>
        <p:txBody>
          <a:bodyPr/>
          <a:lstStyle>
            <a:lvl1pPr>
              <a:defRPr sz="5148"/>
            </a:lvl1pPr>
            <a:lvl2pPr>
              <a:defRPr sz="4505"/>
            </a:lvl2pPr>
            <a:lvl3pPr>
              <a:defRPr sz="3861"/>
            </a:lvl3pPr>
            <a:lvl4pPr>
              <a:defRPr sz="3218"/>
            </a:lvl4pPr>
            <a:lvl5pPr>
              <a:defRPr sz="3218"/>
            </a:lvl5pPr>
            <a:lvl6pPr>
              <a:defRPr sz="3218"/>
            </a:lvl6pPr>
            <a:lvl7pPr>
              <a:defRPr sz="3218"/>
            </a:lvl7pPr>
            <a:lvl8pPr>
              <a:defRPr sz="3218"/>
            </a:lvl8pPr>
            <a:lvl9pPr>
              <a:defRPr sz="32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4325302"/>
            <a:ext cx="4744797" cy="8013158"/>
          </a:xfrm>
        </p:spPr>
        <p:txBody>
          <a:bodyPr/>
          <a:lstStyle>
            <a:lvl1pPr marL="0" indent="0">
              <a:buNone/>
              <a:defRPr sz="2574"/>
            </a:lvl1pPr>
            <a:lvl2pPr marL="735589" indent="0">
              <a:buNone/>
              <a:defRPr sz="2252"/>
            </a:lvl2pPr>
            <a:lvl3pPr marL="1471178" indent="0">
              <a:buNone/>
              <a:defRPr sz="1931"/>
            </a:lvl3pPr>
            <a:lvl4pPr marL="2206767" indent="0">
              <a:buNone/>
              <a:defRPr sz="1609"/>
            </a:lvl4pPr>
            <a:lvl5pPr marL="2942356" indent="0">
              <a:buNone/>
              <a:defRPr sz="1609"/>
            </a:lvl5pPr>
            <a:lvl6pPr marL="3677945" indent="0">
              <a:buNone/>
              <a:defRPr sz="1609"/>
            </a:lvl6pPr>
            <a:lvl7pPr marL="4413534" indent="0">
              <a:buNone/>
              <a:defRPr sz="1609"/>
            </a:lvl7pPr>
            <a:lvl8pPr marL="5149124" indent="0">
              <a:buNone/>
              <a:defRPr sz="1609"/>
            </a:lvl8pPr>
            <a:lvl9pPr marL="5884713" indent="0">
              <a:buNone/>
              <a:defRPr sz="16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8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961178"/>
            <a:ext cx="4744797" cy="3364124"/>
          </a:xfrm>
        </p:spPr>
        <p:txBody>
          <a:bodyPr anchor="b"/>
          <a:lstStyle>
            <a:lvl1pPr>
              <a:defRPr sz="51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245" y="2075881"/>
            <a:ext cx="7447628" cy="10245894"/>
          </a:xfrm>
        </p:spPr>
        <p:txBody>
          <a:bodyPr anchor="t"/>
          <a:lstStyle>
            <a:lvl1pPr marL="0" indent="0">
              <a:buNone/>
              <a:defRPr sz="5148"/>
            </a:lvl1pPr>
            <a:lvl2pPr marL="735589" indent="0">
              <a:buNone/>
              <a:defRPr sz="4505"/>
            </a:lvl2pPr>
            <a:lvl3pPr marL="1471178" indent="0">
              <a:buNone/>
              <a:defRPr sz="3861"/>
            </a:lvl3pPr>
            <a:lvl4pPr marL="2206767" indent="0">
              <a:buNone/>
              <a:defRPr sz="3218"/>
            </a:lvl4pPr>
            <a:lvl5pPr marL="2942356" indent="0">
              <a:buNone/>
              <a:defRPr sz="3218"/>
            </a:lvl5pPr>
            <a:lvl6pPr marL="3677945" indent="0">
              <a:buNone/>
              <a:defRPr sz="3218"/>
            </a:lvl6pPr>
            <a:lvl7pPr marL="4413534" indent="0">
              <a:buNone/>
              <a:defRPr sz="3218"/>
            </a:lvl7pPr>
            <a:lvl8pPr marL="5149124" indent="0">
              <a:buNone/>
              <a:defRPr sz="3218"/>
            </a:lvl8pPr>
            <a:lvl9pPr marL="5884713" indent="0">
              <a:buNone/>
              <a:defRPr sz="32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4325302"/>
            <a:ext cx="4744797" cy="8013158"/>
          </a:xfrm>
        </p:spPr>
        <p:txBody>
          <a:bodyPr/>
          <a:lstStyle>
            <a:lvl1pPr marL="0" indent="0">
              <a:buNone/>
              <a:defRPr sz="2574"/>
            </a:lvl1pPr>
            <a:lvl2pPr marL="735589" indent="0">
              <a:buNone/>
              <a:defRPr sz="2252"/>
            </a:lvl2pPr>
            <a:lvl3pPr marL="1471178" indent="0">
              <a:buNone/>
              <a:defRPr sz="1931"/>
            </a:lvl3pPr>
            <a:lvl4pPr marL="2206767" indent="0">
              <a:buNone/>
              <a:defRPr sz="1609"/>
            </a:lvl4pPr>
            <a:lvl5pPr marL="2942356" indent="0">
              <a:buNone/>
              <a:defRPr sz="1609"/>
            </a:lvl5pPr>
            <a:lvl6pPr marL="3677945" indent="0">
              <a:buNone/>
              <a:defRPr sz="1609"/>
            </a:lvl6pPr>
            <a:lvl7pPr marL="4413534" indent="0">
              <a:buNone/>
              <a:defRPr sz="1609"/>
            </a:lvl7pPr>
            <a:lvl8pPr marL="5149124" indent="0">
              <a:buNone/>
              <a:defRPr sz="1609"/>
            </a:lvl8pPr>
            <a:lvl9pPr marL="5884713" indent="0">
              <a:buNone/>
              <a:defRPr sz="16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406" y="767611"/>
            <a:ext cx="12688551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06" y="3838039"/>
            <a:ext cx="12688551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406" y="13363052"/>
            <a:ext cx="331005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7EBEE-9833-4BC3-9BD1-B29620C10F1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139" y="13363052"/>
            <a:ext cx="4965085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9900" y="13363052"/>
            <a:ext cx="331005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4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71178" rtl="0" eaLnBrk="1" latinLnBrk="0" hangingPunct="1">
        <a:lnSpc>
          <a:spcPct val="90000"/>
        </a:lnSpc>
        <a:spcBef>
          <a:spcPct val="0"/>
        </a:spcBef>
        <a:buNone/>
        <a:defRPr sz="7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7795" indent="-367795" algn="l" defTabSz="1471178" rtl="0" eaLnBrk="1" latinLnBrk="0" hangingPunct="1">
        <a:lnSpc>
          <a:spcPct val="90000"/>
        </a:lnSpc>
        <a:spcBef>
          <a:spcPts val="1609"/>
        </a:spcBef>
        <a:buFont typeface="Arial" panose="020B0604020202020204" pitchFamily="34" charset="0"/>
        <a:buChar char="•"/>
        <a:defRPr sz="4505" kern="1200">
          <a:solidFill>
            <a:schemeClr val="tx1"/>
          </a:solidFill>
          <a:latin typeface="+mn-lt"/>
          <a:ea typeface="+mn-ea"/>
          <a:cs typeface="+mn-cs"/>
        </a:defRPr>
      </a:lvl1pPr>
      <a:lvl2pPr marL="1103384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3861" kern="1200">
          <a:solidFill>
            <a:schemeClr val="tx1"/>
          </a:solidFill>
          <a:latin typeface="+mn-lt"/>
          <a:ea typeface="+mn-ea"/>
          <a:cs typeface="+mn-cs"/>
        </a:defRPr>
      </a:lvl2pPr>
      <a:lvl3pPr marL="1838973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3218" kern="1200">
          <a:solidFill>
            <a:schemeClr val="tx1"/>
          </a:solidFill>
          <a:latin typeface="+mn-lt"/>
          <a:ea typeface="+mn-ea"/>
          <a:cs typeface="+mn-cs"/>
        </a:defRPr>
      </a:lvl3pPr>
      <a:lvl4pPr marL="2574562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3310151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4045740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781329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516918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6252507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1pPr>
      <a:lvl2pPr marL="735589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2pPr>
      <a:lvl3pPr marL="1471178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3pPr>
      <a:lvl4pPr marL="2206767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2942356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3677945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413534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149124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5884713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146" y="440820"/>
            <a:ext cx="92781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pca.calc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886197" y="990785"/>
            <a:ext cx="106106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/>
              <a:t>summary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886198" y="2138827"/>
            <a:ext cx="158569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plot.characters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886198" y="1564806"/>
            <a:ext cx="304359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plot.points</a:t>
            </a:r>
            <a:r>
              <a:rPr lang="en-US" sz="1800" dirty="0"/>
              <a:t>   labels=T legend=T</a:t>
            </a:r>
          </a:p>
        </p:txBody>
      </p:sp>
      <p:sp>
        <p:nvSpPr>
          <p:cNvPr id="8" name="Rectangle 7"/>
          <p:cNvSpPr/>
          <p:nvPr/>
        </p:nvSpPr>
        <p:spPr>
          <a:xfrm>
            <a:off x="5379618" y="1564806"/>
            <a:ext cx="125034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plot.legend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7188957" y="1564806"/>
            <a:ext cx="136877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labels.points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7188957" y="2138827"/>
            <a:ext cx="175560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labels.characters</a:t>
            </a:r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1187145" y="4310690"/>
            <a:ext cx="9297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cda.calc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1886196" y="4860655"/>
            <a:ext cx="10610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/>
              <a:t>summary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86197" y="5434676"/>
            <a:ext cx="30435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plot.points</a:t>
            </a:r>
            <a:r>
              <a:rPr lang="en-US" sz="1800" dirty="0"/>
              <a:t>   labels=T legend=T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79617" y="5434676"/>
            <a:ext cx="12503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plot.legend</a:t>
            </a:r>
            <a:endParaRPr lang="en-US" sz="1800" dirty="0"/>
          </a:p>
        </p:txBody>
      </p:sp>
      <p:sp>
        <p:nvSpPr>
          <p:cNvPr id="16" name="Rectangle 15"/>
          <p:cNvSpPr/>
          <p:nvPr/>
        </p:nvSpPr>
        <p:spPr>
          <a:xfrm>
            <a:off x="7188956" y="5434676"/>
            <a:ext cx="136877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labels.points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>
          <a:xfrm>
            <a:off x="1886197" y="2782073"/>
            <a:ext cx="87556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/>
              <a:t>plot.3D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86197" y="6007005"/>
            <a:ext cx="875561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plot.3D</a:t>
            </a:r>
          </a:p>
        </p:txBody>
      </p:sp>
      <p:sp>
        <p:nvSpPr>
          <p:cNvPr id="2" name="Rectangle 1"/>
          <p:cNvSpPr/>
          <p:nvPr/>
        </p:nvSpPr>
        <p:spPr>
          <a:xfrm>
            <a:off x="887681" y="7302968"/>
            <a:ext cx="5742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T76Eo00"/>
              </a:rPr>
              <a:t>Classificatory discriminant analysis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87145" y="8502985"/>
            <a:ext cx="1290994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 err="1"/>
              <a:t>classifda.</a:t>
            </a:r>
            <a:r>
              <a:rPr lang="en-US" sz="2000" b="1" dirty="0" err="1"/>
              <a:t>lda</a:t>
            </a:r>
            <a:r>
              <a:rPr lang="en-US" sz="2000" dirty="0"/>
              <a:t>(data, </a:t>
            </a:r>
            <a:r>
              <a:rPr lang="en-US" sz="2000" dirty="0" err="1"/>
              <a:t>crossval</a:t>
            </a:r>
            <a:r>
              <a:rPr lang="en-US" sz="2000" dirty="0"/>
              <a:t>="</a:t>
            </a:r>
            <a:r>
              <a:rPr lang="en-US" sz="2000" dirty="0" err="1"/>
              <a:t>indiv</a:t>
            </a:r>
            <a:r>
              <a:rPr lang="en-US" sz="2000" dirty="0"/>
              <a:t>“/”pop”)   - </a:t>
            </a:r>
            <a:r>
              <a:rPr lang="en-US" sz="2000" dirty="0" err="1"/>
              <a:t>klasif</a:t>
            </a:r>
            <a:r>
              <a:rPr lang="en-US" sz="2000" dirty="0"/>
              <a:t>. </a:t>
            </a:r>
            <a:r>
              <a:rPr lang="en-US" sz="2000" dirty="0" err="1"/>
              <a:t>pravidlo</a:t>
            </a:r>
            <a:r>
              <a:rPr lang="en-US" sz="2000" dirty="0"/>
              <a:t> </a:t>
            </a:r>
            <a:r>
              <a:rPr lang="en-US" sz="2000" dirty="0" err="1"/>
              <a:t>zalozene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linearnej</a:t>
            </a:r>
            <a:r>
              <a:rPr lang="en-US" sz="2000" dirty="0"/>
              <a:t> </a:t>
            </a:r>
            <a:r>
              <a:rPr lang="en-US" sz="2000" dirty="0" err="1"/>
              <a:t>diskriminacnej</a:t>
            </a:r>
            <a:r>
              <a:rPr lang="en-US" sz="2000" dirty="0"/>
              <a:t> </a:t>
            </a:r>
            <a:r>
              <a:rPr lang="en-US" sz="2000" dirty="0" err="1"/>
              <a:t>funkcii</a:t>
            </a:r>
            <a:r>
              <a:rPr lang="en-US" sz="2000" dirty="0"/>
              <a:t> // </a:t>
            </a:r>
            <a:r>
              <a:rPr lang="en-US" sz="2000" dirty="0" err="1"/>
              <a:t>vrati</a:t>
            </a:r>
            <a:r>
              <a:rPr lang="en-US" sz="2000" dirty="0"/>
              <a:t> </a:t>
            </a:r>
            <a:r>
              <a:rPr lang="en-US" sz="2000" dirty="0" err="1"/>
              <a:t>classifcata</a:t>
            </a:r>
            <a:endParaRPr lang="en-US" sz="2000" dirty="0"/>
          </a:p>
          <a:p>
            <a:r>
              <a:rPr lang="en-US" sz="2000" dirty="0" err="1"/>
              <a:t>classifda.</a:t>
            </a:r>
            <a:r>
              <a:rPr lang="en-US" sz="2000" b="1" dirty="0" err="1"/>
              <a:t>knn</a:t>
            </a:r>
            <a:r>
              <a:rPr lang="en-US" sz="2000" dirty="0"/>
              <a:t>(data, </a:t>
            </a:r>
            <a:r>
              <a:rPr lang="en-US" sz="2000" b="1" dirty="0"/>
              <a:t>k</a:t>
            </a:r>
            <a:r>
              <a:rPr lang="en-US" sz="2000" dirty="0"/>
              <a:t>, </a:t>
            </a:r>
            <a:r>
              <a:rPr lang="en-US" sz="2000" dirty="0" err="1"/>
              <a:t>crossval</a:t>
            </a:r>
            <a:r>
              <a:rPr lang="en-US" sz="2000" dirty="0"/>
              <a:t>="</a:t>
            </a:r>
            <a:r>
              <a:rPr lang="en-US" sz="2000" dirty="0" err="1"/>
              <a:t>indiv</a:t>
            </a:r>
            <a:r>
              <a:rPr lang="en-US" sz="2000" dirty="0"/>
              <a:t>“/”pop”)   - </a:t>
            </a:r>
            <a:r>
              <a:rPr lang="en-US" sz="2000" dirty="0" err="1"/>
              <a:t>klasif</a:t>
            </a:r>
            <a:r>
              <a:rPr lang="en-US" sz="2000" dirty="0"/>
              <a:t>. </a:t>
            </a:r>
            <a:r>
              <a:rPr lang="en-US" sz="2000" dirty="0" err="1"/>
              <a:t>pravidlo</a:t>
            </a:r>
            <a:r>
              <a:rPr lang="en-US" sz="2000" dirty="0"/>
              <a:t> </a:t>
            </a:r>
            <a:r>
              <a:rPr lang="en-US" sz="2000" dirty="0" err="1"/>
              <a:t>zalozene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neparam</a:t>
            </a:r>
            <a:r>
              <a:rPr lang="en-US" sz="2000" dirty="0"/>
              <a:t> KNN // </a:t>
            </a:r>
            <a:r>
              <a:rPr lang="en-US" sz="2000" dirty="0" err="1"/>
              <a:t>vrati</a:t>
            </a:r>
            <a:r>
              <a:rPr lang="en-US" sz="2000" dirty="0"/>
              <a:t> </a:t>
            </a:r>
            <a:r>
              <a:rPr lang="en-US" sz="2000" dirty="0" err="1"/>
              <a:t>classifcata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187145" y="10704000"/>
            <a:ext cx="567706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classifda.</a:t>
            </a:r>
            <a:r>
              <a:rPr lang="en-US" sz="2000" b="1" dirty="0" err="1"/>
              <a:t>lda</a:t>
            </a:r>
            <a:r>
              <a:rPr lang="en-US" sz="2000" dirty="0" err="1"/>
              <a:t>.samp</a:t>
            </a:r>
            <a:r>
              <a:rPr lang="en-US" sz="2000" dirty="0"/>
              <a:t>(data, sample = “</a:t>
            </a:r>
            <a:r>
              <a:rPr lang="en-US" sz="2000" dirty="0" err="1"/>
              <a:t>hybr</a:t>
            </a:r>
            <a:r>
              <a:rPr lang="en-US" sz="2000" dirty="0"/>
              <a:t>”)</a:t>
            </a:r>
          </a:p>
          <a:p>
            <a:r>
              <a:rPr lang="en-US" sz="2000" dirty="0" err="1"/>
              <a:t>classifda.lda.samp</a:t>
            </a:r>
            <a:r>
              <a:rPr lang="en-US" sz="2000" dirty="0"/>
              <a:t>(</a:t>
            </a:r>
            <a:r>
              <a:rPr lang="en-US" sz="2000" dirty="0" err="1"/>
              <a:t>sample_data,training_data</a:t>
            </a:r>
            <a:r>
              <a:rPr lang="en-US" sz="2000" dirty="0"/>
              <a:t>)  ???? </a:t>
            </a:r>
          </a:p>
          <a:p>
            <a:r>
              <a:rPr lang="en-US" sz="2000" dirty="0" err="1"/>
              <a:t>classifda.</a:t>
            </a:r>
            <a:r>
              <a:rPr lang="en-US" sz="2000" b="1" dirty="0" err="1"/>
              <a:t>knn</a:t>
            </a:r>
            <a:r>
              <a:rPr lang="en-US" sz="2000" dirty="0" err="1"/>
              <a:t>.samp</a:t>
            </a:r>
            <a:r>
              <a:rPr lang="en-US" sz="2000" dirty="0"/>
              <a:t>(data, k, sample = “</a:t>
            </a:r>
            <a:r>
              <a:rPr lang="en-US" sz="2000" dirty="0" err="1"/>
              <a:t>hybr</a:t>
            </a:r>
            <a:r>
              <a:rPr lang="en-US" sz="2000" dirty="0"/>
              <a:t>”)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7145" y="11929790"/>
            <a:ext cx="7607339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 err="1"/>
              <a:t>classifda.matrix</a:t>
            </a:r>
            <a:r>
              <a:rPr lang="en-US" sz="2000" dirty="0"/>
              <a:t>(results, level = “Population”/”Taxon”)   </a:t>
            </a:r>
            <a:r>
              <a:rPr lang="en-US" sz="2000" dirty="0" err="1"/>
              <a:t>vrati</a:t>
            </a:r>
            <a:r>
              <a:rPr lang="en-US" sz="2000" dirty="0"/>
              <a:t> </a:t>
            </a:r>
            <a:r>
              <a:rPr lang="en-US" sz="2000" dirty="0" err="1"/>
              <a:t>data.frame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187145" y="12798084"/>
            <a:ext cx="2749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classifda.barplot</a:t>
            </a:r>
            <a:r>
              <a:rPr lang="en-US" sz="2000" dirty="0"/>
              <a:t>(results)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86196" y="3343281"/>
            <a:ext cx="1197764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plot.spider</a:t>
            </a:r>
            <a:endParaRPr lang="en-US" sz="1800" dirty="0"/>
          </a:p>
        </p:txBody>
      </p:sp>
      <p:sp>
        <p:nvSpPr>
          <p:cNvPr id="23" name="Rectangle 22"/>
          <p:cNvSpPr/>
          <p:nvPr/>
        </p:nvSpPr>
        <p:spPr>
          <a:xfrm>
            <a:off x="1886196" y="6487024"/>
            <a:ext cx="1197764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plot.spider</a:t>
            </a:r>
            <a:endParaRPr lang="en-US" sz="1800" dirty="0"/>
          </a:p>
        </p:txBody>
      </p:sp>
      <p:sp>
        <p:nvSpPr>
          <p:cNvPr id="25" name="Rectangle 24"/>
          <p:cNvSpPr/>
          <p:nvPr/>
        </p:nvSpPr>
        <p:spPr>
          <a:xfrm>
            <a:off x="1187145" y="9585373"/>
            <a:ext cx="735330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</a:rPr>
              <a:t>knn.select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data,crossval</a:t>
            </a:r>
            <a:r>
              <a:rPr lang="en-US" sz="2000" dirty="0">
                <a:solidFill>
                  <a:srgbClr val="0000FF"/>
                </a:solidFill>
              </a:rPr>
              <a:t>="</a:t>
            </a:r>
            <a:r>
              <a:rPr lang="en-US" sz="2000" dirty="0" err="1">
                <a:solidFill>
                  <a:srgbClr val="0000FF"/>
                </a:solidFill>
              </a:rPr>
              <a:t>indiv</a:t>
            </a:r>
            <a:r>
              <a:rPr lang="en-US" sz="2000" dirty="0">
                <a:solidFill>
                  <a:srgbClr val="0000FF"/>
                </a:solidFill>
              </a:rPr>
              <a:t>“ / "pop")   // </a:t>
            </a:r>
            <a:r>
              <a:rPr lang="en-US" sz="2000" dirty="0" err="1">
                <a:solidFill>
                  <a:srgbClr val="0000FF"/>
                </a:solidFill>
              </a:rPr>
              <a:t>nevrati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nic</a:t>
            </a:r>
            <a:r>
              <a:rPr lang="en-US" sz="2000" dirty="0">
                <a:solidFill>
                  <a:srgbClr val="0000FF"/>
                </a:solidFill>
              </a:rPr>
              <a:t>,</a:t>
            </a:r>
            <a:endParaRPr lang="en-US" sz="2000" dirty="0"/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C4230830-9464-48AC-899D-1FD4CEEB43D8}"/>
              </a:ext>
            </a:extLst>
          </p:cNvPr>
          <p:cNvSpPr/>
          <p:nvPr/>
        </p:nvSpPr>
        <p:spPr>
          <a:xfrm>
            <a:off x="5379617" y="3431941"/>
            <a:ext cx="1370696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sk-SK" sz="1800" dirty="0"/>
              <a:t>PLOT default</a:t>
            </a:r>
            <a:endParaRPr lang="en-US" sz="1800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AFE7E287-4A97-4F3A-8DD8-CFD83B7F1DAE}"/>
              </a:ext>
            </a:extLst>
          </p:cNvPr>
          <p:cNvSpPr/>
          <p:nvPr/>
        </p:nvSpPr>
        <p:spPr>
          <a:xfrm>
            <a:off x="5379617" y="6266518"/>
            <a:ext cx="1370696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sk-SK" sz="1800" dirty="0"/>
              <a:t>PLOT default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896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>
            <a:extLst>
              <a:ext uri="{FF2B5EF4-FFF2-40B4-BE49-F238E27FC236}">
                <a16:creationId xmlns:a16="http://schemas.microsoft.com/office/drawing/2014/main" id="{DE4001F9-F7AD-4847-B5B6-3B9EEFF3B711}"/>
              </a:ext>
            </a:extLst>
          </p:cNvPr>
          <p:cNvSpPr/>
          <p:nvPr/>
        </p:nvSpPr>
        <p:spPr>
          <a:xfrm>
            <a:off x="631983" y="1048505"/>
            <a:ext cx="22509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Data</a:t>
            </a:r>
            <a:r>
              <a:rPr lang="sk-SK" sz="1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k-SK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input</a:t>
            </a:r>
            <a:r>
              <a:rPr lang="sk-SK" sz="1400" b="1" dirty="0">
                <a:solidFill>
                  <a:srgbClr val="000000"/>
                </a:solidFill>
                <a:latin typeface="Arial" panose="020B0604020202020204" pitchFamily="34" charset="0"/>
              </a:rPr>
              <a:t> &amp; </a:t>
            </a:r>
            <a:r>
              <a:rPr lang="sk-SK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description</a:t>
            </a:r>
            <a:endParaRPr lang="sk-SK" sz="14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82E83F06-AB71-44D5-BAF9-5704D084EABD}"/>
              </a:ext>
            </a:extLst>
          </p:cNvPr>
          <p:cNvSpPr/>
          <p:nvPr/>
        </p:nvSpPr>
        <p:spPr>
          <a:xfrm>
            <a:off x="1757451" y="1493090"/>
            <a:ext cx="1477649" cy="705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read.</a:t>
            </a:r>
            <a:r>
              <a:rPr lang="en-GB" sz="1400" dirty="0" err="1">
                <a:highlight>
                  <a:srgbClr val="00FF00"/>
                </a:highlight>
              </a:rPr>
              <a:t>morphodata</a:t>
            </a:r>
            <a:endParaRPr lang="sk-SK" sz="1400" dirty="0">
              <a:highlight>
                <a:srgbClr val="00FF00"/>
              </a:highlight>
            </a:endParaRPr>
          </a:p>
          <a:p>
            <a:pPr>
              <a:lnSpc>
                <a:spcPct val="150000"/>
              </a:lnSpc>
            </a:pPr>
            <a:r>
              <a:rPr lang="sk-SK" sz="1400" dirty="0" err="1">
                <a:highlight>
                  <a:srgbClr val="00FF00"/>
                </a:highlight>
              </a:rPr>
              <a:t>morphodata</a:t>
            </a:r>
            <a:r>
              <a:rPr lang="sk-SK" sz="1400" dirty="0">
                <a:highlight>
                  <a:srgbClr val="00FF00"/>
                </a:highlight>
              </a:rPr>
              <a:t> </a:t>
            </a:r>
            <a:r>
              <a:rPr lang="sk-SK" sz="1400" dirty="0" err="1">
                <a:highlight>
                  <a:srgbClr val="00FF00"/>
                </a:highlight>
              </a:rPr>
              <a:t>class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A6515522-DA09-48B5-B9F2-5FB455BCB645}"/>
              </a:ext>
            </a:extLst>
          </p:cNvPr>
          <p:cNvSpPr/>
          <p:nvPr/>
        </p:nvSpPr>
        <p:spPr>
          <a:xfrm>
            <a:off x="3952347" y="1048505"/>
            <a:ext cx="15213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S3 methods</a:t>
            </a:r>
            <a:r>
              <a:rPr lang="sk-SK" sz="1200" dirty="0"/>
              <a:t>:</a:t>
            </a:r>
          </a:p>
          <a:p>
            <a:pPr marL="444500" indent="-171450">
              <a:buFont typeface="Arial" panose="020B0604020202020204" pitchFamily="34" charset="0"/>
              <a:buChar char="•"/>
            </a:pPr>
            <a:r>
              <a:rPr lang="sk-SK" sz="1200" b="1" dirty="0" err="1"/>
              <a:t>summary</a:t>
            </a:r>
            <a:endParaRPr lang="sk-SK" sz="1200" b="1" dirty="0"/>
          </a:p>
          <a:p>
            <a:pPr marL="444500" indent="-171450">
              <a:buFont typeface="Arial" panose="020B0604020202020204" pitchFamily="34" charset="0"/>
              <a:buChar char="•"/>
            </a:pPr>
            <a:r>
              <a:rPr lang="sk-SK" sz="1200" dirty="0" err="1"/>
              <a:t>samples</a:t>
            </a:r>
            <a:endParaRPr lang="sk-SK" sz="1200" dirty="0"/>
          </a:p>
          <a:p>
            <a:pPr marL="444500" indent="-171450">
              <a:buFont typeface="Arial" panose="020B0604020202020204" pitchFamily="34" charset="0"/>
              <a:buChar char="•"/>
            </a:pPr>
            <a:r>
              <a:rPr lang="sk-SK" sz="1200" dirty="0" err="1"/>
              <a:t>populations</a:t>
            </a:r>
            <a:endParaRPr lang="sk-SK" sz="1200" dirty="0"/>
          </a:p>
          <a:p>
            <a:pPr marL="444500" indent="-171450">
              <a:buFont typeface="Arial" panose="020B0604020202020204" pitchFamily="34" charset="0"/>
              <a:buChar char="•"/>
            </a:pPr>
            <a:r>
              <a:rPr lang="sk-SK" sz="1200" dirty="0"/>
              <a:t>taxa</a:t>
            </a:r>
            <a:r>
              <a:rPr lang="en-GB" sz="1200" dirty="0"/>
              <a:t> </a:t>
            </a: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D8E5A7A1-F408-408B-B6C1-99830EC3F83C}"/>
              </a:ext>
            </a:extLst>
          </p:cNvPr>
          <p:cNvSpPr/>
          <p:nvPr/>
        </p:nvSpPr>
        <p:spPr>
          <a:xfrm>
            <a:off x="631983" y="2231754"/>
            <a:ext cx="1040670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000000"/>
                </a:solidFill>
                <a:latin typeface="Arial" panose="020B0604020202020204" pitchFamily="34" charset="0"/>
              </a:rPr>
              <a:t>Box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0000"/>
                </a:solidFill>
                <a:latin typeface="Arial" panose="020B0604020202020204" pitchFamily="34" charset="0"/>
              </a:rPr>
              <a:t>Plots</a:t>
            </a:r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id="{6085D97D-A5CF-4C4C-B2E0-7801D2AF06C0}"/>
              </a:ext>
            </a:extLst>
          </p:cNvPr>
          <p:cNvSpPr/>
          <p:nvPr/>
        </p:nvSpPr>
        <p:spPr>
          <a:xfrm>
            <a:off x="1757450" y="2601844"/>
            <a:ext cx="1286121" cy="617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boxplot.character</a:t>
            </a:r>
            <a:endParaRPr lang="sk-SK" sz="1400" dirty="0">
              <a:highlight>
                <a:srgbClr val="00FF00"/>
              </a:highlight>
            </a:endParaRPr>
          </a:p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boxplot.all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D9971658-B8CF-4295-A938-82560C627F6D}"/>
              </a:ext>
            </a:extLst>
          </p:cNvPr>
          <p:cNvSpPr/>
          <p:nvPr/>
        </p:nvSpPr>
        <p:spPr>
          <a:xfrm>
            <a:off x="1757450" y="260968"/>
            <a:ext cx="139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400" b="1" dirty="0" err="1"/>
              <a:t>data</a:t>
            </a:r>
            <a:r>
              <a:rPr lang="sk-SK" sz="1400" b="1" dirty="0"/>
              <a:t>  </a:t>
            </a:r>
            <a:r>
              <a:rPr lang="sk-SK" sz="1400" b="1" dirty="0" err="1">
                <a:highlight>
                  <a:srgbClr val="00FF00"/>
                </a:highlight>
              </a:rPr>
              <a:t>centaurea</a:t>
            </a:r>
            <a:r>
              <a:rPr lang="sk-SK" sz="1400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GB" sz="1400" b="1" dirty="0"/>
          </a:p>
        </p:txBody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id="{B19A6BE0-7750-4AC5-A52F-CB8460DD3DF8}"/>
              </a:ext>
            </a:extLst>
          </p:cNvPr>
          <p:cNvSpPr/>
          <p:nvPr/>
        </p:nvSpPr>
        <p:spPr>
          <a:xfrm>
            <a:off x="631983" y="3315296"/>
            <a:ext cx="19736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Descriptive statistics</a:t>
            </a:r>
          </a:p>
        </p:txBody>
      </p:sp>
      <p:sp>
        <p:nvSpPr>
          <p:cNvPr id="14" name="Obdĺžnik 13">
            <a:extLst>
              <a:ext uri="{FF2B5EF4-FFF2-40B4-BE49-F238E27FC236}">
                <a16:creationId xmlns:a16="http://schemas.microsoft.com/office/drawing/2014/main" id="{BD44AAF8-AFC3-4469-B1CB-DF40AEB8499E}"/>
              </a:ext>
            </a:extLst>
          </p:cNvPr>
          <p:cNvSpPr/>
          <p:nvPr/>
        </p:nvSpPr>
        <p:spPr>
          <a:xfrm>
            <a:off x="1757450" y="3623073"/>
            <a:ext cx="786369" cy="89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descr.tax</a:t>
            </a:r>
            <a:endParaRPr lang="sk-SK" sz="1200" dirty="0">
              <a:highlight>
                <a:srgbClr val="00FF00"/>
              </a:highlight>
            </a:endParaRPr>
          </a:p>
          <a:p>
            <a:pPr>
              <a:lnSpc>
                <a:spcPct val="150000"/>
              </a:lnSpc>
            </a:pPr>
            <a:r>
              <a:rPr lang="sk-SK" sz="1200" dirty="0" err="1">
                <a:highlight>
                  <a:srgbClr val="00FF00"/>
                </a:highlight>
              </a:rPr>
              <a:t>descr.pop</a:t>
            </a:r>
            <a:endParaRPr lang="sk-SK" sz="1200" dirty="0">
              <a:highlight>
                <a:srgbClr val="00FF00"/>
              </a:highlight>
            </a:endParaRPr>
          </a:p>
          <a:p>
            <a:pPr>
              <a:lnSpc>
                <a:spcPct val="150000"/>
              </a:lnSpc>
            </a:pPr>
            <a:r>
              <a:rPr lang="sk-SK" sz="1200" dirty="0" err="1">
                <a:highlight>
                  <a:srgbClr val="00FF00"/>
                </a:highlight>
              </a:rPr>
              <a:t>descr.all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id="{58EE56A0-091B-4224-96C8-D32A02EA0301}"/>
              </a:ext>
            </a:extLst>
          </p:cNvPr>
          <p:cNvSpPr/>
          <p:nvPr/>
        </p:nvSpPr>
        <p:spPr>
          <a:xfrm>
            <a:off x="631983" y="4570744"/>
            <a:ext cx="1054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/>
              <a:t>export.res</a:t>
            </a:r>
          </a:p>
        </p:txBody>
      </p:sp>
      <p:sp>
        <p:nvSpPr>
          <p:cNvPr id="16" name="Obdĺžnik 15">
            <a:extLst>
              <a:ext uri="{FF2B5EF4-FFF2-40B4-BE49-F238E27FC236}">
                <a16:creationId xmlns:a16="http://schemas.microsoft.com/office/drawing/2014/main" id="{139C51DC-F993-4085-90E1-8484FC651B4E}"/>
              </a:ext>
            </a:extLst>
          </p:cNvPr>
          <p:cNvSpPr/>
          <p:nvPr/>
        </p:nvSpPr>
        <p:spPr>
          <a:xfrm>
            <a:off x="1757450" y="4825582"/>
            <a:ext cx="15213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highlight>
                  <a:srgbClr val="00FF00"/>
                </a:highlight>
              </a:rPr>
              <a:t>morphodata</a:t>
            </a:r>
            <a:endParaRPr lang="en-GB" sz="1600" dirty="0">
              <a:highlight>
                <a:srgbClr val="00FF00"/>
              </a:highlight>
            </a:endParaRPr>
          </a:p>
          <a:p>
            <a:r>
              <a:rPr lang="en-GB" sz="1600" dirty="0" err="1">
                <a:highlight>
                  <a:srgbClr val="00FF00"/>
                </a:highlight>
              </a:rPr>
              <a:t>data.frame</a:t>
            </a:r>
            <a:endParaRPr lang="en-GB" sz="1600" dirty="0">
              <a:highlight>
                <a:srgbClr val="00FF00"/>
              </a:highlight>
            </a:endParaRPr>
          </a:p>
          <a:p>
            <a:r>
              <a:rPr lang="en-GB" sz="1600" dirty="0">
                <a:highlight>
                  <a:srgbClr val="00FF00"/>
                </a:highlight>
              </a:rPr>
              <a:t>matrix</a:t>
            </a:r>
          </a:p>
          <a:p>
            <a:r>
              <a:rPr lang="en-GB" sz="1600" dirty="0">
                <a:highlight>
                  <a:srgbClr val="00FF00"/>
                </a:highlight>
              </a:rPr>
              <a:t>numeric</a:t>
            </a:r>
          </a:p>
          <a:p>
            <a:r>
              <a:rPr lang="en-GB" sz="1600" dirty="0" err="1">
                <a:highlight>
                  <a:srgbClr val="00FF00"/>
                </a:highlight>
              </a:rPr>
              <a:t>classifdata</a:t>
            </a:r>
            <a:endParaRPr lang="en-GB" sz="1600" dirty="0">
              <a:highlight>
                <a:srgbClr val="00FF00"/>
              </a:highlight>
            </a:endParaRPr>
          </a:p>
        </p:txBody>
      </p:sp>
      <p:sp>
        <p:nvSpPr>
          <p:cNvPr id="17" name="Obdĺžnik 16">
            <a:extLst>
              <a:ext uri="{FF2B5EF4-FFF2-40B4-BE49-F238E27FC236}">
                <a16:creationId xmlns:a16="http://schemas.microsoft.com/office/drawing/2014/main" id="{909810EE-C425-4A5A-8ACA-9E10CB5C857D}"/>
              </a:ext>
            </a:extLst>
          </p:cNvPr>
          <p:cNvSpPr/>
          <p:nvPr/>
        </p:nvSpPr>
        <p:spPr>
          <a:xfrm>
            <a:off x="6797127" y="791040"/>
            <a:ext cx="5693675" cy="19565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read.</a:t>
            </a:r>
            <a:r>
              <a:rPr lang="en-GB" sz="1400" dirty="0" err="1">
                <a:highlight>
                  <a:srgbClr val="00FF00"/>
                </a:highlight>
              </a:rPr>
              <a:t>morphodata</a:t>
            </a:r>
            <a:r>
              <a:rPr lang="sk-SK" sz="1400" dirty="0">
                <a:highlight>
                  <a:srgbClr val="00FF00"/>
                </a:highlight>
              </a:rPr>
              <a:t>  - </a:t>
            </a:r>
            <a:r>
              <a:rPr lang="sk-SK" sz="1400" dirty="0" err="1"/>
              <a:t>test.morphodataFromDataFrame</a:t>
            </a:r>
            <a:r>
              <a:rPr lang="sk-SK" sz="1400" dirty="0"/>
              <a:t>; </a:t>
            </a:r>
            <a:r>
              <a:rPr lang="sk-SK" sz="1400" dirty="0" err="1"/>
              <a:t>test.read.morphodata</a:t>
            </a:r>
            <a:endParaRPr lang="sk-SK" sz="1400" dirty="0"/>
          </a:p>
          <a:p>
            <a:pPr>
              <a:lnSpc>
                <a:spcPct val="150000"/>
              </a:lnSpc>
            </a:pPr>
            <a:r>
              <a:rPr lang="sk-SK" sz="1400" dirty="0" err="1">
                <a:highlight>
                  <a:srgbClr val="00FF00"/>
                </a:highlight>
              </a:rPr>
              <a:t>summary</a:t>
            </a:r>
            <a:r>
              <a:rPr lang="sk-SK" sz="1400" dirty="0">
                <a:highlight>
                  <a:srgbClr val="00FF00"/>
                </a:highlight>
              </a:rPr>
              <a:t>  -  </a:t>
            </a:r>
            <a:r>
              <a:rPr lang="sk-SK" sz="1400" dirty="0" err="1"/>
              <a:t>test.summary</a:t>
            </a:r>
            <a:br>
              <a:rPr lang="sk-SK" sz="1400" dirty="0"/>
            </a:br>
            <a:r>
              <a:rPr lang="sk-SK" sz="1400" dirty="0" err="1"/>
              <a:t>samples</a:t>
            </a:r>
            <a:r>
              <a:rPr lang="sk-SK" sz="1400" dirty="0"/>
              <a:t> – </a:t>
            </a:r>
            <a:r>
              <a:rPr lang="sk-SK" sz="1400" dirty="0" err="1"/>
              <a:t>test.samples</a:t>
            </a:r>
            <a:endParaRPr lang="sk-SK" sz="1400" dirty="0"/>
          </a:p>
          <a:p>
            <a:pPr>
              <a:lnSpc>
                <a:spcPct val="150000"/>
              </a:lnSpc>
            </a:pPr>
            <a:r>
              <a:rPr lang="sk-SK" sz="1400" dirty="0" err="1"/>
              <a:t>populations</a:t>
            </a:r>
            <a:r>
              <a:rPr lang="sk-SK" sz="1400" dirty="0"/>
              <a:t> – test</a:t>
            </a:r>
          </a:p>
          <a:p>
            <a:pPr>
              <a:lnSpc>
                <a:spcPct val="150000"/>
              </a:lnSpc>
            </a:pPr>
            <a:r>
              <a:rPr lang="sk-SK" sz="1400" dirty="0"/>
              <a:t>taxa - test</a:t>
            </a:r>
          </a:p>
          <a:p>
            <a:pPr>
              <a:lnSpc>
                <a:spcPct val="150000"/>
              </a:lnSpc>
            </a:pP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20" name="Obdĺžnik 19">
            <a:extLst>
              <a:ext uri="{FF2B5EF4-FFF2-40B4-BE49-F238E27FC236}">
                <a16:creationId xmlns:a16="http://schemas.microsoft.com/office/drawing/2014/main" id="{5DB6715A-27F1-4B40-9E10-1AF9A4940EBB}"/>
              </a:ext>
            </a:extLst>
          </p:cNvPr>
          <p:cNvSpPr/>
          <p:nvPr/>
        </p:nvSpPr>
        <p:spPr>
          <a:xfrm>
            <a:off x="6797127" y="2606245"/>
            <a:ext cx="3487558" cy="617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boxplot.characte</a:t>
            </a:r>
            <a:r>
              <a:rPr lang="sk-SK" sz="1200" dirty="0">
                <a:highlight>
                  <a:srgbClr val="00FF00"/>
                </a:highlight>
              </a:rPr>
              <a:t>   -   </a:t>
            </a:r>
            <a:r>
              <a:rPr lang="sk-SK" sz="1200" dirty="0" err="1"/>
              <a:t>giveMeNiceBoxPlot</a:t>
            </a:r>
            <a:r>
              <a:rPr lang="sk-SK" sz="1200" dirty="0"/>
              <a:t>,  </a:t>
            </a:r>
            <a:r>
              <a:rPr lang="sk-SK" sz="1200" dirty="0" err="1"/>
              <a:t>boxplot</a:t>
            </a:r>
            <a:r>
              <a:rPr lang="sk-SK" sz="1200" dirty="0"/>
              <a:t> Ch</a:t>
            </a:r>
          </a:p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boxplot.all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21" name="Obdĺžnik 20">
            <a:extLst>
              <a:ext uri="{FF2B5EF4-FFF2-40B4-BE49-F238E27FC236}">
                <a16:creationId xmlns:a16="http://schemas.microsoft.com/office/drawing/2014/main" id="{1BE291D0-7684-4D00-A592-0147C2195EFC}"/>
              </a:ext>
            </a:extLst>
          </p:cNvPr>
          <p:cNvSpPr/>
          <p:nvPr/>
        </p:nvSpPr>
        <p:spPr>
          <a:xfrm>
            <a:off x="6800653" y="3668074"/>
            <a:ext cx="1159420" cy="89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descr.tax</a:t>
            </a:r>
            <a:r>
              <a:rPr lang="sk-SK" sz="1200" dirty="0">
                <a:highlight>
                  <a:srgbClr val="00FF00"/>
                </a:highlight>
              </a:rPr>
              <a:t> - teste</a:t>
            </a:r>
          </a:p>
          <a:p>
            <a:pPr>
              <a:lnSpc>
                <a:spcPct val="150000"/>
              </a:lnSpc>
            </a:pPr>
            <a:r>
              <a:rPr lang="sk-SK" sz="1200" dirty="0" err="1">
                <a:highlight>
                  <a:srgbClr val="00FF00"/>
                </a:highlight>
              </a:rPr>
              <a:t>descr.pop</a:t>
            </a:r>
            <a:r>
              <a:rPr lang="sk-SK" sz="1200" dirty="0">
                <a:highlight>
                  <a:srgbClr val="00FF00"/>
                </a:highlight>
              </a:rPr>
              <a:t> - test</a:t>
            </a:r>
          </a:p>
          <a:p>
            <a:pPr>
              <a:lnSpc>
                <a:spcPct val="150000"/>
              </a:lnSpc>
            </a:pPr>
            <a:r>
              <a:rPr lang="sk-SK" sz="1200" dirty="0" err="1">
                <a:highlight>
                  <a:srgbClr val="00FF00"/>
                </a:highlight>
              </a:rPr>
              <a:t>descr.all</a:t>
            </a:r>
            <a:r>
              <a:rPr lang="sk-SK" sz="1200" dirty="0">
                <a:highlight>
                  <a:srgbClr val="00FF00"/>
                </a:highlight>
              </a:rPr>
              <a:t> - test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22" name="Obdĺžnik 21">
            <a:extLst>
              <a:ext uri="{FF2B5EF4-FFF2-40B4-BE49-F238E27FC236}">
                <a16:creationId xmlns:a16="http://schemas.microsoft.com/office/drawing/2014/main" id="{6635BF1D-6866-463D-8523-B6F70AC7A08E}"/>
              </a:ext>
            </a:extLst>
          </p:cNvPr>
          <p:cNvSpPr/>
          <p:nvPr/>
        </p:nvSpPr>
        <p:spPr>
          <a:xfrm>
            <a:off x="6797127" y="4825582"/>
            <a:ext cx="29818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highlight>
                  <a:srgbClr val="00FF00"/>
                </a:highlight>
              </a:rPr>
              <a:t>morphodata</a:t>
            </a:r>
            <a:endParaRPr lang="en-GB" sz="1600" dirty="0">
              <a:highlight>
                <a:srgbClr val="00FF00"/>
              </a:highlight>
            </a:endParaRPr>
          </a:p>
          <a:p>
            <a:r>
              <a:rPr lang="en-GB" sz="1600" dirty="0" err="1">
                <a:highlight>
                  <a:srgbClr val="00FF00"/>
                </a:highlight>
              </a:rPr>
              <a:t>data.frame</a:t>
            </a:r>
            <a:endParaRPr lang="en-GB" sz="1600" dirty="0">
              <a:highlight>
                <a:srgbClr val="00FF00"/>
              </a:highlight>
            </a:endParaRPr>
          </a:p>
          <a:p>
            <a:r>
              <a:rPr lang="en-GB" sz="1600" dirty="0">
                <a:highlight>
                  <a:srgbClr val="FF0000"/>
                </a:highlight>
              </a:rPr>
              <a:t>matrix</a:t>
            </a:r>
            <a:r>
              <a:rPr lang="sk-SK" sz="1600" dirty="0">
                <a:highlight>
                  <a:srgbClr val="FF0000"/>
                </a:highlight>
              </a:rPr>
              <a:t>  - test</a:t>
            </a:r>
            <a:endParaRPr lang="en-GB" sz="1600" dirty="0">
              <a:highlight>
                <a:srgbClr val="FF0000"/>
              </a:highlight>
            </a:endParaRPr>
          </a:p>
          <a:p>
            <a:r>
              <a:rPr lang="en-GB" sz="1600" dirty="0">
                <a:highlight>
                  <a:srgbClr val="FF0000"/>
                </a:highlight>
              </a:rPr>
              <a:t>numeric</a:t>
            </a:r>
            <a:r>
              <a:rPr lang="sk-SK" sz="1600" dirty="0">
                <a:highlight>
                  <a:srgbClr val="FF0000"/>
                </a:highlight>
              </a:rPr>
              <a:t>  -test</a:t>
            </a:r>
            <a:endParaRPr lang="en-GB" sz="1600" dirty="0">
              <a:highlight>
                <a:srgbClr val="FF0000"/>
              </a:highlight>
            </a:endParaRPr>
          </a:p>
          <a:p>
            <a:r>
              <a:rPr lang="en-GB" sz="1600" dirty="0" err="1">
                <a:highlight>
                  <a:srgbClr val="FF0000"/>
                </a:highlight>
              </a:rPr>
              <a:t>classifdata</a:t>
            </a:r>
            <a:r>
              <a:rPr lang="sk-SK" sz="1600" dirty="0">
                <a:highlight>
                  <a:srgbClr val="FF0000"/>
                </a:highlight>
              </a:rPr>
              <a:t>  - </a:t>
            </a:r>
            <a:r>
              <a:rPr lang="sk-SK" sz="1600" dirty="0" err="1">
                <a:highlight>
                  <a:srgbClr val="FF0000"/>
                </a:highlight>
              </a:rPr>
              <a:t>tese</a:t>
            </a:r>
            <a:endParaRPr lang="en-GB" sz="1600" dirty="0">
              <a:highlight>
                <a:srgbClr val="FF0000"/>
              </a:highlight>
            </a:endParaRPr>
          </a:p>
        </p:txBody>
      </p:sp>
      <p:sp>
        <p:nvSpPr>
          <p:cNvPr id="23" name="Obdĺžnik 22">
            <a:extLst>
              <a:ext uri="{FF2B5EF4-FFF2-40B4-BE49-F238E27FC236}">
                <a16:creationId xmlns:a16="http://schemas.microsoft.com/office/drawing/2014/main" id="{56DF6188-0C23-4362-AE6A-A634E39D1188}"/>
              </a:ext>
            </a:extLst>
          </p:cNvPr>
          <p:cNvSpPr/>
          <p:nvPr/>
        </p:nvSpPr>
        <p:spPr>
          <a:xfrm>
            <a:off x="12056936" y="6950913"/>
            <a:ext cx="2330703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highlight>
                  <a:srgbClr val="00FFFF"/>
                </a:highlight>
              </a:rPr>
              <a:t>keepByColumn</a:t>
            </a:r>
            <a:endParaRPr lang="en-GB" dirty="0">
              <a:highlight>
                <a:srgbClr val="00FFFF"/>
              </a:highlight>
            </a:endParaRPr>
          </a:p>
        </p:txBody>
      </p:sp>
      <p:sp>
        <p:nvSpPr>
          <p:cNvPr id="24" name="Obdĺžnik 23">
            <a:extLst>
              <a:ext uri="{FF2B5EF4-FFF2-40B4-BE49-F238E27FC236}">
                <a16:creationId xmlns:a16="http://schemas.microsoft.com/office/drawing/2014/main" id="{F697996F-A4BC-40DB-9E1D-36AF325EC8F4}"/>
              </a:ext>
            </a:extLst>
          </p:cNvPr>
          <p:cNvSpPr/>
          <p:nvPr/>
        </p:nvSpPr>
        <p:spPr>
          <a:xfrm>
            <a:off x="1618791" y="6393501"/>
            <a:ext cx="148976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delete.taxon</a:t>
            </a:r>
            <a:endParaRPr lang="sk-SK" sz="1400" dirty="0"/>
          </a:p>
          <a:p>
            <a:r>
              <a:rPr lang="en-GB" sz="1400" dirty="0" err="1"/>
              <a:t>delete.population</a:t>
            </a:r>
            <a:endParaRPr lang="sk-SK" sz="1400" dirty="0"/>
          </a:p>
          <a:p>
            <a:r>
              <a:rPr lang="en-GB" sz="1400" dirty="0" err="1"/>
              <a:t>delete.charecter</a:t>
            </a:r>
            <a:endParaRPr lang="en-GB" sz="1400" dirty="0"/>
          </a:p>
        </p:txBody>
      </p:sp>
      <p:sp>
        <p:nvSpPr>
          <p:cNvPr id="25" name="Obdĺžnik 24">
            <a:extLst>
              <a:ext uri="{FF2B5EF4-FFF2-40B4-BE49-F238E27FC236}">
                <a16:creationId xmlns:a16="http://schemas.microsoft.com/office/drawing/2014/main" id="{05C70FC4-D213-4B61-9BE7-21A83FE50975}"/>
              </a:ext>
            </a:extLst>
          </p:cNvPr>
          <p:cNvSpPr/>
          <p:nvPr/>
        </p:nvSpPr>
        <p:spPr>
          <a:xfrm>
            <a:off x="631983" y="6168591"/>
            <a:ext cx="13901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600" b="1" dirty="0" err="1"/>
              <a:t>Remove</a:t>
            </a:r>
            <a:r>
              <a:rPr lang="sk-SK" sz="1600" b="1" dirty="0"/>
              <a:t> </a:t>
            </a:r>
            <a:r>
              <a:rPr lang="sk-SK" sz="1600" b="1" dirty="0" err="1"/>
              <a:t>items</a:t>
            </a:r>
            <a:endParaRPr lang="sk-SK" sz="1600" b="1" dirty="0"/>
          </a:p>
        </p:txBody>
      </p:sp>
      <p:sp>
        <p:nvSpPr>
          <p:cNvPr id="27" name="Obdĺžnik 26">
            <a:extLst>
              <a:ext uri="{FF2B5EF4-FFF2-40B4-BE49-F238E27FC236}">
                <a16:creationId xmlns:a16="http://schemas.microsoft.com/office/drawing/2014/main" id="{ADB673AA-DBA8-495A-AEE7-25D6794C716B}"/>
              </a:ext>
            </a:extLst>
          </p:cNvPr>
          <p:cNvSpPr/>
          <p:nvPr/>
        </p:nvSpPr>
        <p:spPr>
          <a:xfrm>
            <a:off x="12406364" y="5669457"/>
            <a:ext cx="1920269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highlight>
                  <a:srgbClr val="00FFFF"/>
                </a:highlight>
              </a:rPr>
              <a:t>newPcadata</a:t>
            </a:r>
            <a:endParaRPr lang="en-GB" dirty="0">
              <a:highlight>
                <a:srgbClr val="00FFFF"/>
              </a:highlight>
            </a:endParaRPr>
          </a:p>
        </p:txBody>
      </p:sp>
      <p:sp>
        <p:nvSpPr>
          <p:cNvPr id="28" name="Obdĺžnik 27">
            <a:extLst>
              <a:ext uri="{FF2B5EF4-FFF2-40B4-BE49-F238E27FC236}">
                <a16:creationId xmlns:a16="http://schemas.microsoft.com/office/drawing/2014/main" id="{F47D20BF-7FD5-46DA-97E0-49C1E2651859}"/>
              </a:ext>
            </a:extLst>
          </p:cNvPr>
          <p:cNvSpPr/>
          <p:nvPr/>
        </p:nvSpPr>
        <p:spPr>
          <a:xfrm>
            <a:off x="6798296" y="6393501"/>
            <a:ext cx="19427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delete.taxon</a:t>
            </a:r>
            <a:r>
              <a:rPr lang="en-GB" sz="1400" dirty="0"/>
              <a:t> </a:t>
            </a:r>
            <a:r>
              <a:rPr lang="sk-SK" sz="1400" dirty="0"/>
              <a:t> -test</a:t>
            </a:r>
          </a:p>
          <a:p>
            <a:r>
              <a:rPr lang="en-GB" sz="1400" dirty="0" err="1"/>
              <a:t>delete.population</a:t>
            </a:r>
            <a:r>
              <a:rPr lang="sk-SK" sz="1400" dirty="0"/>
              <a:t>   -test</a:t>
            </a:r>
          </a:p>
          <a:p>
            <a:r>
              <a:rPr lang="en-GB" sz="1400" dirty="0" err="1"/>
              <a:t>delete.charecter</a:t>
            </a:r>
            <a:r>
              <a:rPr lang="sk-SK" sz="1400" dirty="0"/>
              <a:t>  -   test</a:t>
            </a:r>
            <a:endParaRPr lang="en-GB" sz="1400" dirty="0"/>
          </a:p>
        </p:txBody>
      </p:sp>
      <p:sp>
        <p:nvSpPr>
          <p:cNvPr id="29" name="Obdĺžnik 28">
            <a:extLst>
              <a:ext uri="{FF2B5EF4-FFF2-40B4-BE49-F238E27FC236}">
                <a16:creationId xmlns:a16="http://schemas.microsoft.com/office/drawing/2014/main" id="{452C9152-B4EE-41BA-8E4B-B8F080D837CF}"/>
              </a:ext>
            </a:extLst>
          </p:cNvPr>
          <p:cNvSpPr/>
          <p:nvPr/>
        </p:nvSpPr>
        <p:spPr>
          <a:xfrm>
            <a:off x="656926" y="7233217"/>
            <a:ext cx="13996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/>
              <a:t>na.meanSubst</a:t>
            </a:r>
            <a:endParaRPr lang="en-GB" sz="1600" b="1" dirty="0"/>
          </a:p>
        </p:txBody>
      </p:sp>
      <p:sp>
        <p:nvSpPr>
          <p:cNvPr id="30" name="Obdĺžnik 29">
            <a:extLst>
              <a:ext uri="{FF2B5EF4-FFF2-40B4-BE49-F238E27FC236}">
                <a16:creationId xmlns:a16="http://schemas.microsoft.com/office/drawing/2014/main" id="{902FE7E5-3B75-4948-A74F-D51938F4B2BD}"/>
              </a:ext>
            </a:extLst>
          </p:cNvPr>
          <p:cNvSpPr/>
          <p:nvPr/>
        </p:nvSpPr>
        <p:spPr>
          <a:xfrm>
            <a:off x="656926" y="7713867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b="1" dirty="0" err="1"/>
              <a:t>popul.otu</a:t>
            </a:r>
            <a:endParaRPr lang="en-GB" sz="1800" b="1" dirty="0"/>
          </a:p>
        </p:txBody>
      </p:sp>
      <p:sp>
        <p:nvSpPr>
          <p:cNvPr id="31" name="Obdĺžnik 30">
            <a:extLst>
              <a:ext uri="{FF2B5EF4-FFF2-40B4-BE49-F238E27FC236}">
                <a16:creationId xmlns:a16="http://schemas.microsoft.com/office/drawing/2014/main" id="{18127DF2-C17E-4776-81B5-D5FD05B3EDF1}"/>
              </a:ext>
            </a:extLst>
          </p:cNvPr>
          <p:cNvSpPr/>
          <p:nvPr/>
        </p:nvSpPr>
        <p:spPr>
          <a:xfrm>
            <a:off x="6534277" y="7713867"/>
            <a:ext cx="1660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 err="1"/>
              <a:t>popul.otu</a:t>
            </a:r>
            <a:r>
              <a:rPr lang="sk-SK" sz="1800" dirty="0"/>
              <a:t>  -test</a:t>
            </a:r>
            <a:endParaRPr lang="en-GB" sz="1800" dirty="0"/>
          </a:p>
        </p:txBody>
      </p:sp>
      <p:sp>
        <p:nvSpPr>
          <p:cNvPr id="32" name="Obdĺžnik 31">
            <a:extLst>
              <a:ext uri="{FF2B5EF4-FFF2-40B4-BE49-F238E27FC236}">
                <a16:creationId xmlns:a16="http://schemas.microsoft.com/office/drawing/2014/main" id="{0E86BB75-D0A4-4BB0-9040-A64A2B66B73F}"/>
              </a:ext>
            </a:extLst>
          </p:cNvPr>
          <p:cNvSpPr/>
          <p:nvPr/>
        </p:nvSpPr>
        <p:spPr>
          <a:xfrm>
            <a:off x="6560459" y="7283904"/>
            <a:ext cx="19221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na.meanSubst</a:t>
            </a:r>
            <a:r>
              <a:rPr lang="sk-SK" sz="1600" dirty="0"/>
              <a:t>  - test</a:t>
            </a:r>
            <a:endParaRPr lang="en-GB" sz="1600" dirty="0"/>
          </a:p>
        </p:txBody>
      </p:sp>
      <p:sp>
        <p:nvSpPr>
          <p:cNvPr id="33" name="Obdĺžnik 32">
            <a:extLst>
              <a:ext uri="{FF2B5EF4-FFF2-40B4-BE49-F238E27FC236}">
                <a16:creationId xmlns:a16="http://schemas.microsoft.com/office/drawing/2014/main" id="{908AD60D-3E0E-40F5-A7D9-D43D468DA906}"/>
              </a:ext>
            </a:extLst>
          </p:cNvPr>
          <p:cNvSpPr/>
          <p:nvPr/>
        </p:nvSpPr>
        <p:spPr>
          <a:xfrm>
            <a:off x="675517" y="8166538"/>
            <a:ext cx="1321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800" b="1" dirty="0" err="1"/>
              <a:t>correlations</a:t>
            </a:r>
            <a:endParaRPr lang="en-GB" sz="1800" b="1" dirty="0"/>
          </a:p>
        </p:txBody>
      </p:sp>
      <p:sp>
        <p:nvSpPr>
          <p:cNvPr id="2" name="Obdĺžnik 1">
            <a:extLst>
              <a:ext uri="{FF2B5EF4-FFF2-40B4-BE49-F238E27FC236}">
                <a16:creationId xmlns:a16="http://schemas.microsoft.com/office/drawing/2014/main" id="{98DBCF7A-5C75-4A11-83C0-3A9AD4F3F1A3}"/>
              </a:ext>
            </a:extLst>
          </p:cNvPr>
          <p:cNvSpPr/>
          <p:nvPr/>
        </p:nvSpPr>
        <p:spPr>
          <a:xfrm>
            <a:off x="1618791" y="8535870"/>
            <a:ext cx="1601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/>
              <a:t>cormat</a:t>
            </a:r>
            <a:endParaRPr lang="en-GB" sz="1600" dirty="0"/>
          </a:p>
          <a:p>
            <a:r>
              <a:rPr lang="en-GB" sz="1600" dirty="0" err="1"/>
              <a:t>cormat.signifTest</a:t>
            </a:r>
            <a:endParaRPr lang="en-GB" sz="1600" dirty="0"/>
          </a:p>
        </p:txBody>
      </p:sp>
      <p:sp>
        <p:nvSpPr>
          <p:cNvPr id="34" name="Obdĺžnik 33">
            <a:extLst>
              <a:ext uri="{FF2B5EF4-FFF2-40B4-BE49-F238E27FC236}">
                <a16:creationId xmlns:a16="http://schemas.microsoft.com/office/drawing/2014/main" id="{2BEF87DC-3361-46CB-BA50-2829CBDA8FF4}"/>
              </a:ext>
            </a:extLst>
          </p:cNvPr>
          <p:cNvSpPr/>
          <p:nvPr/>
        </p:nvSpPr>
        <p:spPr>
          <a:xfrm>
            <a:off x="6563930" y="8530909"/>
            <a:ext cx="2478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/>
              <a:t>cormat</a:t>
            </a:r>
            <a:r>
              <a:rPr lang="sk-SK" sz="1600" dirty="0"/>
              <a:t>   -test</a:t>
            </a:r>
            <a:endParaRPr lang="en-GB" sz="1600" dirty="0"/>
          </a:p>
          <a:p>
            <a:r>
              <a:rPr lang="en-GB" sz="1600" dirty="0" err="1"/>
              <a:t>cormat.signifTest</a:t>
            </a:r>
            <a:r>
              <a:rPr lang="sk-SK" sz="1600" dirty="0"/>
              <a:t>   - test</a:t>
            </a:r>
            <a:endParaRPr lang="en-GB" sz="1600" dirty="0"/>
          </a:p>
        </p:txBody>
      </p:sp>
      <p:sp>
        <p:nvSpPr>
          <p:cNvPr id="35" name="Obdĺžnik 34">
            <a:extLst>
              <a:ext uri="{FF2B5EF4-FFF2-40B4-BE49-F238E27FC236}">
                <a16:creationId xmlns:a16="http://schemas.microsoft.com/office/drawing/2014/main" id="{5B2B72AE-DC07-4899-BA4E-93B6F626943A}"/>
              </a:ext>
            </a:extLst>
          </p:cNvPr>
          <p:cNvSpPr/>
          <p:nvPr/>
        </p:nvSpPr>
        <p:spPr>
          <a:xfrm>
            <a:off x="636154" y="9140941"/>
            <a:ext cx="629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800" b="1" dirty="0" err="1"/>
              <a:t>clust</a:t>
            </a:r>
            <a:endParaRPr lang="en-GB" sz="1800" b="1" dirty="0"/>
          </a:p>
        </p:txBody>
      </p:sp>
      <p:sp>
        <p:nvSpPr>
          <p:cNvPr id="36" name="Obdĺžnik 35">
            <a:extLst>
              <a:ext uri="{FF2B5EF4-FFF2-40B4-BE49-F238E27FC236}">
                <a16:creationId xmlns:a16="http://schemas.microsoft.com/office/drawing/2014/main" id="{B521E9ED-6ECF-459C-AB53-36E788FBAD27}"/>
              </a:ext>
            </a:extLst>
          </p:cNvPr>
          <p:cNvSpPr/>
          <p:nvPr/>
        </p:nvSpPr>
        <p:spPr>
          <a:xfrm>
            <a:off x="6354184" y="9136127"/>
            <a:ext cx="1167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800" dirty="0" err="1"/>
              <a:t>clust</a:t>
            </a:r>
            <a:r>
              <a:rPr lang="sk-SK" sz="1800" dirty="0"/>
              <a:t> - test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19219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DEE3C2FF-A1FE-493C-846A-ED83723C6BA1}"/>
              </a:ext>
            </a:extLst>
          </p:cNvPr>
          <p:cNvSpPr/>
          <p:nvPr/>
        </p:nvSpPr>
        <p:spPr>
          <a:xfrm>
            <a:off x="766230" y="682118"/>
            <a:ext cx="136716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b="1" dirty="0" err="1"/>
              <a:t>cda.calc</a:t>
            </a:r>
            <a:endParaRPr lang="en-US" sz="2800" b="1" dirty="0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18B30CB-E2BB-4F79-97DD-029E9BD85344}"/>
              </a:ext>
            </a:extLst>
          </p:cNvPr>
          <p:cNvSpPr/>
          <p:nvPr/>
        </p:nvSpPr>
        <p:spPr>
          <a:xfrm>
            <a:off x="2674958" y="682118"/>
            <a:ext cx="131497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err="1"/>
              <a:t>cda.calc</a:t>
            </a:r>
            <a:r>
              <a:rPr lang="sk-SK" sz="1600" dirty="0"/>
              <a:t> - test</a:t>
            </a:r>
            <a:endParaRPr lang="en-US" sz="1600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23E9E0C-E242-44B7-A912-7105BFE50278}"/>
              </a:ext>
            </a:extLst>
          </p:cNvPr>
          <p:cNvSpPr/>
          <p:nvPr/>
        </p:nvSpPr>
        <p:spPr>
          <a:xfrm>
            <a:off x="2674958" y="1054435"/>
            <a:ext cx="175259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err="1"/>
              <a:t>cda.calc</a:t>
            </a:r>
            <a:r>
              <a:rPr lang="sk-SK" sz="1600" dirty="0"/>
              <a:t> </a:t>
            </a:r>
            <a:r>
              <a:rPr lang="sk-SK" sz="1600" dirty="0" err="1"/>
              <a:t>class</a:t>
            </a:r>
            <a:r>
              <a:rPr lang="sk-SK" sz="1600" dirty="0"/>
              <a:t> - test</a:t>
            </a:r>
            <a:endParaRPr lang="en-US" sz="1600" dirty="0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AEDC0DA5-1061-4DE5-9122-75F6580881DE}"/>
              </a:ext>
            </a:extLst>
          </p:cNvPr>
          <p:cNvSpPr/>
          <p:nvPr/>
        </p:nvSpPr>
        <p:spPr>
          <a:xfrm>
            <a:off x="0" y="282008"/>
            <a:ext cx="1014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cdadata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5EDA26A-935F-4761-92D4-210B44EE7A09}"/>
              </a:ext>
            </a:extLst>
          </p:cNvPr>
          <p:cNvSpPr/>
          <p:nvPr/>
        </p:nvSpPr>
        <p:spPr>
          <a:xfrm>
            <a:off x="766230" y="6471506"/>
            <a:ext cx="1365054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b="1" dirty="0" err="1"/>
              <a:t>pca.calc</a:t>
            </a:r>
            <a:endParaRPr lang="en-US" sz="2800" b="1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9D399D3-2C68-4C0A-9CBB-CCFCE33F0168}"/>
              </a:ext>
            </a:extLst>
          </p:cNvPr>
          <p:cNvSpPr/>
          <p:nvPr/>
        </p:nvSpPr>
        <p:spPr>
          <a:xfrm>
            <a:off x="2674958" y="6497966"/>
            <a:ext cx="131324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sk-SK" sz="1600" dirty="0" err="1"/>
              <a:t>pca</a:t>
            </a:r>
            <a:r>
              <a:rPr lang="en-US" sz="1600" dirty="0"/>
              <a:t>.calc</a:t>
            </a:r>
            <a:r>
              <a:rPr lang="sk-SK" sz="1600" dirty="0"/>
              <a:t> - test</a:t>
            </a:r>
            <a:endParaRPr lang="en-US" sz="1600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38A53335-814D-459B-A9F8-B8819BCB62B9}"/>
              </a:ext>
            </a:extLst>
          </p:cNvPr>
          <p:cNvSpPr/>
          <p:nvPr/>
        </p:nvSpPr>
        <p:spPr>
          <a:xfrm>
            <a:off x="2674958" y="6870283"/>
            <a:ext cx="175086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sk-SK" sz="1600" dirty="0" err="1"/>
              <a:t>pca</a:t>
            </a:r>
            <a:r>
              <a:rPr lang="en-US" sz="1600" dirty="0"/>
              <a:t>.calc</a:t>
            </a:r>
            <a:r>
              <a:rPr lang="sk-SK" sz="1600" dirty="0"/>
              <a:t> </a:t>
            </a:r>
            <a:r>
              <a:rPr lang="sk-SK" sz="1600" dirty="0" err="1"/>
              <a:t>class</a:t>
            </a:r>
            <a:r>
              <a:rPr lang="sk-SK" sz="1600" dirty="0"/>
              <a:t> - test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393406-569E-4EF0-95C1-CC469DE5A490}"/>
              </a:ext>
            </a:extLst>
          </p:cNvPr>
          <p:cNvSpPr/>
          <p:nvPr/>
        </p:nvSpPr>
        <p:spPr>
          <a:xfrm>
            <a:off x="4830501" y="1392989"/>
            <a:ext cx="1087349" cy="3385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sk-SK" sz="1600" dirty="0">
                <a:highlight>
                  <a:srgbClr val="00FF00"/>
                </a:highlight>
              </a:rPr>
              <a:t>SUMMARY</a:t>
            </a:r>
            <a:endParaRPr lang="en-US" sz="1600" dirty="0">
              <a:highlight>
                <a:srgbClr val="00FF00"/>
              </a:highlight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DF1BA3CA-288F-49CE-9255-5C353126413F}"/>
              </a:ext>
            </a:extLst>
          </p:cNvPr>
          <p:cNvSpPr/>
          <p:nvPr/>
        </p:nvSpPr>
        <p:spPr>
          <a:xfrm>
            <a:off x="4830501" y="7079666"/>
            <a:ext cx="1087349" cy="338554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sk-SK" sz="1600" dirty="0"/>
              <a:t>SUMMARY</a:t>
            </a:r>
            <a:endParaRPr lang="en-US" sz="1600" dirty="0"/>
          </a:p>
        </p:txBody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id="{7C99D1D1-5283-4553-96FF-1CF875661D71}"/>
              </a:ext>
            </a:extLst>
          </p:cNvPr>
          <p:cNvSpPr/>
          <p:nvPr/>
        </p:nvSpPr>
        <p:spPr>
          <a:xfrm>
            <a:off x="4830502" y="6497966"/>
            <a:ext cx="195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plot.points</a:t>
            </a:r>
            <a:r>
              <a:rPr lang="sk-SK" sz="2000" dirty="0">
                <a:highlight>
                  <a:srgbClr val="00FF00"/>
                </a:highlight>
              </a:rPr>
              <a:t> + test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14" name="Obdĺžnik 13">
            <a:extLst>
              <a:ext uri="{FF2B5EF4-FFF2-40B4-BE49-F238E27FC236}">
                <a16:creationId xmlns:a16="http://schemas.microsoft.com/office/drawing/2014/main" id="{1C40A44D-5B6E-40A3-A0DF-0AD7B918AB76}"/>
              </a:ext>
            </a:extLst>
          </p:cNvPr>
          <p:cNvSpPr/>
          <p:nvPr/>
        </p:nvSpPr>
        <p:spPr>
          <a:xfrm>
            <a:off x="12177207" y="9293697"/>
            <a:ext cx="2400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 err="1">
                <a:highlight>
                  <a:srgbClr val="00FF00"/>
                </a:highlight>
              </a:rPr>
              <a:t>test.setValuesForVector</a:t>
            </a:r>
            <a:endParaRPr lang="en-GB" sz="1800" dirty="0">
              <a:highlight>
                <a:srgbClr val="00FF00"/>
              </a:highlight>
            </a:endParaRPr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id="{840E6823-5517-4E28-907D-7C3BBCE209D9}"/>
              </a:ext>
            </a:extLst>
          </p:cNvPr>
          <p:cNvSpPr/>
          <p:nvPr/>
        </p:nvSpPr>
        <p:spPr>
          <a:xfrm>
            <a:off x="4830501" y="272680"/>
            <a:ext cx="27313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plot.points</a:t>
            </a:r>
            <a:r>
              <a:rPr lang="sk-SK" sz="2000" dirty="0">
                <a:highlight>
                  <a:srgbClr val="00FF00"/>
                </a:highlight>
              </a:rPr>
              <a:t>.</a:t>
            </a:r>
            <a:r>
              <a:rPr lang="sk-SK" sz="2000" dirty="0" err="1">
                <a:highlight>
                  <a:srgbClr val="00FF00"/>
                </a:highlight>
              </a:rPr>
              <a:t>hist</a:t>
            </a:r>
            <a:r>
              <a:rPr lang="sk-SK" sz="2000" dirty="0">
                <a:highlight>
                  <a:srgbClr val="00FF00"/>
                </a:highlight>
              </a:rPr>
              <a:t> + test</a:t>
            </a:r>
            <a:br>
              <a:rPr lang="sk-SK" sz="2000" dirty="0">
                <a:highlight>
                  <a:srgbClr val="00FF00"/>
                </a:highlight>
              </a:rPr>
            </a:br>
            <a:r>
              <a:rPr lang="sk-SK" sz="2000" dirty="0" err="1">
                <a:highlight>
                  <a:srgbClr val="00FF00"/>
                </a:highlight>
              </a:rPr>
              <a:t>plot.points.svatter</a:t>
            </a:r>
            <a:r>
              <a:rPr lang="sk-SK" sz="2000" dirty="0">
                <a:highlight>
                  <a:srgbClr val="00FF00"/>
                </a:highlight>
              </a:rPr>
              <a:t> + test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2" name="Obdĺžnik 1">
            <a:extLst>
              <a:ext uri="{FF2B5EF4-FFF2-40B4-BE49-F238E27FC236}">
                <a16:creationId xmlns:a16="http://schemas.microsoft.com/office/drawing/2014/main" id="{CEC7F224-1BFB-4568-A82F-3DEA05D2EA71}"/>
              </a:ext>
            </a:extLst>
          </p:cNvPr>
          <p:cNvSpPr/>
          <p:nvPr/>
        </p:nvSpPr>
        <p:spPr>
          <a:xfrm>
            <a:off x="11151124" y="11392286"/>
            <a:ext cx="2052165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solidFill>
                  <a:srgbClr val="24292E"/>
                </a:solidFill>
                <a:highlight>
                  <a:srgbClr val="FF0000"/>
                </a:highlight>
                <a:latin typeface="SFMono-Regular"/>
              </a:rPr>
              <a:t>plot2DLabels</a:t>
            </a:r>
            <a:endParaRPr lang="en-GB" dirty="0">
              <a:highlight>
                <a:srgbClr val="FF0000"/>
              </a:highlight>
            </a:endParaRPr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CE626936-2939-47D9-B9C1-5B0FF99FBAB7}"/>
              </a:ext>
            </a:extLst>
          </p:cNvPr>
          <p:cNvSpPr/>
          <p:nvPr/>
        </p:nvSpPr>
        <p:spPr>
          <a:xfrm>
            <a:off x="11280037" y="12328457"/>
            <a:ext cx="1794337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>
                <a:solidFill>
                  <a:srgbClr val="24292E"/>
                </a:solidFill>
                <a:highlight>
                  <a:srgbClr val="FF0000"/>
                </a:highlight>
                <a:latin typeface="SFMono-Regular"/>
              </a:rPr>
              <a:t>plotLegend</a:t>
            </a:r>
            <a:endParaRPr lang="en-GB" dirty="0">
              <a:highlight>
                <a:srgbClr val="FF0000"/>
              </a:highlight>
            </a:endParaRPr>
          </a:p>
        </p:txBody>
      </p:sp>
      <p:sp>
        <p:nvSpPr>
          <p:cNvPr id="16" name="Obdĺžnik 15">
            <a:extLst>
              <a:ext uri="{FF2B5EF4-FFF2-40B4-BE49-F238E27FC236}">
                <a16:creationId xmlns:a16="http://schemas.microsoft.com/office/drawing/2014/main" id="{38E6C0D0-3387-4383-94B1-787BA2BA7F50}"/>
              </a:ext>
            </a:extLst>
          </p:cNvPr>
          <p:cNvSpPr/>
          <p:nvPr/>
        </p:nvSpPr>
        <p:spPr>
          <a:xfrm>
            <a:off x="4830501" y="2150063"/>
            <a:ext cx="31646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plot.addLabels.points</a:t>
            </a:r>
            <a:r>
              <a:rPr lang="sk-SK" sz="2000" dirty="0">
                <a:highlight>
                  <a:srgbClr val="00FF00"/>
                </a:highlight>
              </a:rPr>
              <a:t> + </a:t>
            </a:r>
            <a:r>
              <a:rPr lang="sk-SK" sz="2000" dirty="0" err="1">
                <a:highlight>
                  <a:srgbClr val="00FF00"/>
                </a:highlight>
              </a:rPr>
              <a:t>tests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17" name="Obdĺžnik 16">
            <a:extLst>
              <a:ext uri="{FF2B5EF4-FFF2-40B4-BE49-F238E27FC236}">
                <a16:creationId xmlns:a16="http://schemas.microsoft.com/office/drawing/2014/main" id="{8AE3B592-C10E-4E00-8914-E3D71EC63AC8}"/>
              </a:ext>
            </a:extLst>
          </p:cNvPr>
          <p:cNvSpPr/>
          <p:nvPr/>
        </p:nvSpPr>
        <p:spPr>
          <a:xfrm>
            <a:off x="4830500" y="7675459"/>
            <a:ext cx="31646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plot.addLabels.points</a:t>
            </a:r>
            <a:r>
              <a:rPr lang="sk-SK" sz="2000" dirty="0">
                <a:highlight>
                  <a:srgbClr val="00FF00"/>
                </a:highlight>
              </a:rPr>
              <a:t> + </a:t>
            </a:r>
            <a:r>
              <a:rPr lang="sk-SK" sz="2000" dirty="0" err="1">
                <a:highlight>
                  <a:srgbClr val="00FF00"/>
                </a:highlight>
              </a:rPr>
              <a:t>tests</a:t>
            </a:r>
            <a:endParaRPr lang="en-GB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6390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2218</TotalTime>
  <Words>423</Words>
  <Application>Microsoft Office PowerPoint</Application>
  <PresentationFormat>Vlastná</PresentationFormat>
  <Paragraphs>99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SFMono-Regular</vt:lpstr>
      <vt:lpstr>TT76Eo00</vt:lpstr>
      <vt:lpstr>Office Theme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 Šlenker</dc:creator>
  <cp:lastModifiedBy>Marek Šlenker</cp:lastModifiedBy>
  <cp:revision>55</cp:revision>
  <dcterms:created xsi:type="dcterms:W3CDTF">2020-01-27T12:36:46Z</dcterms:created>
  <dcterms:modified xsi:type="dcterms:W3CDTF">2020-04-17T09:26:58Z</dcterms:modified>
</cp:coreProperties>
</file>