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64" r:id="rId4"/>
    <p:sldId id="265" r:id="rId5"/>
    <p:sldId id="266" r:id="rId6"/>
    <p:sldId id="259" r:id="rId7"/>
    <p:sldId id="260" r:id="rId8"/>
    <p:sldId id="268" r:id="rId9"/>
    <p:sldId id="269" r:id="rId10"/>
    <p:sldId id="270" r:id="rId11"/>
    <p:sldId id="267" r:id="rId12"/>
    <p:sldId id="262" r:id="rId13"/>
    <p:sldId id="272" r:id="rId14"/>
    <p:sldId id="273" r:id="rId15"/>
    <p:sldId id="274" r:id="rId16"/>
    <p:sldId id="275" r:id="rId17"/>
    <p:sldId id="279" r:id="rId18"/>
    <p:sldId id="278" r:id="rId19"/>
    <p:sldId id="276" r:id="rId20"/>
    <p:sldId id="277" r:id="rId21"/>
    <p:sldId id="257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orient="horz" pos="755" userDrawn="1">
          <p15:clr>
            <a:srgbClr val="A4A3A4"/>
          </p15:clr>
        </p15:guide>
        <p15:guide id="5" orient="horz" pos="850" userDrawn="1">
          <p15:clr>
            <a:srgbClr val="A4A3A4"/>
          </p15:clr>
        </p15:guide>
        <p15:guide id="6" orient="horz" pos="997" userDrawn="1">
          <p15:clr>
            <a:srgbClr val="A4A3A4"/>
          </p15:clr>
        </p15:guide>
        <p15:guide id="7" orient="horz" pos="1104" userDrawn="1">
          <p15:clr>
            <a:srgbClr val="A4A3A4"/>
          </p15:clr>
        </p15:guide>
        <p15:guide id="8" orient="horz" pos="3997" userDrawn="1">
          <p15:clr>
            <a:srgbClr val="A4A3A4"/>
          </p15:clr>
        </p15:guide>
        <p15:guide id="9" pos="303" userDrawn="1">
          <p15:clr>
            <a:srgbClr val="A4A3A4"/>
          </p15:clr>
        </p15:guide>
        <p15:guide id="10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FF7C"/>
    <a:srgbClr val="F4D6FE"/>
    <a:srgbClr val="EF7D00"/>
    <a:srgbClr val="D4AF37"/>
    <a:srgbClr val="1E3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7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>
        <p:guide orient="horz" pos="227"/>
        <p:guide orient="horz" pos="4247"/>
        <p:guide orient="horz" pos="3906"/>
        <p:guide orient="horz" pos="755"/>
        <p:guide orient="horz" pos="850"/>
        <p:guide orient="horz" pos="997"/>
        <p:guide orient="horz" pos="1104"/>
        <p:guide orient="horz" pos="3997"/>
        <p:guide pos="303"/>
        <p:guide pos="73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5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melař" userId="e8a8c6f6cf1a7ebf" providerId="LiveId" clId="{A5D1061F-BA10-4B36-A7F1-05F3C1EADD29}"/>
    <pc:docChg chg="modSld">
      <pc:chgData name="Martin Chmelař" userId="e8a8c6f6cf1a7ebf" providerId="LiveId" clId="{A5D1061F-BA10-4B36-A7F1-05F3C1EADD29}" dt="2017-11-10T20:39:46.822" v="19" actId="20577"/>
      <pc:docMkLst>
        <pc:docMk/>
      </pc:docMkLst>
      <pc:sldChg chg="modSp">
        <pc:chgData name="Martin Chmelař" userId="e8a8c6f6cf1a7ebf" providerId="LiveId" clId="{A5D1061F-BA10-4B36-A7F1-05F3C1EADD29}" dt="2017-11-10T20:39:46.822" v="19" actId="20577"/>
        <pc:sldMkLst>
          <pc:docMk/>
          <pc:sldMk cId="3802003237" sldId="256"/>
        </pc:sldMkLst>
        <pc:spChg chg="mod">
          <ac:chgData name="Martin Chmelař" userId="e8a8c6f6cf1a7ebf" providerId="LiveId" clId="{A5D1061F-BA10-4B36-A7F1-05F3C1EADD29}" dt="2017-11-10T20:39:46.822" v="19" actId="20577"/>
          <ac:spMkLst>
            <pc:docMk/>
            <pc:sldMk cId="3802003237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273C-2AA5-45D3-9D63-A1F288D23CE4}" type="datetimeFigureOut">
              <a:rPr lang="cs-CZ" smtClean="0"/>
              <a:t>25.10.2018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5D386-A385-46B5-BD9C-A9A145AF15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26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465E-AE64-427C-B348-477CFBA34D3C}" type="datetimeFigureOut">
              <a:rPr lang="cs-CZ" smtClean="0"/>
              <a:t>25.10.2018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8A39-BC40-4245-8E0B-4F657072F4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38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563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101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957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689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467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9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058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91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50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09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72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11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ní sníme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486" y="3821182"/>
            <a:ext cx="5650097" cy="2573058"/>
          </a:xfrm>
        </p:spPr>
        <p:txBody>
          <a:bodyPr anchor="b" anchorCtr="0"/>
          <a:lstStyle>
            <a:lvl1pPr marL="0" indent="0" algn="l">
              <a:buNone/>
              <a:defRPr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  <a:p>
            <a:r>
              <a:rPr lang="cs-CZ" dirty="0"/>
              <a:t>o lektorovi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466605"/>
            <a:ext cx="11262783" cy="211549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pic>
        <p:nvPicPr>
          <p:cNvPr id="2050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1" y="4004440"/>
            <a:ext cx="4027896" cy="20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409650"/>
            <a:ext cx="1932782" cy="4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8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vouřádkový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2"/>
            <a:ext cx="11262783" cy="1222376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942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4" y="360362"/>
            <a:ext cx="11262781" cy="584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30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18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ní snímek s podnadpis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486" y="3821182"/>
            <a:ext cx="5650097" cy="2573058"/>
          </a:xfrm>
        </p:spPr>
        <p:txBody>
          <a:bodyPr anchor="b" anchorCtr="0"/>
          <a:lstStyle>
            <a:lvl1pPr marL="0" indent="0" algn="l">
              <a:buNone/>
              <a:defRPr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  <a:p>
            <a:r>
              <a:rPr lang="cs-CZ" dirty="0"/>
              <a:t>o lektorovi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466605"/>
            <a:ext cx="11262783" cy="135211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6" y="2818723"/>
            <a:ext cx="11262783" cy="7343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i="0">
                <a:solidFill>
                  <a:schemeClr val="bg2"/>
                </a:solidFill>
              </a:defRPr>
            </a:lvl1pPr>
          </a:lstStyle>
          <a:p>
            <a:pPr lvl="0"/>
            <a:r>
              <a:rPr lang="cs-CZ" dirty="0"/>
              <a:t>Podnadpis</a:t>
            </a:r>
          </a:p>
        </p:txBody>
      </p:sp>
      <p:pic>
        <p:nvPicPr>
          <p:cNvPr id="29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1" y="4004440"/>
            <a:ext cx="4027896" cy="20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409650"/>
            <a:ext cx="1932782" cy="4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1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ředělový snímek s podnadpis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884205"/>
            <a:ext cx="11262783" cy="135211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" y="481326"/>
            <a:ext cx="7897005" cy="642388"/>
          </a:xfrm>
          <a:prstGeom prst="rect">
            <a:avLst/>
          </a:prstGeom>
        </p:spPr>
      </p:pic>
      <p:sp>
        <p:nvSpPr>
          <p:cNvPr id="17" name="Zástupný symbol pro text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6" y="3236321"/>
            <a:ext cx="11262783" cy="7343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i="0">
                <a:solidFill>
                  <a:schemeClr val="bg2"/>
                </a:solidFill>
              </a:defRPr>
            </a:lvl1pPr>
          </a:lstStyle>
          <a:p>
            <a:pPr lvl="0"/>
            <a:r>
              <a:rPr lang="cs-CZ" dirty="0"/>
              <a:t>Podnadpis</a:t>
            </a:r>
          </a:p>
        </p:txBody>
      </p:sp>
      <p:pic>
        <p:nvPicPr>
          <p:cNvPr id="21" name="Obrázek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1" b="21166"/>
          <a:stretch/>
        </p:blipFill>
        <p:spPr>
          <a:xfrm>
            <a:off x="10823009" y="6413816"/>
            <a:ext cx="983559" cy="351247"/>
          </a:xfrm>
          <a:prstGeom prst="rect">
            <a:avLst/>
          </a:prstGeom>
        </p:spPr>
      </p:pic>
      <p:pic>
        <p:nvPicPr>
          <p:cNvPr id="20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74" y="6264705"/>
            <a:ext cx="1030415" cy="5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5" y="6463089"/>
            <a:ext cx="1236317" cy="2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ednořádkový nadpis + 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3"/>
            <a:ext cx="11262783" cy="830874"/>
          </a:xfrm>
        </p:spPr>
        <p:txBody>
          <a:bodyPr/>
          <a:lstStyle>
            <a:lvl1pPr>
              <a:defRPr b="0"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5" y="1342239"/>
            <a:ext cx="11262783" cy="485853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80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vouřádkový nadpis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1208379"/>
          </a:xfrm>
        </p:spPr>
        <p:txBody>
          <a:bodyPr>
            <a:noAutofit/>
          </a:bodyPr>
          <a:lstStyle>
            <a:lvl1pPr>
              <a:defRPr sz="4200" b="0"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5" y="1752603"/>
            <a:ext cx="11262783" cy="444817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349376"/>
            <a:ext cx="5513916" cy="4851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349376"/>
            <a:ext cx="5545667" cy="4851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1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3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3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265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311873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206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349374"/>
            <a:ext cx="5513916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349374"/>
            <a:ext cx="5545667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80486" y="3836737"/>
            <a:ext cx="5513916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97601" y="3830013"/>
            <a:ext cx="5545667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37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ouřádkový nadpis +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2"/>
            <a:ext cx="11262783" cy="1222376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752600"/>
            <a:ext cx="5513916" cy="4448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752600"/>
            <a:ext cx="5545667" cy="4448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269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485" y="360365"/>
            <a:ext cx="11262783" cy="8382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5" y="1349376"/>
            <a:ext cx="11262783" cy="485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odrážka první úroveň</a:t>
            </a:r>
            <a:endParaRPr lang="en-US" dirty="0"/>
          </a:p>
          <a:p>
            <a:pPr lvl="1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druhá </a:t>
            </a:r>
            <a:r>
              <a:rPr lang="en-US" dirty="0" err="1"/>
              <a:t>úroveň</a:t>
            </a:r>
            <a:endParaRPr lang="en-US" dirty="0"/>
          </a:p>
          <a:p>
            <a:pPr lvl="2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třetí </a:t>
            </a:r>
            <a:r>
              <a:rPr lang="en-US" dirty="0" err="1"/>
              <a:t>úroveň</a:t>
            </a:r>
            <a:endParaRPr lang="en-US" dirty="0"/>
          </a:p>
          <a:p>
            <a:pPr lvl="3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čtvrtá </a:t>
            </a:r>
            <a:r>
              <a:rPr lang="en-US" dirty="0" err="1"/>
              <a:t>úroveň</a:t>
            </a:r>
            <a:endParaRPr lang="en-US" dirty="0"/>
          </a:p>
          <a:p>
            <a:pPr lvl="4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pátá </a:t>
            </a:r>
            <a:r>
              <a:rPr lang="en-US" dirty="0" err="1"/>
              <a:t>úroveň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1E3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pic>
        <p:nvPicPr>
          <p:cNvPr id="17" name="Obrázek 16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6" y="6240759"/>
            <a:ext cx="5577445" cy="453702"/>
          </a:xfrm>
          <a:prstGeom prst="rect">
            <a:avLst/>
          </a:prstGeom>
        </p:spPr>
      </p:pic>
      <p:pic>
        <p:nvPicPr>
          <p:cNvPr id="1026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12" y="6264705"/>
            <a:ext cx="1030415" cy="5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5" y="6463089"/>
            <a:ext cx="1236317" cy="2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0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6" r:id="rId5"/>
    <p:sldLayoutId id="2147483652" r:id="rId6"/>
    <p:sldLayoutId id="2147483663" r:id="rId7"/>
    <p:sldLayoutId id="2147483664" r:id="rId8"/>
    <p:sldLayoutId id="2147483658" r:id="rId9"/>
    <p:sldLayoutId id="2147483657" r:id="rId10"/>
    <p:sldLayoutId id="2147483665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Tom</a:t>
            </a:r>
            <a:r>
              <a:rPr lang="cs-CZ" sz="2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áš Hradec</a:t>
            </a:r>
            <a:endParaRPr lang="cs-CZ" sz="2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How to secure Spring application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with </a:t>
            </a:r>
            <a:r>
              <a:rPr lang="en-US" b="0" dirty="0" err="1"/>
              <a:t>Keycloak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9184727" y="318116"/>
            <a:ext cx="130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dirty="0" smtClean="0">
                <a:solidFill>
                  <a:srgbClr val="1E326B"/>
                </a:solidFill>
              </a:rPr>
              <a:t>GENERÁLNÍ </a:t>
            </a:r>
            <a:r>
              <a:rPr lang="cs-CZ" sz="800" dirty="0">
                <a:solidFill>
                  <a:srgbClr val="1E326B"/>
                </a:solidFill>
              </a:rPr>
              <a:t>PARTNER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0761674" y="318116"/>
            <a:ext cx="1092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dirty="0" smtClean="0">
                <a:solidFill>
                  <a:srgbClr val="1E326B"/>
                </a:solidFill>
              </a:rPr>
              <a:t>HLAVNÍ </a:t>
            </a:r>
            <a:r>
              <a:rPr lang="cs-CZ" sz="800" dirty="0">
                <a:solidFill>
                  <a:srgbClr val="1E326B"/>
                </a:solidFill>
              </a:rPr>
              <a:t>PARTNER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9" y="582440"/>
            <a:ext cx="811627" cy="272451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83" y="582440"/>
            <a:ext cx="870486" cy="30467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761067" y="318116"/>
            <a:ext cx="9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b="1" dirty="0" smtClean="0">
                <a:solidFill>
                  <a:srgbClr val="D4AF37"/>
                </a:solidFill>
              </a:rPr>
              <a:t>GOLD PARTNER</a:t>
            </a:r>
            <a:endParaRPr lang="cs-CZ" sz="800" b="1" dirty="0">
              <a:solidFill>
                <a:srgbClr val="D4AF37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37" y="582440"/>
            <a:ext cx="1306974" cy="3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/>
              <a:t>SSO with OIDC : unauthenticated user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4332" y="1017991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5905106" y="1626675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6327" y="1142962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82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680613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10472286" y="1626675"/>
            <a:ext cx="12039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5170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75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443789" y="199243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7" y="171329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open app.com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2187" y="224108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4552" y="199082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redirect to auth.server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413314" y="2828221"/>
            <a:ext cx="8943469" cy="2864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508762" y="2606836"/>
            <a:ext cx="221381" cy="2213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2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0242" y="2597215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send auth. request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11712" y="3076871"/>
            <a:ext cx="8945071" cy="38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0242" y="2865110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return login page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411710" y="3731388"/>
            <a:ext cx="8943469" cy="286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07158" y="3510003"/>
            <a:ext cx="221381" cy="2213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3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28638" y="3500382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0070C0"/>
                </a:solidFill>
              </a:rPr>
              <a:t>submit credentials</a:t>
            </a:r>
            <a:endParaRPr lang="cs-CZ" sz="1400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10108" y="3980038"/>
            <a:ext cx="8945071" cy="38266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28638" y="3768277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0070C0"/>
                </a:solidFill>
              </a:rPr>
              <a:t>redirect to app.com/callback</a:t>
            </a:r>
            <a:endParaRPr lang="cs-CZ" sz="14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22939" y="4762907"/>
            <a:ext cx="4350619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90316" y="4541526"/>
            <a:ext cx="221381" cy="221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4</a:t>
            </a:r>
            <a:endParaRPr lang="cs-CZ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77927" y="448377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3"/>
                </a:solidFill>
              </a:rPr>
              <a:t>get app.com/callback</a:t>
            </a:r>
            <a:endParaRPr lang="cs-CZ" sz="1400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21337" y="5733457"/>
            <a:ext cx="435061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43702" y="5483194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3"/>
                </a:solidFill>
              </a:rPr>
              <a:t>return app.com page</a:t>
            </a:r>
            <a:endParaRPr lang="cs-CZ" sz="1400" dirty="0">
              <a:solidFill>
                <a:schemeClr val="accent3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994942" y="5176788"/>
            <a:ext cx="435061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062319" y="4955407"/>
            <a:ext cx="221381" cy="2213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5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993340" y="5425438"/>
            <a:ext cx="4350619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15705" y="5146302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rgbClr val="C00000"/>
                </a:solidFill>
              </a:rPr>
              <a:t>exchange code for tokens</a:t>
            </a:r>
          </a:p>
        </p:txBody>
      </p:sp>
      <p:sp>
        <p:nvSpPr>
          <p:cNvPr id="2" name="Rectangular Callout 1"/>
          <p:cNvSpPr/>
          <p:nvPr/>
        </p:nvSpPr>
        <p:spPr>
          <a:xfrm rot="10800000">
            <a:off x="7459579" y="5542555"/>
            <a:ext cx="1771048" cy="848362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Box 2"/>
          <p:cNvSpPr txBox="1"/>
          <p:nvPr/>
        </p:nvSpPr>
        <p:spPr>
          <a:xfrm>
            <a:off x="7528472" y="5580547"/>
            <a:ext cx="1229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ID </a:t>
            </a:r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token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access token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refresh token</a:t>
            </a:r>
          </a:p>
          <a:p>
            <a:endParaRPr lang="cs-CZ" sz="1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4647905" y="4132685"/>
            <a:ext cx="1847045" cy="498662"/>
          </a:xfrm>
          <a:prstGeom prst="wedgeRectCallout">
            <a:avLst>
              <a:gd name="adj1" fmla="val -21354"/>
              <a:gd name="adj2" fmla="val 7601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TextBox 45"/>
          <p:cNvSpPr txBox="1"/>
          <p:nvPr/>
        </p:nvSpPr>
        <p:spPr>
          <a:xfrm>
            <a:off x="4719285" y="419686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code: </a:t>
            </a:r>
            <a:r>
              <a:rPr lang="cs-CZ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eyJhbGciOi</a:t>
            </a:r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587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/>
              <a:t>SSO with OIDC : authenticated user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390" y="1017991"/>
            <a:ext cx="1713297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>
            <a:off x="5881039" y="1626675"/>
            <a:ext cx="2807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10077" y="1142962"/>
            <a:ext cx="12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app2.com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32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555486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65871" y="1616915"/>
            <a:ext cx="8821" cy="462025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70043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848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443789" y="1992432"/>
            <a:ext cx="435061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6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7" y="171329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5">
                    <a:lumMod val="75000"/>
                  </a:schemeClr>
                </a:solidFill>
              </a:rPr>
              <a:t>open app2.com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2187" y="2241082"/>
            <a:ext cx="435061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4552" y="199082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5">
                    <a:lumMod val="75000"/>
                  </a:schemeClr>
                </a:solidFill>
              </a:rPr>
              <a:t>redirect to auth.server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413314" y="2828221"/>
            <a:ext cx="8943469" cy="2864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508762" y="2606836"/>
            <a:ext cx="221381" cy="2213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7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0242" y="2597215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3">
                    <a:lumMod val="75000"/>
                  </a:schemeClr>
                </a:solidFill>
              </a:rPr>
              <a:t>send auth. request</a:t>
            </a:r>
            <a:endParaRPr lang="cs-CZ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11712" y="3076871"/>
            <a:ext cx="8945071" cy="3826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0242" y="2865110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accent3">
                    <a:lumMod val="75000"/>
                  </a:schemeClr>
                </a:solidFill>
              </a:rPr>
              <a:t>redirect to </a:t>
            </a:r>
            <a:r>
              <a:rPr lang="cs-CZ" sz="1400" dirty="0" smtClean="0">
                <a:solidFill>
                  <a:schemeClr val="accent3">
                    <a:lumMod val="75000"/>
                  </a:schemeClr>
                </a:solidFill>
              </a:rPr>
              <a:t>app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cs-CZ" sz="1400" dirty="0" smtClean="0">
                <a:solidFill>
                  <a:schemeClr val="accent3">
                    <a:lumMod val="75000"/>
                  </a:schemeClr>
                </a:solidFill>
              </a:rPr>
              <a:t>.com/callback </a:t>
            </a:r>
            <a:r>
              <a:rPr lang="cs-CZ" sz="1400" dirty="0">
                <a:solidFill>
                  <a:schemeClr val="accent3">
                    <a:lumMod val="75000"/>
                  </a:schemeClr>
                </a:solidFill>
              </a:rPr>
              <a:t>+ code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422939" y="3627121"/>
            <a:ext cx="435061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90316" y="3405740"/>
            <a:ext cx="221381" cy="22138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8</a:t>
            </a:r>
            <a:endParaRPr lang="cs-CZ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77927" y="3357610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 app2.com/callback + code</a:t>
            </a:r>
            <a:endParaRPr lang="cs-CZ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21337" y="4597671"/>
            <a:ext cx="435061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43702" y="4347408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 app2.com page</a:t>
            </a:r>
            <a:endParaRPr lang="cs-CZ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014192" y="4041002"/>
            <a:ext cx="435061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023819" y="3819621"/>
            <a:ext cx="221381" cy="2213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9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012590" y="4289652"/>
            <a:ext cx="4350619" cy="0"/>
          </a:xfrm>
          <a:prstGeom prst="straightConnector1">
            <a:avLst/>
          </a:prstGeom>
          <a:ln w="12700">
            <a:solidFill>
              <a:srgbClr val="7030A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34955" y="401051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rgbClr val="7030A0"/>
                </a:solidFill>
              </a:rPr>
              <a:t>exchange code for tokens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9087804" y="2326963"/>
            <a:ext cx="1231492" cy="400456"/>
          </a:xfrm>
          <a:prstGeom prst="wedgeRectCallout">
            <a:avLst>
              <a:gd name="adj1" fmla="val -20833"/>
              <a:gd name="adj2" fmla="val 75575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TextBox 46"/>
          <p:cNvSpPr txBox="1"/>
          <p:nvPr/>
        </p:nvSpPr>
        <p:spPr>
          <a:xfrm>
            <a:off x="9148754" y="236546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SSO cookie</a:t>
            </a:r>
          </a:p>
        </p:txBody>
      </p:sp>
    </p:spTree>
    <p:extLst>
      <p:ext uri="{BB962C8B-B14F-4D97-AF65-F5344CB8AC3E}">
        <p14:creationId xmlns:p14="http://schemas.microsoft.com/office/powerpoint/2010/main" val="38534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b="1" dirty="0" smtClean="0"/>
              <a:t>Keycloak Tokens</a:t>
            </a:r>
            <a:endParaRPr lang="cs-CZ" b="1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80485" y="1448114"/>
            <a:ext cx="11262783" cy="4858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contains user information and 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metadata</a:t>
            </a:r>
            <a:endParaRPr lang="en-US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access token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short-lived, used for accessing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refresh token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long-lived, used for requesting new tokens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 token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contains information about user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self-contained</a:t>
            </a:r>
            <a:endParaRPr lang="cs-CZ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signed with private key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can be verified by clients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80" y="147167"/>
            <a:ext cx="2648320" cy="1000265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JSON Web Token</a:t>
            </a:r>
            <a:endParaRPr lang="cs-CZ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76" y="13280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>
                <a:solidFill>
                  <a:schemeClr val="accent3"/>
                </a:solidFill>
              </a:rPr>
              <a:t>eyJhbGciOiJIUzI1NiIsInR5cCI6IkpXVCIsImtpZCI6ImpHWW5xVVpyNElKOHBzZERuTTgtNVFaQS1iT1F4NWFiR0RIamNxdTFxMEUifQ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rgbClr val="7030A0"/>
                </a:solidFill>
              </a:rPr>
              <a:t>eyJzdWIiOiI1OGJjYTQwNS05MTRlLTQ1MzEtYmE4Mi1iNmM0NjE5NWY1MWYiLCJuYW1lIjoiSm9obiBEb2UiLCJlbWFpbCI6ImpvaG4uZG9lQGFjbWUuY29tIiwiaWF0IjoxNTE2MjM5MDIyLCJleHAiOjE1MzY1Njg0MjcsInR5cCI6IkJlYXJlciIsInNjb3BlIjoicHJvZmlsZSBlbWFpbCIsInJlYWxtX2FjY2VzcyI6eyJyb2xlcyI6WyJhZG1pbiJdfX0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chemeClr val="accent1"/>
                </a:solidFill>
              </a:rPr>
              <a:t>5ntpVQBjdgYShcmTMYKrlVRanYsLvTSPY_luNmOV4h4</a:t>
            </a:r>
          </a:p>
        </p:txBody>
      </p:sp>
    </p:spTree>
    <p:extLst>
      <p:ext uri="{BB962C8B-B14F-4D97-AF65-F5344CB8AC3E}">
        <p14:creationId xmlns:p14="http://schemas.microsoft.com/office/powerpoint/2010/main" val="2968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80" y="147167"/>
            <a:ext cx="2648320" cy="1000265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JSON Web Token</a:t>
            </a:r>
            <a:endParaRPr lang="cs-CZ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76" y="13280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>
                <a:solidFill>
                  <a:schemeClr val="accent3"/>
                </a:solidFill>
              </a:rPr>
              <a:t>eyJhbGciOiJIUzI1NiIsInR5cCI6IkpXVCIsImtpZCI6ImpHWW5xVVpyNElKOHBzZERuTTgtNVFaQS1iT1F4NWFiR0RIamNxdTFxMEUifQ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rgbClr val="7030A0"/>
                </a:solidFill>
              </a:rPr>
              <a:t>eyJzdWIiOiI1OGJjYTQwNS05MTRlLTQ1MzEtYmE4Mi1iNmM0NjE5NWY1MWYiLCJuYW1lIjoiSm9obiBEb2UiLCJlbWFpbCI6ImpvaG4uZG9lQGFjbWUuY29tIiwiaWF0IjoxNTE2MjM5MDIyLCJleHAiOjE1MzY1Njg0MjcsInR5cCI6IkJlYXJlciIsInNjb3BlIjoicHJvZmlsZSBlbWFpbCIsInJlYWxtX2FjY2VzcyI6eyJyb2xlcyI6WyJhZG1pbiJdfX0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chemeClr val="accent1"/>
                </a:solidFill>
              </a:rPr>
              <a:t>5ntpVQBjdgYShcmTMYKrlVRanYsLvTSPY_luNmOV4h4</a:t>
            </a:r>
          </a:p>
        </p:txBody>
      </p:sp>
      <p:sp>
        <p:nvSpPr>
          <p:cNvPr id="2" name="Pentagon 1"/>
          <p:cNvSpPr/>
          <p:nvPr/>
        </p:nvSpPr>
        <p:spPr>
          <a:xfrm>
            <a:off x="847023" y="1703672"/>
            <a:ext cx="2079057" cy="55826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header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47022" y="3495708"/>
            <a:ext cx="2079057" cy="558266"/>
          </a:xfrm>
          <a:prstGeom prst="homePlate">
            <a:avLst/>
          </a:prstGeom>
          <a:solidFill>
            <a:srgbClr val="F4D6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payload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847021" y="5369293"/>
            <a:ext cx="2079057" cy="55826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signature</a:t>
            </a:r>
            <a:endParaRPr lang="cs-CZ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80" y="147167"/>
            <a:ext cx="2648320" cy="1000265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JSON Web Token</a:t>
            </a:r>
            <a:endParaRPr lang="cs-CZ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76" y="13280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>
                <a:solidFill>
                  <a:schemeClr val="accent3"/>
                </a:solidFill>
              </a:rPr>
              <a:t>eyJhbGciOiJIUzI1NiIsInR5cCI6IkpXVCIsImtpZCI6ImpHWW5xVVpyNElKOHBzZERuTTgtNVFaQS1iT1F4NWFiR0RIamNxdTFxMEUifQ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rgbClr val="7030A0"/>
                </a:solidFill>
              </a:rPr>
              <a:t>eyJzdWIiOiI1OGJjYTQwNS05MTRlLTQ1MzEtYmE4Mi1iNmM0NjE5NWY1MWYiLCJuYW1lIjoiSm9obiBEb2UiLCJlbWFpbCI6ImpvaG4uZG9lQGFjbWUuY29tIiwiaWF0IjoxNTE2MjM5MDIyLCJleHAiOjE1MzY1Njg0MjcsInR5cCI6IkJlYXJlciIsInNjb3BlIjoicHJvZmlsZSBlbWFpbCIsInJlYWxtX2FjY2VzcyI6eyJyb2xlcyI6WyJhZG1pbiJdfX0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chemeClr val="accent1"/>
                </a:solidFill>
              </a:rPr>
              <a:t>5ntpVQBjdgYShcmTMYKrlVRanYsLvTSPY_luNmOV4h4</a:t>
            </a:r>
          </a:p>
        </p:txBody>
      </p:sp>
      <p:sp>
        <p:nvSpPr>
          <p:cNvPr id="2" name="Pentagon 1"/>
          <p:cNvSpPr/>
          <p:nvPr/>
        </p:nvSpPr>
        <p:spPr>
          <a:xfrm>
            <a:off x="847023" y="1703672"/>
            <a:ext cx="2079057" cy="55826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header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47022" y="3495708"/>
            <a:ext cx="2079057" cy="558266"/>
          </a:xfrm>
          <a:prstGeom prst="homePlate">
            <a:avLst/>
          </a:prstGeom>
          <a:solidFill>
            <a:srgbClr val="F4D6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payload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847021" y="5369293"/>
            <a:ext cx="2079057" cy="55826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signature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3875" y="1147432"/>
            <a:ext cx="6224503" cy="533037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Rectangle 2"/>
          <p:cNvSpPr/>
          <p:nvPr/>
        </p:nvSpPr>
        <p:spPr>
          <a:xfrm>
            <a:off x="4087242" y="1776732"/>
            <a:ext cx="7581499" cy="188251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"alg": "HS256",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"typ": "JWT",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"kid": "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jGYnqUZr4IJ8psdDnM8-5QZA-bOQx5abGDHjcqu1q0E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”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3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80" y="147167"/>
            <a:ext cx="2648320" cy="1000265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JSON Web Token</a:t>
            </a:r>
            <a:endParaRPr lang="cs-CZ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76" y="13280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>
                <a:solidFill>
                  <a:schemeClr val="accent3"/>
                </a:solidFill>
              </a:rPr>
              <a:t>eyJhbGciOiJIUzI1NiIsInR5cCI6IkpXVCIsImtpZCI6ImpHWW5xVVpyNElKOHBzZERuTTgtNVFaQS1iT1F4NWFiR0RIamNxdTFxMEUifQ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rgbClr val="7030A0"/>
                </a:solidFill>
              </a:rPr>
              <a:t>eyJzdWIiOiI1OGJjYTQwNS05MTRlLTQ1MzEtYmE4Mi1iNmM0NjE5NWY1MWYiLCJuYW1lIjoiSm9obiBEb2UiLCJlbWFpbCI6ImpvaG4uZG9lQGFjbWUuY29tIiwiaWF0IjoxNTE2MjM5MDIyLCJleHAiOjE1MzY1Njg0MjcsInR5cCI6IkJlYXJlciIsInNjb3BlIjoicHJvZmlsZSBlbWFpbCIsInJlYWxtX2FjY2VzcyI6eyJyb2xlcyI6WyJhZG1pbiJdfX0</a:t>
            </a:r>
            <a:r>
              <a:rPr lang="cs-CZ" sz="2400" dirty="0">
                <a:solidFill>
                  <a:schemeClr val="bg1"/>
                </a:solidFill>
              </a:rPr>
              <a:t>.</a:t>
            </a:r>
            <a:r>
              <a:rPr lang="cs-CZ" sz="2400" dirty="0">
                <a:solidFill>
                  <a:schemeClr val="accent1"/>
                </a:solidFill>
              </a:rPr>
              <a:t>5ntpVQBjdgYShcmTMYKrlVRanYsLvTSPY_luNmOV4h4</a:t>
            </a:r>
          </a:p>
        </p:txBody>
      </p:sp>
      <p:sp>
        <p:nvSpPr>
          <p:cNvPr id="2" name="Pentagon 1"/>
          <p:cNvSpPr/>
          <p:nvPr/>
        </p:nvSpPr>
        <p:spPr>
          <a:xfrm>
            <a:off x="847023" y="1703672"/>
            <a:ext cx="2079057" cy="55826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header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47022" y="3495708"/>
            <a:ext cx="2079057" cy="558266"/>
          </a:xfrm>
          <a:prstGeom prst="homePlate">
            <a:avLst/>
          </a:prstGeom>
          <a:solidFill>
            <a:srgbClr val="F4D6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payload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847021" y="5369293"/>
            <a:ext cx="2079057" cy="55826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signature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3875" y="1147432"/>
            <a:ext cx="6224503" cy="533037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Rectangle 2"/>
          <p:cNvSpPr/>
          <p:nvPr/>
        </p:nvSpPr>
        <p:spPr>
          <a:xfrm>
            <a:off x="5102286" y="2070838"/>
            <a:ext cx="6769482" cy="415082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"sub": "58bca405-914e-4531-ba82-b6c46195f51f",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"name": "John Doe",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"email": "john.doe@acme.com",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"iat": 1516239022,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"exp": 1536568427,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"typ": "Bearer",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"scope": "profile email",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"realm_access": {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"roles": [</a:t>
            </a:r>
          </a:p>
          <a:p>
            <a:r>
              <a:rPr lang="cs-CZ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"admin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"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]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}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80485" y="437367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How to secure application?</a:t>
            </a:r>
            <a:endParaRPr lang="cs-CZ" b="1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80485" y="1448114"/>
            <a:ext cx="11262783" cy="4858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Keycloak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client adapters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 Tomcat, Jetty,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Spring, Servlet Filter,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 JavaScript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 Android, iOS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spring 4x + spring-security-oauth2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(spring-boot 1x)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spring 5x +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spring-security 5x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(spring-boot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2x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80485" y="2728181"/>
            <a:ext cx="11262783" cy="14588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Demo: securing application </a:t>
            </a:r>
            <a:endParaRPr lang="en-US" b="1" dirty="0" smtClean="0"/>
          </a:p>
          <a:p>
            <a:pPr algn="ctr"/>
            <a:r>
              <a:rPr lang="en-US" b="1" dirty="0" smtClean="0"/>
              <a:t>with </a:t>
            </a:r>
            <a:r>
              <a:rPr lang="en-US" b="1" dirty="0" smtClean="0"/>
              <a:t>OIDC</a:t>
            </a:r>
            <a:endParaRPr lang="cs-CZ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68" y="1255035"/>
            <a:ext cx="1260858" cy="126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29" y="1232550"/>
            <a:ext cx="1305827" cy="1305827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5882652" y="1550598"/>
            <a:ext cx="790051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+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3839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7833379" y="2677523"/>
            <a:ext cx="254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public key</a:t>
            </a:r>
            <a:endParaRPr lang="cs-CZ" sz="1400" dirty="0">
              <a:solidFill>
                <a:srgbClr val="0070C0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Calling service with access token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793" y="1017991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4557567" y="1626675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8788" y="1142962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43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680613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10472286" y="1626675"/>
            <a:ext cx="12039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5170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75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1443789" y="1990821"/>
            <a:ext cx="3031958" cy="161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8" y="1713296"/>
            <a:ext cx="271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authenticated user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calls</a:t>
            </a:r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 app.com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82838" y="4487078"/>
            <a:ext cx="3033560" cy="160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676280" y="2229292"/>
            <a:ext cx="2908089" cy="161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66933" y="2027217"/>
            <a:ext cx="221381" cy="2213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2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9216" y="1971673"/>
            <a:ext cx="258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request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76280" y="4238874"/>
            <a:ext cx="2908089" cy="21532"/>
          </a:xfrm>
          <a:prstGeom prst="straightConnector1">
            <a:avLst/>
          </a:prstGeom>
          <a:ln w="12700">
            <a:solidFill>
              <a:srgbClr val="7030A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66808" y="2567011"/>
            <a:ext cx="2664576" cy="751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63588" y="2345318"/>
            <a:ext cx="221381" cy="2213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3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82034" y="2305476"/>
            <a:ext cx="257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kid</a:t>
            </a:r>
            <a:endParaRPr lang="cs-CZ" sz="1400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763588" y="2942725"/>
            <a:ext cx="2655746" cy="7235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280128" y="3501191"/>
            <a:ext cx="221381" cy="221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4</a:t>
            </a:r>
            <a:endParaRPr lang="cs-CZ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482276" y="3457992"/>
            <a:ext cx="196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verification</a:t>
            </a:r>
            <a:endParaRPr lang="cs-CZ" sz="1400" dirty="0">
              <a:solidFill>
                <a:schemeClr val="accent3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25392" y="979490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7" idx="2"/>
          </p:cNvCxnSpPr>
          <p:nvPr/>
        </p:nvCxnSpPr>
        <p:spPr>
          <a:xfrm flipH="1">
            <a:off x="7676166" y="1588174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7387" y="1104461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service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42" y="1069752"/>
            <a:ext cx="446282" cy="445410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7782034" y="3330341"/>
            <a:ext cx="457191" cy="0"/>
          </a:xfrm>
          <a:prstGeom prst="line">
            <a:avLst/>
          </a:prstGeom>
          <a:ln w="12700">
            <a:solidFill>
              <a:schemeClr val="accent3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239225" y="3330341"/>
            <a:ext cx="0" cy="563082"/>
          </a:xfrm>
          <a:prstGeom prst="line">
            <a:avLst/>
          </a:prstGeom>
          <a:ln w="12700">
            <a:solidFill>
              <a:schemeClr val="accent3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7763588" y="3893423"/>
            <a:ext cx="475637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88314" y="4008724"/>
            <a:ext cx="269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data</a:t>
            </a:r>
            <a:endParaRPr lang="cs-CZ" sz="1400" dirty="0">
              <a:solidFill>
                <a:srgbClr val="7030A0"/>
              </a:solidFill>
            </a:endParaRPr>
          </a:p>
        </p:txBody>
      </p:sp>
      <p:sp>
        <p:nvSpPr>
          <p:cNvPr id="87" name="Rectangular Callout 86"/>
          <p:cNvSpPr/>
          <p:nvPr/>
        </p:nvSpPr>
        <p:spPr>
          <a:xfrm rot="10800000">
            <a:off x="4733721" y="2345318"/>
            <a:ext cx="2780728" cy="726944"/>
          </a:xfrm>
          <a:prstGeom prst="wedgeRectCallou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TextBox 87"/>
          <p:cNvSpPr txBox="1"/>
          <p:nvPr/>
        </p:nvSpPr>
        <p:spPr>
          <a:xfrm>
            <a:off x="4805221" y="2458906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HTTP header</a:t>
            </a:r>
          </a:p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Authorization: Bearer eyJ4Ek…</a:t>
            </a:r>
            <a:endParaRPr lang="cs-CZ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b="1" dirty="0" smtClean="0"/>
              <a:t>Delegate your security</a:t>
            </a:r>
            <a:endParaRPr lang="cs-C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04" y="1537634"/>
            <a:ext cx="6788544" cy="4524355"/>
          </a:xfrm>
        </p:spPr>
      </p:pic>
    </p:spTree>
    <p:extLst>
      <p:ext uri="{BB962C8B-B14F-4D97-AF65-F5344CB8AC3E}">
        <p14:creationId xmlns:p14="http://schemas.microsoft.com/office/powerpoint/2010/main" val="1577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80485" y="2728182"/>
            <a:ext cx="11262783" cy="17186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Demo: securing application </a:t>
            </a:r>
            <a:endParaRPr lang="en-US" b="1" dirty="0" smtClean="0"/>
          </a:p>
          <a:p>
            <a:pPr algn="ctr"/>
            <a:r>
              <a:rPr lang="en-US" b="1" dirty="0" smtClean="0"/>
              <a:t>with access token</a:t>
            </a:r>
            <a:endParaRPr lang="cs-CZ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68" y="1255035"/>
            <a:ext cx="1260858" cy="126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29" y="1232550"/>
            <a:ext cx="1305827" cy="1305827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5882652" y="1550598"/>
            <a:ext cx="790051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+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7126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345518" y="1564063"/>
            <a:ext cx="11493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>
                <a:solidFill>
                  <a:srgbClr val="1E326B"/>
                </a:solidFill>
              </a:rPr>
              <a:t>Děkuji za pozornost.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82456" y="4096314"/>
            <a:ext cx="114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>
                <a:solidFill>
                  <a:srgbClr val="1E326B"/>
                </a:solidFill>
              </a:rPr>
              <a:t>www.</a:t>
            </a:r>
            <a:r>
              <a:rPr lang="cs-CZ" sz="3600" b="1" dirty="0">
                <a:solidFill>
                  <a:srgbClr val="1E326B"/>
                </a:solidFill>
              </a:rPr>
              <a:t>gopas</a:t>
            </a:r>
            <a:r>
              <a:rPr lang="cs-CZ" sz="3600" dirty="0">
                <a:solidFill>
                  <a:srgbClr val="1E326B"/>
                </a:solidFill>
              </a:rPr>
              <a:t>.cz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82456" y="3449983"/>
            <a:ext cx="114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>
                <a:solidFill>
                  <a:srgbClr val="C00000"/>
                </a:solidFill>
              </a:rPr>
              <a:t>www.</a:t>
            </a:r>
            <a:r>
              <a:rPr lang="cs-CZ" sz="3600" b="1" dirty="0">
                <a:solidFill>
                  <a:srgbClr val="C00000"/>
                </a:solidFill>
              </a:rPr>
              <a:t>JavaDays</a:t>
            </a:r>
            <a:r>
              <a:rPr lang="cs-CZ" sz="3600" dirty="0">
                <a:solidFill>
                  <a:srgbClr val="C00000"/>
                </a:solidFill>
              </a:rPr>
              <a:t>.cz</a:t>
            </a:r>
          </a:p>
        </p:txBody>
      </p:sp>
    </p:spTree>
    <p:extLst>
      <p:ext uri="{BB962C8B-B14F-4D97-AF65-F5344CB8AC3E}">
        <p14:creationId xmlns:p14="http://schemas.microsoft.com/office/powerpoint/2010/main" val="129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2146199"/>
            <a:ext cx="11261725" cy="250064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4" y="-1530416"/>
            <a:ext cx="5171883" cy="4747885"/>
          </a:xfrm>
          <a:prstGeom prst="rect">
            <a:avLst/>
          </a:prstGeom>
        </p:spPr>
      </p:pic>
      <p:sp>
        <p:nvSpPr>
          <p:cNvPr id="11" name="Nadpis 1"/>
          <p:cNvSpPr>
            <a:spLocks noGrp="1"/>
          </p:cNvSpPr>
          <p:nvPr>
            <p:ph type="title"/>
          </p:nvPr>
        </p:nvSpPr>
        <p:spPr>
          <a:xfrm>
            <a:off x="817370" y="2204184"/>
            <a:ext cx="10299810" cy="233471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 Source 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0706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4" y="-1530416"/>
            <a:ext cx="5171883" cy="4747885"/>
          </a:xfrm>
          <a:prstGeom prst="rect">
            <a:avLst/>
          </a:prstGeom>
        </p:spPr>
      </p:pic>
      <p:sp>
        <p:nvSpPr>
          <p:cNvPr id="11" name="Nadpis 1"/>
          <p:cNvSpPr>
            <a:spLocks noGrp="1"/>
          </p:cNvSpPr>
          <p:nvPr>
            <p:ph type="title"/>
          </p:nvPr>
        </p:nvSpPr>
        <p:spPr>
          <a:xfrm>
            <a:off x="817370" y="2204184"/>
            <a:ext cx="10299810" cy="233471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 Source Identity and Access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5" y="1448114"/>
            <a:ext cx="11262783" cy="4858536"/>
          </a:xfrm>
        </p:spPr>
        <p:txBody>
          <a:bodyPr/>
          <a:lstStyle/>
          <a:p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Flexiable</a:t>
            </a:r>
            <a:r>
              <a:rPr lang="cs-CZ" dirty="0" smtClean="0"/>
              <a:t> Authentication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and</a:t>
            </a:r>
            <a:r>
              <a:rPr lang="cs-CZ" dirty="0" smtClean="0"/>
              <a:t> Authorization</a:t>
            </a:r>
          </a:p>
          <a:p>
            <a:r>
              <a:rPr lang="cs-CZ" dirty="0" smtClean="0"/>
              <a:t>Single Sing-on</a:t>
            </a:r>
          </a:p>
          <a:p>
            <a:r>
              <a:rPr lang="cs-CZ" dirty="0" smtClean="0"/>
              <a:t>Standart Protocols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OpenID Connect, OAuth 2.0, SAML 2.0</a:t>
            </a:r>
          </a:p>
          <a:p>
            <a:r>
              <a:rPr lang="cs-CZ" dirty="0" smtClean="0"/>
              <a:t>Centralized Management</a:t>
            </a:r>
          </a:p>
          <a:p>
            <a:r>
              <a:rPr lang="cs-CZ" dirty="0" smtClean="0"/>
              <a:t>User Federation 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LDAP and Active Directory</a:t>
            </a:r>
          </a:p>
          <a:p>
            <a:r>
              <a:rPr lang="cs-CZ" dirty="0" smtClean="0"/>
              <a:t>Themes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 custom look and feel</a:t>
            </a:r>
          </a:p>
          <a:p>
            <a:r>
              <a:rPr lang="cs-CZ" dirty="0" smtClean="0"/>
              <a:t>Extensible</a:t>
            </a:r>
            <a:r>
              <a:rPr lang="cs-CZ" dirty="0" smtClean="0">
                <a:solidFill>
                  <a:schemeClr val="tx1">
                    <a:lumMod val="65000"/>
                  </a:schemeClr>
                </a:solidFill>
              </a:rPr>
              <a:t> through SPI 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4" y="-548641"/>
            <a:ext cx="5171883" cy="4747885"/>
          </a:xfrm>
          <a:prstGeom prst="rect">
            <a:avLst/>
          </a:prstGeom>
        </p:spPr>
      </p:pic>
      <p:sp>
        <p:nvSpPr>
          <p:cNvPr id="11" name="Nadpis 1"/>
          <p:cNvSpPr>
            <a:spLocks noGrp="1"/>
          </p:cNvSpPr>
          <p:nvPr>
            <p:ph type="title"/>
          </p:nvPr>
        </p:nvSpPr>
        <p:spPr>
          <a:xfrm>
            <a:off x="817370" y="2204184"/>
            <a:ext cx="10299810" cy="233471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 Source Identity and Access Management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80485" y="2728182"/>
            <a:ext cx="11262783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b="1" dirty="0" smtClean="0"/>
              <a:t>Admin Console Demo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790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6" y="486083"/>
            <a:ext cx="11811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94" y="553460"/>
            <a:ext cx="2873574" cy="874254"/>
          </a:xfrm>
          <a:prstGeom prst="rect">
            <a:avLst/>
          </a:prstGeom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634486" y="1657658"/>
            <a:ext cx="3705289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dirty="0" smtClean="0"/>
              <a:t>OAuth 2.0</a:t>
            </a:r>
            <a:endParaRPr lang="cs-CZ" sz="3600" b="1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6579695" y="1657658"/>
            <a:ext cx="4863410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dirty="0" smtClean="0"/>
              <a:t>OpenID Connect</a:t>
            </a:r>
            <a:endParaRPr lang="cs-CZ" sz="3600" b="1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95986" y="2569938"/>
            <a:ext cx="5593056" cy="3907857"/>
          </a:xfrm>
        </p:spPr>
        <p:txBody>
          <a:bodyPr/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 authorization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user allowed to do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access token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541194" y="2589187"/>
            <a:ext cx="5593056" cy="39078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 authentication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who is the user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extension of OAuth2</a:t>
            </a:r>
          </a:p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 token</a:t>
            </a:r>
          </a:p>
        </p:txBody>
      </p:sp>
    </p:spTree>
    <p:extLst>
      <p:ext uri="{BB962C8B-B14F-4D97-AF65-F5344CB8AC3E}">
        <p14:creationId xmlns:p14="http://schemas.microsoft.com/office/powerpoint/2010/main" val="384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/>
              <a:t>SSO with OIDC : unauthenticated user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4332" y="1017991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5905106" y="1626675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6327" y="1142962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82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680613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10472286" y="1626675"/>
            <a:ext cx="12039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5170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75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443789" y="199243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7" y="171329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open app.com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2187" y="224108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4552" y="199082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redirect to auth.server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Rectangular Callout 72"/>
          <p:cNvSpPr/>
          <p:nvPr/>
        </p:nvSpPr>
        <p:spPr>
          <a:xfrm rot="10800000">
            <a:off x="2511216" y="2470723"/>
            <a:ext cx="2590179" cy="1207809"/>
          </a:xfrm>
          <a:prstGeom prst="wedgeRectCallout">
            <a:avLst>
              <a:gd name="adj1" fmla="val -20280"/>
              <a:gd name="adj2" fmla="val 68732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4" name="TextBox 73"/>
          <p:cNvSpPr txBox="1"/>
          <p:nvPr/>
        </p:nvSpPr>
        <p:spPr>
          <a:xfrm>
            <a:off x="2540017" y="2499357"/>
            <a:ext cx="25122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redirect uri: app.com/callback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response type: code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scope: openid profile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client id: app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state: jFQtevFOl...</a:t>
            </a:r>
            <a:endParaRPr lang="cs-CZ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/>
              <a:t>SSO with OIDC : unauthenticated user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4332" y="1017991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5905106" y="1626675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6327" y="1142962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82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680613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10472286" y="1626675"/>
            <a:ext cx="12039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5170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75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443789" y="199243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7" y="171329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open app.com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2187" y="224108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4552" y="199082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redirect to auth.server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413314" y="2828221"/>
            <a:ext cx="8943469" cy="2864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508762" y="2606836"/>
            <a:ext cx="221381" cy="2213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2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0242" y="2597215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send auth. request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11712" y="3076871"/>
            <a:ext cx="8945071" cy="38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0242" y="2865110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return login page</a:t>
            </a:r>
            <a:endParaRPr lang="cs-CZ" sz="1400" dirty="0">
              <a:solidFill>
                <a:srgbClr val="7030A0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 rot="10800000">
            <a:off x="6314173" y="3272593"/>
            <a:ext cx="2974206" cy="2800955"/>
          </a:xfrm>
          <a:prstGeom prst="wedgeRectCallout">
            <a:avLst>
              <a:gd name="adj1" fmla="val -20509"/>
              <a:gd name="adj2" fmla="val 5562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68" y="3376749"/>
            <a:ext cx="2787689" cy="25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644093" y="148616"/>
            <a:ext cx="11271985" cy="8308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000" b="1" dirty="0" smtClean="0"/>
              <a:t>SSO with OIDC : unauthenticated user</a:t>
            </a:r>
            <a:endParaRPr lang="cs-CZ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596765" y="1017991"/>
            <a:ext cx="1414915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304223" y="1626675"/>
            <a:ext cx="43315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120944"/>
            <a:ext cx="419104" cy="419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2684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4332" y="1017991"/>
            <a:ext cx="1530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5905106" y="1626675"/>
            <a:ext cx="14438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6327" y="1142962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app.com</a:t>
            </a:r>
            <a:endParaRPr lang="cs-CZ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82" y="1108253"/>
            <a:ext cx="446282" cy="44541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680613" y="1017991"/>
            <a:ext cx="1607423" cy="6086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sx="97000" sy="97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10472286" y="1626675"/>
            <a:ext cx="12039" cy="4610499"/>
          </a:xfrm>
          <a:prstGeom prst="line">
            <a:avLst/>
          </a:prstGeom>
          <a:ln w="762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5170" y="1136206"/>
            <a:ext cx="10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keycloak</a:t>
            </a:r>
            <a:endParaRPr lang="cs-CZ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75" y="1091968"/>
            <a:ext cx="471320" cy="4713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443789" y="199243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11166" y="1771051"/>
            <a:ext cx="221381" cy="2213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1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8777" y="1713296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open app.com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2187" y="2241082"/>
            <a:ext cx="435061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4552" y="1990821"/>
            <a:ext cx="369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chemeClr val="accent2">
                    <a:lumMod val="75000"/>
                  </a:schemeClr>
                </a:solidFill>
              </a:rPr>
              <a:t>redirect to auth.server</a:t>
            </a:r>
            <a:endParaRPr lang="cs-CZ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413314" y="2828221"/>
            <a:ext cx="8943469" cy="2864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508762" y="2606836"/>
            <a:ext cx="221381" cy="2213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2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0242" y="2597215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send auth. request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11712" y="3076871"/>
            <a:ext cx="8945071" cy="38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0242" y="2865110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7030A0"/>
                </a:solidFill>
              </a:rPr>
              <a:t>return login page</a:t>
            </a:r>
            <a:endParaRPr lang="cs-CZ" sz="1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411710" y="3731388"/>
            <a:ext cx="8943469" cy="286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07158" y="3510003"/>
            <a:ext cx="221381" cy="22138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3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28638" y="3500382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0070C0"/>
                </a:solidFill>
              </a:rPr>
              <a:t>submit credentials</a:t>
            </a:r>
            <a:endParaRPr lang="cs-CZ" sz="1400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10108" y="3980038"/>
            <a:ext cx="8945071" cy="38266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28638" y="3768277"/>
            <a:ext cx="416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solidFill>
                  <a:srgbClr val="0070C0"/>
                </a:solidFill>
              </a:rPr>
              <a:t>redirect to app.com/callback</a:t>
            </a:r>
            <a:endParaRPr lang="cs-CZ" sz="1400" dirty="0">
              <a:solidFill>
                <a:srgbClr val="0070C0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3144850" y="2903615"/>
            <a:ext cx="1712362" cy="726944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Box 2"/>
          <p:cNvSpPr txBox="1"/>
          <p:nvPr/>
        </p:nvSpPr>
        <p:spPr>
          <a:xfrm>
            <a:off x="3181731" y="2973713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username: john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password: 123456</a:t>
            </a:r>
            <a:endParaRPr lang="cs-CZ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 rot="10800000">
            <a:off x="6781595" y="4115909"/>
            <a:ext cx="2102523" cy="726944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TextBox 45"/>
          <p:cNvSpPr txBox="1"/>
          <p:nvPr/>
        </p:nvSpPr>
        <p:spPr>
          <a:xfrm>
            <a:off x="6872444" y="423086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code: eyJhbGciOi...</a:t>
            </a:r>
          </a:p>
          <a:p>
            <a:r>
              <a:rPr lang="cs-CZ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SSO cookie</a:t>
            </a:r>
            <a:endParaRPr lang="cs-CZ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opas 2 (6 barev)">
      <a:dk1>
        <a:sysClr val="windowText" lastClr="000000"/>
      </a:dk1>
      <a:lt1>
        <a:sysClr val="window" lastClr="FFFFFF"/>
      </a:lt1>
      <a:dk2>
        <a:srgbClr val="1E326C"/>
      </a:dk2>
      <a:lt2>
        <a:srgbClr val="FFFFFF"/>
      </a:lt2>
      <a:accent1>
        <a:srgbClr val="009FE3"/>
      </a:accent1>
      <a:accent2>
        <a:srgbClr val="EF7D4D"/>
      </a:accent2>
      <a:accent3>
        <a:srgbClr val="009640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553</Words>
  <Application>Microsoft Office PowerPoint</Application>
  <PresentationFormat>Widescreen</PresentationFormat>
  <Paragraphs>194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Wingdings</vt:lpstr>
      <vt:lpstr>Calibri</vt:lpstr>
      <vt:lpstr>Arial</vt:lpstr>
      <vt:lpstr>Office Theme</vt:lpstr>
      <vt:lpstr>How to secure Spring application  with Keycloak</vt:lpstr>
      <vt:lpstr>Delegate your security</vt:lpstr>
      <vt:lpstr>Open Source Identity and Access Management</vt:lpstr>
      <vt:lpstr>Open Source Identity and Access Management</vt:lpstr>
      <vt:lpstr>Open Source Identity and Access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Gopas, a.s.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Šablona TechEd 2016</dc:title>
  <dc:creator>Vítězslav Holas</dc:creator>
  <dc:description>Poměr stran 4:3</dc:description>
  <cp:lastModifiedBy>Hradec Tomas</cp:lastModifiedBy>
  <cp:revision>157</cp:revision>
  <dcterms:created xsi:type="dcterms:W3CDTF">2013-04-22T18:00:10Z</dcterms:created>
  <dcterms:modified xsi:type="dcterms:W3CDTF">2018-10-26T18:30:06Z</dcterms:modified>
</cp:coreProperties>
</file>