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3" r:id="rId8"/>
    <p:sldId id="265" r:id="rId9"/>
    <p:sldId id="2146847057" r:id="rId10"/>
    <p:sldId id="2146847060" r:id="rId11"/>
    <p:sldId id="2146847063" r:id="rId12"/>
    <p:sldId id="2146847064" r:id="rId13"/>
    <p:sldId id="2146847065" r:id="rId14"/>
    <p:sldId id="2146847066" r:id="rId15"/>
    <p:sldId id="2146847062" r:id="rId16"/>
    <p:sldId id="2146847061" r:id="rId17"/>
    <p:sldId id="2146847055"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presProps" Target="pres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notesMaster" Target="notesMasters/notesMaster1.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tableStyles" Target="tableStyles.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theme" Target="theme/theme1.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2/26/2025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2/26/2025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7.jpeg" /><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10.jpeg" /><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7.jpeg" /><Relationship Id="rId2" Type="http://schemas.openxmlformats.org/officeDocument/2006/relationships/image" Target="../media/image6.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4757351" y="4426565"/>
            <a:ext cx="6882715" cy="2185214"/>
          </a:xfrm>
          <a:prstGeom prst="rect">
            <a:avLst/>
          </a:prstGeom>
          <a:noFill/>
        </p:spPr>
        <p:txBody>
          <a:bodyPr wrap="square" lIns="91440" tIns="45720" rIns="91440" bIns="45720" rtlCol="0" anchor="t">
            <a:spAutoFit/>
          </a:bodyPr>
          <a:lstStyle/>
          <a:p>
            <a:r>
              <a:rPr lang="en-US" sz="1600" b="1" dirty="0">
                <a:solidFill>
                  <a:schemeClr val="accent1">
                    <a:lumMod val="75000"/>
                  </a:schemeClr>
                </a:solidFill>
                <a:latin typeface="Arial" pitchFamily="34" charset="0"/>
                <a:cs typeface="Arial" pitchFamily="34" charset="0"/>
              </a:rPr>
              <a:t>PRESENTED BY     : </a:t>
            </a:r>
            <a:r>
              <a:rPr lang="en-US" sz="1600" b="1" dirty="0" err="1">
                <a:solidFill>
                  <a:schemeClr val="accent1">
                    <a:lumMod val="75000"/>
                  </a:schemeClr>
                </a:solidFill>
                <a:latin typeface="Arial" pitchFamily="34" charset="0"/>
                <a:cs typeface="Arial" pitchFamily="34" charset="0"/>
              </a:rPr>
              <a:t>Marella</a:t>
            </a:r>
            <a:r>
              <a:rPr lang="en-US" sz="1600" b="1" dirty="0">
                <a:solidFill>
                  <a:schemeClr val="accent1">
                    <a:lumMod val="75000"/>
                  </a:schemeClr>
                </a:solidFill>
                <a:latin typeface="Arial" pitchFamily="34" charset="0"/>
                <a:cs typeface="Arial" pitchFamily="34" charset="0"/>
              </a:rPr>
              <a:t> Hari Prasad</a:t>
            </a:r>
          </a:p>
          <a:p>
            <a:r>
              <a:rPr lang="en-US" sz="1600" b="1" dirty="0">
                <a:solidFill>
                  <a:schemeClr val="accent1">
                    <a:lumMod val="75000"/>
                  </a:schemeClr>
                </a:solidFill>
                <a:latin typeface="Arial"/>
                <a:cs typeface="Arial"/>
              </a:rPr>
              <a:t>STUDENT NAME    : </a:t>
            </a:r>
            <a:r>
              <a:rPr lang="en-US" sz="1600" b="1" dirty="0" err="1">
                <a:solidFill>
                  <a:schemeClr val="accent1">
                    <a:lumMod val="75000"/>
                  </a:schemeClr>
                </a:solidFill>
                <a:latin typeface="Arial"/>
                <a:cs typeface="Arial"/>
              </a:rPr>
              <a:t>Marella</a:t>
            </a:r>
            <a:r>
              <a:rPr lang="en-US" sz="1600" b="1" dirty="0">
                <a:solidFill>
                  <a:schemeClr val="accent1">
                    <a:lumMod val="75000"/>
                  </a:schemeClr>
                </a:solidFill>
                <a:latin typeface="Arial"/>
                <a:cs typeface="Arial"/>
              </a:rPr>
              <a:t> Hari Prasad</a:t>
            </a:r>
          </a:p>
          <a:p>
            <a:r>
              <a:rPr lang="en-US" sz="1600" b="1" dirty="0">
                <a:solidFill>
                  <a:schemeClr val="accent1">
                    <a:lumMod val="75000"/>
                  </a:schemeClr>
                </a:solidFill>
                <a:latin typeface="Arial"/>
                <a:cs typeface="Arial"/>
              </a:rPr>
              <a:t>COLLEGE NAME    : SIDDHARTH INSTITUTE  OF ENGINEERING &amp;</a:t>
            </a:r>
          </a:p>
          <a:p>
            <a:r>
              <a:rPr lang="en-US" sz="1600" b="1" dirty="0">
                <a:solidFill>
                  <a:schemeClr val="accent1">
                    <a:lumMod val="75000"/>
                  </a:schemeClr>
                </a:solidFill>
                <a:latin typeface="Arial"/>
                <a:cs typeface="Arial"/>
              </a:rPr>
              <a:t>                                   TECHNOLOGY, PUTTUR (517583).</a:t>
            </a:r>
          </a:p>
          <a:p>
            <a:r>
              <a:rPr lang="en-US" sz="1600" b="1" dirty="0">
                <a:solidFill>
                  <a:schemeClr val="accent1">
                    <a:lumMod val="75000"/>
                  </a:schemeClr>
                </a:solidFill>
                <a:latin typeface="Arial"/>
                <a:cs typeface="Arial"/>
              </a:rPr>
              <a:t>DEPARTMENT        : CSE ( IOT AND CYBER   SECURITY INCLUDING</a:t>
            </a:r>
          </a:p>
          <a:p>
            <a:r>
              <a:rPr lang="en-US" sz="2000" b="1" dirty="0">
                <a:solidFill>
                  <a:schemeClr val="accent1">
                    <a:lumMod val="75000"/>
                  </a:schemeClr>
                </a:solidFill>
                <a:latin typeface="Arial"/>
                <a:cs typeface="Arial"/>
              </a:rPr>
              <a:t>                             </a:t>
            </a:r>
            <a:r>
              <a:rPr lang="en-US" sz="1600" b="1" dirty="0">
                <a:solidFill>
                  <a:schemeClr val="accent1">
                    <a:lumMod val="75000"/>
                  </a:schemeClr>
                </a:solidFill>
                <a:latin typeface="Arial"/>
                <a:cs typeface="Arial"/>
              </a:rPr>
              <a:t>BLOCK CHAIN TECHNOLOGY) </a:t>
            </a:r>
          </a:p>
          <a:p>
            <a:r>
              <a:rPr lang="en-US" sz="2000" b="1" dirty="0">
                <a:solidFill>
                  <a:schemeClr val="accent1">
                    <a:lumMod val="75000"/>
                  </a:schemeClr>
                </a:solidFill>
                <a:latin typeface="Arial"/>
                <a:cs typeface="Arial"/>
              </a:rPr>
              <a:t>                            </a:t>
            </a:r>
          </a:p>
          <a:p>
            <a:endParaRPr lang="en-US" sz="16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a:solidFill>
                  <a:schemeClr val="accent1"/>
                </a:solidFill>
              </a:rPr>
              <a:t>decryption code - 2</a:t>
            </a:r>
            <a:endParaRPr lang="en-IN" dirty="0">
              <a:solidFill>
                <a:schemeClr val="accent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1515" y="1427019"/>
            <a:ext cx="9001638" cy="5060950"/>
          </a:xfrm>
        </p:spPr>
      </p:pic>
      <p:pic>
        <p:nvPicPr>
          <p:cNvPr id="3" name="Picture 2">
            <a:extLst>
              <a:ext uri="{FF2B5EF4-FFF2-40B4-BE49-F238E27FC236}">
                <a16:creationId xmlns:a16="http://schemas.microsoft.com/office/drawing/2014/main" id="{BBD3D2ED-A9DF-4E3F-2C69-8F27DE3148F3}"/>
              </a:ext>
            </a:extLst>
          </p:cNvPr>
          <p:cNvPicPr>
            <a:picLocks noChangeAspect="1"/>
          </p:cNvPicPr>
          <p:nvPr/>
        </p:nvPicPr>
        <p:blipFill>
          <a:blip r:embed="rId3"/>
          <a:stretch>
            <a:fillRect/>
          </a:stretch>
        </p:blipFill>
        <p:spPr>
          <a:xfrm>
            <a:off x="1191514" y="1404535"/>
            <a:ext cx="9001637" cy="5083433"/>
          </a:xfrm>
          <a:prstGeom prst="rect">
            <a:avLst/>
          </a:prstGeom>
        </p:spPr>
      </p:pic>
    </p:spTree>
    <p:extLst>
      <p:ext uri="{BB962C8B-B14F-4D97-AF65-F5344CB8AC3E}">
        <p14:creationId xmlns:p14="http://schemas.microsoft.com/office/powerpoint/2010/main" val="2242932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result  :</a:t>
            </a:r>
            <a:endParaRPr lang="en-IN" dirty="0">
              <a:solidFill>
                <a:schemeClr val="accent1"/>
              </a:solidFill>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0857" y="1953493"/>
            <a:ext cx="11237069" cy="3796144"/>
          </a:xfrm>
        </p:spPr>
      </p:pic>
      <p:pic>
        <p:nvPicPr>
          <p:cNvPr id="3" name="Picture 2">
            <a:extLst>
              <a:ext uri="{FF2B5EF4-FFF2-40B4-BE49-F238E27FC236}">
                <a16:creationId xmlns:a16="http://schemas.microsoft.com/office/drawing/2014/main" id="{D9614A02-588A-747A-74AB-DE4A0AB3C49E}"/>
              </a:ext>
            </a:extLst>
          </p:cNvPr>
          <p:cNvPicPr>
            <a:picLocks noChangeAspect="1"/>
          </p:cNvPicPr>
          <p:nvPr/>
        </p:nvPicPr>
        <p:blipFill>
          <a:blip r:embed="rId3"/>
          <a:stretch>
            <a:fillRect/>
          </a:stretch>
        </p:blipFill>
        <p:spPr>
          <a:xfrm>
            <a:off x="580856" y="1620146"/>
            <a:ext cx="11237069" cy="4663012"/>
          </a:xfrm>
          <a:prstGeom prst="rect">
            <a:avLst/>
          </a:prstGeom>
        </p:spPr>
      </p:pic>
    </p:spTree>
    <p:extLst>
      <p:ext uri="{BB962C8B-B14F-4D97-AF65-F5344CB8AC3E}">
        <p14:creationId xmlns:p14="http://schemas.microsoft.com/office/powerpoint/2010/main" val="292194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pPr marL="0" indent="0">
              <a:buNone/>
            </a:pPr>
            <a:r>
              <a:rPr lang="en-US" sz="2000" dirty="0"/>
              <a:t>This project successfully addresses the problem statement by integrating advanced AI techniques with an intuitive interface. The combination of cutting-edge technology and user-focused design ensures efficiency, accuracy, and scalability. Future improvements may include expanding dataset diversity and optimizing computational efficiency.</a:t>
            </a:r>
            <a:endParaRPr lang="en-IN" sz="2000" dirty="0"/>
          </a:p>
        </p:txBody>
      </p:sp>
    </p:spTree>
    <p:extLst>
      <p:ext uri="{BB962C8B-B14F-4D97-AF65-F5344CB8AC3E}">
        <p14:creationId xmlns:p14="http://schemas.microsoft.com/office/powerpoint/2010/main" val="4233882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pPr marL="0" indent="0">
              <a:buNone/>
            </a:pPr>
            <a:r>
              <a:rPr lang="en-IN" dirty="0"/>
              <a:t>https://github.com/MarellaHariprasad/Secure-Data-Hiding-in-Image-Using-Steganography.git</a:t>
            </a:r>
          </a:p>
        </p:txBody>
      </p:sp>
    </p:spTree>
    <p:extLst>
      <p:ext uri="{BB962C8B-B14F-4D97-AF65-F5344CB8AC3E}">
        <p14:creationId xmlns:p14="http://schemas.microsoft.com/office/powerpoint/2010/main" val="2230664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
        <p:nvSpPr>
          <p:cNvPr id="2" name="Content Placeholder 1"/>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Arial" panose="020B0604020202020204" pitchFamily="34" charset="0"/>
              </a:rPr>
              <a:t>The future scope of secure data hiding in images using steganography includes: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sz="1800" b="1" i="0" u="none" strike="noStrike" cap="none" normalizeH="0" baseline="0">
                <a:ln>
                  <a:noFill/>
                </a:ln>
                <a:solidFill>
                  <a:schemeClr val="tx1"/>
                </a:solidFill>
                <a:effectLst/>
                <a:latin typeface="Arial" panose="020B0604020202020204" pitchFamily="34" charset="0"/>
              </a:rPr>
              <a:t>Enhanced Security</a:t>
            </a:r>
            <a:r>
              <a:rPr kumimoji="0" lang="en-US" sz="1800" b="0" i="0" u="none" strike="noStrike" cap="none" normalizeH="0" baseline="0">
                <a:ln>
                  <a:noFill/>
                </a:ln>
                <a:solidFill>
                  <a:schemeClr val="tx1"/>
                </a:solidFill>
                <a:effectLst/>
                <a:latin typeface="Arial" panose="020B0604020202020204" pitchFamily="34" charset="0"/>
              </a:rPr>
              <a:t> – Integrating AI and cryptographic techniques for stronger encryption.</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sz="1800" b="1" i="0" u="none" strike="noStrike" cap="none" normalizeH="0" baseline="0">
                <a:ln>
                  <a:noFill/>
                </a:ln>
                <a:solidFill>
                  <a:schemeClr val="tx1"/>
                </a:solidFill>
                <a:effectLst/>
                <a:latin typeface="Arial" panose="020B0604020202020204" pitchFamily="34" charset="0"/>
              </a:rPr>
              <a:t>Real-Time Applications</a:t>
            </a:r>
            <a:r>
              <a:rPr kumimoji="0" lang="en-US" sz="1800" b="0" i="0" u="none" strike="noStrike" cap="none" normalizeH="0" baseline="0">
                <a:ln>
                  <a:noFill/>
                </a:ln>
                <a:solidFill>
                  <a:schemeClr val="tx1"/>
                </a:solidFill>
                <a:effectLst/>
                <a:latin typeface="Arial" panose="020B0604020202020204" pitchFamily="34" charset="0"/>
              </a:rPr>
              <a:t> – Implementing in secure messaging and digital watermarking.</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sz="1800" b="1" i="0" u="none" strike="noStrike" cap="none" normalizeH="0" baseline="0">
                <a:ln>
                  <a:noFill/>
                </a:ln>
                <a:solidFill>
                  <a:schemeClr val="tx1"/>
                </a:solidFill>
                <a:effectLst/>
                <a:latin typeface="Arial" panose="020B0604020202020204" pitchFamily="34" charset="0"/>
              </a:rPr>
              <a:t>Higher Capacity</a:t>
            </a:r>
            <a:r>
              <a:rPr kumimoji="0" lang="en-US" sz="1800" b="0" i="0" u="none" strike="noStrike" cap="none" normalizeH="0" baseline="0">
                <a:ln>
                  <a:noFill/>
                </a:ln>
                <a:solidFill>
                  <a:schemeClr val="tx1"/>
                </a:solidFill>
                <a:effectLst/>
                <a:latin typeface="Arial" panose="020B0604020202020204" pitchFamily="34" charset="0"/>
              </a:rPr>
              <a:t> – Developing advanced algorithms for embedding more data without detection.</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sz="1800" b="1" i="0" u="none" strike="noStrike" cap="none" normalizeH="0" baseline="0">
                <a:ln>
                  <a:noFill/>
                </a:ln>
                <a:solidFill>
                  <a:schemeClr val="tx1"/>
                </a:solidFill>
                <a:effectLst/>
                <a:latin typeface="Arial" panose="020B0604020202020204" pitchFamily="34" charset="0"/>
              </a:rPr>
              <a:t>Robustness</a:t>
            </a:r>
            <a:r>
              <a:rPr kumimoji="0" lang="en-US" sz="1800" b="0" i="0" u="none" strike="noStrike" cap="none" normalizeH="0" baseline="0">
                <a:ln>
                  <a:noFill/>
                </a:ln>
                <a:solidFill>
                  <a:schemeClr val="tx1"/>
                </a:solidFill>
                <a:effectLst/>
                <a:latin typeface="Arial" panose="020B0604020202020204" pitchFamily="34" charset="0"/>
              </a:rPr>
              <a:t> – Improving resistance against steganalysis and attacks.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sz="1800" b="1" i="0" u="none" strike="noStrike" cap="none" normalizeH="0" baseline="0">
                <a:ln>
                  <a:noFill/>
                </a:ln>
                <a:solidFill>
                  <a:schemeClr val="tx1"/>
                </a:solidFill>
                <a:effectLst/>
                <a:latin typeface="Arial" panose="020B0604020202020204" pitchFamily="34" charset="0"/>
              </a:rPr>
              <a:t>Cross-Platform Usability</a:t>
            </a:r>
            <a:r>
              <a:rPr kumimoji="0" lang="en-US" sz="1800" b="0" i="0" u="none" strike="noStrike" cap="none" normalizeH="0" baseline="0">
                <a:ln>
                  <a:noFill/>
                </a:ln>
                <a:solidFill>
                  <a:schemeClr val="tx1"/>
                </a:solidFill>
                <a:effectLst/>
                <a:latin typeface="Arial" panose="020B0604020202020204" pitchFamily="34" charset="0"/>
              </a:rPr>
              <a:t> – Adapting for cloud and IoT security applications.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02311" cy="4673324"/>
          </a:xfrm>
        </p:spPr>
        <p:txBody>
          <a:bodyPr>
            <a:normAutofit/>
          </a:bodyPr>
          <a:lstStyle/>
          <a:p>
            <a:pPr marL="0" indent="0">
              <a:buNone/>
            </a:pPr>
            <a:r>
              <a:rPr lang="en-US" sz="2000" dirty="0"/>
              <a:t>This project focuses on securely hiding secret messages within images using </a:t>
            </a:r>
            <a:r>
              <a:rPr lang="en-US" sz="2000" b="1" dirty="0"/>
              <a:t>steganography</a:t>
            </a:r>
            <a:r>
              <a:rPr lang="en-US" sz="2000" dirty="0"/>
              <a:t>. It utilizes </a:t>
            </a:r>
            <a:r>
              <a:rPr lang="en-US" sz="2000" b="1" dirty="0"/>
              <a:t>XOR encryption</a:t>
            </a:r>
            <a:r>
              <a:rPr lang="en-US" sz="2000" dirty="0"/>
              <a:t> to encode the message into pixel values, ensuring data confidentiality. The encrypted image appears unchanged, making detection difficult. The message can only be retrieved using the correct key, providing an additional layer of security.</a:t>
            </a:r>
            <a:r>
              <a:rPr lang="en-IN" sz="2000" dirty="0"/>
              <a:t>  </a:t>
            </a:r>
            <a:r>
              <a:rPr lang="en-US" sz="2000" dirty="0"/>
              <a:t>This technique enhances </a:t>
            </a:r>
            <a:r>
              <a:rPr lang="en-US" sz="2000" b="1" dirty="0"/>
              <a:t>secure communication</a:t>
            </a:r>
            <a:r>
              <a:rPr lang="en-US" sz="2000" dirty="0"/>
              <a:t> by embedding messages without altering the visible image.</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3" name="Rectangle 1"/>
          <p:cNvSpPr>
            <a:spLocks noGrp="1" noChangeArrowheads="1"/>
          </p:cNvSpPr>
          <p:nvPr>
            <p:ph idx="1"/>
          </p:nvPr>
        </p:nvSpPr>
        <p:spPr bwMode="auto">
          <a:xfrm>
            <a:off x="801543" y="1665830"/>
            <a:ext cx="11057948" cy="4296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defTabSz="914400" eaLnBrk="0" fontAlgn="base" hangingPunct="0">
              <a:lnSpc>
                <a:spcPct val="100000"/>
              </a:lnSpc>
              <a:spcBef>
                <a:spcPct val="0"/>
              </a:spcBef>
              <a:spcAft>
                <a:spcPct val="0"/>
              </a:spcAft>
              <a:buClrTx/>
              <a:buSzTx/>
              <a:buNone/>
            </a:pPr>
            <a:r>
              <a:rPr lang="en-US" sz="1800" b="1" dirty="0"/>
              <a:t>Programming Language:</a:t>
            </a:r>
          </a:p>
          <a:p>
            <a:pPr marL="0" indent="0" defTabSz="914400" eaLnBrk="0" fontAlgn="base" hangingPunct="0">
              <a:lnSpc>
                <a:spcPct val="100000"/>
              </a:lnSpc>
              <a:spcBef>
                <a:spcPct val="0"/>
              </a:spcBef>
              <a:spcAft>
                <a:spcPct val="0"/>
              </a:spcAft>
              <a:buClrTx/>
              <a:buSzTx/>
              <a:buNone/>
            </a:pPr>
            <a:endParaRPr lang="en-US" sz="1800" b="1" dirty="0"/>
          </a:p>
          <a:p>
            <a:pPr defTabSz="914400" eaLnBrk="0" fontAlgn="base" hangingPunct="0">
              <a:lnSpc>
                <a:spcPct val="100000"/>
              </a:lnSpc>
              <a:spcBef>
                <a:spcPct val="0"/>
              </a:spcBef>
              <a:spcAft>
                <a:spcPct val="0"/>
              </a:spcAft>
              <a:buClrTx/>
              <a:buSzTx/>
              <a:buFont typeface="Wingdings" panose="05000000000000000000" pitchFamily="2" charset="2"/>
              <a:buChar char="Ø"/>
            </a:pPr>
            <a:r>
              <a:rPr lang="en-US" sz="1800" b="1" dirty="0"/>
              <a:t>Python – </a:t>
            </a:r>
            <a:r>
              <a:rPr lang="en-US" sz="1800" dirty="0"/>
              <a:t>Used for building encryption and decryption logic.</a:t>
            </a:r>
            <a:endParaRPr lang="en-IN" sz="1800" dirty="0"/>
          </a:p>
          <a:p>
            <a:pPr marL="0" indent="0" defTabSz="914400" eaLnBrk="0" fontAlgn="base" hangingPunct="0">
              <a:lnSpc>
                <a:spcPct val="100000"/>
              </a:lnSpc>
              <a:spcBef>
                <a:spcPct val="0"/>
              </a:spcBef>
              <a:spcAft>
                <a:spcPct val="0"/>
              </a:spcAft>
              <a:buClrTx/>
              <a:buSzTx/>
              <a:buNone/>
            </a:pPr>
            <a:endParaRPr kumimoji="0" lang="en-US" sz="1800" b="0" i="0" u="none" strike="noStrike" cap="none" normalizeH="0" baseline="0" dirty="0">
              <a:ln>
                <a:noFill/>
              </a:ln>
              <a:solidFill>
                <a:schemeClr val="tx1"/>
              </a:solidFill>
              <a:effectLst/>
              <a:latin typeface="Arial" panose="020B0604020202020204" pitchFamily="34" charset="0"/>
            </a:endParaRPr>
          </a:p>
          <a:p>
            <a:pPr marL="0" indent="0" defTabSz="914400" eaLnBrk="0" fontAlgn="base" hangingPunct="0">
              <a:lnSpc>
                <a:spcPct val="100000"/>
              </a:lnSpc>
              <a:spcBef>
                <a:spcPct val="0"/>
              </a:spcBef>
              <a:spcAft>
                <a:spcPct val="0"/>
              </a:spcAft>
              <a:buClrTx/>
              <a:buSzTx/>
              <a:buNone/>
            </a:pPr>
            <a:r>
              <a:rPr lang="en-IN" sz="1800" b="1" dirty="0"/>
              <a:t>Libraries &amp; Frameworks:</a:t>
            </a:r>
          </a:p>
          <a:p>
            <a:pPr marL="0" indent="0" defTabSz="914400" eaLnBrk="0" fontAlgn="base" hangingPunct="0">
              <a:lnSpc>
                <a:spcPct val="100000"/>
              </a:lnSpc>
              <a:spcBef>
                <a:spcPct val="0"/>
              </a:spcBef>
              <a:spcAft>
                <a:spcPct val="0"/>
              </a:spcAft>
              <a:buClrTx/>
              <a:buSzTx/>
              <a:buNone/>
            </a:pPr>
            <a:endParaRPr kumimoji="0" lang="en-US" sz="1800" b="0" i="0" u="none" strike="noStrike" cap="none" normalizeH="0" baseline="0" dirty="0">
              <a:ln>
                <a:noFill/>
              </a:ln>
              <a:solidFill>
                <a:schemeClr val="tx1"/>
              </a:solidFill>
              <a:effectLst/>
              <a:latin typeface="Arial" panose="020B0604020202020204" pitchFamily="34" charset="0"/>
            </a:endParaRPr>
          </a:p>
          <a:p>
            <a:pPr>
              <a:buFont typeface="Wingdings" panose="05000000000000000000" pitchFamily="2" charset="2"/>
              <a:buChar char="Ø"/>
            </a:pPr>
            <a:r>
              <a:rPr lang="en-IN" sz="1800" b="1" dirty="0" err="1"/>
              <a:t>OpenCV</a:t>
            </a:r>
            <a:r>
              <a:rPr lang="en-IN" sz="1800" b="1" dirty="0"/>
              <a:t> – </a:t>
            </a:r>
            <a:r>
              <a:rPr lang="en-IN" sz="1800" dirty="0"/>
              <a:t>Handles image processing and manipulation.</a:t>
            </a:r>
          </a:p>
          <a:p>
            <a:pPr>
              <a:buFont typeface="Wingdings" panose="05000000000000000000" pitchFamily="2" charset="2"/>
              <a:buChar char="Ø"/>
            </a:pPr>
            <a:r>
              <a:rPr lang="en-IN" sz="1800" b="1" dirty="0" err="1"/>
              <a:t>Numpy</a:t>
            </a:r>
            <a:r>
              <a:rPr lang="en-IN" sz="1800" b="1" dirty="0"/>
              <a:t> – </a:t>
            </a:r>
            <a:r>
              <a:rPr lang="en-IN" sz="1800" dirty="0"/>
              <a:t>Supports array-based operations for embedding messages.</a:t>
            </a:r>
          </a:p>
          <a:p>
            <a:pPr>
              <a:buFont typeface="Wingdings" panose="05000000000000000000" pitchFamily="2" charset="2"/>
              <a:buChar char="Ø"/>
            </a:pPr>
            <a:r>
              <a:rPr lang="en-IN" sz="1800" b="1" dirty="0"/>
              <a:t>PyQt6 – </a:t>
            </a:r>
            <a:r>
              <a:rPr lang="en-IN" sz="1800" dirty="0"/>
              <a:t>Creates a user-friendly GUI for encryption and decryption. </a:t>
            </a:r>
          </a:p>
          <a:p>
            <a:pPr marL="0" indent="0">
              <a:buNone/>
            </a:pPr>
            <a:r>
              <a:rPr lang="en-IN" sz="1800" b="1" dirty="0"/>
              <a:t>Platforms:</a:t>
            </a:r>
          </a:p>
          <a:p>
            <a:pPr>
              <a:buFont typeface="Wingdings" panose="05000000000000000000" pitchFamily="2" charset="2"/>
              <a:buChar char="Ø"/>
            </a:pPr>
            <a:r>
              <a:rPr lang="en-US" sz="1800" dirty="0"/>
              <a:t>Runs on </a:t>
            </a:r>
            <a:r>
              <a:rPr lang="en-US" sz="1800" b="1" dirty="0"/>
              <a:t>Windows, Linux and </a:t>
            </a:r>
            <a:r>
              <a:rPr lang="en-US" sz="1800" b="1" dirty="0" err="1"/>
              <a:t>macOS</a:t>
            </a:r>
            <a:r>
              <a:rPr lang="en-US" sz="1800" b="1" dirty="0"/>
              <a:t> </a:t>
            </a:r>
            <a:r>
              <a:rPr lang="en-US" sz="1800" dirty="0"/>
              <a:t>with python installed.</a:t>
            </a:r>
          </a:p>
          <a:p>
            <a:pPr marL="0" marR="0" lvl="0" indent="0" algn="l" defTabSz="914400" rtl="0" eaLnBrk="0" fontAlgn="base" latinLnBrk="0" hangingPunct="0">
              <a:lnSpc>
                <a:spcPct val="100000"/>
              </a:lnSpc>
              <a:spcBef>
                <a:spcPct val="0"/>
              </a:spcBef>
              <a:spcAft>
                <a:spcPct val="0"/>
              </a:spcAft>
              <a:buClrTx/>
              <a:buSz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US" sz="1800" dirty="0"/>
              <a:t>Here are some unique "Wow Factors" that make your steganography project stand out:</a:t>
            </a:r>
          </a:p>
          <a:p>
            <a:r>
              <a:rPr lang="en-US" sz="1600" b="1" dirty="0"/>
              <a:t>Enhanced Security</a:t>
            </a:r>
            <a:r>
              <a:rPr lang="en-US" sz="1600" dirty="0"/>
              <a:t> – Uses a password-based encryption mechanism to ensure only authorized users can retrieve the hidden message.</a:t>
            </a:r>
          </a:p>
          <a:p>
            <a:r>
              <a:rPr lang="en-US" sz="1600" b="1" dirty="0"/>
              <a:t>User-Friendly Interface</a:t>
            </a:r>
            <a:r>
              <a:rPr lang="en-US" sz="1600" dirty="0"/>
              <a:t> – Simple input prompts make it easy for users to encrypt and decrypt messages without requiring deep technical knowledge.</a:t>
            </a:r>
          </a:p>
          <a:p>
            <a:r>
              <a:rPr lang="en-US" sz="1600" b="1" dirty="0"/>
              <a:t>Efficient Image Processing</a:t>
            </a:r>
            <a:r>
              <a:rPr lang="en-US" sz="1600" dirty="0"/>
              <a:t> – The program efficiently embeds messages within images without significantly altering their visual quality.</a:t>
            </a:r>
          </a:p>
          <a:p>
            <a:r>
              <a:rPr lang="en-US" sz="1600" b="1" dirty="0"/>
              <a:t>Cross-Platform Compatibility</a:t>
            </a:r>
            <a:r>
              <a:rPr lang="en-US" sz="1600" dirty="0"/>
              <a:t> – Runs on different operating systems as it is implemented in Python.</a:t>
            </a:r>
          </a:p>
          <a:p>
            <a:r>
              <a:rPr lang="en-US" sz="1600" b="1" dirty="0"/>
              <a:t>Robust Error Handling</a:t>
            </a:r>
            <a:r>
              <a:rPr lang="en-US" sz="1600" dirty="0"/>
              <a:t> – Provides meaningful error messages to guide users in case of incorrect inputs or mismatches in the encryption key.</a:t>
            </a:r>
          </a:p>
          <a:p>
            <a:r>
              <a:rPr lang="en-US" sz="1600" b="1" dirty="0"/>
              <a:t>Custom Key-Based Encoding</a:t>
            </a:r>
            <a:r>
              <a:rPr lang="en-US" sz="1600" dirty="0"/>
              <a:t> – Ensures that without the correct key, the hidden message remains inaccessible, increasing the security of the transmitted data.</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r>
              <a:rPr lang="en-IN" sz="1800" b="1" dirty="0"/>
              <a:t>Cyber security Enthusiasts – </a:t>
            </a:r>
            <a:r>
              <a:rPr lang="en-IN" sz="1800" dirty="0"/>
              <a:t>To explore encryption steganography techniques.</a:t>
            </a:r>
          </a:p>
          <a:p>
            <a:r>
              <a:rPr lang="en-IN" sz="1800" b="1" dirty="0"/>
              <a:t>Journalists &amp; Activists - </a:t>
            </a:r>
            <a:r>
              <a:rPr lang="en-IN" sz="1800" dirty="0"/>
              <a:t> Securely share confidential information without detection.</a:t>
            </a:r>
          </a:p>
          <a:p>
            <a:r>
              <a:rPr lang="en-IN" sz="1800" b="1" dirty="0"/>
              <a:t>Students &amp; Researchers -  </a:t>
            </a:r>
            <a:r>
              <a:rPr lang="en-IN" sz="1800" dirty="0"/>
              <a:t>Learn about cryptography and image processing.</a:t>
            </a:r>
          </a:p>
          <a:p>
            <a:r>
              <a:rPr lang="en-IN" sz="1800" b="1" dirty="0"/>
              <a:t>Photography &amp; Designers – </a:t>
            </a:r>
            <a:r>
              <a:rPr lang="en-IN" sz="1800" dirty="0"/>
              <a:t>Protect copyright information within images.</a:t>
            </a:r>
          </a:p>
          <a:p>
            <a:r>
              <a:rPr lang="en-IN" sz="1800" b="1" dirty="0"/>
              <a:t>General Users – </a:t>
            </a:r>
            <a:r>
              <a:rPr lang="en-IN" sz="1800" dirty="0"/>
              <a:t>Hide private messages or data securely within images.</a:t>
            </a:r>
          </a:p>
          <a:p>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normAutofit/>
          </a:bodyPr>
          <a:lstStyle/>
          <a:p>
            <a:r>
              <a:rPr lang="en-IN" dirty="0">
                <a:solidFill>
                  <a:schemeClr val="accent1"/>
                </a:solidFill>
              </a:rPr>
              <a:t>                                     encryption code - 1</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6691" y="1348984"/>
            <a:ext cx="9379527" cy="5273408"/>
          </a:xfrm>
          <a:prstGeom prst="rect">
            <a:avLst/>
          </a:prstGeom>
        </p:spPr>
      </p:pic>
      <p:pic>
        <p:nvPicPr>
          <p:cNvPr id="3" name="Picture 2">
            <a:extLst>
              <a:ext uri="{FF2B5EF4-FFF2-40B4-BE49-F238E27FC236}">
                <a16:creationId xmlns:a16="http://schemas.microsoft.com/office/drawing/2014/main" id="{39765C59-28D8-4853-3A1F-2E34737E9AB0}"/>
              </a:ext>
            </a:extLst>
          </p:cNvPr>
          <p:cNvPicPr>
            <a:picLocks noChangeAspect="1"/>
          </p:cNvPicPr>
          <p:nvPr/>
        </p:nvPicPr>
        <p:blipFill>
          <a:blip r:embed="rId3"/>
          <a:stretch>
            <a:fillRect/>
          </a:stretch>
        </p:blipFill>
        <p:spPr>
          <a:xfrm>
            <a:off x="798872" y="1348984"/>
            <a:ext cx="9467346" cy="5273408"/>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a:solidFill>
                  <a:schemeClr val="accent1"/>
                </a:solidFill>
              </a:rPr>
              <a:t>encryption code - 2</a:t>
            </a:r>
            <a:endParaRPr lang="en-IN" dirty="0">
              <a:solidFill>
                <a:schemeClr val="accent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6824" y="1579418"/>
            <a:ext cx="9026234" cy="5074779"/>
          </a:xfrm>
        </p:spPr>
      </p:pic>
      <p:pic>
        <p:nvPicPr>
          <p:cNvPr id="3" name="Picture 2">
            <a:extLst>
              <a:ext uri="{FF2B5EF4-FFF2-40B4-BE49-F238E27FC236}">
                <a16:creationId xmlns:a16="http://schemas.microsoft.com/office/drawing/2014/main" id="{FB8A6A01-32BA-E1B7-00E2-00EAD78AC258}"/>
              </a:ext>
            </a:extLst>
          </p:cNvPr>
          <p:cNvPicPr>
            <a:picLocks noChangeAspect="1"/>
          </p:cNvPicPr>
          <p:nvPr/>
        </p:nvPicPr>
        <p:blipFill>
          <a:blip r:embed="rId3"/>
          <a:stretch>
            <a:fillRect/>
          </a:stretch>
        </p:blipFill>
        <p:spPr>
          <a:xfrm>
            <a:off x="1066823" y="1579417"/>
            <a:ext cx="9026234" cy="5074779"/>
          </a:xfrm>
          <a:prstGeom prst="rect">
            <a:avLst/>
          </a:prstGeom>
        </p:spPr>
      </p:pic>
    </p:spTree>
    <p:extLst>
      <p:ext uri="{BB962C8B-B14F-4D97-AF65-F5344CB8AC3E}">
        <p14:creationId xmlns:p14="http://schemas.microsoft.com/office/powerpoint/2010/main" val="2387832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a:solidFill>
                  <a:schemeClr val="accent1"/>
                </a:solidFill>
              </a:rPr>
              <a:t>decryption code - 1</a:t>
            </a:r>
            <a:endParaRPr lang="en-IN" dirty="0">
              <a:solidFill>
                <a:schemeClr val="accent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9418" y="1579418"/>
            <a:ext cx="8339888" cy="4807528"/>
          </a:xfrm>
        </p:spPr>
      </p:pic>
      <p:pic>
        <p:nvPicPr>
          <p:cNvPr id="3" name="Picture 2">
            <a:extLst>
              <a:ext uri="{FF2B5EF4-FFF2-40B4-BE49-F238E27FC236}">
                <a16:creationId xmlns:a16="http://schemas.microsoft.com/office/drawing/2014/main" id="{60D43D55-C1C1-7548-1C98-A250A13DEC25}"/>
              </a:ext>
            </a:extLst>
          </p:cNvPr>
          <p:cNvPicPr>
            <a:picLocks noChangeAspect="1"/>
          </p:cNvPicPr>
          <p:nvPr/>
        </p:nvPicPr>
        <p:blipFill>
          <a:blip r:embed="rId3"/>
          <a:stretch>
            <a:fillRect/>
          </a:stretch>
        </p:blipFill>
        <p:spPr>
          <a:xfrm>
            <a:off x="1579418" y="1693166"/>
            <a:ext cx="8339888" cy="4807527"/>
          </a:xfrm>
          <a:prstGeom prst="rect">
            <a:avLst/>
          </a:prstGeom>
        </p:spPr>
      </p:pic>
    </p:spTree>
    <p:extLst>
      <p:ext uri="{BB962C8B-B14F-4D97-AF65-F5344CB8AC3E}">
        <p14:creationId xmlns:p14="http://schemas.microsoft.com/office/powerpoint/2010/main" val="315541245"/>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b30265f8-c5e2-4918-b4a1-b977299ca3e2"/>
    <ds:schemaRef ds:uri="http://www.w3.org/2001/XMLSchema-instance"/>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0/xmlns/"/>
    <ds:schemaRef ds:uri="http://www.w3.org/2001/XMLSchema"/>
    <ds:schemaRef ds:uri="b30265f8-c5e2-4918-b4a1-b977299ca3e2"/>
    <ds:schemaRef ds:uri="fadb41d3-f9cb-40fb-903c-8cacaba95bb5"/>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103</TotalTime>
  <Words>529</Words>
  <Application>Microsoft Office PowerPoint</Application>
  <PresentationFormat>Widescreen</PresentationFormat>
  <Paragraphs>65</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DividendVTI</vt:lpstr>
      <vt:lpstr>Secure data hiding in images using Steganography</vt:lpstr>
      <vt:lpstr>OUTLINE</vt:lpstr>
      <vt:lpstr>Problem Statement</vt:lpstr>
      <vt:lpstr>Technology  used</vt:lpstr>
      <vt:lpstr>Wow factors</vt:lpstr>
      <vt:lpstr>End users</vt:lpstr>
      <vt:lpstr>                                     encryption code - 1</vt:lpstr>
      <vt:lpstr>                                   encryption code - 2</vt:lpstr>
      <vt:lpstr>                                       decryption code - 1</vt:lpstr>
      <vt:lpstr>                                       decryption code - 2</vt:lpstr>
      <vt:lpstr>result  :</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hariprs62@gmail.com</cp:lastModifiedBy>
  <cp:revision>36</cp:revision>
  <dcterms:created xsi:type="dcterms:W3CDTF">2021-05-26T16:50:10Z</dcterms:created>
  <dcterms:modified xsi:type="dcterms:W3CDTF">2025-02-26T18:03:25Z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