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90"/>
  </p:notesMasterIdLst>
  <p:handoutMasterIdLst>
    <p:handoutMasterId r:id="rId91"/>
  </p:handoutMasterIdLst>
  <p:sldIdLst>
    <p:sldId id="747" r:id="rId2"/>
    <p:sldId id="943" r:id="rId3"/>
    <p:sldId id="1035" r:id="rId4"/>
    <p:sldId id="1034" r:id="rId5"/>
    <p:sldId id="1037" r:id="rId6"/>
    <p:sldId id="729" r:id="rId7"/>
    <p:sldId id="944" r:id="rId8"/>
    <p:sldId id="945" r:id="rId9"/>
    <p:sldId id="950" r:id="rId10"/>
    <p:sldId id="1036" r:id="rId11"/>
    <p:sldId id="947" r:id="rId12"/>
    <p:sldId id="949" r:id="rId13"/>
    <p:sldId id="952" r:id="rId14"/>
    <p:sldId id="954" r:id="rId15"/>
    <p:sldId id="955" r:id="rId16"/>
    <p:sldId id="956" r:id="rId17"/>
    <p:sldId id="953" r:id="rId18"/>
    <p:sldId id="957" r:id="rId19"/>
    <p:sldId id="959" r:id="rId20"/>
    <p:sldId id="1040" r:id="rId21"/>
    <p:sldId id="1030" r:id="rId22"/>
    <p:sldId id="961" r:id="rId23"/>
    <p:sldId id="964" r:id="rId24"/>
    <p:sldId id="1038" r:id="rId25"/>
    <p:sldId id="963" r:id="rId26"/>
    <p:sldId id="965" r:id="rId27"/>
    <p:sldId id="966" r:id="rId28"/>
    <p:sldId id="967" r:id="rId29"/>
    <p:sldId id="968" r:id="rId30"/>
    <p:sldId id="1041" r:id="rId31"/>
    <p:sldId id="972" r:id="rId32"/>
    <p:sldId id="973" r:id="rId33"/>
    <p:sldId id="1042" r:id="rId34"/>
    <p:sldId id="974" r:id="rId35"/>
    <p:sldId id="971" r:id="rId36"/>
    <p:sldId id="975" r:id="rId37"/>
    <p:sldId id="979" r:id="rId38"/>
    <p:sldId id="978" r:id="rId39"/>
    <p:sldId id="976" r:id="rId40"/>
    <p:sldId id="977" r:id="rId41"/>
    <p:sldId id="980" r:id="rId42"/>
    <p:sldId id="981" r:id="rId43"/>
    <p:sldId id="982" r:id="rId44"/>
    <p:sldId id="983" r:id="rId45"/>
    <p:sldId id="984" r:id="rId46"/>
    <p:sldId id="986" r:id="rId47"/>
    <p:sldId id="1031" r:id="rId48"/>
    <p:sldId id="988" r:id="rId49"/>
    <p:sldId id="1113" r:id="rId50"/>
    <p:sldId id="1114" r:id="rId51"/>
    <p:sldId id="1116" r:id="rId52"/>
    <p:sldId id="989" r:id="rId53"/>
    <p:sldId id="1044" r:id="rId54"/>
    <p:sldId id="1045" r:id="rId55"/>
    <p:sldId id="993" r:id="rId56"/>
    <p:sldId id="994" r:id="rId57"/>
    <p:sldId id="1119" r:id="rId58"/>
    <p:sldId id="997" r:id="rId59"/>
    <p:sldId id="998" r:id="rId60"/>
    <p:sldId id="1000" r:id="rId61"/>
    <p:sldId id="999" r:id="rId62"/>
    <p:sldId id="1121" r:id="rId63"/>
    <p:sldId id="1118" r:id="rId64"/>
    <p:sldId id="1120" r:id="rId65"/>
    <p:sldId id="1122" r:id="rId66"/>
    <p:sldId id="1002" r:id="rId67"/>
    <p:sldId id="1003" r:id="rId68"/>
    <p:sldId id="1004" r:id="rId69"/>
    <p:sldId id="1005" r:id="rId70"/>
    <p:sldId id="1009" r:id="rId71"/>
    <p:sldId id="1123" r:id="rId72"/>
    <p:sldId id="1011" r:id="rId73"/>
    <p:sldId id="1012" r:id="rId74"/>
    <p:sldId id="1013" r:id="rId75"/>
    <p:sldId id="1010" r:id="rId76"/>
    <p:sldId id="1019" r:id="rId77"/>
    <p:sldId id="1014" r:id="rId78"/>
    <p:sldId id="1018" r:id="rId79"/>
    <p:sldId id="1015" r:id="rId80"/>
    <p:sldId id="1020" r:id="rId81"/>
    <p:sldId id="1021" r:id="rId82"/>
    <p:sldId id="1024" r:id="rId83"/>
    <p:sldId id="1025" r:id="rId84"/>
    <p:sldId id="1022" r:id="rId85"/>
    <p:sldId id="1026" r:id="rId86"/>
    <p:sldId id="1027" r:id="rId87"/>
    <p:sldId id="1032" r:id="rId88"/>
    <p:sldId id="941" r:id="rId8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265" autoAdjust="0"/>
  </p:normalViewPr>
  <p:slideViewPr>
    <p:cSldViewPr>
      <p:cViewPr varScale="1">
        <p:scale>
          <a:sx n="54" d="100"/>
          <a:sy n="54" d="100"/>
        </p:scale>
        <p:origin x="175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a:solidFill>
                  <a:schemeClr val="tx1"/>
                </a:solidFill>
                <a:latin typeface="+mn-lt"/>
                <a:ea typeface="+mn-ea"/>
                <a:cs typeface="+mn-cs"/>
              </a:rPr>
              <a:t>#include "iostream"</a:t>
            </a:r>
          </a:p>
          <a:p>
            <a:r>
              <a:rPr lang="en-US" sz="1200" kern="1200">
                <a:solidFill>
                  <a:schemeClr val="tx1"/>
                </a:solidFill>
                <a:latin typeface="+mn-lt"/>
                <a:ea typeface="+mn-ea"/>
                <a:cs typeface="+mn-cs"/>
              </a:rPr>
              <a:t>#include &lt;ctime&gt;</a:t>
            </a:r>
          </a:p>
          <a:p>
            <a:r>
              <a:rPr lang="en-US" sz="1200" kern="1200">
                <a:solidFill>
                  <a:schemeClr val="tx1"/>
                </a:solidFill>
                <a:latin typeface="+mn-lt"/>
                <a:ea typeface="+mn-ea"/>
                <a:cs typeface="+mn-cs"/>
              </a:rPr>
              <a:t>using namespace std;</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int _tmain(int argc, _TCHAR* argv[])</a:t>
            </a:r>
          </a:p>
          <a:p>
            <a:r>
              <a:rPr lang="en-US" sz="1200" kern="1200">
                <a:solidFill>
                  <a:schemeClr val="tx1"/>
                </a:solidFill>
                <a:latin typeface="+mn-lt"/>
                <a:ea typeface="+mn-ea"/>
                <a:cs typeface="+mn-cs"/>
              </a:rPr>
              <a:t>{</a:t>
            </a:r>
          </a:p>
          <a:p>
            <a:r>
              <a:rPr lang="en-US" sz="1200" kern="1200">
                <a:solidFill>
                  <a:schemeClr val="tx1"/>
                </a:solidFill>
                <a:latin typeface="+mn-lt"/>
                <a:ea typeface="+mn-ea"/>
                <a:cs typeface="+mn-cs"/>
              </a:rPr>
              <a:t>int *a;</a:t>
            </a:r>
          </a:p>
          <a:p>
            <a:r>
              <a:rPr lang="en-US" sz="1200" kern="1200">
                <a:solidFill>
                  <a:schemeClr val="tx1"/>
                </a:solidFill>
                <a:latin typeface="+mn-lt"/>
                <a:ea typeface="+mn-ea"/>
                <a:cs typeface="+mn-cs"/>
              </a:rPr>
              <a:t>int n = 7;</a:t>
            </a:r>
          </a:p>
          <a:p>
            <a:r>
              <a:rPr lang="en-US" sz="1200" kern="1200">
                <a:solidFill>
                  <a:schemeClr val="tx1"/>
                </a:solidFill>
                <a:latin typeface="+mn-lt"/>
                <a:ea typeface="+mn-ea"/>
                <a:cs typeface="+mn-cs"/>
              </a:rPr>
              <a:t>a = new int[7];</a:t>
            </a:r>
          </a:p>
          <a:p>
            <a:r>
              <a:rPr lang="en-US" sz="1200" kern="1200">
                <a:solidFill>
                  <a:schemeClr val="tx1"/>
                </a:solidFill>
                <a:latin typeface="+mn-lt"/>
                <a:ea typeface="+mn-ea"/>
                <a:cs typeface="+mn-cs"/>
              </a:rPr>
              <a:t>srand(time(0));</a:t>
            </a:r>
          </a:p>
          <a:p>
            <a:r>
              <a:rPr lang="nn-NO" sz="1200" kern="1200">
                <a:solidFill>
                  <a:schemeClr val="tx1"/>
                </a:solidFill>
                <a:latin typeface="+mn-lt"/>
                <a:ea typeface="+mn-ea"/>
                <a:cs typeface="+mn-cs"/>
              </a:rPr>
              <a:t>for (int i=0; i&lt;n; i++)</a:t>
            </a:r>
          </a:p>
          <a:p>
            <a:r>
              <a:rPr lang="en-US" sz="1200" kern="1200">
                <a:solidFill>
                  <a:schemeClr val="tx1"/>
                </a:solidFill>
                <a:latin typeface="+mn-lt"/>
                <a:ea typeface="+mn-ea"/>
                <a:cs typeface="+mn-cs"/>
              </a:rPr>
              <a:t>a[i] = rand()%50;</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delete []a;</a:t>
            </a:r>
          </a:p>
          <a:p>
            <a:r>
              <a:rPr lang="en-US" sz="1200" kern="1200">
                <a:solidFill>
                  <a:schemeClr val="tx1"/>
                </a:solidFill>
                <a:latin typeface="+mn-lt"/>
                <a:ea typeface="+mn-ea"/>
                <a:cs typeface="+mn-cs"/>
              </a:rPr>
              <a:t>return 0;</a:t>
            </a:r>
          </a:p>
          <a:p>
            <a:r>
              <a:rPr lang="en-US" sz="1200" kern="120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64321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96232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62417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1754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90030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25395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6472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1114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58193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7212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425906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032423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933197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153945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endParaRPr lang="en-US" sz="1200">
              <a:solidFill>
                <a:srgbClr val="FF0303"/>
              </a:solidFill>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01042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104050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4161911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4137211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80399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870427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369237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174538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2107286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240454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50551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013185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298725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383566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782139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vi-VN" sz="240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932868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830370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6901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911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4276980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4009871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85889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89563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882717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594086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118539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1552750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643366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3706187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46264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6746075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Để sử dụng hàm memcpy phải them #include &lt;memory.h&gt;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27168462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767275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3483677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527159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0048946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847983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&lt;&lt; shl(dịch trái)</a:t>
            </a:r>
            <a:r>
              <a:rPr lang="en-US"/>
              <a:t> </a:t>
            </a:r>
          </a:p>
          <a:p>
            <a:r>
              <a:rPr lang="vi-VN"/>
              <a:t>&gt;&gt;</a:t>
            </a:r>
            <a:r>
              <a:rPr lang="en-US"/>
              <a:t> </a:t>
            </a:r>
            <a:r>
              <a:rPr lang="vi-VN"/>
              <a:t>shr(dịch phải) Ví dụ: 5 &gt;&gt; 1 = 2</a:t>
            </a:r>
            <a:r>
              <a:rPr lang="en-US"/>
              <a:t> </a:t>
            </a:r>
            <a:r>
              <a:rPr lang="vi-VN"/>
              <a:t>(5 shr 1);</a:t>
            </a:r>
            <a:r>
              <a:rPr lang="en-US"/>
              <a:t> </a:t>
            </a:r>
            <a:r>
              <a:rPr lang="vi-VN"/>
              <a:t>2 &gt;&gt; 1 = 1(2 shr 1); 1 &gt;&gt; 1 = 0</a:t>
            </a:r>
          </a:p>
          <a:p>
            <a:r>
              <a:rPr lang="vi-VN"/>
              <a:t>Giải thích: 5b = 0101 sau khi dịch 1 trở thành 0010 (=2d) và cứ tiếp tục như vậy.</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40930215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3145543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583816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19833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6594372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5622703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673980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11325910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26205546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17542735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35321876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25785619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252751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18027950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z="1200"/>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06601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164670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39655647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40328408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95000"/>
                    <a:lumOff val="5000"/>
                  </a:schemeClr>
                </a:solidFill>
                <a:latin typeface="Arial" pitchFamily="34" charset="0"/>
                <a:cs typeface="Arial" pitchFamily="34" charset="0"/>
              </a:rPr>
              <a:t>3 câu lệnh màu đỏ đều bị báo lỗi.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17024116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40446441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22025575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11357222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22032622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21989812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12268129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3813066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303566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25376690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16114699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0878835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38098853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extLst>
      <p:ext uri="{BB962C8B-B14F-4D97-AF65-F5344CB8AC3E}">
        <p14:creationId xmlns:p14="http://schemas.microsoft.com/office/powerpoint/2010/main" val="31153508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85</a:t>
            </a:fld>
            <a:endParaRPr lang="en-US"/>
          </a:p>
        </p:txBody>
      </p:sp>
    </p:spTree>
    <p:extLst>
      <p:ext uri="{BB962C8B-B14F-4D97-AF65-F5344CB8AC3E}">
        <p14:creationId xmlns:p14="http://schemas.microsoft.com/office/powerpoint/2010/main" val="42540669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86</a:t>
            </a:fld>
            <a:endParaRPr lang="en-US"/>
          </a:p>
        </p:txBody>
      </p:sp>
    </p:spTree>
    <p:extLst>
      <p:ext uri="{BB962C8B-B14F-4D97-AF65-F5344CB8AC3E}">
        <p14:creationId xmlns:p14="http://schemas.microsoft.com/office/powerpoint/2010/main" val="36500296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87</a:t>
            </a:fld>
            <a:endParaRPr lang="en-US"/>
          </a:p>
        </p:txBody>
      </p:sp>
    </p:spTree>
    <p:extLst>
      <p:ext uri="{BB962C8B-B14F-4D97-AF65-F5344CB8AC3E}">
        <p14:creationId xmlns:p14="http://schemas.microsoft.com/office/powerpoint/2010/main" val="721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27018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02/01/2021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02/01/2021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02/01/2021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02/01/2021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a:t>OVERLOAD TOÁN TỬ</a:t>
            </a:r>
            <a:endParaRPr lang="es-ES" sz="4800" b="1" dirty="0">
              <a:solidFill>
                <a:schemeClr val="tx1"/>
              </a:solidFill>
            </a:endParaRPr>
          </a:p>
        </p:txBody>
      </p:sp>
      <p:sp>
        <p:nvSpPr>
          <p:cNvPr id="3" name="Rectangle 3"/>
          <p:cNvSpPr>
            <a:spLocks noGrp="1" noChangeArrowheads="1"/>
          </p:cNvSpPr>
          <p:nvPr>
            <p:ph type="subTitle" idx="1"/>
          </p:nvPr>
        </p:nvSpPr>
        <p:spPr>
          <a:xfrm>
            <a:off x="304800" y="4953000"/>
            <a:ext cx="5410200" cy="1143000"/>
          </a:xfrm>
        </p:spPr>
        <p:txBody>
          <a:bodyPr>
            <a:normAutofit/>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2.2 Phân loại các toán tử của C++ (tt)</a:t>
            </a:r>
          </a:p>
        </p:txBody>
      </p:sp>
      <p:sp>
        <p:nvSpPr>
          <p:cNvPr id="3" name="Content Placeholder 2"/>
          <p:cNvSpPr>
            <a:spLocks noGrp="1"/>
          </p:cNvSpPr>
          <p:nvPr>
            <p:ph idx="1"/>
          </p:nvPr>
        </p:nvSpPr>
        <p:spPr>
          <a:xfrm>
            <a:off x="228600" y="16280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Toán tử </a:t>
            </a:r>
            <a:r>
              <a:rPr lang="en-US" sz="2800" u="sng">
                <a:latin typeface="Arial" pitchFamily="34" charset="0"/>
                <a:cs typeface="Arial" pitchFamily="34" charset="0"/>
              </a:rPr>
              <a:t>vừa là toán tử trước, vừa là toán tử sau</a:t>
            </a:r>
            <a:r>
              <a:rPr lang="en-US" sz="2800">
                <a:latin typeface="Arial" pitchFamily="34" charset="0"/>
                <a:cs typeface="Arial" pitchFamily="34" charset="0"/>
              </a:rPr>
              <a:t>: </a:t>
            </a:r>
            <a:r>
              <a:rPr lang="en-US" sz="2800" b="1">
                <a:latin typeface="Arial" pitchFamily="34" charset="0"/>
                <a:cs typeface="Arial" pitchFamily="34" charset="0"/>
              </a:rPr>
              <a:t>++</a:t>
            </a:r>
            <a:r>
              <a:rPr lang="en-US" sz="2800">
                <a:latin typeface="Arial" pitchFamily="34" charset="0"/>
                <a:cs typeface="Arial" pitchFamily="34" charset="0"/>
              </a:rPr>
              <a:t> và </a:t>
            </a:r>
            <a:r>
              <a:rPr lang="en-US" sz="2800" b="1">
                <a:latin typeface="Arial" pitchFamily="34" charset="0"/>
                <a:cs typeface="Arial" pitchFamily="34" charset="0"/>
              </a:rPr>
              <a:t>-- (</a:t>
            </a:r>
            <a:r>
              <a:rPr lang="en-US" sz="2800">
                <a:latin typeface="Arial" pitchFamily="34" charset="0"/>
                <a:cs typeface="Arial" pitchFamily="34" charset="0"/>
              </a:rPr>
              <a:t>tăng giảm một đơn vị).</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a:t>
            </a:r>
            <a:r>
              <a:rPr lang="vi-VN" sz="2800">
                <a:latin typeface="Arial" pitchFamily="34" charset="0"/>
                <a:cs typeface="Arial" pitchFamily="34" charset="0"/>
              </a:rPr>
              <a:t>oán tử </a:t>
            </a:r>
            <a:r>
              <a:rPr lang="en-US" sz="2800" u="sng">
                <a:latin typeface="Arial" pitchFamily="34" charset="0"/>
                <a:cs typeface="Arial" pitchFamily="34" charset="0"/>
              </a:rPr>
              <a:t>vừa là</a:t>
            </a:r>
            <a:r>
              <a:rPr lang="vi-VN" sz="2800" u="sng">
                <a:latin typeface="Arial" pitchFamily="34" charset="0"/>
                <a:cs typeface="Arial" pitchFamily="34" charset="0"/>
              </a:rPr>
              <a:t> toán tử đơn</a:t>
            </a:r>
            <a:r>
              <a:rPr lang="en-US" sz="2800" u="sng">
                <a:latin typeface="Arial" pitchFamily="34" charset="0"/>
                <a:cs typeface="Arial" pitchFamily="34" charset="0"/>
              </a:rPr>
              <a:t>, vừa là </a:t>
            </a:r>
            <a:r>
              <a:rPr lang="vi-VN" sz="2800" u="sng">
                <a:latin typeface="Arial" pitchFamily="34" charset="0"/>
                <a:cs typeface="Arial" pitchFamily="34" charset="0"/>
              </a:rPr>
              <a:t>toán tử đôi</a:t>
            </a:r>
            <a:r>
              <a:rPr lang="vi-VN" sz="2800">
                <a:latin typeface="Arial" pitchFamily="34" charset="0"/>
                <a:cs typeface="Arial" pitchFamily="34" charset="0"/>
              </a:rPr>
              <a:t>: </a:t>
            </a:r>
            <a:r>
              <a:rPr lang="vi-VN" sz="2800" b="1">
                <a:latin typeface="Arial" pitchFamily="34" charset="0"/>
                <a:cs typeface="Arial" pitchFamily="34" charset="0"/>
              </a:rPr>
              <a:t>*</a:t>
            </a:r>
            <a:r>
              <a:rPr lang="en-US" sz="2800">
                <a:latin typeface="Arial" pitchFamily="34" charset="0"/>
                <a:cs typeface="Arial" pitchFamily="34" charset="0"/>
              </a:rPr>
              <a:t> (toán tử con trỏ và phép nhân); - (đổi dấu và phép trừ).</a:t>
            </a:r>
            <a:endParaRPr lang="vi-VN" sz="28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Toán tử </a:t>
            </a:r>
            <a:r>
              <a:rPr lang="en-US" sz="2800">
                <a:latin typeface="Arial" pitchFamily="34" charset="0"/>
                <a:cs typeface="Arial" pitchFamily="34" charset="0"/>
              </a:rPr>
              <a:t>truy xuất phần tử mảng</a:t>
            </a:r>
            <a:r>
              <a:rPr lang="vi-VN" sz="2800">
                <a:latin typeface="Arial" pitchFamily="34" charset="0"/>
                <a:cs typeface="Arial" pitchFamily="34" charset="0"/>
              </a:rPr>
              <a:t> </a:t>
            </a:r>
            <a:r>
              <a:rPr lang="en-US" sz="2800" b="1">
                <a:latin typeface="Arial" pitchFamily="34" charset="0"/>
                <a:cs typeface="Arial" pitchFamily="34" charset="0"/>
              </a:rPr>
              <a:t>[ </a:t>
            </a:r>
            <a:r>
              <a:rPr lang="vi-VN" sz="2800" b="1">
                <a:latin typeface="Arial" pitchFamily="34" charset="0"/>
                <a:cs typeface="Arial" pitchFamily="34" charset="0"/>
              </a:rPr>
              <a:t>]</a:t>
            </a:r>
            <a:r>
              <a:rPr lang="vi-VN" sz="2800">
                <a:latin typeface="Arial" pitchFamily="34" charset="0"/>
                <a:cs typeface="Arial" pitchFamily="34" charset="0"/>
              </a:rPr>
              <a:t> </a:t>
            </a:r>
            <a:r>
              <a:rPr lang="vi-VN" sz="2800" u="sng">
                <a:latin typeface="Arial" pitchFamily="34" charset="0"/>
                <a:cs typeface="Arial" pitchFamily="34" charset="0"/>
              </a:rPr>
              <a:t>là toán tử đôi</a:t>
            </a:r>
            <a:r>
              <a:rPr lang="en-US" sz="2800">
                <a:latin typeface="Arial" pitchFamily="34" charset="0"/>
                <a:cs typeface="Arial" pitchFamily="34" charset="0"/>
              </a:rPr>
              <a:t>: arg1</a:t>
            </a:r>
            <a:r>
              <a:rPr lang="en-US" sz="2800" b="1">
                <a:latin typeface="Arial" pitchFamily="34" charset="0"/>
                <a:cs typeface="Arial" pitchFamily="34" charset="0"/>
              </a:rPr>
              <a:t>[</a:t>
            </a:r>
            <a:r>
              <a:rPr lang="en-US" sz="2800">
                <a:latin typeface="Arial" pitchFamily="34" charset="0"/>
                <a:cs typeface="Arial" pitchFamily="34" charset="0"/>
              </a:rPr>
              <a:t>arg2</a:t>
            </a:r>
            <a:r>
              <a:rPr lang="en-US" sz="2800" b="1">
                <a:latin typeface="Arial" pitchFamily="34" charset="0"/>
                <a:cs typeface="Arial" pitchFamily="34" charset="0"/>
              </a:rPr>
              <a:t>]</a:t>
            </a: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361859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2.3 Cú pháp Overload toán tử</a:t>
            </a:r>
          </a:p>
        </p:txBody>
      </p:sp>
      <p:sp>
        <p:nvSpPr>
          <p:cNvPr id="3" name="Content Placeholder 2"/>
          <p:cNvSpPr>
            <a:spLocks noGrp="1"/>
          </p:cNvSpPr>
          <p:nvPr>
            <p:ph idx="1"/>
          </p:nvPr>
        </p:nvSpPr>
        <p:spPr>
          <a:xfrm>
            <a:off x="152400" y="1628056"/>
            <a:ext cx="84582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Khai báo và định nghĩa hàm toán tử giống như một hàm bình thường, </a:t>
            </a:r>
            <a:r>
              <a:rPr lang="en-US" sz="2400" u="sng">
                <a:solidFill>
                  <a:schemeClr val="tx1">
                    <a:lumMod val="95000"/>
                    <a:lumOff val="5000"/>
                  </a:schemeClr>
                </a:solidFill>
                <a:latin typeface="Arial" pitchFamily="34" charset="0"/>
                <a:cs typeface="Arial" pitchFamily="34" charset="0"/>
              </a:rPr>
              <a:t>chỉ khác là có thêm từ khóa </a:t>
            </a:r>
            <a:r>
              <a:rPr lang="en-US" sz="2400" u="sng">
                <a:solidFill>
                  <a:srgbClr val="0000FF"/>
                </a:solidFill>
                <a:latin typeface="Arial" pitchFamily="34" charset="0"/>
                <a:cs typeface="Arial" pitchFamily="34" charset="0"/>
              </a:rPr>
              <a:t>operator</a:t>
            </a:r>
            <a:r>
              <a:rPr lang="en-US" sz="2400" u="sng">
                <a:solidFill>
                  <a:schemeClr val="tx1">
                    <a:lumMod val="95000"/>
                    <a:lumOff val="5000"/>
                  </a:schemeClr>
                </a:solidFill>
                <a:latin typeface="Arial" pitchFamily="34" charset="0"/>
                <a:cs typeface="Arial" pitchFamily="34" charset="0"/>
              </a:rPr>
              <a:t> trước tên hàm</a:t>
            </a:r>
            <a:r>
              <a:rPr lang="en-US" sz="2400">
                <a:solidFill>
                  <a:schemeClr val="tx1">
                    <a:lumMod val="95000"/>
                    <a:lumOff val="5000"/>
                  </a:schemeClr>
                </a:solidFill>
                <a:latin typeface="Arial" pitchFamily="34" charset="0"/>
                <a:cs typeface="Arial" pitchFamily="34" charset="0"/>
              </a:rPr>
              <a:t> </a:t>
            </a:r>
            <a:r>
              <a:rPr lang="en-US" sz="2400">
                <a:solidFill>
                  <a:srgbClr val="C00000"/>
                </a:solidFill>
                <a:latin typeface="Arial" pitchFamily="34" charset="0"/>
                <a:cs typeface="Arial" pitchFamily="34" charset="0"/>
              </a:rPr>
              <a:t>(tên hàm là tên toán tử cần overload).</a:t>
            </a:r>
          </a:p>
          <a:p>
            <a:pPr marL="0" indent="463550" algn="just">
              <a:lnSpc>
                <a:spcPct val="130000"/>
              </a:lnSpc>
              <a:spcBef>
                <a:spcPts val="300"/>
              </a:spcBef>
              <a:spcAft>
                <a:spcPts val="300"/>
              </a:spcAft>
              <a:buNone/>
            </a:pPr>
            <a:r>
              <a:rPr lang="en-US" sz="2400" b="1">
                <a:solidFill>
                  <a:schemeClr val="tx1">
                    <a:lumMod val="95000"/>
                    <a:lumOff val="5000"/>
                  </a:schemeClr>
                </a:solidFill>
                <a:latin typeface="Arial" pitchFamily="34" charset="0"/>
                <a:cs typeface="Arial" pitchFamily="34" charset="0"/>
              </a:rPr>
              <a:t>Kiểu_trả_về </a:t>
            </a:r>
            <a:r>
              <a:rPr lang="vi-VN" sz="2400" b="1">
                <a:solidFill>
                  <a:srgbClr val="0000FF"/>
                </a:solidFill>
                <a:latin typeface="Arial" pitchFamily="34" charset="0"/>
                <a:cs typeface="Arial" pitchFamily="34" charset="0"/>
              </a:rPr>
              <a:t>operator</a:t>
            </a:r>
            <a:r>
              <a:rPr lang="en-US" sz="2400" b="1">
                <a:solidFill>
                  <a:srgbClr val="FF3300"/>
                </a:solidFill>
                <a:latin typeface="Arial" pitchFamily="34" charset="0"/>
                <a:cs typeface="Arial" pitchFamily="34" charset="0"/>
              </a:rPr>
              <a:t> Tên_toán_tử</a:t>
            </a:r>
            <a:r>
              <a:rPr lang="vi-VN" sz="2400" b="1">
                <a:solidFill>
                  <a:srgbClr val="FF3300"/>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(danh sách đối số)</a:t>
            </a:r>
          </a:p>
          <a:p>
            <a:pPr marL="0" indent="46355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VD: </a:t>
            </a:r>
            <a:r>
              <a:rPr lang="en-US" sz="2400" b="0">
                <a:solidFill>
                  <a:srgbClr val="000000"/>
                </a:solidFill>
                <a:latin typeface="Arial" panose="020B0604020202020204" pitchFamily="34" charset="0"/>
                <a:cs typeface="Arial" panose="020B0604020202020204" pitchFamily="34" charset="0"/>
              </a:rPr>
              <a:t>PhanSo </a:t>
            </a:r>
            <a:r>
              <a:rPr lang="en-US" sz="2400" b="0">
                <a:solidFill>
                  <a:srgbClr val="0000FF"/>
                </a:solidFill>
                <a:latin typeface="Arial" panose="020B0604020202020204" pitchFamily="34" charset="0"/>
                <a:cs typeface="Arial" panose="020B0604020202020204" pitchFamily="34" charset="0"/>
              </a:rPr>
              <a:t>operator</a:t>
            </a:r>
            <a:r>
              <a:rPr lang="en-US" sz="2400" b="0">
                <a:solidFill>
                  <a:srgbClr val="000000"/>
                </a:solidFill>
                <a:latin typeface="Arial" panose="020B0604020202020204" pitchFamily="34" charset="0"/>
                <a:cs typeface="Arial" panose="020B0604020202020204" pitchFamily="34" charset="0"/>
              </a:rPr>
              <a:t> </a:t>
            </a:r>
            <a:r>
              <a:rPr lang="en-US" sz="2400" b="0">
                <a:solidFill>
                  <a:srgbClr val="FF0303"/>
                </a:solidFill>
                <a:latin typeface="Arial" panose="020B0604020202020204" pitchFamily="34" charset="0"/>
                <a:cs typeface="Arial" panose="020B0604020202020204" pitchFamily="34" charset="0"/>
              </a:rPr>
              <a:t>+</a:t>
            </a:r>
            <a:r>
              <a:rPr lang="en-US" sz="2400" b="0">
                <a:solidFill>
                  <a:srgbClr val="000000"/>
                </a:solidFill>
                <a:latin typeface="Arial" panose="020B0604020202020204" pitchFamily="34" charset="0"/>
                <a:cs typeface="Arial" panose="020B0604020202020204" pitchFamily="34" charset="0"/>
              </a:rPr>
              <a:t> (PhanSo b) </a:t>
            </a:r>
            <a:r>
              <a:rPr lang="en-US" sz="2400" b="0">
                <a:solidFill>
                  <a:srgbClr val="0000FF"/>
                </a:solidFill>
                <a:latin typeface="Arial" panose="020B0604020202020204" pitchFamily="34" charset="0"/>
                <a:cs typeface="Arial" panose="020B0604020202020204" pitchFamily="34" charset="0"/>
              </a:rPr>
              <a:t>const</a:t>
            </a:r>
            <a:r>
              <a:rPr lang="en-US" sz="2400" b="1">
                <a:latin typeface="Arial" panose="020B0604020202020204" pitchFamily="34" charset="0"/>
                <a:cs typeface="Arial" panose="020B0604020202020204" pitchFamily="34" charset="0"/>
              </a:rPr>
              <a:t>;</a:t>
            </a:r>
            <a:endParaRPr lang="vi-VN" sz="2400" b="1">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400" u="sng">
                <a:latin typeface="Arial" pitchFamily="34" charset="0"/>
                <a:cs typeface="Arial" pitchFamily="34" charset="0"/>
              </a:rPr>
              <a:t>Số lượng </a:t>
            </a:r>
            <a:r>
              <a:rPr lang="en-US" sz="2400" u="sng">
                <a:latin typeface="Arial" pitchFamily="34" charset="0"/>
                <a:cs typeface="Arial" pitchFamily="34" charset="0"/>
              </a:rPr>
              <a:t>đối</a:t>
            </a:r>
            <a:r>
              <a:rPr lang="vi-VN" sz="2400" u="sng">
                <a:latin typeface="Arial" pitchFamily="34" charset="0"/>
                <a:cs typeface="Arial" pitchFamily="34" charset="0"/>
              </a:rPr>
              <a:t> số </a:t>
            </a:r>
            <a:r>
              <a:rPr lang="en-US" sz="2400" u="sng">
                <a:latin typeface="Arial" pitchFamily="34" charset="0"/>
                <a:cs typeface="Arial" pitchFamily="34" charset="0"/>
              </a:rPr>
              <a:t>của hàm toán tử </a:t>
            </a:r>
            <a:r>
              <a:rPr lang="vi-VN" sz="2400" u="sng">
                <a:latin typeface="Arial" pitchFamily="34" charset="0"/>
                <a:cs typeface="Arial" pitchFamily="34" charset="0"/>
              </a:rPr>
              <a:t>phụ thuộc </a:t>
            </a:r>
            <a:r>
              <a:rPr lang="en-US" sz="2400" u="sng">
                <a:latin typeface="Arial" pitchFamily="34" charset="0"/>
                <a:cs typeface="Arial" pitchFamily="34" charset="0"/>
              </a:rPr>
              <a:t>vào</a:t>
            </a:r>
            <a:r>
              <a:rPr lang="vi-VN" sz="240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Toán tử đơn hay </a:t>
            </a:r>
            <a:r>
              <a:rPr lang="en-US" sz="2400">
                <a:solidFill>
                  <a:schemeClr val="tx1">
                    <a:lumMod val="95000"/>
                    <a:lumOff val="5000"/>
                  </a:schemeClr>
                </a:solidFill>
                <a:latin typeface="Arial" pitchFamily="34" charset="0"/>
                <a:cs typeface="Arial" pitchFamily="34" charset="0"/>
              </a:rPr>
              <a:t>toán tử </a:t>
            </a:r>
            <a:r>
              <a:rPr lang="vi-VN" sz="2400">
                <a:solidFill>
                  <a:schemeClr val="tx1">
                    <a:lumMod val="95000"/>
                    <a:lumOff val="5000"/>
                  </a:schemeClr>
                </a:solidFill>
                <a:latin typeface="Arial" pitchFamily="34" charset="0"/>
                <a:cs typeface="Arial" pitchFamily="34" charset="0"/>
              </a:rPr>
              <a:t>đôi</a:t>
            </a: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solidFill>
                  <a:schemeClr val="tx1">
                    <a:lumMod val="95000"/>
                    <a:lumOff val="5000"/>
                  </a:schemeClr>
                </a:solidFill>
                <a:latin typeface="Arial" pitchFamily="34" charset="0"/>
                <a:cs typeface="Arial" pitchFamily="34" charset="0"/>
              </a:rPr>
              <a:t>Hàm t</a:t>
            </a:r>
            <a:r>
              <a:rPr lang="vi-VN" sz="2400">
                <a:solidFill>
                  <a:schemeClr val="tx1">
                    <a:lumMod val="95000"/>
                    <a:lumOff val="5000"/>
                  </a:schemeClr>
                </a:solidFill>
                <a:latin typeface="Arial" pitchFamily="34" charset="0"/>
                <a:cs typeface="Arial" pitchFamily="34" charset="0"/>
              </a:rPr>
              <a:t>oán tử là </a:t>
            </a:r>
            <a:r>
              <a:rPr lang="en-US" sz="2400" b="1" i="1">
                <a:solidFill>
                  <a:schemeClr val="tx1">
                    <a:lumMod val="95000"/>
                    <a:lumOff val="5000"/>
                  </a:schemeClr>
                </a:solidFill>
                <a:latin typeface="Arial" pitchFamily="34" charset="0"/>
                <a:cs typeface="Arial" pitchFamily="34" charset="0"/>
              </a:rPr>
              <a:t>hàm thành phần của lớp </a:t>
            </a:r>
            <a:r>
              <a:rPr lang="en-US" sz="2400">
                <a:solidFill>
                  <a:schemeClr val="tx1">
                    <a:lumMod val="95000"/>
                    <a:lumOff val="5000"/>
                  </a:schemeClr>
                </a:solidFill>
                <a:latin typeface="Arial" pitchFamily="34" charset="0"/>
                <a:cs typeface="Arial" pitchFamily="34" charset="0"/>
              </a:rPr>
              <a:t>hay </a:t>
            </a:r>
            <a:r>
              <a:rPr lang="en-US" sz="2400" b="1" i="1">
                <a:solidFill>
                  <a:schemeClr val="tx1">
                    <a:lumMod val="95000"/>
                    <a:lumOff val="5000"/>
                  </a:schemeClr>
                </a:solidFill>
                <a:latin typeface="Arial" pitchFamily="34" charset="0"/>
                <a:cs typeface="Arial" pitchFamily="34" charset="0"/>
              </a:rPr>
              <a:t>hàm toàn cục.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Ví dụ Overload toán tử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457200" y="1524000"/>
            <a:ext cx="8229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long</a:t>
            </a:r>
            <a:r>
              <a:rPr lang="en-US" sz="2400" b="0">
                <a:solidFill>
                  <a:srgbClr val="000000"/>
                </a:solidFill>
              </a:rPr>
              <a:t> USCLN(</a:t>
            </a:r>
            <a:r>
              <a:rPr lang="en-US" sz="2400" b="0">
                <a:solidFill>
                  <a:srgbClr val="0000FF"/>
                </a:solidFill>
              </a:rPr>
              <a:t>long </a:t>
            </a:r>
            <a:r>
              <a:rPr lang="en-US" sz="2400" b="0">
                <a:solidFill>
                  <a:srgbClr val="000000"/>
                </a:solidFill>
              </a:rPr>
              <a:t>x, </a:t>
            </a:r>
            <a:r>
              <a:rPr lang="en-US" sz="2400" b="0">
                <a:solidFill>
                  <a:srgbClr val="0000FF"/>
                </a:solidFill>
              </a:rPr>
              <a:t>long</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x = abs(x);</a:t>
            </a:r>
          </a:p>
          <a:p>
            <a:pPr marL="342900" indent="-342900">
              <a:spcBef>
                <a:spcPct val="20000"/>
              </a:spcBef>
              <a:buFont typeface="Wingdings" pitchFamily="2" charset="2"/>
              <a:buNone/>
            </a:pPr>
            <a:r>
              <a:rPr lang="en-US" sz="2400" b="0">
                <a:solidFill>
                  <a:srgbClr val="000000"/>
                </a:solidFill>
              </a:rPr>
              <a:t>	y = abs(y);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(x == 0 || y == 0) </a:t>
            </a:r>
            <a:r>
              <a:rPr lang="en-US" sz="2400" b="0">
                <a:solidFill>
                  <a:srgbClr val="0000FF"/>
                </a:solidFill>
              </a:rPr>
              <a:t>return</a:t>
            </a:r>
            <a:r>
              <a:rPr lang="en-US" sz="2400" b="0">
                <a:solidFill>
                  <a:srgbClr val="000000"/>
                </a:solidFill>
              </a:rPr>
              <a:t> 1;</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while</a:t>
            </a:r>
            <a:r>
              <a:rPr lang="en-US" sz="2400" b="0">
                <a:solidFill>
                  <a:srgbClr val="000000"/>
                </a:solidFill>
              </a:rPr>
              <a:t> ((r = x % y) != 0){</a:t>
            </a:r>
          </a:p>
          <a:p>
            <a:pPr marL="342900" indent="-342900">
              <a:spcBef>
                <a:spcPct val="20000"/>
              </a:spcBef>
              <a:buFont typeface="Wingdings" pitchFamily="2" charset="2"/>
              <a:buNone/>
            </a:pPr>
            <a:r>
              <a:rPr lang="en-US" sz="2400" b="0">
                <a:solidFill>
                  <a:srgbClr val="000000"/>
                </a:solidFill>
              </a:rPr>
              <a:t>		x = y;</a:t>
            </a:r>
          </a:p>
          <a:p>
            <a:pPr marL="342900" indent="-342900">
              <a:spcBef>
                <a:spcPct val="20000"/>
              </a:spcBef>
              <a:buFont typeface="Wingdings" pitchFamily="2" charset="2"/>
              <a:buNone/>
            </a:pPr>
            <a:r>
              <a:rPr lang="en-US" sz="2400" b="0">
                <a:solidFill>
                  <a:srgbClr val="000000"/>
                </a:solidFill>
              </a:rPr>
              <a:t>		y = r;</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Ví dụ Overload toán tử – Lớp PhanSo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457200" y="1587500"/>
            <a:ext cx="8229600" cy="48133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PhanSo{</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long</a:t>
            </a:r>
            <a:r>
              <a:rPr lang="en-US" sz="1800" b="0">
                <a:solidFill>
                  <a:srgbClr val="000000"/>
                </a:solidFill>
              </a:rPr>
              <a:t> tu, mau;</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UocLuoc();</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Set(</a:t>
            </a:r>
            <a:r>
              <a:rPr lang="en-US" sz="1800" b="0">
                <a:solidFill>
                  <a:srgbClr val="0000FF"/>
                </a:solidFill>
              </a:rPr>
              <a:t>long</a:t>
            </a:r>
            <a:r>
              <a:rPr lang="en-US" sz="1800" b="0">
                <a:solidFill>
                  <a:srgbClr val="000000"/>
                </a:solidFill>
              </a:rPr>
              <a:t> t,</a:t>
            </a:r>
            <a:r>
              <a:rPr lang="en-US" sz="1800" b="0">
                <a:solidFill>
                  <a:srgbClr val="0000FF"/>
                </a:solidFill>
              </a:rPr>
              <a:t> long</a:t>
            </a:r>
            <a:r>
              <a:rPr lang="en-US" sz="1800" b="0">
                <a:solidFill>
                  <a:srgbClr val="000000"/>
                </a:solidFill>
              </a:rPr>
              <a:t> m);</a:t>
            </a:r>
          </a:p>
          <a:p>
            <a:pPr marL="342900" indent="-342900">
              <a:spcBef>
                <a:spcPct val="20000"/>
              </a:spcBef>
              <a:buFont typeface="Wingdings" pitchFamily="2" charset="2"/>
              <a:buNone/>
            </a:pPr>
            <a:r>
              <a:rPr lang="en-US" sz="1800" b="0">
                <a:solidFill>
                  <a:srgbClr val="000000"/>
                </a:solidFill>
              </a:rPr>
              <a:t>	PhanSo(</a:t>
            </a:r>
            <a:r>
              <a:rPr lang="en-US" sz="1800" b="0">
                <a:solidFill>
                  <a:srgbClr val="0000FF"/>
                </a:solidFill>
              </a:rPr>
              <a:t>long</a:t>
            </a:r>
            <a:r>
              <a:rPr lang="en-US" sz="1800" b="0">
                <a:solidFill>
                  <a:srgbClr val="000000"/>
                </a:solidFill>
              </a:rPr>
              <a:t> t, </a:t>
            </a:r>
            <a:r>
              <a:rPr lang="en-US" sz="1800" b="0">
                <a:solidFill>
                  <a:srgbClr val="0000FF"/>
                </a:solidFill>
              </a:rPr>
              <a:t>long</a:t>
            </a:r>
            <a:r>
              <a:rPr lang="en-US" sz="1800" b="0">
                <a:solidFill>
                  <a:srgbClr val="000000"/>
                </a:solidFill>
              </a:rPr>
              <a:t> m) { </a:t>
            </a:r>
          </a:p>
          <a:p>
            <a:pPr marL="342900" indent="-342900">
              <a:spcBef>
                <a:spcPct val="20000"/>
              </a:spcBef>
              <a:buFont typeface="Wingdings" pitchFamily="2" charset="2"/>
              <a:buNone/>
            </a:pPr>
            <a:r>
              <a:rPr lang="en-US" sz="1800" b="0">
                <a:solidFill>
                  <a:srgbClr val="000000"/>
                </a:solidFill>
              </a:rPr>
              <a:t>		Set(t,m); </a:t>
            </a:r>
          </a:p>
          <a:p>
            <a:pPr marL="342900" indent="-342900">
              <a:spcBef>
                <a:spcPct val="20000"/>
              </a:spcBef>
              <a:buFont typeface="Wingdings" pitchFamily="2" charset="2"/>
              <a:buNone/>
            </a:pPr>
            <a:r>
              <a:rPr lang="en-US" sz="1800" b="0">
                <a:solidFill>
                  <a:srgbClr val="000000"/>
                </a:solidFill>
              </a:rPr>
              <a:t>	}</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long</a:t>
            </a:r>
            <a:r>
              <a:rPr lang="en-US" sz="1800" b="0">
                <a:solidFill>
                  <a:srgbClr val="000000"/>
                </a:solidFill>
              </a:rPr>
              <a:t> LayTu() </a:t>
            </a:r>
            <a:r>
              <a:rPr lang="en-US" sz="1800" b="0">
                <a:solidFill>
                  <a:srgbClr val="0000FF"/>
                </a:solidFill>
              </a:rPr>
              <a:t>const</a:t>
            </a:r>
            <a:r>
              <a:rPr lang="en-US" sz="1800" b="0">
                <a:solidFill>
                  <a:srgbClr val="000000"/>
                </a:solidFill>
              </a:rPr>
              <a:t> {</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return</a:t>
            </a:r>
            <a:r>
              <a:rPr lang="en-US" sz="1800" b="0">
                <a:solidFill>
                  <a:srgbClr val="000000"/>
                </a:solidFill>
              </a:rPr>
              <a:t> tu;</a:t>
            </a:r>
          </a:p>
          <a:p>
            <a:pPr marL="342900" indent="-342900">
              <a:spcBef>
                <a:spcPct val="20000"/>
              </a:spcBef>
              <a:buFont typeface="Wingdings" pitchFamily="2" charset="2"/>
              <a:buNone/>
            </a:pPr>
            <a:r>
              <a:rPr lang="en-US" sz="1800" b="0">
                <a:solidFill>
                  <a:srgbClr val="000000"/>
                </a:solidFill>
              </a:rPr>
              <a:t>	}</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long</a:t>
            </a:r>
            <a:r>
              <a:rPr lang="en-US" sz="1800" b="0">
                <a:solidFill>
                  <a:srgbClr val="000000"/>
                </a:solidFill>
              </a:rPr>
              <a:t> LayMau() </a:t>
            </a:r>
            <a:r>
              <a:rPr lang="en-US" sz="1800" b="0">
                <a:solidFill>
                  <a:srgbClr val="0000FF"/>
                </a:solidFill>
              </a:rPr>
              <a:t>const</a:t>
            </a:r>
            <a:r>
              <a:rPr lang="en-US" sz="1800" b="0">
                <a:solidFill>
                  <a:srgbClr val="000000"/>
                </a:solidFill>
              </a:rPr>
              <a:t> {</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return</a:t>
            </a:r>
            <a:r>
              <a:rPr lang="en-US" sz="1800" b="0">
                <a:solidFill>
                  <a:srgbClr val="000000"/>
                </a:solidFill>
              </a:rPr>
              <a:t> mau;</a:t>
            </a:r>
          </a:p>
          <a:p>
            <a:pPr marL="342900" indent="-342900">
              <a:spcBef>
                <a:spcPct val="20000"/>
              </a:spcBef>
              <a:buFont typeface="Wingdings" pitchFamily="2" charset="2"/>
              <a:buNone/>
            </a:pPr>
            <a:r>
              <a:rPr lang="en-US" sz="1800" b="0">
                <a:solidFill>
                  <a:srgbClr val="000000"/>
                </a:solidFill>
              </a:rPr>
              <a:t>	}</a:t>
            </a:r>
          </a:p>
        </p:txBody>
      </p:sp>
    </p:spTree>
    <p:extLst>
      <p:ext uri="{BB962C8B-B14F-4D97-AF65-F5344CB8AC3E}">
        <p14:creationId xmlns:p14="http://schemas.microsoft.com/office/powerpoint/2010/main" val="102981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457200" y="1676400"/>
            <a:ext cx="8229600" cy="4495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	PhanSo Cong(PhanSo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FF0303"/>
                </a:solidFill>
              </a:rPr>
              <a:t> -</a:t>
            </a:r>
            <a:r>
              <a:rPr lang="en-US" sz="2400" b="0">
                <a:solidFill>
                  <a:srgbClr val="000000"/>
                </a:solidFill>
              </a:rPr>
              <a:t> () </a:t>
            </a:r>
            <a:r>
              <a:rPr lang="en-US" sz="2400" b="0">
                <a:solidFill>
                  <a:srgbClr val="0000FF"/>
                </a:solidFill>
              </a:rPr>
              <a:t>const</a:t>
            </a:r>
            <a:r>
              <a:rPr lang="en-US" sz="2400" b="0">
                <a:solidFill>
                  <a:srgbClr val="000000"/>
                </a:solidFill>
              </a:rPr>
              <a:t> </a:t>
            </a:r>
            <a:r>
              <a:rPr lang="en-US" sz="2400" b="0">
                <a:solidFill>
                  <a:srgbClr val="008000"/>
                </a:solidFill>
              </a:rPr>
              <a:t>//đổi dấu phân số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PhanSo(-tu, mau);</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 </a:t>
            </a:r>
            <a:r>
              <a:rPr lang="en-US" sz="2400" b="0">
                <a:solidFill>
                  <a:srgbClr val="000000"/>
                </a:solidFill>
              </a:rPr>
              <a:t>(PhanSo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8000"/>
                </a:solidFill>
              </a:rPr>
              <a:t>//end of class</a:t>
            </a:r>
            <a:endParaRPr lang="en-US" sz="2400" b="0">
              <a:solidFill>
                <a:srgbClr val="000000"/>
              </a:solidFill>
            </a:endParaRPr>
          </a:p>
        </p:txBody>
      </p:sp>
      <p:sp>
        <p:nvSpPr>
          <p:cNvPr id="10" name="Title 1">
            <a:extLst>
              <a:ext uri="{FF2B5EF4-FFF2-40B4-BE49-F238E27FC236}">
                <a16:creationId xmlns:a16="http://schemas.microsoft.com/office/drawing/2014/main" id="{4EB89BD0-86C6-4F37-827B-4D9E4C9F7C68}"/>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Ví dụ Overload toán tử – Lớp PhanSo (tt)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4572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PhanSo::UocLuoc(){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usc = USCLN(tu, mau);</a:t>
            </a:r>
          </a:p>
          <a:p>
            <a:pPr marL="342900" indent="-342900">
              <a:spcBef>
                <a:spcPct val="20000"/>
              </a:spcBef>
              <a:buFont typeface="Wingdings" pitchFamily="2" charset="2"/>
              <a:buNone/>
            </a:pPr>
            <a:r>
              <a:rPr lang="en-US" sz="2000" b="0">
                <a:solidFill>
                  <a:srgbClr val="000000"/>
                </a:solidFill>
              </a:rPr>
              <a:t>	tu /= usc; </a:t>
            </a:r>
          </a:p>
          <a:p>
            <a:pPr marL="342900" indent="-342900">
              <a:spcBef>
                <a:spcPct val="20000"/>
              </a:spcBef>
              <a:buFont typeface="Wingdings" pitchFamily="2" charset="2"/>
              <a:buNone/>
            </a:pPr>
            <a:r>
              <a:rPr lang="en-US" sz="2000" b="0">
                <a:solidFill>
                  <a:srgbClr val="000000"/>
                </a:solidFill>
              </a:rPr>
              <a:t>	mau /= usc;</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(mau &lt; 0) mau = -mau, tu = -tu; </a:t>
            </a:r>
            <a:r>
              <a:rPr lang="en-US" sz="2000" b="0">
                <a:solidFill>
                  <a:srgbClr val="008000"/>
                </a:solidFill>
              </a:rPr>
              <a:t>//dấu của phân số là dấu của tử</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t>
            </a:r>
            <a:r>
              <a:rPr lang="en-US" sz="2000" b="0">
                <a:solidFill>
                  <a:srgbClr val="0000FF"/>
                </a:solidFill>
              </a:rPr>
              <a:t>mau</a:t>
            </a:r>
            <a:r>
              <a:rPr lang="en-US" sz="2000" b="0">
                <a:solidFill>
                  <a:srgbClr val="000000"/>
                </a:solidFill>
              </a:rPr>
              <a:t> = 1;</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PhanSo::Set(</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tu = t;		</a:t>
            </a:r>
          </a:p>
          <a:p>
            <a:pPr marL="342900" indent="-342900">
              <a:spcBef>
                <a:spcPct val="20000"/>
              </a:spcBef>
              <a:buFont typeface="Wingdings" pitchFamily="2" charset="2"/>
              <a:buNone/>
            </a:pPr>
            <a:r>
              <a:rPr lang="en-US" sz="2000" b="0">
                <a:solidFill>
                  <a:srgbClr val="000000"/>
                </a:solidFill>
              </a:rPr>
              <a:t>		mau = m;</a:t>
            </a:r>
          </a:p>
          <a:p>
            <a:pPr marL="342900" indent="-342900">
              <a:spcBef>
                <a:spcPct val="20000"/>
              </a:spcBef>
              <a:buFont typeface="Wingdings" pitchFamily="2" charset="2"/>
              <a:buNone/>
            </a:pPr>
            <a:r>
              <a:rPr lang="en-US" sz="2000" b="0">
                <a:solidFill>
                  <a:srgbClr val="000000"/>
                </a:solidFill>
              </a:rPr>
              <a:t>		UocLuoc();</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
        <p:nvSpPr>
          <p:cNvPr id="10" name="Title 1">
            <a:extLst>
              <a:ext uri="{FF2B5EF4-FFF2-40B4-BE49-F238E27FC236}">
                <a16:creationId xmlns:a16="http://schemas.microsoft.com/office/drawing/2014/main" id="{826A945F-329D-48B9-8A48-A3EF46ED6597}"/>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Ví dụ Overload toán tử – Lớp PhanSo (tt)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PhanSo PhanSo::Cong(PhanSo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bool</a:t>
            </a:r>
            <a:r>
              <a:rPr lang="en-US" sz="2000" b="0">
                <a:solidFill>
                  <a:srgbClr val="000000"/>
                </a:solidFill>
              </a:rPr>
              <a:t>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tu*b.mau == mau*b.tu;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PhanSo::Xuat()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cout &lt;&lt; tu;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&amp;&amp; mau != 1)</a:t>
            </a:r>
          </a:p>
          <a:p>
            <a:pPr marL="342900" indent="-342900">
              <a:spcBef>
                <a:spcPct val="20000"/>
              </a:spcBef>
              <a:buFont typeface="Wingdings" pitchFamily="2" charset="2"/>
              <a:buNone/>
            </a:pPr>
            <a:r>
              <a:rPr lang="en-US" sz="2000" b="0">
                <a:solidFill>
                  <a:srgbClr val="000000"/>
                </a:solidFill>
              </a:rPr>
              <a:t>		cout &lt;&lt; "/" &lt;&lt; mau;</a:t>
            </a:r>
          </a:p>
          <a:p>
            <a:pPr marL="342900" indent="-342900">
              <a:spcBef>
                <a:spcPct val="20000"/>
              </a:spcBef>
              <a:buFont typeface="Wingdings" pitchFamily="2" charset="2"/>
              <a:buNone/>
            </a:pPr>
            <a:r>
              <a:rPr lang="en-US" sz="2000" b="0">
                <a:solidFill>
                  <a:srgbClr val="000000"/>
                </a:solidFill>
              </a:rPr>
              <a:t>}</a:t>
            </a:r>
          </a:p>
        </p:txBody>
      </p:sp>
      <p:sp>
        <p:nvSpPr>
          <p:cNvPr id="10" name="Title 1">
            <a:extLst>
              <a:ext uri="{FF2B5EF4-FFF2-40B4-BE49-F238E27FC236}">
                <a16:creationId xmlns:a16="http://schemas.microsoft.com/office/drawing/2014/main" id="{6B5EA876-682A-48EB-AA21-619439AC72EF}"/>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Ví dụ Overload toán tử – Lớp PhanSo (tt)</a:t>
            </a: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2.4 Hạn chế của Overload toán tử</a:t>
            </a:r>
          </a:p>
        </p:txBody>
      </p:sp>
      <p:sp>
        <p:nvSpPr>
          <p:cNvPr id="3" name="Content Placeholder 2"/>
          <p:cNvSpPr>
            <a:spLocks noGrp="1"/>
          </p:cNvSpPr>
          <p:nvPr>
            <p:ph idx="1"/>
          </p:nvPr>
        </p:nvSpPr>
        <p:spPr>
          <a:xfrm>
            <a:off x="152400" y="1628056"/>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Không thể </a:t>
            </a:r>
            <a:r>
              <a:rPr lang="en-US" sz="2800">
                <a:solidFill>
                  <a:schemeClr val="tx1">
                    <a:lumMod val="95000"/>
                    <a:lumOff val="5000"/>
                  </a:schemeClr>
                </a:solidFill>
                <a:latin typeface="Arial" pitchFamily="34" charset="0"/>
                <a:cs typeface="Arial" pitchFamily="34" charset="0"/>
              </a:rPr>
              <a:t>overload một toán tử mà chưa từng được định nghĩa trước đó, hay nói cách khác là </a:t>
            </a:r>
            <a:r>
              <a:rPr lang="en-US" sz="2800" u="sng">
                <a:solidFill>
                  <a:schemeClr val="tx1">
                    <a:lumMod val="95000"/>
                    <a:lumOff val="5000"/>
                  </a:schemeClr>
                </a:solidFill>
                <a:latin typeface="Arial" pitchFamily="34" charset="0"/>
                <a:cs typeface="Arial" pitchFamily="34" charset="0"/>
              </a:rPr>
              <a:t>không thể tạo toán tử mới</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800" u="sng">
                <a:solidFill>
                  <a:schemeClr val="tx1">
                    <a:lumMod val="95000"/>
                    <a:lumOff val="5000"/>
                  </a:schemeClr>
                </a:solidFill>
                <a:latin typeface="Arial" pitchFamily="34" charset="0"/>
                <a:cs typeface="Arial" pitchFamily="34" charset="0"/>
              </a:rPr>
              <a:t>Không thể tạo cú pháp mới</a:t>
            </a:r>
            <a:r>
              <a:rPr lang="vi-VN" sz="2800">
                <a:solidFill>
                  <a:schemeClr val="tx1">
                    <a:lumMod val="95000"/>
                    <a:lumOff val="5000"/>
                  </a:schemeClr>
                </a:solidFill>
                <a:latin typeface="Arial" pitchFamily="34" charset="0"/>
                <a:cs typeface="Arial" pitchFamily="34" charset="0"/>
              </a:rPr>
              <a:t> cho toán tử</a:t>
            </a:r>
            <a:r>
              <a:rPr lang="en-US" sz="2800">
                <a:solidFill>
                  <a:schemeClr val="tx1">
                    <a:lumMod val="95000"/>
                    <a:lumOff val="5000"/>
                  </a:schemeClr>
                </a:solidFill>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vi-VN" sz="2800" u="sng">
                <a:solidFill>
                  <a:schemeClr val="tx1">
                    <a:lumMod val="95000"/>
                    <a:lumOff val="5000"/>
                  </a:schemeClr>
                </a:solidFill>
                <a:latin typeface="Arial" pitchFamily="34" charset="0"/>
                <a:cs typeface="Arial" pitchFamily="34" charset="0"/>
              </a:rPr>
              <a:t>Không thể </a:t>
            </a:r>
            <a:r>
              <a:rPr lang="en-US" sz="2800" u="sng">
                <a:solidFill>
                  <a:schemeClr val="tx1">
                    <a:lumMod val="95000"/>
                    <a:lumOff val="5000"/>
                  </a:schemeClr>
                </a:solidFill>
                <a:latin typeface="Arial" pitchFamily="34" charset="0"/>
                <a:cs typeface="Arial" pitchFamily="34" charset="0"/>
              </a:rPr>
              <a:t>thay đổi định nghĩa</a:t>
            </a:r>
            <a:r>
              <a:rPr lang="en-US" sz="2800">
                <a:solidFill>
                  <a:schemeClr val="tx1">
                    <a:lumMod val="95000"/>
                    <a:lumOff val="5000"/>
                  </a:schemeClr>
                </a:solidFill>
                <a:latin typeface="Arial" pitchFamily="34" charset="0"/>
                <a:cs typeface="Arial" pitchFamily="34" charset="0"/>
              </a:rPr>
              <a:t> có sẵn của </a:t>
            </a:r>
            <a:r>
              <a:rPr lang="vi-VN" sz="2800">
                <a:solidFill>
                  <a:schemeClr val="tx1">
                    <a:lumMod val="95000"/>
                    <a:lumOff val="5000"/>
                  </a:schemeClr>
                </a:solidFill>
                <a:latin typeface="Arial" pitchFamily="34" charset="0"/>
                <a:cs typeface="Arial" pitchFamily="34" charset="0"/>
              </a:rPr>
              <a:t>một toán tử</a:t>
            </a:r>
            <a:r>
              <a:rPr lang="en-US" sz="2800">
                <a:solidFill>
                  <a:schemeClr val="tx1">
                    <a:lumMod val="95000"/>
                    <a:lumOff val="5000"/>
                  </a:schemeClr>
                </a:solidFill>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vi-VN" sz="2800" u="sng">
                <a:solidFill>
                  <a:schemeClr val="tx1">
                    <a:lumMod val="95000"/>
                    <a:lumOff val="5000"/>
                  </a:schemeClr>
                </a:solidFill>
                <a:latin typeface="Arial" pitchFamily="34" charset="0"/>
                <a:cs typeface="Arial" pitchFamily="34" charset="0"/>
              </a:rPr>
              <a:t>Không thể thay đổi thứ tự ưu tiên</a:t>
            </a:r>
            <a:r>
              <a:rPr lang="vi-VN" sz="2800">
                <a:solidFill>
                  <a:schemeClr val="tx1">
                    <a:lumMod val="95000"/>
                    <a:lumOff val="5000"/>
                  </a:schemeClr>
                </a:solidFill>
                <a:latin typeface="Arial" pitchFamily="34" charset="0"/>
                <a:cs typeface="Arial" pitchFamily="34" charset="0"/>
              </a:rPr>
              <a:t> của các toán tử</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26"/>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2.5 Một số lưu ý</a:t>
            </a:r>
          </a:p>
        </p:txBody>
      </p:sp>
      <p:sp>
        <p:nvSpPr>
          <p:cNvPr id="3" name="Content Placeholder 2"/>
          <p:cNvSpPr>
            <a:spLocks noGrp="1"/>
          </p:cNvSpPr>
          <p:nvPr>
            <p:ph idx="1"/>
          </p:nvPr>
        </p:nvSpPr>
        <p:spPr>
          <a:xfrm>
            <a:off x="228600" y="1524000"/>
            <a:ext cx="8458200" cy="50292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200">
                <a:latin typeface="Arial" pitchFamily="34" charset="0"/>
                <a:cs typeface="Arial" pitchFamily="34" charset="0"/>
              </a:rPr>
              <a:t>Các hàm toán tử sau </a:t>
            </a:r>
            <a:r>
              <a:rPr lang="vi-VN" sz="2200" u="sng">
                <a:latin typeface="Arial" pitchFamily="34" charset="0"/>
                <a:cs typeface="Arial" pitchFamily="34" charset="0"/>
              </a:rPr>
              <a:t>phải là hàm thành phần của lớp</a:t>
            </a:r>
            <a:r>
              <a:rPr lang="en-US" sz="2200">
                <a:latin typeface="Arial" pitchFamily="34" charset="0"/>
                <a:cs typeface="Arial" pitchFamily="34" charset="0"/>
              </a:rPr>
              <a:t>, khi đó</a:t>
            </a:r>
            <a:r>
              <a:rPr lang="vi-VN" sz="2200">
                <a:latin typeface="Arial" pitchFamily="34" charset="0"/>
                <a:cs typeface="Arial" pitchFamily="34" charset="0"/>
              </a:rPr>
              <a:t> </a:t>
            </a:r>
            <a:r>
              <a:rPr lang="en-US" sz="2200" u="sng">
                <a:latin typeface="Arial" pitchFamily="34" charset="0"/>
                <a:cs typeface="Arial" pitchFamily="34" charset="0"/>
              </a:rPr>
              <a:t>đối tượng gọi hàm sẽ là </a:t>
            </a:r>
            <a:r>
              <a:rPr lang="vi-VN" sz="2200" u="sng">
                <a:latin typeface="Arial" pitchFamily="34" charset="0"/>
                <a:cs typeface="Arial" pitchFamily="34" charset="0"/>
              </a:rPr>
              <a:t>toán hạng thứ nhất</a:t>
            </a:r>
            <a:r>
              <a:rPr lang="en-US" sz="2200">
                <a:latin typeface="Arial" pitchFamily="34" charset="0"/>
                <a:cs typeface="Arial" pitchFamily="34" charset="0"/>
              </a:rPr>
              <a:t> của toán tử.</a:t>
            </a:r>
          </a:p>
          <a:p>
            <a:pPr marL="0" indent="914400" algn="just">
              <a:lnSpc>
                <a:spcPct val="130000"/>
              </a:lnSpc>
              <a:spcBef>
                <a:spcPts val="300"/>
              </a:spcBef>
              <a:spcAft>
                <a:spcPts val="300"/>
              </a:spcAft>
              <a:buNone/>
            </a:pPr>
            <a:r>
              <a:rPr lang="vi-VN" sz="2200">
                <a:solidFill>
                  <a:srgbClr val="0000FF"/>
                </a:solidFill>
                <a:latin typeface="Arial" pitchFamily="34" charset="0"/>
                <a:cs typeface="Arial" pitchFamily="34" charset="0"/>
              </a:rPr>
              <a:t>operator </a:t>
            </a:r>
            <a:r>
              <a:rPr lang="vi-VN" sz="2200">
                <a:solidFill>
                  <a:srgbClr val="FF0000"/>
                </a:solidFill>
                <a:latin typeface="Arial" pitchFamily="34" charset="0"/>
                <a:cs typeface="Arial" pitchFamily="34" charset="0"/>
              </a:rPr>
              <a:t>=</a:t>
            </a:r>
            <a:endParaRPr lang="en-US" sz="2200">
              <a:solidFill>
                <a:srgbClr val="FF0000"/>
              </a:solidFill>
              <a:latin typeface="Arial" pitchFamily="34" charset="0"/>
              <a:cs typeface="Arial" pitchFamily="34" charset="0"/>
            </a:endParaRPr>
          </a:p>
          <a:p>
            <a:pPr marL="0" indent="914400" algn="just">
              <a:lnSpc>
                <a:spcPct val="130000"/>
              </a:lnSpc>
              <a:spcBef>
                <a:spcPts val="300"/>
              </a:spcBef>
              <a:spcAft>
                <a:spcPts val="300"/>
              </a:spcAft>
              <a:buNone/>
            </a:pPr>
            <a:r>
              <a:rPr lang="en-US" sz="2200">
                <a:solidFill>
                  <a:srgbClr val="0000FF"/>
                </a:solidFill>
                <a:latin typeface="Arial" pitchFamily="34" charset="0"/>
                <a:cs typeface="Arial" pitchFamily="34" charset="0"/>
              </a:rPr>
              <a:t>o</a:t>
            </a:r>
            <a:r>
              <a:rPr lang="vi-VN" sz="2200">
                <a:solidFill>
                  <a:srgbClr val="0000FF"/>
                </a:solidFill>
                <a:latin typeface="Arial" pitchFamily="34" charset="0"/>
                <a:cs typeface="Arial" pitchFamily="34" charset="0"/>
              </a:rPr>
              <a:t>perator</a:t>
            </a:r>
            <a:r>
              <a:rPr lang="en-US" sz="2200">
                <a:solidFill>
                  <a:srgbClr val="0000FF"/>
                </a:solidFill>
                <a:latin typeface="Arial" pitchFamily="34" charset="0"/>
                <a:cs typeface="Arial" pitchFamily="34" charset="0"/>
              </a:rPr>
              <a:t> </a:t>
            </a:r>
            <a:r>
              <a:rPr lang="vi-VN" sz="2200">
                <a:solidFill>
                  <a:srgbClr val="FF0000"/>
                </a:solidFill>
                <a:latin typeface="Arial" pitchFamily="34" charset="0"/>
                <a:cs typeface="Arial" pitchFamily="34" charset="0"/>
              </a:rPr>
              <a:t>[</a:t>
            </a:r>
            <a:r>
              <a:rPr lang="en-US" sz="2200">
                <a:solidFill>
                  <a:srgbClr val="FF0000"/>
                </a:solidFill>
                <a:latin typeface="Arial" pitchFamily="34" charset="0"/>
                <a:cs typeface="Arial" pitchFamily="34" charset="0"/>
              </a:rPr>
              <a:t> </a:t>
            </a:r>
            <a:r>
              <a:rPr lang="vi-VN" sz="2200">
                <a:solidFill>
                  <a:srgbClr val="FF0000"/>
                </a:solidFill>
                <a:latin typeface="Arial" pitchFamily="34" charset="0"/>
                <a:cs typeface="Arial" pitchFamily="34" charset="0"/>
              </a:rPr>
              <a:t>]</a:t>
            </a:r>
            <a:endParaRPr lang="en-US" sz="2200">
              <a:solidFill>
                <a:srgbClr val="FF0000"/>
              </a:solidFill>
              <a:latin typeface="Arial" pitchFamily="34" charset="0"/>
              <a:cs typeface="Arial" pitchFamily="34" charset="0"/>
            </a:endParaRPr>
          </a:p>
          <a:p>
            <a:pPr marL="0" indent="914400" algn="just">
              <a:lnSpc>
                <a:spcPct val="130000"/>
              </a:lnSpc>
              <a:spcBef>
                <a:spcPts val="300"/>
              </a:spcBef>
              <a:spcAft>
                <a:spcPts val="300"/>
              </a:spcAft>
              <a:buNone/>
            </a:pPr>
            <a:r>
              <a:rPr lang="vi-VN" sz="2200">
                <a:solidFill>
                  <a:srgbClr val="0000FF"/>
                </a:solidFill>
                <a:latin typeface="Arial" pitchFamily="34" charset="0"/>
                <a:cs typeface="Arial" pitchFamily="34" charset="0"/>
              </a:rPr>
              <a:t>operator </a:t>
            </a:r>
            <a:r>
              <a:rPr lang="vi-VN" sz="2200">
                <a:solidFill>
                  <a:srgbClr val="FF0000"/>
                </a:solidFill>
                <a:latin typeface="Arial" pitchFamily="34" charset="0"/>
                <a:cs typeface="Arial" pitchFamily="34" charset="0"/>
              </a:rPr>
              <a:t>()</a:t>
            </a:r>
            <a:endParaRPr lang="en-US" sz="2200">
              <a:solidFill>
                <a:srgbClr val="FF0000"/>
              </a:solidFill>
              <a:latin typeface="Arial" pitchFamily="34" charset="0"/>
              <a:cs typeface="Arial" pitchFamily="34" charset="0"/>
            </a:endParaRPr>
          </a:p>
          <a:p>
            <a:pPr marL="0" indent="914400" algn="just">
              <a:lnSpc>
                <a:spcPct val="130000"/>
              </a:lnSpc>
              <a:spcBef>
                <a:spcPts val="300"/>
              </a:spcBef>
              <a:spcAft>
                <a:spcPts val="300"/>
              </a:spcAft>
              <a:buNone/>
            </a:pPr>
            <a:r>
              <a:rPr lang="en-US" sz="2200">
                <a:solidFill>
                  <a:srgbClr val="0000FF"/>
                </a:solidFill>
                <a:latin typeface="Arial" pitchFamily="34" charset="0"/>
                <a:cs typeface="Arial" pitchFamily="34" charset="0"/>
              </a:rPr>
              <a:t>o</a:t>
            </a:r>
            <a:r>
              <a:rPr lang="vi-VN" sz="2200">
                <a:solidFill>
                  <a:srgbClr val="0000FF"/>
                </a:solidFill>
                <a:latin typeface="Arial" pitchFamily="34" charset="0"/>
                <a:cs typeface="Arial" pitchFamily="34" charset="0"/>
              </a:rPr>
              <a:t>perator</a:t>
            </a:r>
            <a:r>
              <a:rPr lang="en-US" sz="2200">
                <a:solidFill>
                  <a:srgbClr val="0000FF"/>
                </a:solidFill>
                <a:latin typeface="Arial" pitchFamily="34" charset="0"/>
                <a:cs typeface="Arial" pitchFamily="34" charset="0"/>
              </a:rPr>
              <a:t> </a:t>
            </a:r>
            <a:r>
              <a:rPr lang="en-US" sz="2200">
                <a:solidFill>
                  <a:srgbClr val="FF0000"/>
                </a:solidFill>
                <a:latin typeface="Arial" pitchFamily="34" charset="0"/>
                <a:cs typeface="Arial" pitchFamily="34" charset="0"/>
              </a:rPr>
              <a:t>-&gt;</a:t>
            </a:r>
            <a:r>
              <a:rPr lang="vi-VN" sz="2200">
                <a:solidFill>
                  <a:srgbClr val="0000FF"/>
                </a:solidFill>
                <a:latin typeface="Arial" pitchFamily="34" charset="0"/>
                <a:cs typeface="Arial" pitchFamily="34" charset="0"/>
              </a:rPr>
              <a:t> </a:t>
            </a:r>
            <a:endParaRPr lang="en-US" sz="22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200">
                <a:latin typeface="Arial" pitchFamily="34" charset="0"/>
                <a:cs typeface="Arial" pitchFamily="34" charset="0"/>
              </a:rPr>
              <a:t>Nếu có sử dụng các</a:t>
            </a:r>
            <a:r>
              <a:rPr lang="vi-VN" sz="2200">
                <a:latin typeface="Arial" pitchFamily="34" charset="0"/>
                <a:cs typeface="Arial" pitchFamily="34" charset="0"/>
              </a:rPr>
              <a:t> toán</a:t>
            </a:r>
            <a:r>
              <a:rPr lang="en-US" sz="2200">
                <a:latin typeface="Arial" pitchFamily="34" charset="0"/>
                <a:cs typeface="Arial" pitchFamily="34" charset="0"/>
              </a:rPr>
              <a:t> tử gán</a:t>
            </a:r>
            <a:r>
              <a:rPr lang="vi-VN" sz="2200">
                <a:latin typeface="Arial" pitchFamily="34" charset="0"/>
                <a:cs typeface="Arial" pitchFamily="34" charset="0"/>
              </a:rPr>
              <a:t> </a:t>
            </a:r>
            <a:r>
              <a:rPr lang="en-US" sz="2200">
                <a:latin typeface="Arial" pitchFamily="34" charset="0"/>
                <a:cs typeface="Arial" pitchFamily="34" charset="0"/>
              </a:rPr>
              <a:t>(</a:t>
            </a:r>
            <a:r>
              <a:rPr lang="vi-VN" sz="2200">
                <a:latin typeface="Arial" pitchFamily="34" charset="0"/>
                <a:cs typeface="Arial" pitchFamily="34" charset="0"/>
              </a:rPr>
              <a:t>+=, -=, *=,</a:t>
            </a:r>
            <a:r>
              <a:rPr lang="en-US" sz="2200">
                <a:latin typeface="Arial" pitchFamily="34" charset="0"/>
                <a:cs typeface="Arial" pitchFamily="34" charset="0"/>
              </a:rPr>
              <a:t> </a:t>
            </a:r>
            <a:r>
              <a:rPr lang="vi-VN" sz="2200">
                <a:latin typeface="Arial" pitchFamily="34" charset="0"/>
                <a:cs typeface="Arial" pitchFamily="34" charset="0"/>
              </a:rPr>
              <a:t>…</a:t>
            </a:r>
            <a:r>
              <a:rPr lang="en-US" sz="2200">
                <a:latin typeface="Arial" pitchFamily="34" charset="0"/>
                <a:cs typeface="Arial" pitchFamily="34" charset="0"/>
              </a:rPr>
              <a:t>) thì chúng phải được định nghĩa (là các hàm toán tử), cho</a:t>
            </a:r>
            <a:r>
              <a:rPr lang="vi-VN" sz="2200">
                <a:latin typeface="Arial" pitchFamily="34" charset="0"/>
                <a:cs typeface="Arial" pitchFamily="34" charset="0"/>
              </a:rPr>
              <a:t> dù đã định nghĩa </a:t>
            </a:r>
            <a:r>
              <a:rPr lang="en-US" sz="2200">
                <a:latin typeface="Arial" pitchFamily="34" charset="0"/>
                <a:cs typeface="Arial" pitchFamily="34" charset="0"/>
              </a:rPr>
              <a:t>toán tử</a:t>
            </a:r>
            <a:r>
              <a:rPr lang="vi-VN" sz="2200">
                <a:latin typeface="Arial" pitchFamily="34" charset="0"/>
                <a:cs typeface="Arial" pitchFamily="34" charset="0"/>
              </a:rPr>
              <a:t> gán</a:t>
            </a:r>
            <a:r>
              <a:rPr lang="en-US" sz="2200">
                <a:latin typeface="Arial" pitchFamily="34" charset="0"/>
                <a:cs typeface="Arial" pitchFamily="34" charset="0"/>
              </a:rPr>
              <a:t> (=)</a:t>
            </a:r>
            <a:r>
              <a:rPr lang="vi-VN" sz="2200">
                <a:latin typeface="Arial" pitchFamily="34" charset="0"/>
                <a:cs typeface="Arial" pitchFamily="34" charset="0"/>
              </a:rPr>
              <a:t> và các toán</a:t>
            </a:r>
            <a:r>
              <a:rPr lang="en-US" sz="2200">
                <a:latin typeface="Arial" pitchFamily="34" charset="0"/>
                <a:cs typeface="Arial" pitchFamily="34" charset="0"/>
              </a:rPr>
              <a:t> tử số học</a:t>
            </a:r>
            <a:r>
              <a:rPr lang="vi-VN" sz="2200">
                <a:latin typeface="Arial" pitchFamily="34" charset="0"/>
                <a:cs typeface="Arial" pitchFamily="34" charset="0"/>
              </a:rPr>
              <a:t> </a:t>
            </a:r>
            <a:r>
              <a:rPr lang="en-US" sz="2200">
                <a:latin typeface="Arial" pitchFamily="34" charset="0"/>
                <a:cs typeface="Arial" pitchFamily="34" charset="0"/>
              </a:rPr>
              <a:t>(</a:t>
            </a:r>
            <a:r>
              <a:rPr lang="vi-VN" sz="2200">
                <a:latin typeface="Arial" pitchFamily="34" charset="0"/>
                <a:cs typeface="Arial" pitchFamily="34" charset="0"/>
              </a:rPr>
              <a:t>+,-,*,</a:t>
            </a:r>
            <a:r>
              <a:rPr lang="en-US" sz="2200">
                <a:latin typeface="Arial" pitchFamily="34" charset="0"/>
                <a:cs typeface="Arial" pitchFamily="34" charset="0"/>
              </a:rPr>
              <a:t> </a:t>
            </a:r>
            <a:r>
              <a:rPr lang="vi-VN" sz="2200">
                <a:latin typeface="Arial" pitchFamily="34" charset="0"/>
                <a:cs typeface="Arial" pitchFamily="34" charset="0"/>
              </a:rPr>
              <a:t>…</a:t>
            </a:r>
            <a:r>
              <a:rPr lang="en-US" sz="2200">
                <a:latin typeface="Arial" pitchFamily="34" charset="0"/>
                <a:cs typeface="Arial" pitchFamily="34" charset="0"/>
              </a:rPr>
              <a:t>) cho lớp.</a:t>
            </a:r>
          </a:p>
          <a:p>
            <a:pPr marL="463550" indent="-463550" algn="just">
              <a:lnSpc>
                <a:spcPct val="130000"/>
              </a:lnSpc>
              <a:spcBef>
                <a:spcPts val="300"/>
              </a:spcBef>
              <a:spcAft>
                <a:spcPts val="300"/>
              </a:spcAft>
              <a:buFont typeface="Wingdings" pitchFamily="2" charset="2"/>
              <a:buChar char="v"/>
            </a:pPr>
            <a:r>
              <a:rPr lang="en-US" sz="2200">
                <a:latin typeface="Arial" pitchFamily="34" charset="0"/>
                <a:cs typeface="Arial" pitchFamily="34" charset="0"/>
              </a:rPr>
              <a:t>Cài đặt hàm toán tử </a:t>
            </a:r>
            <a:r>
              <a:rPr lang="en-US" sz="2200" u="sng">
                <a:latin typeface="Arial" pitchFamily="34" charset="0"/>
                <a:cs typeface="Arial" pitchFamily="34" charset="0"/>
              </a:rPr>
              <a:t>đúng ý nghĩa của toán tử</a:t>
            </a:r>
            <a:r>
              <a:rPr lang="en-US" sz="2200">
                <a:latin typeface="Arial" pitchFamily="34" charset="0"/>
                <a:cs typeface="Arial" pitchFamily="34" charset="0"/>
              </a:rPr>
              <a:t> được overload.</a:t>
            </a:r>
            <a:endParaRPr lang="vi-VN" sz="22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2.6 Hàm thành phần và hàm toàn cục</a:t>
            </a:r>
          </a:p>
        </p:txBody>
      </p:sp>
      <p:sp>
        <p:nvSpPr>
          <p:cNvPr id="3" name="Content Placeholder 2"/>
          <p:cNvSpPr>
            <a:spLocks noGrp="1"/>
          </p:cNvSpPr>
          <p:nvPr>
            <p:ph idx="1"/>
          </p:nvPr>
        </p:nvSpPr>
        <p:spPr>
          <a:xfrm>
            <a:off x="381000" y="1524000"/>
            <a:ext cx="82296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Hàm t</a:t>
            </a:r>
            <a:r>
              <a:rPr lang="vi-VN" sz="2800">
                <a:latin typeface="Arial" pitchFamily="34" charset="0"/>
                <a:cs typeface="Arial" pitchFamily="34" charset="0"/>
              </a:rPr>
              <a:t>oán tử </a:t>
            </a:r>
            <a:r>
              <a:rPr lang="en-US" sz="2800">
                <a:latin typeface="Arial" pitchFamily="34" charset="0"/>
                <a:cs typeface="Arial" pitchFamily="34" charset="0"/>
              </a:rPr>
              <a:t>có thể </a:t>
            </a:r>
            <a:r>
              <a:rPr lang="vi-VN" sz="2800">
                <a:latin typeface="Arial" pitchFamily="34" charset="0"/>
                <a:cs typeface="Arial" pitchFamily="34" charset="0"/>
              </a:rPr>
              <a:t>là </a:t>
            </a:r>
            <a:r>
              <a:rPr lang="en-US" sz="2800" b="1" i="1">
                <a:latin typeface="Arial" pitchFamily="34" charset="0"/>
                <a:cs typeface="Arial" pitchFamily="34" charset="0"/>
              </a:rPr>
              <a:t>hàm thành phần của lớp </a:t>
            </a:r>
            <a:r>
              <a:rPr lang="en-US" sz="2800">
                <a:latin typeface="Arial" pitchFamily="34" charset="0"/>
                <a:cs typeface="Arial" pitchFamily="34" charset="0"/>
              </a:rPr>
              <a:t>hay </a:t>
            </a:r>
            <a:r>
              <a:rPr lang="en-US" sz="2800" b="1" i="1">
                <a:latin typeface="Arial" pitchFamily="34" charset="0"/>
                <a:cs typeface="Arial" pitchFamily="34" charset="0"/>
              </a:rPr>
              <a:t>hàm toàn cục.</a:t>
            </a:r>
          </a:p>
          <a:p>
            <a:pPr marL="463550" indent="-463550" algn="just">
              <a:lnSpc>
                <a:spcPct val="130000"/>
              </a:lnSpc>
              <a:spcBef>
                <a:spcPts val="300"/>
              </a:spcBef>
              <a:spcAft>
                <a:spcPts val="300"/>
              </a:spcAft>
              <a:buFont typeface="Wingdings" panose="05000000000000000000" pitchFamily="2" charset="2"/>
              <a:buChar char="Ø"/>
            </a:pPr>
            <a:r>
              <a:rPr lang="en-US" sz="2800" b="1">
                <a:latin typeface="Arial" pitchFamily="34" charset="0"/>
                <a:cs typeface="Arial" pitchFamily="34" charset="0"/>
              </a:rPr>
              <a:t>Nếu là hàm thành phần thì:</a:t>
            </a:r>
          </a:p>
          <a:p>
            <a:pPr marL="801688" indent="-338138" algn="just">
              <a:lnSpc>
                <a:spcPct val="130000"/>
              </a:lnSpc>
              <a:spcBef>
                <a:spcPts val="300"/>
              </a:spcBef>
              <a:spcAft>
                <a:spcPts val="300"/>
              </a:spcAft>
            </a:pPr>
            <a:r>
              <a:rPr lang="en-US" sz="2800">
                <a:latin typeface="Arial" pitchFamily="34" charset="0"/>
                <a:cs typeface="Arial" pitchFamily="34" charset="0"/>
              </a:rPr>
              <a:t>Số đối số của hàm toán tử = số toán hạng của toán tử </a:t>
            </a:r>
            <a:r>
              <a:rPr lang="en-US" sz="2800" b="1">
                <a:latin typeface="Arial" pitchFamily="34" charset="0"/>
                <a:cs typeface="Arial" pitchFamily="34" charset="0"/>
              </a:rPr>
              <a:t>- 1</a:t>
            </a:r>
          </a:p>
          <a:p>
            <a:pPr marL="801688" indent="-338138" algn="just">
              <a:lnSpc>
                <a:spcPct val="130000"/>
              </a:lnSpc>
              <a:spcBef>
                <a:spcPts val="300"/>
              </a:spcBef>
              <a:spcAft>
                <a:spcPts val="300"/>
              </a:spcAft>
            </a:pPr>
            <a:r>
              <a:rPr lang="en-US" sz="2800">
                <a:latin typeface="Arial" pitchFamily="34" charset="0"/>
                <a:cs typeface="Arial" pitchFamily="34" charset="0"/>
              </a:rPr>
              <a:t>Toán hạng thứ nhất = đối tượng gọi hàm</a:t>
            </a:r>
          </a:p>
          <a:p>
            <a:pPr marL="463550" indent="0" algn="just">
              <a:lnSpc>
                <a:spcPct val="130000"/>
              </a:lnSpc>
              <a:spcBef>
                <a:spcPts val="300"/>
              </a:spcBef>
              <a:spcAft>
                <a:spcPts val="300"/>
              </a:spcAft>
              <a:buNone/>
            </a:pPr>
            <a:r>
              <a:rPr lang="en-US" sz="2800">
                <a:latin typeface="Arial" pitchFamily="34" charset="0"/>
                <a:cs typeface="Arial" pitchFamily="34" charset="0"/>
              </a:rPr>
              <a:t>VD: a - b; </a:t>
            </a:r>
            <a:r>
              <a:rPr lang="en-US" sz="2800">
                <a:sym typeface="Wingdings" pitchFamily="2" charset="2"/>
              </a:rPr>
              <a:t> </a:t>
            </a:r>
            <a:r>
              <a:rPr lang="en-US" sz="2800">
                <a:latin typeface="Arial" pitchFamily="34" charset="0"/>
                <a:cs typeface="Arial" pitchFamily="34" charset="0"/>
              </a:rPr>
              <a:t>a.operator -(b);</a:t>
            </a:r>
          </a:p>
          <a:p>
            <a:pPr lvl="1" algn="just">
              <a:lnSpc>
                <a:spcPct val="130000"/>
              </a:lnSpc>
              <a:spcBef>
                <a:spcPts val="300"/>
              </a:spcBef>
              <a:spcAft>
                <a:spcPts val="300"/>
              </a:spcAft>
              <a:buNone/>
            </a:pPr>
            <a:r>
              <a:rPr lang="en-US">
                <a:latin typeface="Arial" pitchFamily="34" charset="0"/>
                <a:cs typeface="Arial" pitchFamily="34" charset="0"/>
              </a:rPr>
              <a:t>		  -a; 	  </a:t>
            </a:r>
            <a:r>
              <a:rPr lang="en-US" sz="2800">
                <a:sym typeface="Wingdings" pitchFamily="2" charset="2"/>
              </a:rPr>
              <a:t> </a:t>
            </a:r>
            <a:r>
              <a:rPr lang="en-US">
                <a:latin typeface="Arial" pitchFamily="34" charset="0"/>
                <a:cs typeface="Arial" pitchFamily="34" charset="0"/>
              </a:rPr>
              <a:t>a.operator -();</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1/2/2021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flipV="1">
            <a:off x="939473" y="2268304"/>
            <a:ext cx="5842327" cy="1769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143000" y="1752599"/>
            <a:ext cx="5372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Toán tử</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flipV="1">
            <a:off x="928824" y="3189075"/>
            <a:ext cx="5867400" cy="1132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066800" y="2667000"/>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Overload toán tử</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40125" y="269471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a:off x="939472" y="4117545"/>
            <a:ext cx="5867400" cy="6606"/>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066800" y="3561546"/>
            <a:ext cx="518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Chuyển kiểu</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flipV="1">
            <a:off x="914400" y="5003075"/>
            <a:ext cx="5867400" cy="390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1066800"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Overload một số toán tử thông dụng</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2.6 Hàm thành phần và hàm toàn cục (tt)</a:t>
            </a:r>
          </a:p>
        </p:txBody>
      </p:sp>
      <p:sp>
        <p:nvSpPr>
          <p:cNvPr id="3" name="Content Placeholder 2"/>
          <p:cNvSpPr>
            <a:spLocks noGrp="1"/>
          </p:cNvSpPr>
          <p:nvPr>
            <p:ph idx="1"/>
          </p:nvPr>
        </p:nvSpPr>
        <p:spPr>
          <a:xfrm>
            <a:off x="381000" y="1628056"/>
            <a:ext cx="8229600" cy="4925144"/>
          </a:xfrm>
        </p:spPr>
        <p:txBody>
          <a:bodyPr>
            <a:normAutofit/>
          </a:bodyPr>
          <a:lstStyle/>
          <a:p>
            <a:pPr marL="463550" indent="-463550" algn="just">
              <a:lnSpc>
                <a:spcPct val="130000"/>
              </a:lnSpc>
              <a:spcBef>
                <a:spcPts val="300"/>
              </a:spcBef>
              <a:spcAft>
                <a:spcPts val="300"/>
              </a:spcAft>
              <a:buFont typeface="Wingdings" panose="05000000000000000000" pitchFamily="2" charset="2"/>
              <a:buChar char="Ø"/>
            </a:pPr>
            <a:r>
              <a:rPr lang="en-US" sz="2800" b="1">
                <a:latin typeface="Arial" pitchFamily="34" charset="0"/>
                <a:cs typeface="Arial" pitchFamily="34" charset="0"/>
              </a:rPr>
              <a:t>Nếu là hàm toàn cục thì:</a:t>
            </a:r>
          </a:p>
          <a:p>
            <a:pPr marL="801688" indent="-338138" algn="just">
              <a:lnSpc>
                <a:spcPct val="130000"/>
              </a:lnSpc>
              <a:spcBef>
                <a:spcPts val="300"/>
              </a:spcBef>
              <a:spcAft>
                <a:spcPts val="300"/>
              </a:spcAft>
            </a:pPr>
            <a:r>
              <a:rPr lang="en-US" sz="2800">
                <a:latin typeface="Arial" pitchFamily="34" charset="0"/>
                <a:cs typeface="Arial" pitchFamily="34" charset="0"/>
              </a:rPr>
              <a:t>Số đối số của hàm toán tử = số toán hạng của toán tử </a:t>
            </a:r>
          </a:p>
          <a:p>
            <a:pPr marL="463550" indent="0" algn="just">
              <a:lnSpc>
                <a:spcPct val="130000"/>
              </a:lnSpc>
              <a:spcBef>
                <a:spcPts val="300"/>
              </a:spcBef>
              <a:spcAft>
                <a:spcPts val="300"/>
              </a:spcAft>
              <a:buNone/>
            </a:pPr>
            <a:r>
              <a:rPr lang="en-US" sz="2800">
                <a:latin typeface="Arial" pitchFamily="34" charset="0"/>
                <a:cs typeface="Arial" pitchFamily="34" charset="0"/>
              </a:rPr>
              <a:t>VD: a - b; </a:t>
            </a:r>
            <a:r>
              <a:rPr lang="en-US" sz="2800">
                <a:sym typeface="Wingdings" pitchFamily="2" charset="2"/>
              </a:rPr>
              <a:t> </a:t>
            </a:r>
            <a:r>
              <a:rPr lang="en-US" sz="2800">
                <a:latin typeface="Arial" pitchFamily="34" charset="0"/>
                <a:cs typeface="Arial" pitchFamily="34" charset="0"/>
              </a:rPr>
              <a:t>operator -(a,b);</a:t>
            </a:r>
          </a:p>
          <a:p>
            <a:pPr lvl="1" algn="just">
              <a:lnSpc>
                <a:spcPct val="130000"/>
              </a:lnSpc>
              <a:spcBef>
                <a:spcPts val="300"/>
              </a:spcBef>
              <a:spcAft>
                <a:spcPts val="300"/>
              </a:spcAft>
              <a:buNone/>
            </a:pPr>
            <a:r>
              <a:rPr lang="en-US">
                <a:latin typeface="Arial" pitchFamily="34" charset="0"/>
                <a:cs typeface="Arial" pitchFamily="34" charset="0"/>
              </a:rPr>
              <a:t>		  -a; 	  </a:t>
            </a:r>
            <a:r>
              <a:rPr lang="en-US" sz="2800">
                <a:sym typeface="Wingdings" pitchFamily="2" charset="2"/>
              </a:rPr>
              <a:t> </a:t>
            </a:r>
            <a:r>
              <a:rPr lang="en-US">
                <a:latin typeface="Arial" pitchFamily="34" charset="0"/>
                <a:cs typeface="Arial" pitchFamily="34" charset="0"/>
              </a:rPr>
              <a:t>operator -(a);</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250577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2.6 Hàm thành phần và hàm toàn cục (tt)</a:t>
            </a:r>
          </a:p>
        </p:txBody>
      </p:sp>
      <p:sp>
        <p:nvSpPr>
          <p:cNvPr id="3" name="Content Placeholder 2"/>
          <p:cNvSpPr>
            <a:spLocks noGrp="1"/>
          </p:cNvSpPr>
          <p:nvPr>
            <p:ph idx="1"/>
          </p:nvPr>
        </p:nvSpPr>
        <p:spPr>
          <a:xfrm>
            <a:off x="152400" y="1676400"/>
            <a:ext cx="8610600" cy="4925144"/>
          </a:xfrm>
        </p:spPr>
        <p:txBody>
          <a:bodyPr>
            <a:noAutofit/>
          </a:bodyPr>
          <a:lstStyle/>
          <a:p>
            <a:pPr marL="0" indent="0" algn="just">
              <a:lnSpc>
                <a:spcPct val="130000"/>
              </a:lnSpc>
              <a:spcBef>
                <a:spcPts val="300"/>
              </a:spcBef>
              <a:spcAft>
                <a:spcPts val="300"/>
              </a:spcAft>
              <a:buNone/>
            </a:pPr>
            <a:r>
              <a:rPr lang="en-US" sz="2500" b="1">
                <a:solidFill>
                  <a:srgbClr val="FF0000"/>
                </a:solidFill>
                <a:latin typeface="Arial" pitchFamily="34" charset="0"/>
                <a:cs typeface="Arial" pitchFamily="34" charset="0"/>
              </a:rPr>
              <a:t>Hàm toán tử nên là</a:t>
            </a:r>
            <a:r>
              <a:rPr lang="vi-VN" sz="2500" b="1">
                <a:solidFill>
                  <a:srgbClr val="FF0000"/>
                </a:solidFill>
                <a:latin typeface="Arial" pitchFamily="34" charset="0"/>
                <a:cs typeface="Arial" pitchFamily="34" charset="0"/>
              </a:rPr>
              <a:t> hàm </a:t>
            </a:r>
            <a:r>
              <a:rPr lang="en-US" sz="2500" b="1">
                <a:solidFill>
                  <a:srgbClr val="FF0000"/>
                </a:solidFill>
                <a:latin typeface="Arial" pitchFamily="34" charset="0"/>
                <a:cs typeface="Arial" pitchFamily="34" charset="0"/>
              </a:rPr>
              <a:t>thành phần hay hàm toàn cục?</a:t>
            </a:r>
            <a:endParaRPr lang="vi-VN" sz="2500" b="1">
              <a:solidFill>
                <a:srgbClr val="FF0000"/>
              </a:solidFill>
              <a:latin typeface="Arial" pitchFamily="34" charset="0"/>
              <a:cs typeface="Arial" pitchFamily="34" charset="0"/>
            </a:endParaRPr>
          </a:p>
          <a:p>
            <a:pPr marL="463550" indent="-463550" algn="just">
              <a:lnSpc>
                <a:spcPct val="130000"/>
              </a:lnSpc>
              <a:spcBef>
                <a:spcPts val="0"/>
              </a:spcBef>
              <a:buFont typeface="Wingdings" pitchFamily="2" charset="2"/>
              <a:buChar char="v"/>
            </a:pPr>
            <a:r>
              <a:rPr lang="en-US" sz="2500">
                <a:solidFill>
                  <a:schemeClr val="tx1">
                    <a:lumMod val="95000"/>
                    <a:lumOff val="5000"/>
                  </a:schemeClr>
                </a:solidFill>
                <a:latin typeface="Arial" pitchFamily="34" charset="0"/>
                <a:cs typeface="Arial" pitchFamily="34" charset="0"/>
              </a:rPr>
              <a:t>C</a:t>
            </a:r>
            <a:r>
              <a:rPr lang="vi-VN" sz="2500">
                <a:solidFill>
                  <a:schemeClr val="tx1">
                    <a:lumMod val="95000"/>
                    <a:lumOff val="5000"/>
                  </a:schemeClr>
                </a:solidFill>
                <a:latin typeface="Arial" pitchFamily="34" charset="0"/>
                <a:cs typeface="Arial" pitchFamily="34" charset="0"/>
              </a:rPr>
              <a:t>ác </a:t>
            </a:r>
            <a:r>
              <a:rPr lang="en-US" sz="2500">
                <a:solidFill>
                  <a:schemeClr val="tx1">
                    <a:lumMod val="95000"/>
                    <a:lumOff val="5000"/>
                  </a:schemeClr>
                </a:solidFill>
                <a:latin typeface="Arial" pitchFamily="34" charset="0"/>
                <a:cs typeface="Arial" pitchFamily="34" charset="0"/>
              </a:rPr>
              <a:t>hàm </a:t>
            </a:r>
            <a:r>
              <a:rPr lang="vi-VN" sz="2500">
                <a:solidFill>
                  <a:schemeClr val="tx1">
                    <a:lumMod val="95000"/>
                    <a:lumOff val="5000"/>
                  </a:schemeClr>
                </a:solidFill>
                <a:latin typeface="Arial" pitchFamily="34" charset="0"/>
                <a:cs typeface="Arial" pitchFamily="34" charset="0"/>
              </a:rPr>
              <a:t>toán</a:t>
            </a:r>
            <a:r>
              <a:rPr lang="en-US" sz="2500">
                <a:solidFill>
                  <a:schemeClr val="tx1">
                    <a:lumMod val="95000"/>
                    <a:lumOff val="5000"/>
                  </a:schemeClr>
                </a:solidFill>
                <a:latin typeface="Arial" pitchFamily="34" charset="0"/>
                <a:cs typeface="Arial" pitchFamily="34" charset="0"/>
              </a:rPr>
              <a:t> tử</a:t>
            </a:r>
            <a:r>
              <a:rPr lang="vi-VN" sz="2500">
                <a:solidFill>
                  <a:schemeClr val="tx1">
                    <a:lumMod val="95000"/>
                    <a:lumOff val="5000"/>
                  </a:schemeClr>
                </a:solidFill>
                <a:latin typeface="Arial" pitchFamily="34" charset="0"/>
                <a:cs typeface="Arial" pitchFamily="34" charset="0"/>
              </a:rPr>
              <a:t> </a:t>
            </a:r>
            <a:r>
              <a:rPr lang="vi-VN" sz="2500" b="1">
                <a:solidFill>
                  <a:schemeClr val="tx1">
                    <a:lumMod val="95000"/>
                    <a:lumOff val="5000"/>
                  </a:schemeClr>
                </a:solidFill>
                <a:latin typeface="Arial" pitchFamily="34" charset="0"/>
                <a:cs typeface="Arial" pitchFamily="34" charset="0"/>
              </a:rPr>
              <a:t>=, [</a:t>
            </a:r>
            <a:r>
              <a:rPr lang="en-US" sz="2500" b="1">
                <a:solidFill>
                  <a:schemeClr val="tx1">
                    <a:lumMod val="95000"/>
                    <a:lumOff val="5000"/>
                  </a:schemeClr>
                </a:solidFill>
                <a:latin typeface="Arial" pitchFamily="34" charset="0"/>
                <a:cs typeface="Arial" pitchFamily="34" charset="0"/>
              </a:rPr>
              <a:t> </a:t>
            </a:r>
            <a:r>
              <a:rPr lang="vi-VN" sz="2500" b="1">
                <a:solidFill>
                  <a:schemeClr val="tx1">
                    <a:lumMod val="95000"/>
                    <a:lumOff val="5000"/>
                  </a:schemeClr>
                </a:solidFill>
                <a:latin typeface="Arial" pitchFamily="34" charset="0"/>
                <a:cs typeface="Arial" pitchFamily="34" charset="0"/>
              </a:rPr>
              <a:t>], ()</a:t>
            </a:r>
            <a:r>
              <a:rPr lang="en-US" sz="2500" b="1">
                <a:solidFill>
                  <a:schemeClr val="tx1">
                    <a:lumMod val="95000"/>
                    <a:lumOff val="5000"/>
                  </a:schemeClr>
                </a:solidFill>
                <a:latin typeface="Arial" pitchFamily="34" charset="0"/>
                <a:cs typeface="Arial" pitchFamily="34" charset="0"/>
              </a:rPr>
              <a:t>, </a:t>
            </a:r>
            <a:r>
              <a:rPr lang="en-US" sz="2500" b="1">
                <a:solidFill>
                  <a:schemeClr val="tx1">
                    <a:lumMod val="95000"/>
                    <a:lumOff val="5000"/>
                  </a:schemeClr>
                </a:solidFill>
                <a:latin typeface="Arial" pitchFamily="34" charset="0"/>
                <a:cs typeface="Arial" pitchFamily="34" charset="0"/>
                <a:sym typeface="Wingdings" pitchFamily="2" charset="2"/>
              </a:rPr>
              <a:t> </a:t>
            </a:r>
          </a:p>
          <a:p>
            <a:pPr marL="0" indent="463550" algn="just">
              <a:lnSpc>
                <a:spcPct val="130000"/>
              </a:lnSpc>
              <a:spcBef>
                <a:spcPts val="0"/>
              </a:spcBef>
              <a:buNone/>
            </a:pPr>
            <a:r>
              <a:rPr lang="en-US" sz="2500">
                <a:solidFill>
                  <a:srgbClr val="C00000"/>
                </a:solidFill>
                <a:latin typeface="Arial" pitchFamily="34" charset="0"/>
                <a:cs typeface="Arial" pitchFamily="34" charset="0"/>
              </a:rPr>
              <a:t>phải là hàm thành phần của lớp.</a:t>
            </a:r>
          </a:p>
          <a:p>
            <a:pPr marL="463550" indent="-463550" algn="just">
              <a:lnSpc>
                <a:spcPct val="130000"/>
              </a:lnSpc>
              <a:spcBef>
                <a:spcPts val="0"/>
              </a:spcBef>
              <a:buFont typeface="Wingdings" pitchFamily="2" charset="2"/>
              <a:buChar char="v"/>
            </a:pPr>
            <a:r>
              <a:rPr lang="en-US" sz="2500">
                <a:solidFill>
                  <a:schemeClr val="tx1">
                    <a:lumMod val="95000"/>
                    <a:lumOff val="5000"/>
                  </a:schemeClr>
                </a:solidFill>
                <a:latin typeface="Arial" pitchFamily="34" charset="0"/>
                <a:cs typeface="Arial" pitchFamily="34" charset="0"/>
              </a:rPr>
              <a:t>Toán tử có toán hạng thứ nhất thuộc lớp đang xét thì hàm toán tử </a:t>
            </a:r>
            <a:r>
              <a:rPr lang="en-US" sz="2500">
                <a:solidFill>
                  <a:srgbClr val="C00000"/>
                </a:solidFill>
                <a:latin typeface="Arial" pitchFamily="34" charset="0"/>
                <a:cs typeface="Arial" pitchFamily="34" charset="0"/>
              </a:rPr>
              <a:t>có thể là hàm thành phần/hàm toàn cục. </a:t>
            </a:r>
            <a:endParaRPr lang="vi-VN" sz="2500">
              <a:solidFill>
                <a:srgbClr val="C00000"/>
              </a:solidFill>
              <a:latin typeface="Arial" pitchFamily="34" charset="0"/>
              <a:cs typeface="Arial" pitchFamily="34" charset="0"/>
            </a:endParaRPr>
          </a:p>
          <a:p>
            <a:pPr marL="463550" indent="-463550" algn="just">
              <a:lnSpc>
                <a:spcPct val="130000"/>
              </a:lnSpc>
              <a:spcBef>
                <a:spcPts val="0"/>
              </a:spcBef>
              <a:buFont typeface="Wingdings" pitchFamily="2" charset="2"/>
              <a:buChar char="v"/>
            </a:pPr>
            <a:r>
              <a:rPr lang="en-US" sz="2500">
                <a:solidFill>
                  <a:schemeClr val="tx1">
                    <a:lumMod val="95000"/>
                    <a:lumOff val="5000"/>
                  </a:schemeClr>
                </a:solidFill>
                <a:latin typeface="Arial" pitchFamily="34" charset="0"/>
                <a:cs typeface="Arial" pitchFamily="34" charset="0"/>
              </a:rPr>
              <a:t>N</a:t>
            </a:r>
            <a:r>
              <a:rPr lang="vi-VN" sz="2500">
                <a:solidFill>
                  <a:schemeClr val="tx1">
                    <a:lumMod val="95000"/>
                    <a:lumOff val="5000"/>
                  </a:schemeClr>
                </a:solidFill>
                <a:latin typeface="Arial" pitchFamily="34" charset="0"/>
                <a:cs typeface="Arial" pitchFamily="34" charset="0"/>
              </a:rPr>
              <a:t>ếu toán hạng thứ nhất không thuộc lớp đang xét</a:t>
            </a:r>
            <a:r>
              <a:rPr lang="en-US" sz="2500">
                <a:solidFill>
                  <a:schemeClr val="tx1">
                    <a:lumMod val="95000"/>
                    <a:lumOff val="5000"/>
                  </a:schemeClr>
                </a:solidFill>
                <a:latin typeface="Arial" pitchFamily="34" charset="0"/>
                <a:cs typeface="Arial" pitchFamily="34" charset="0"/>
              </a:rPr>
              <a:t> thì hàm toán tử </a:t>
            </a:r>
            <a:r>
              <a:rPr lang="en-US" sz="2500">
                <a:solidFill>
                  <a:srgbClr val="C00000"/>
                </a:solidFill>
                <a:latin typeface="Arial" pitchFamily="34" charset="0"/>
                <a:cs typeface="Arial" pitchFamily="34" charset="0"/>
              </a:rPr>
              <a:t>phải là hàm toàn cục.</a:t>
            </a:r>
            <a:endParaRPr lang="vi-VN" sz="250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91783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2.6 Hàm thành phần và hàm toàn cục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381000" y="1482525"/>
            <a:ext cx="8382000" cy="49530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FF"/>
                </a:solidFill>
              </a:rPr>
              <a:t>	void</a:t>
            </a:r>
            <a:r>
              <a:rPr lang="en-US" sz="2000" b="0">
                <a:solidFill>
                  <a:srgbClr val="000000"/>
                </a:solidFill>
              </a:rPr>
              <a:t> Set(</a:t>
            </a:r>
            <a:r>
              <a:rPr lang="en-US" sz="2000" b="0">
                <a:solidFill>
                  <a:srgbClr val="0000FF"/>
                </a:solidFill>
              </a:rPr>
              <a:t>long</a:t>
            </a:r>
            <a:r>
              <a:rPr lang="en-US" sz="2000" b="0">
                <a:solidFill>
                  <a:srgbClr val="000000"/>
                </a:solidFill>
              </a:rPr>
              <a:t> t,</a:t>
            </a:r>
            <a:r>
              <a:rPr lang="en-US" sz="2000" b="0">
                <a:solidFill>
                  <a:srgbClr val="0000FF"/>
                </a:solidFill>
              </a:rPr>
              <a:t> long</a:t>
            </a:r>
            <a:r>
              <a:rPr lang="en-US" sz="2000" b="0">
                <a:solidFill>
                  <a:srgbClr val="000000"/>
                </a:solidFill>
              </a:rPr>
              <a:t> m);</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//Khi đó sẽ gọi hàm a.operator + (b)</a:t>
            </a:r>
          </a:p>
          <a:p>
            <a:pPr marL="342900" indent="-342900">
              <a:spcBef>
                <a:spcPct val="20000"/>
              </a:spcBef>
              <a:buFont typeface="Wingdings" pitchFamily="2" charset="2"/>
              <a:buNone/>
            </a:pPr>
            <a:r>
              <a:rPr lang="en-US" sz="2000" b="0">
                <a:solidFill>
                  <a:srgbClr val="000000"/>
                </a:solidFill>
              </a:rPr>
              <a:t>c = a + 5; //Gọi hàm a.operator + (5)</a:t>
            </a:r>
          </a:p>
          <a:p>
            <a:pPr marL="342900" indent="-342900">
              <a:spcBef>
                <a:spcPct val="20000"/>
              </a:spcBef>
              <a:buFont typeface="Wingdings" pitchFamily="2" charset="2"/>
              <a:buNone/>
            </a:pPr>
            <a:r>
              <a:rPr lang="en-US" sz="2000" b="0">
                <a:solidFill>
                  <a:srgbClr val="FF0303"/>
                </a:solidFill>
              </a:rPr>
              <a:t>c = 3 + a;  ??? SAI</a:t>
            </a:r>
            <a:endParaRPr lang="en-US" sz="20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381000" y="139535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 </a:t>
            </a:r>
            <a:r>
              <a:rPr lang="en-US" sz="2000" b="0">
                <a:solidFill>
                  <a:srgbClr val="0000FF"/>
                </a:solidFill>
              </a:rPr>
              <a:t>return</a:t>
            </a:r>
            <a:r>
              <a:rPr lang="en-US" sz="2000" b="0">
                <a:solidFill>
                  <a:srgbClr val="000000"/>
                </a:solidFill>
              </a:rPr>
              <a:t> 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 </a:t>
            </a:r>
            <a:r>
              <a:rPr lang="en-US" sz="2000" b="0">
                <a:solidFill>
                  <a:srgbClr val="FF0000"/>
                </a:solidFill>
              </a:rPr>
              <a:t>//k.báo hàm bạn của lớp</a:t>
            </a:r>
          </a:p>
          <a:p>
            <a:pPr marL="342900" indent="-342900">
              <a:spcBef>
                <a:spcPct val="20000"/>
              </a:spcBef>
              <a:buFont typeface="Wingdings" pitchFamily="2" charset="2"/>
              <a:buNone/>
            </a:pPr>
            <a:r>
              <a:rPr lang="en-US" sz="2000" b="0">
                <a:solidFill>
                  <a:srgbClr val="000000"/>
                </a:solidFill>
              </a:rPr>
              <a:t>}; </a:t>
            </a:r>
            <a:r>
              <a:rPr lang="en-US" sz="2000" b="0">
                <a:solidFill>
                  <a:srgbClr val="008000"/>
                </a:solidFill>
              </a:rPr>
              <a:t>//end of class</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 </a:t>
            </a:r>
          </a:p>
          <a:p>
            <a:pPr marL="342900" indent="-342900">
              <a:spcBef>
                <a:spcPct val="20000"/>
              </a:spcBef>
              <a:buFont typeface="Wingdings" pitchFamily="2" charset="2"/>
              <a:buNone/>
            </a:pPr>
            <a:r>
              <a:rPr lang="en-US" b="0">
                <a:solidFill>
                  <a:srgbClr val="000000"/>
                </a:solidFill>
              </a:rPr>
              <a:t>	</a:t>
            </a:r>
            <a:r>
              <a:rPr lang="en-US" sz="2000" b="0">
                <a:solidFill>
                  <a:srgbClr val="0000FF"/>
                </a:solidFill>
              </a:rPr>
              <a:t>return</a:t>
            </a:r>
            <a:r>
              <a:rPr lang="en-US" sz="2000" b="0">
                <a:solidFill>
                  <a:srgbClr val="000000"/>
                </a:solidFill>
              </a:rPr>
              <a:t> PhanSo(a*b.mau+b.tu, b.mau); }</a:t>
            </a: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//Gọi hàm a.operator + (b)</a:t>
            </a:r>
          </a:p>
          <a:p>
            <a:pPr marL="342900" indent="-342900">
              <a:spcBef>
                <a:spcPct val="20000"/>
              </a:spcBef>
              <a:buFont typeface="Wingdings" pitchFamily="2" charset="2"/>
              <a:buNone/>
            </a:pPr>
            <a:r>
              <a:rPr lang="en-US" sz="2000" b="0">
                <a:solidFill>
                  <a:srgbClr val="000000"/>
                </a:solidFill>
              </a:rPr>
              <a:t>c = a + 5; //Gọi hàm a.operator + (5)</a:t>
            </a:r>
          </a:p>
          <a:p>
            <a:pPr marL="342900" indent="-342900">
              <a:spcBef>
                <a:spcPct val="20000"/>
              </a:spcBef>
              <a:buFont typeface="Wingdings" pitchFamily="2" charset="2"/>
              <a:buNone/>
            </a:pPr>
            <a:r>
              <a:rPr lang="en-US" sz="2000" b="0">
                <a:solidFill>
                  <a:srgbClr val="FF0303"/>
                </a:solidFill>
              </a:rPr>
              <a:t>c = 3 + a; //Gọi hàm toàn cục operator + (3,a) </a:t>
            </a:r>
            <a:r>
              <a:rPr lang="en-US" b="0">
                <a:solidFill>
                  <a:srgbClr val="FF0303"/>
                </a:solidFill>
              </a:rPr>
              <a:t>ĐÚNG</a:t>
            </a:r>
            <a:endParaRPr lang="en-US" sz="2000" b="0">
              <a:solidFill>
                <a:srgbClr val="FF0303"/>
              </a:solidFill>
            </a:endParaRPr>
          </a:p>
        </p:txBody>
      </p:sp>
      <p:sp>
        <p:nvSpPr>
          <p:cNvPr id="9" name="Title 1">
            <a:extLst>
              <a:ext uri="{FF2B5EF4-FFF2-40B4-BE49-F238E27FC236}">
                <a16:creationId xmlns:a16="http://schemas.microsoft.com/office/drawing/2014/main" id="{B4C968A7-D831-4E9A-8844-974EA2273D7B}"/>
              </a:ext>
            </a:extLst>
          </p:cNvPr>
          <p:cNvSpPr>
            <a:spLocks noGrp="1"/>
          </p:cNvSpPr>
          <p:nvPr>
            <p:ph type="title"/>
          </p:nvPr>
        </p:nvSpPr>
        <p:spPr>
          <a:xfrm>
            <a:off x="0" y="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2.6 Hàm thành phần và hàm toàn cục – Ví dụ (tt)</a:t>
            </a:r>
          </a:p>
        </p:txBody>
      </p:sp>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11" name="Title 1">
            <a:extLst>
              <a:ext uri="{FF2B5EF4-FFF2-40B4-BE49-F238E27FC236}">
                <a16:creationId xmlns:a16="http://schemas.microsoft.com/office/drawing/2014/main" id="{8E486D68-180B-426A-9EAA-F218DCFC3C55}"/>
              </a:ext>
            </a:extLst>
          </p:cNvPr>
          <p:cNvSpPr>
            <a:spLocks noGrp="1"/>
          </p:cNvSpPr>
          <p:nvPr>
            <p:ph type="title"/>
          </p:nvPr>
        </p:nvSpPr>
        <p:spPr>
          <a:xfrm>
            <a:off x="0" y="-48344"/>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Chuyển kiểu</a:t>
            </a:r>
          </a:p>
        </p:txBody>
      </p:sp>
      <p:sp>
        <p:nvSpPr>
          <p:cNvPr id="9" name="Content Placeholder 2">
            <a:extLst>
              <a:ext uri="{FF2B5EF4-FFF2-40B4-BE49-F238E27FC236}">
                <a16:creationId xmlns:a16="http://schemas.microsoft.com/office/drawing/2014/main" id="{856554FC-F33A-47C0-95B1-CF90DAB27F50}"/>
              </a:ext>
            </a:extLst>
          </p:cNvPr>
          <p:cNvSpPr>
            <a:spLocks noGrp="1"/>
          </p:cNvSpPr>
          <p:nvPr>
            <p:ph idx="1"/>
          </p:nvPr>
        </p:nvSpPr>
        <p:spPr>
          <a:xfrm>
            <a:off x="533400" y="1752600"/>
            <a:ext cx="8382000" cy="44958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Nhu cầu chuyển kiểu</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Chuyển kiểu bằng Constructor</a:t>
            </a:r>
            <a:endParaRPr lang="en-US" sz="2800">
              <a:solidFill>
                <a:schemeClr val="tx1">
                  <a:lumMod val="95000"/>
                  <a:lumOff val="5000"/>
                </a:schemeClr>
              </a:solidFill>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Chuyển kiểu bằng phép toán chuyển kiểu</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Sự nhập nhằng</a:t>
            </a:r>
          </a:p>
          <a:p>
            <a:pPr marL="0" indent="0" algn="just">
              <a:lnSpc>
                <a:spcPct val="130000"/>
              </a:lnSpc>
              <a:spcBef>
                <a:spcPts val="300"/>
              </a:spcBef>
              <a:spcAft>
                <a:spcPts val="300"/>
              </a:spcAft>
              <a:buNone/>
            </a:pPr>
            <a:endParaRPr lang="en-US" sz="2800" b="1">
              <a:solidFill>
                <a:schemeClr val="tx1">
                  <a:lumMod val="95000"/>
                  <a:lumOff val="5000"/>
                </a:schemeClr>
              </a:solidFill>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4097563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sz="4400" b="1">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393700" y="14351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sz="4400" b="1">
                <a:effectLst>
                  <a:outerShdw blurRad="38100" dist="38100" dir="2700000" algn="tl">
                    <a:srgbClr val="000000">
                      <a:alpha val="43137"/>
                    </a:srgbClr>
                  </a:outerShdw>
                </a:effectLst>
                <a:latin typeface="Arial" pitchFamily="34" charset="0"/>
                <a:cs typeface="Arial" pitchFamily="34" charset="0"/>
              </a:rPr>
              <a:t>Ví dụ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a:solidFill>
                  <a:srgbClr val="0000FF"/>
                </a:solidFill>
              </a:rPr>
              <a:t>long</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a:t>
            </a:r>
            <a:r>
              <a:rPr lang="en-US" sz="2000" b="0">
                <a:solidFill>
                  <a:srgbClr val="0000FF"/>
                </a:solidFill>
              </a:rPr>
              <a:t>int</a:t>
            </a:r>
            <a:r>
              <a:rPr lang="en-US" sz="2000" b="0">
                <a:solidFill>
                  <a:srgbClr val="000000"/>
                </a:solidFill>
              </a:rPr>
              <a:t> a, PhanSo b); </a:t>
            </a:r>
            <a:r>
              <a:rPr lang="en-US" sz="2000" b="0">
                <a:solidFill>
                  <a:srgbClr val="FF0000"/>
                </a:solidFill>
              </a:rPr>
              <a:t>//Hàm bạn của lớp</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chemeClr val="accent2"/>
                </a:solidFill>
              </a:rPr>
              <a:t>//Tương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Nhu cầu chuyển kiểu</a:t>
            </a:r>
          </a:p>
        </p:txBody>
      </p:sp>
      <p:sp>
        <p:nvSpPr>
          <p:cNvPr id="3" name="Content Placeholder 2"/>
          <p:cNvSpPr>
            <a:spLocks noGrp="1"/>
          </p:cNvSpPr>
          <p:nvPr>
            <p:ph idx="1"/>
          </p:nvPr>
        </p:nvSpPr>
        <p:spPr>
          <a:xfrm>
            <a:off x="304800" y="1524000"/>
            <a:ext cx="8382000" cy="5105400"/>
          </a:xfrm>
        </p:spPr>
        <p:txBody>
          <a:bodyPr>
            <a:normAutofit/>
          </a:bodyPr>
          <a:lstStyle/>
          <a:p>
            <a:pPr marL="0" indent="0" algn="just">
              <a:lnSpc>
                <a:spcPct val="140000"/>
              </a:lnSpc>
              <a:spcBef>
                <a:spcPts val="300"/>
              </a:spcBef>
              <a:spcAft>
                <a:spcPts val="300"/>
              </a:spcAft>
              <a:buNone/>
            </a:pPr>
            <a:r>
              <a:rPr lang="vi-VN" sz="2800">
                <a:solidFill>
                  <a:schemeClr val="tx1">
                    <a:lumMod val="95000"/>
                    <a:lumOff val="5000"/>
                  </a:schemeClr>
                </a:solidFill>
                <a:latin typeface="Arial" pitchFamily="34" charset="0"/>
                <a:cs typeface="Arial" pitchFamily="34" charset="0"/>
              </a:rPr>
              <a:t>Với khai báo như trên, ta có thể sử dụng </a:t>
            </a:r>
            <a:r>
              <a:rPr lang="vi-VN" sz="2800">
                <a:solidFill>
                  <a:srgbClr val="FF3300"/>
                </a:solidFill>
                <a:latin typeface="Arial" pitchFamily="34" charset="0"/>
                <a:cs typeface="Arial" pitchFamily="34" charset="0"/>
              </a:rPr>
              <a:t>phân số và số nguyên </a:t>
            </a:r>
            <a:r>
              <a:rPr lang="en-US" sz="2800">
                <a:solidFill>
                  <a:srgbClr val="FF3300"/>
                </a:solidFill>
                <a:latin typeface="Arial" pitchFamily="34" charset="0"/>
                <a:cs typeface="Arial" pitchFamily="34" charset="0"/>
              </a:rPr>
              <a:t>trộn </a:t>
            </a:r>
            <a:r>
              <a:rPr lang="vi-VN" sz="2800">
                <a:solidFill>
                  <a:srgbClr val="FF3300"/>
                </a:solidFill>
                <a:latin typeface="Arial" pitchFamily="34" charset="0"/>
                <a:cs typeface="Arial" pitchFamily="34" charset="0"/>
              </a:rPr>
              <a:t>lẫn </a:t>
            </a:r>
            <a:r>
              <a:rPr lang="vi-VN" sz="2800">
                <a:solidFill>
                  <a:schemeClr val="tx1">
                    <a:lumMod val="95000"/>
                    <a:lumOff val="5000"/>
                  </a:schemeClr>
                </a:solidFill>
                <a:latin typeface="Arial" pitchFamily="34" charset="0"/>
                <a:cs typeface="Arial" pitchFamily="34" charset="0"/>
              </a:rPr>
              <a:t>trong một biểu thức</a:t>
            </a:r>
            <a:r>
              <a:rPr lang="en-US" sz="2800">
                <a:solidFill>
                  <a:schemeClr val="tx1">
                    <a:lumMod val="95000"/>
                    <a:lumOff val="5000"/>
                  </a:schemeClr>
                </a:solidFill>
                <a:latin typeface="Arial" pitchFamily="34" charset="0"/>
                <a:cs typeface="Arial" pitchFamily="34" charset="0"/>
              </a:rPr>
              <a:t> như sau:</a:t>
            </a:r>
            <a:endParaRPr lang="vi-VN" sz="2800">
              <a:solidFill>
                <a:schemeClr val="tx1">
                  <a:lumMod val="95000"/>
                  <a:lumOff val="5000"/>
                </a:schemeClr>
              </a:solidFill>
              <a:latin typeface="Arial" pitchFamily="34" charset="0"/>
              <a:cs typeface="Arial" pitchFamily="34" charset="0"/>
            </a:endParaRPr>
          </a:p>
          <a:p>
            <a:pPr marL="463550" lvl="1" indent="-463550" algn="just">
              <a:lnSpc>
                <a:spcPct val="130000"/>
              </a:lnSpc>
              <a:spcBef>
                <a:spcPts val="300"/>
              </a:spcBef>
              <a:spcAft>
                <a:spcPts val="300"/>
              </a:spcAft>
              <a:buNone/>
            </a:pPr>
            <a:r>
              <a:rPr lang="vi-VN">
                <a:solidFill>
                  <a:srgbClr val="0000FF"/>
                </a:solidFill>
                <a:latin typeface="Arial" pitchFamily="34" charset="0"/>
                <a:cs typeface="Arial" pitchFamily="34" charset="0"/>
              </a:rPr>
              <a:t>void</a:t>
            </a:r>
            <a:r>
              <a:rPr lang="vi-VN">
                <a:latin typeface="Arial" pitchFamily="34" charset="0"/>
                <a:cs typeface="Arial" pitchFamily="34" charset="0"/>
              </a:rPr>
              <a:t> main() {</a:t>
            </a:r>
          </a:p>
          <a:p>
            <a:pPr marL="463550" lvl="1" indent="-463550" algn="just">
              <a:lnSpc>
                <a:spcPct val="130000"/>
              </a:lnSpc>
              <a:spcBef>
                <a:spcPts val="300"/>
              </a:spcBef>
              <a:spcAft>
                <a:spcPts val="300"/>
              </a:spcAft>
              <a:buNone/>
            </a:pPr>
            <a:r>
              <a:rPr lang="vi-VN">
                <a:latin typeface="Arial" pitchFamily="34" charset="0"/>
                <a:cs typeface="Arial" pitchFamily="34" charset="0"/>
              </a:rPr>
              <a:t>	</a:t>
            </a:r>
            <a:r>
              <a:rPr lang="en-US">
                <a:latin typeface="Arial" pitchFamily="34" charset="0"/>
                <a:cs typeface="Arial" pitchFamily="34" charset="0"/>
              </a:rPr>
              <a:t>	</a:t>
            </a:r>
            <a:r>
              <a:rPr lang="vi-VN">
                <a:latin typeface="Arial" pitchFamily="34" charset="0"/>
                <a:cs typeface="Arial" pitchFamily="34" charset="0"/>
              </a:rPr>
              <a:t>PhanSo </a:t>
            </a:r>
            <a:r>
              <a:rPr lang="en-US">
                <a:latin typeface="Arial" pitchFamily="34" charset="0"/>
                <a:cs typeface="Arial" pitchFamily="34" charset="0"/>
              </a:rPr>
              <a:t> </a:t>
            </a:r>
            <a:r>
              <a:rPr lang="vi-VN">
                <a:latin typeface="Arial" pitchFamily="34" charset="0"/>
                <a:cs typeface="Arial" pitchFamily="34" charset="0"/>
              </a:rPr>
              <a:t>a(2,3), b(1,4), c(3,1), d(2,5);</a:t>
            </a:r>
          </a:p>
          <a:p>
            <a:pPr marL="463550" lvl="1" indent="-463550" algn="just">
              <a:lnSpc>
                <a:spcPct val="130000"/>
              </a:lnSpc>
              <a:spcBef>
                <a:spcPts val="300"/>
              </a:spcBef>
              <a:spcAft>
                <a:spcPts val="300"/>
              </a:spcAft>
              <a:buNone/>
            </a:pPr>
            <a:r>
              <a:rPr lang="vi-VN">
                <a:latin typeface="Arial" pitchFamily="34" charset="0"/>
                <a:cs typeface="Arial" pitchFamily="34" charset="0"/>
              </a:rPr>
              <a:t>		a = b * c;</a:t>
            </a:r>
          </a:p>
          <a:p>
            <a:pPr marL="463550" lvl="1" indent="-463550" algn="just">
              <a:lnSpc>
                <a:spcPct val="130000"/>
              </a:lnSpc>
              <a:spcBef>
                <a:spcPts val="300"/>
              </a:spcBef>
              <a:spcAft>
                <a:spcPts val="300"/>
              </a:spcAft>
              <a:buNone/>
            </a:pPr>
            <a:r>
              <a:rPr lang="vi-VN">
                <a:latin typeface="Arial" pitchFamily="34" charset="0"/>
                <a:cs typeface="Arial" pitchFamily="34" charset="0"/>
              </a:rPr>
              <a:t>		c = (b+2) * 2/a;</a:t>
            </a:r>
          </a:p>
          <a:p>
            <a:pPr marL="463550" lvl="1" indent="-463550" algn="just">
              <a:lnSpc>
                <a:spcPct val="130000"/>
              </a:lnSpc>
              <a:spcBef>
                <a:spcPts val="300"/>
              </a:spcBef>
              <a:spcAft>
                <a:spcPts val="300"/>
              </a:spcAft>
              <a:buNone/>
            </a:pPr>
            <a:r>
              <a:rPr lang="vi-VN">
                <a:latin typeface="Arial" pitchFamily="34" charset="0"/>
                <a:cs typeface="Arial" pitchFamily="34" charset="0"/>
              </a:rPr>
              <a:t>		d = a/3 + (b*c-2)/5;</a:t>
            </a:r>
          </a:p>
          <a:p>
            <a:pPr marL="463550" lvl="1" indent="-463550" algn="just">
              <a:lnSpc>
                <a:spcPct val="130000"/>
              </a:lnSpc>
              <a:spcBef>
                <a:spcPts val="300"/>
              </a:spcBef>
              <a:spcAft>
                <a:spcPts val="300"/>
              </a:spcAft>
              <a:buNone/>
            </a:pPr>
            <a:r>
              <a:rPr lang="vi-VN">
                <a:latin typeface="Arial" pitchFamily="34" charset="0"/>
                <a:cs typeface="Arial" pitchFamily="34" charset="0"/>
              </a:rPr>
              <a:t>}</a:t>
            </a: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Nhu cầu chuyển kiểu (tt)</a:t>
            </a:r>
          </a:p>
        </p:txBody>
      </p:sp>
      <p:sp>
        <p:nvSpPr>
          <p:cNvPr id="3" name="Content Placeholder 2"/>
          <p:cNvSpPr>
            <a:spLocks noGrp="1"/>
          </p:cNvSpPr>
          <p:nvPr>
            <p:ph idx="1"/>
          </p:nvPr>
        </p:nvSpPr>
        <p:spPr>
          <a:xfrm>
            <a:off x="228600" y="16280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Tuy nhiên,</a:t>
            </a:r>
            <a:r>
              <a:rPr lang="en-US" sz="2800">
                <a:latin typeface="Arial" pitchFamily="34" charset="0"/>
                <a:cs typeface="Arial" pitchFamily="34" charset="0"/>
              </a:rPr>
              <a:t> việc </a:t>
            </a:r>
            <a:r>
              <a:rPr lang="vi-VN" sz="2800">
                <a:latin typeface="Arial" pitchFamily="34" charset="0"/>
                <a:cs typeface="Arial" pitchFamily="34" charset="0"/>
              </a:rPr>
              <a:t>viết các hàm tương tự nhau</a:t>
            </a:r>
            <a:r>
              <a:rPr lang="en-US" sz="2800">
                <a:latin typeface="Arial" pitchFamily="34" charset="0"/>
                <a:cs typeface="Arial" pitchFamily="34" charset="0"/>
              </a:rPr>
              <a:t> </a:t>
            </a:r>
            <a:r>
              <a:rPr lang="vi-VN" sz="2800">
                <a:latin typeface="Arial" pitchFamily="34" charset="0"/>
                <a:cs typeface="Arial" pitchFamily="34" charset="0"/>
              </a:rPr>
              <a:t>lặp đi lặp lại như vậy là cách tiếp cận gây mệt mỏi và dễ sai sót.</a:t>
            </a:r>
          </a:p>
          <a:p>
            <a:pPr marL="463550" indent="-46355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học theo cách </a:t>
            </a:r>
            <a:r>
              <a:rPr lang="vi-VN" sz="2800">
                <a:solidFill>
                  <a:srgbClr val="FF0000"/>
                </a:solidFill>
                <a:latin typeface="Arial" pitchFamily="34" charset="0"/>
                <a:cs typeface="Arial" pitchFamily="34" charset="0"/>
              </a:rPr>
              <a:t>chuyển kiểu ngầm định </a:t>
            </a:r>
            <a:r>
              <a:rPr lang="vi-VN" sz="2800">
                <a:solidFill>
                  <a:schemeClr val="tx1">
                    <a:lumMod val="95000"/>
                    <a:lumOff val="5000"/>
                  </a:schemeClr>
                </a:solidFill>
                <a:latin typeface="Arial" pitchFamily="34" charset="0"/>
                <a:cs typeface="Arial" pitchFamily="34" charset="0"/>
              </a:rPr>
              <a:t>mà C++ áp dụng cho các kiểu dữ liệu </a:t>
            </a:r>
            <a:r>
              <a:rPr lang="en-US" sz="2800">
                <a:solidFill>
                  <a:schemeClr val="tx1">
                    <a:lumMod val="95000"/>
                    <a:lumOff val="5000"/>
                  </a:schemeClr>
                </a:solidFill>
                <a:latin typeface="Arial" pitchFamily="34" charset="0"/>
                <a:cs typeface="Arial" pitchFamily="34" charset="0"/>
              </a:rPr>
              <a:t>dựng</a:t>
            </a:r>
            <a:r>
              <a:rPr lang="vi-VN" sz="2800">
                <a:solidFill>
                  <a:schemeClr val="tx1">
                    <a:lumMod val="95000"/>
                    <a:lumOff val="5000"/>
                  </a:schemeClr>
                </a:solidFill>
                <a:latin typeface="Arial" pitchFamily="34" charset="0"/>
                <a:cs typeface="Arial" pitchFamily="34" charset="0"/>
              </a:rPr>
              <a:t> sẵn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fr-FR" sz="2400">
                <a:solidFill>
                  <a:srgbClr val="0000FF"/>
                </a:solidFill>
                <a:latin typeface="Arial" pitchFamily="34" charset="0"/>
                <a:cs typeface="Arial" pitchFamily="34" charset="0"/>
              </a:rPr>
              <a:t>double </a:t>
            </a:r>
            <a:r>
              <a:rPr lang="fr-FR" sz="2400">
                <a:latin typeface="Arial" pitchFamily="34" charset="0"/>
                <a:cs typeface="Arial" pitchFamily="34" charset="0"/>
              </a:rPr>
              <a:t>r = 2;		</a:t>
            </a:r>
            <a:r>
              <a:rPr lang="fr-FR" sz="2400">
                <a:solidFill>
                  <a:srgbClr val="008000"/>
                </a:solidFill>
                <a:latin typeface="Arial" pitchFamily="34" charset="0"/>
                <a:cs typeface="Arial" pitchFamily="34" charset="0"/>
              </a:rPr>
              <a:t>// double r = double(2);</a:t>
            </a:r>
          </a:p>
          <a:p>
            <a:pPr lvl="1" algn="just">
              <a:lnSpc>
                <a:spcPct val="130000"/>
              </a:lnSpc>
              <a:spcBef>
                <a:spcPts val="300"/>
              </a:spcBef>
              <a:spcAft>
                <a:spcPts val="300"/>
              </a:spcAft>
              <a:buNone/>
            </a:pPr>
            <a:r>
              <a:rPr lang="fr-FR" sz="2400">
                <a:solidFill>
                  <a:srgbClr val="0000FF"/>
                </a:solidFill>
                <a:latin typeface="Arial" pitchFamily="34" charset="0"/>
                <a:cs typeface="Arial" pitchFamily="34" charset="0"/>
              </a:rPr>
              <a:t>double </a:t>
            </a:r>
            <a:r>
              <a:rPr lang="fr-FR" sz="2400">
                <a:latin typeface="Arial" pitchFamily="34" charset="0"/>
                <a:cs typeface="Arial" pitchFamily="34" charset="0"/>
              </a:rPr>
              <a:t>s = r + 3; 	</a:t>
            </a:r>
            <a:r>
              <a:rPr lang="fr-FR" sz="2400">
                <a:solidFill>
                  <a:srgbClr val="008000"/>
                </a:solidFill>
                <a:latin typeface="Arial" pitchFamily="34" charset="0"/>
                <a:cs typeface="Arial" pitchFamily="34" charset="0"/>
              </a:rPr>
              <a:t>// double s = r + double(3);</a:t>
            </a:r>
          </a:p>
          <a:p>
            <a:pPr lvl="1" algn="just">
              <a:lnSpc>
                <a:spcPct val="130000"/>
              </a:lnSpc>
              <a:spcBef>
                <a:spcPts val="300"/>
              </a:spcBef>
              <a:spcAft>
                <a:spcPts val="300"/>
              </a:spcAft>
              <a:buNone/>
            </a:pPr>
            <a:r>
              <a:rPr lang="fr-FR" sz="2400">
                <a:latin typeface="Arial" pitchFamily="34" charset="0"/>
                <a:cs typeface="Arial" pitchFamily="34" charset="0"/>
              </a:rPr>
              <a:t>cout &lt;&lt; sqrt(9); 		</a:t>
            </a:r>
            <a:r>
              <a:rPr lang="fr-FR" sz="2400">
                <a:solidFill>
                  <a:srgbClr val="008000"/>
                </a:solidFill>
                <a:latin typeface="Arial" pitchFamily="34" charset="0"/>
                <a:cs typeface="Arial" pitchFamily="34" charset="0"/>
              </a:rPr>
              <a:t>// cout &lt;&lt; sqrt(double(9));</a:t>
            </a:r>
            <a:endParaRPr lang="en-US" sz="2400">
              <a:solidFill>
                <a:srgbClr val="008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925144"/>
          </a:xfrm>
        </p:spPr>
        <p:txBody>
          <a:bodyPr>
            <a:normAutofit/>
          </a:bodyPr>
          <a:lstStyle/>
          <a:p>
            <a:pPr marL="0" indent="0" algn="just">
              <a:lnSpc>
                <a:spcPct val="130000"/>
              </a:lnSpc>
              <a:spcBef>
                <a:spcPts val="300"/>
              </a:spcBef>
              <a:spcAft>
                <a:spcPts val="300"/>
              </a:spcAft>
              <a:buNone/>
            </a:pPr>
            <a:r>
              <a:rPr lang="vi-VN" sz="2600">
                <a:solidFill>
                  <a:schemeClr val="tx1">
                    <a:lumMod val="95000"/>
                    <a:lumOff val="5000"/>
                  </a:schemeClr>
                </a:solidFill>
                <a:latin typeface="Arial" pitchFamily="34" charset="0"/>
                <a:cs typeface="Arial" pitchFamily="34" charset="0"/>
              </a:rPr>
              <a:t>Khi tính toán </a:t>
            </a:r>
            <a:r>
              <a:rPr lang="en-US" sz="2600">
                <a:solidFill>
                  <a:schemeClr val="tx1">
                    <a:lumMod val="95000"/>
                    <a:lumOff val="5000"/>
                  </a:schemeClr>
                </a:solidFill>
                <a:latin typeface="Arial" pitchFamily="34" charset="0"/>
                <a:cs typeface="Arial" pitchFamily="34" charset="0"/>
              </a:rPr>
              <a:t>giá trị của </a:t>
            </a:r>
            <a:r>
              <a:rPr lang="vi-VN" sz="2600">
                <a:solidFill>
                  <a:schemeClr val="tx1">
                    <a:lumMod val="95000"/>
                    <a:lumOff val="5000"/>
                  </a:schemeClr>
                </a:solidFill>
                <a:latin typeface="Arial" pitchFamily="34" charset="0"/>
                <a:cs typeface="Arial" pitchFamily="34" charset="0"/>
              </a:rPr>
              <a:t>một biểu thức, nếu kiểu dữ liệu </a:t>
            </a:r>
            <a:r>
              <a:rPr lang="en-US" sz="2600">
                <a:solidFill>
                  <a:schemeClr val="tx1">
                    <a:lumMod val="95000"/>
                    <a:lumOff val="5000"/>
                  </a:schemeClr>
                </a:solidFill>
                <a:latin typeface="Arial" pitchFamily="34" charset="0"/>
                <a:cs typeface="Arial" pitchFamily="34" charset="0"/>
              </a:rPr>
              <a:t>của các toán hạng không giống nhau</a:t>
            </a:r>
            <a:r>
              <a:rPr lang="vi-VN" sz="2600">
                <a:solidFill>
                  <a:schemeClr val="tx1">
                    <a:lumMod val="95000"/>
                    <a:lumOff val="5000"/>
                  </a:schemeClr>
                </a:solidFill>
                <a:latin typeface="Arial" pitchFamily="34" charset="0"/>
                <a:cs typeface="Arial" pitchFamily="34" charset="0"/>
              </a:rPr>
              <a:t>, trình biên dịch sẽ tìm cách chuyển kiểu.</a:t>
            </a:r>
          </a:p>
          <a:p>
            <a:pPr marL="569913" lvl="1" indent="-344488" algn="just">
              <a:lnSpc>
                <a:spcPct val="130000"/>
              </a:lnSpc>
              <a:spcBef>
                <a:spcPts val="300"/>
              </a:spcBef>
              <a:spcAft>
                <a:spcPts val="300"/>
              </a:spcAft>
              <a:buFont typeface="Arial" panose="020B0604020202020204" pitchFamily="34" charset="0"/>
              <a:buChar char="•"/>
            </a:pPr>
            <a:r>
              <a:rPr lang="vi-VN" sz="2600">
                <a:latin typeface="Arial" pitchFamily="34" charset="0"/>
                <a:cs typeface="Arial" pitchFamily="34" charset="0"/>
              </a:rPr>
              <a:t>Trong một biểu thức số học, nếu có sự tham gia của một toán hạng </a:t>
            </a:r>
            <a:r>
              <a:rPr lang="en-US" sz="2600">
                <a:latin typeface="Arial" pitchFamily="34" charset="0"/>
                <a:cs typeface="Arial" pitchFamily="34" charset="0"/>
              </a:rPr>
              <a:t>kiểu số </a:t>
            </a:r>
            <a:r>
              <a:rPr lang="vi-VN" sz="2600">
                <a:latin typeface="Arial" pitchFamily="34" charset="0"/>
                <a:cs typeface="Arial" pitchFamily="34" charset="0"/>
              </a:rPr>
              <a:t>thực</a:t>
            </a:r>
            <a:r>
              <a:rPr lang="en-US" sz="2600">
                <a:latin typeface="Arial" pitchFamily="34" charset="0"/>
                <a:cs typeface="Arial" pitchFamily="34" charset="0"/>
              </a:rPr>
              <a:t> </a:t>
            </a:r>
            <a:r>
              <a:rPr lang="en-US" sz="2400">
                <a:sym typeface="Wingdings" pitchFamily="2" charset="2"/>
              </a:rPr>
              <a:t></a:t>
            </a:r>
            <a:r>
              <a:rPr lang="vi-VN" sz="2600">
                <a:latin typeface="Arial" pitchFamily="34" charset="0"/>
                <a:cs typeface="Arial" pitchFamily="34" charset="0"/>
              </a:rPr>
              <a:t> các </a:t>
            </a:r>
            <a:r>
              <a:rPr lang="en-US" sz="2600">
                <a:latin typeface="Arial" pitchFamily="34" charset="0"/>
                <a:cs typeface="Arial" pitchFamily="34" charset="0"/>
              </a:rPr>
              <a:t>toán hạng</a:t>
            </a:r>
            <a:r>
              <a:rPr lang="vi-VN" sz="2600">
                <a:latin typeface="Arial" pitchFamily="34" charset="0"/>
                <a:cs typeface="Arial" pitchFamily="34" charset="0"/>
              </a:rPr>
              <a:t> khác sẽ được chuyển </a:t>
            </a:r>
            <a:r>
              <a:rPr lang="en-US" sz="2600">
                <a:latin typeface="Arial" pitchFamily="34" charset="0"/>
                <a:cs typeface="Arial" pitchFamily="34" charset="0"/>
              </a:rPr>
              <a:t>kiểu </a:t>
            </a:r>
            <a:r>
              <a:rPr lang="vi-VN" sz="2600">
                <a:latin typeface="Arial" pitchFamily="34" charset="0"/>
                <a:cs typeface="Arial" pitchFamily="34" charset="0"/>
              </a:rPr>
              <a:t>sang số thực.</a:t>
            </a:r>
          </a:p>
          <a:p>
            <a:pPr marL="569913" lvl="1" indent="-344488" algn="just">
              <a:lnSpc>
                <a:spcPct val="130000"/>
              </a:lnSpc>
              <a:spcBef>
                <a:spcPts val="300"/>
              </a:spcBef>
              <a:spcAft>
                <a:spcPts val="300"/>
              </a:spcAft>
              <a:buFont typeface="Arial" panose="020B0604020202020204" pitchFamily="34" charset="0"/>
              <a:buChar char="•"/>
            </a:pPr>
            <a:r>
              <a:rPr lang="vi-VN" sz="2600">
                <a:latin typeface="Arial" pitchFamily="34" charset="0"/>
                <a:cs typeface="Arial" pitchFamily="34" charset="0"/>
              </a:rPr>
              <a:t>Các trường hợp khác chuyển kiểu được thực hiện theo </a:t>
            </a:r>
            <a:r>
              <a:rPr lang="vi-VN" sz="2600">
                <a:solidFill>
                  <a:srgbClr val="FF0000"/>
                </a:solidFill>
                <a:latin typeface="Arial" pitchFamily="34" charset="0"/>
                <a:cs typeface="Arial" pitchFamily="34" charset="0"/>
              </a:rPr>
              <a:t>nguyên tắc nâng cấp</a:t>
            </a:r>
            <a:r>
              <a:rPr lang="en-US" sz="2600">
                <a:solidFill>
                  <a:srgbClr val="FF0000"/>
                </a:solidFill>
                <a:latin typeface="Arial" pitchFamily="34" charset="0"/>
                <a:cs typeface="Arial" pitchFamily="34" charset="0"/>
              </a:rPr>
              <a:t>.</a:t>
            </a:r>
          </a:p>
          <a:p>
            <a:pPr marL="225425" lvl="1" indent="344488" algn="just">
              <a:lnSpc>
                <a:spcPct val="130000"/>
              </a:lnSpc>
              <a:spcBef>
                <a:spcPts val="300"/>
              </a:spcBef>
              <a:spcAft>
                <a:spcPts val="300"/>
              </a:spcAft>
              <a:buNone/>
            </a:pPr>
            <a:r>
              <a:rPr lang="en-US" sz="2600" u="sng">
                <a:latin typeface="Arial" pitchFamily="34" charset="0"/>
                <a:cs typeface="Arial" pitchFamily="34" charset="0"/>
              </a:rPr>
              <a:t>VD</a:t>
            </a:r>
            <a:r>
              <a:rPr lang="en-US" sz="2600">
                <a:latin typeface="Arial" pitchFamily="34" charset="0"/>
                <a:cs typeface="Arial" pitchFamily="34" charset="0"/>
              </a:rPr>
              <a:t>: </a:t>
            </a:r>
            <a:r>
              <a:rPr lang="vi-VN" sz="2600">
                <a:latin typeface="Arial" pitchFamily="34" charset="0"/>
                <a:cs typeface="Arial" pitchFamily="34" charset="0"/>
              </a:rPr>
              <a:t>int </a:t>
            </a:r>
            <a:r>
              <a:rPr lang="en-US" sz="2400">
                <a:sym typeface="Wingdings" pitchFamily="2" charset="2"/>
              </a:rPr>
              <a:t></a:t>
            </a:r>
            <a:r>
              <a:rPr lang="vi-VN" sz="2600">
                <a:latin typeface="Arial" pitchFamily="34" charset="0"/>
                <a:cs typeface="Arial" pitchFamily="34" charset="0"/>
              </a:rPr>
              <a:t> long, float </a:t>
            </a:r>
            <a:r>
              <a:rPr lang="en-US" sz="2400">
                <a:sym typeface="Wingdings" pitchFamily="2" charset="2"/>
              </a:rPr>
              <a:t></a:t>
            </a:r>
            <a:r>
              <a:rPr lang="vi-VN" sz="2600">
                <a:latin typeface="Arial" pitchFamily="34" charset="0"/>
                <a:cs typeface="Arial" pitchFamily="34" charset="0"/>
              </a:rPr>
              <a:t> double</a:t>
            </a:r>
            <a:r>
              <a:rPr lang="en-US" sz="2600">
                <a:latin typeface="Arial" pitchFamily="34" charset="0"/>
                <a:cs typeface="Arial" pitchFamily="34" charset="0"/>
              </a:rPr>
              <a:t>,</a:t>
            </a:r>
            <a:r>
              <a:rPr lang="vi-VN" sz="2600">
                <a:latin typeface="Arial" pitchFamily="34" charset="0"/>
                <a:cs typeface="Arial" pitchFamily="34" charset="0"/>
              </a:rPr>
              <a:t>…</a:t>
            </a: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9" name="Title 1">
            <a:extLst>
              <a:ext uri="{FF2B5EF4-FFF2-40B4-BE49-F238E27FC236}">
                <a16:creationId xmlns:a16="http://schemas.microsoft.com/office/drawing/2014/main" id="{F1E793D1-C4A4-42A0-B8FD-9512B70C84CB}"/>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Nhu cầu chuyển kiểu (tt)</a:t>
            </a:r>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Toán tử</a:t>
            </a:r>
          </a:p>
        </p:txBody>
      </p:sp>
      <p:sp>
        <p:nvSpPr>
          <p:cNvPr id="3" name="Content Placeholder 2"/>
          <p:cNvSpPr>
            <a:spLocks noGrp="1"/>
          </p:cNvSpPr>
          <p:nvPr>
            <p:ph idx="1"/>
          </p:nvPr>
        </p:nvSpPr>
        <p:spPr>
          <a:xfrm>
            <a:off x="457200" y="1524000"/>
            <a:ext cx="8153400" cy="4925144"/>
          </a:xfrm>
        </p:spPr>
        <p:txBody>
          <a:bodyPr>
            <a:normAutofit fontScale="85000"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Operator: </a:t>
            </a:r>
            <a:r>
              <a:rPr lang="en-US" sz="2800">
                <a:solidFill>
                  <a:schemeClr val="tx1">
                    <a:lumMod val="95000"/>
                    <a:lumOff val="5000"/>
                  </a:schemeClr>
                </a:solidFill>
                <a:latin typeface="Arial" pitchFamily="34" charset="0"/>
                <a:cs typeface="Arial" pitchFamily="34" charset="0"/>
              </a:rPr>
              <a:t>toán tử</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Operation: </a:t>
            </a:r>
            <a:r>
              <a:rPr lang="en-US" sz="2800">
                <a:solidFill>
                  <a:schemeClr val="tx1">
                    <a:lumMod val="95000"/>
                    <a:lumOff val="5000"/>
                  </a:schemeClr>
                </a:solidFill>
                <a:latin typeface="Arial" pitchFamily="34" charset="0"/>
                <a:cs typeface="Arial" pitchFamily="34" charset="0"/>
              </a:rPr>
              <a:t>phép toán</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Operand: </a:t>
            </a:r>
            <a:r>
              <a:rPr lang="en-US" sz="2800">
                <a:solidFill>
                  <a:schemeClr val="tx1">
                    <a:lumMod val="95000"/>
                    <a:lumOff val="5000"/>
                  </a:schemeClr>
                </a:solidFill>
                <a:latin typeface="Arial" pitchFamily="34" charset="0"/>
                <a:cs typeface="Arial" pitchFamily="34" charset="0"/>
              </a:rPr>
              <a:t>toán hạng </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Expression:</a:t>
            </a:r>
            <a:r>
              <a:rPr lang="en-US" sz="2800">
                <a:solidFill>
                  <a:schemeClr val="tx1">
                    <a:lumMod val="95000"/>
                    <a:lumOff val="5000"/>
                  </a:schemeClr>
                </a:solidFill>
                <a:latin typeface="Arial" pitchFamily="34" charset="0"/>
                <a:cs typeface="Arial" pitchFamily="34" charset="0"/>
              </a:rPr>
              <a:t> biểu thức </a:t>
            </a:r>
          </a:p>
          <a:p>
            <a:pPr algn="just">
              <a:lnSpc>
                <a:spcPct val="13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a:t>
            </a:r>
            <a:r>
              <a:rPr lang="en-US" sz="2800">
                <a:solidFill>
                  <a:schemeClr val="tx1">
                    <a:lumMod val="95000"/>
                    <a:lumOff val="5000"/>
                  </a:schemeClr>
                </a:solidFill>
                <a:latin typeface="Arial" pitchFamily="34" charset="0"/>
                <a:cs typeface="Arial" pitchFamily="34" charset="0"/>
              </a:rPr>
              <a:t> </a:t>
            </a:r>
            <a:r>
              <a:rPr lang="en-US" sz="2800" u="sng">
                <a:solidFill>
                  <a:schemeClr val="tx1">
                    <a:lumMod val="95000"/>
                    <a:lumOff val="5000"/>
                  </a:schemeClr>
                </a:solidFill>
                <a:latin typeface="Arial" pitchFamily="34" charset="0"/>
                <a:cs typeface="Arial" pitchFamily="34" charset="0"/>
              </a:rPr>
              <a:t>là các ký hiệu</a:t>
            </a:r>
            <a:r>
              <a:rPr lang="en-US" sz="2800">
                <a:solidFill>
                  <a:schemeClr val="tx1">
                    <a:lumMod val="95000"/>
                    <a:lumOff val="5000"/>
                  </a:schemeClr>
                </a:solidFill>
                <a:latin typeface="Arial" pitchFamily="34" charset="0"/>
                <a:cs typeface="Arial" pitchFamily="34" charset="0"/>
              </a:rPr>
              <a:t> được dùng để thực hiện một </a:t>
            </a:r>
            <a:r>
              <a:rPr lang="en-US" sz="2800" b="1">
                <a:solidFill>
                  <a:schemeClr val="tx1">
                    <a:lumMod val="95000"/>
                    <a:lumOff val="5000"/>
                  </a:schemeClr>
                </a:solidFill>
                <a:latin typeface="Arial" pitchFamily="34" charset="0"/>
                <a:cs typeface="Arial" pitchFamily="34" charset="0"/>
              </a:rPr>
              <a:t>phép toán</a:t>
            </a:r>
            <a:r>
              <a:rPr lang="en-US" sz="2800">
                <a:solidFill>
                  <a:schemeClr val="tx1">
                    <a:lumMod val="95000"/>
                    <a:lumOff val="5000"/>
                  </a:schemeClr>
                </a:solidFill>
                <a:latin typeface="Arial" pitchFamily="34" charset="0"/>
                <a:cs typeface="Arial" pitchFamily="34" charset="0"/>
              </a:rPr>
              <a:t> trong ngôn ngữ lập trình.</a:t>
            </a:r>
          </a:p>
          <a:p>
            <a:pPr algn="just">
              <a:lnSpc>
                <a:spcPct val="130000"/>
              </a:lnSpc>
              <a:spcBef>
                <a:spcPts val="300"/>
              </a:spcBef>
              <a:spcAft>
                <a:spcPts val="300"/>
              </a:spcAft>
              <a:buFont typeface="Wingdings" panose="05000000000000000000" pitchFamily="2" charset="2"/>
              <a:buChar char="§"/>
            </a:pPr>
            <a:r>
              <a:rPr lang="vi-VN" sz="2800">
                <a:solidFill>
                  <a:schemeClr val="tx1">
                    <a:lumMod val="95000"/>
                    <a:lumOff val="5000"/>
                  </a:schemeClr>
                </a:solidFill>
                <a:latin typeface="Arial" pitchFamily="34" charset="0"/>
                <a:cs typeface="Arial" pitchFamily="34" charset="0"/>
              </a:rPr>
              <a:t>Toán tử thao tác trên </a:t>
            </a:r>
            <a:r>
              <a:rPr lang="vi-VN" sz="2800" u="sng">
                <a:solidFill>
                  <a:schemeClr val="tx1">
                    <a:lumMod val="95000"/>
                    <a:lumOff val="5000"/>
                  </a:schemeClr>
                </a:solidFill>
                <a:latin typeface="Arial" pitchFamily="34" charset="0"/>
                <a:cs typeface="Arial" pitchFamily="34" charset="0"/>
              </a:rPr>
              <a:t>hằng hoặc biến</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h</a:t>
            </a:r>
            <a:r>
              <a:rPr lang="vi-VN" sz="2800">
                <a:solidFill>
                  <a:schemeClr val="tx1">
                    <a:lumMod val="95000"/>
                    <a:lumOff val="5000"/>
                  </a:schemeClr>
                </a:solidFill>
                <a:latin typeface="Arial" pitchFamily="34" charset="0"/>
                <a:cs typeface="Arial" pitchFamily="34" charset="0"/>
              </a:rPr>
              <a:t>ằng hoặc biến này được gọi là </a:t>
            </a:r>
            <a:r>
              <a:rPr lang="vi-VN" sz="2800" b="1">
                <a:solidFill>
                  <a:schemeClr val="tx1">
                    <a:lumMod val="95000"/>
                    <a:lumOff val="5000"/>
                  </a:schemeClr>
                </a:solidFill>
                <a:latin typeface="Arial" pitchFamily="34" charset="0"/>
                <a:cs typeface="Arial" pitchFamily="34" charset="0"/>
              </a:rPr>
              <a:t>toán hạng</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anose="05000000000000000000" pitchFamily="2" charset="2"/>
              <a:buChar char="§"/>
            </a:pPr>
            <a:r>
              <a:rPr lang="en-US" sz="2800">
                <a:solidFill>
                  <a:schemeClr val="tx1">
                    <a:lumMod val="95000"/>
                    <a:lumOff val="5000"/>
                  </a:schemeClr>
                </a:solidFill>
                <a:latin typeface="Arial" pitchFamily="34" charset="0"/>
                <a:cs typeface="Arial" pitchFamily="34" charset="0"/>
              </a:rPr>
              <a:t>Một </a:t>
            </a:r>
            <a:r>
              <a:rPr lang="en-US" sz="2800" b="1">
                <a:solidFill>
                  <a:schemeClr val="tx1">
                    <a:lumMod val="95000"/>
                    <a:lumOff val="5000"/>
                  </a:schemeClr>
                </a:solidFill>
                <a:latin typeface="Arial" pitchFamily="34" charset="0"/>
                <a:cs typeface="Arial" pitchFamily="34" charset="0"/>
              </a:rPr>
              <a:t>biểu thức</a:t>
            </a:r>
            <a:r>
              <a:rPr lang="en-US" sz="2800">
                <a:solidFill>
                  <a:schemeClr val="tx1">
                    <a:lumMod val="95000"/>
                    <a:lumOff val="5000"/>
                  </a:schemeClr>
                </a:solidFill>
                <a:latin typeface="Arial" pitchFamily="34" charset="0"/>
                <a:cs typeface="Arial" pitchFamily="34" charset="0"/>
              </a:rPr>
              <a:t> là tổ hợp </a:t>
            </a:r>
            <a:r>
              <a:rPr lang="en-US" sz="2800" u="sng">
                <a:solidFill>
                  <a:schemeClr val="tx1">
                    <a:lumMod val="95000"/>
                    <a:lumOff val="5000"/>
                  </a:schemeClr>
                </a:solidFill>
                <a:latin typeface="Arial" pitchFamily="34" charset="0"/>
                <a:cs typeface="Arial" pitchFamily="34" charset="0"/>
              </a:rPr>
              <a:t>các toán tử và toán hạng</a:t>
            </a:r>
            <a:r>
              <a:rPr lang="en-US" sz="2800">
                <a:solidFill>
                  <a:schemeClr val="tx1">
                    <a:lumMod val="95000"/>
                    <a:lumOff val="5000"/>
                  </a:schemeClr>
                </a:solidFill>
                <a:latin typeface="Arial" pitchFamily="34" charset="0"/>
                <a:cs typeface="Arial" pitchFamily="34" charset="0"/>
              </a:rPr>
              <a:t>, một biểu thức sẽ được tính toán để cho ra một giá trị.</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384453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3.2 Chuyển kiểu bằng Constructor</a:t>
            </a:r>
          </a:p>
        </p:txBody>
      </p:sp>
      <p:sp>
        <p:nvSpPr>
          <p:cNvPr id="3" name="Content Placeholder 2"/>
          <p:cNvSpPr>
            <a:spLocks noGrp="1"/>
          </p:cNvSpPr>
          <p:nvPr>
            <p:ph idx="1"/>
          </p:nvPr>
        </p:nvSpPr>
        <p:spPr>
          <a:xfrm>
            <a:off x="381000" y="1600200"/>
            <a:ext cx="8382000" cy="4925144"/>
          </a:xfrm>
        </p:spPr>
        <p:txBody>
          <a:bodyPr>
            <a:normAutofit/>
          </a:bodyPr>
          <a:lstStyle/>
          <a:p>
            <a:pPr marL="0" indent="0" algn="just">
              <a:lnSpc>
                <a:spcPct val="140000"/>
              </a:lnSpc>
              <a:spcBef>
                <a:spcPts val="0"/>
              </a:spcBef>
              <a:buNone/>
            </a:pPr>
            <a:r>
              <a:rPr lang="en-US" sz="2800">
                <a:latin typeface="Arial" panose="020B0604020202020204" pitchFamily="34" charset="0"/>
                <a:cs typeface="Arial" panose="020B0604020202020204" pitchFamily="34" charset="0"/>
              </a:rPr>
              <a:t>Trình biên dịch sẽ </a:t>
            </a:r>
            <a:r>
              <a:rPr lang="en-US" sz="2800">
                <a:solidFill>
                  <a:srgbClr val="C00000"/>
                </a:solidFill>
                <a:latin typeface="Arial" panose="020B0604020202020204" pitchFamily="34" charset="0"/>
                <a:cs typeface="Arial" panose="020B0604020202020204" pitchFamily="34" charset="0"/>
              </a:rPr>
              <a:t>tự động “chuyển kiểu” sang kiểu dữ liệu tự định nghĩa</a:t>
            </a:r>
            <a:r>
              <a:rPr lang="en-US" sz="2800">
                <a:latin typeface="Arial" panose="020B0604020202020204" pitchFamily="34" charset="0"/>
                <a:cs typeface="Arial" panose="020B0604020202020204" pitchFamily="34" charset="0"/>
              </a:rPr>
              <a:t> khi ta </a:t>
            </a:r>
            <a:r>
              <a:rPr lang="en-US" sz="2800" u="sng">
                <a:latin typeface="Arial" panose="020B0604020202020204" pitchFamily="34" charset="0"/>
                <a:cs typeface="Arial" panose="020B0604020202020204" pitchFamily="34" charset="0"/>
              </a:rPr>
              <a:t>cung cấp phương thức thiết lập phù hợp</a:t>
            </a:r>
            <a:r>
              <a:rPr lang="en-US" sz="2800">
                <a:latin typeface="Arial" panose="020B0604020202020204" pitchFamily="34" charset="0"/>
                <a:cs typeface="Arial" panose="020B0604020202020204" pitchFamily="34" charset="0"/>
              </a:rPr>
              <a:t>.</a:t>
            </a:r>
          </a:p>
          <a:p>
            <a:pPr marL="0" indent="0" algn="just">
              <a:lnSpc>
                <a:spcPct val="140000"/>
              </a:lnSpc>
              <a:spcBef>
                <a:spcPts val="0"/>
              </a:spcBef>
              <a:buNone/>
            </a:pPr>
            <a:r>
              <a:rPr lang="en-US" sz="2800" b="1">
                <a:latin typeface="Arial" panose="020B0604020202020204" pitchFamily="34" charset="0"/>
                <a:cs typeface="Arial" panose="020B0604020202020204" pitchFamily="34" charset="0"/>
              </a:rPr>
              <a:t>Ví dụ:</a:t>
            </a:r>
            <a:r>
              <a:rPr lang="en-US" sz="2800">
                <a:latin typeface="Arial" panose="020B0604020202020204" pitchFamily="34" charset="0"/>
                <a:cs typeface="Arial" panose="020B0604020202020204" pitchFamily="34" charset="0"/>
              </a:rPr>
              <a:t> </a:t>
            </a:r>
            <a:r>
              <a:rPr lang="vi-VN" sz="2800">
                <a:solidFill>
                  <a:schemeClr val="tx1">
                    <a:lumMod val="95000"/>
                    <a:lumOff val="5000"/>
                  </a:schemeClr>
                </a:solidFill>
                <a:latin typeface="Arial" panose="020B0604020202020204" pitchFamily="34" charset="0"/>
                <a:cs typeface="Arial" panose="020B0604020202020204" pitchFamily="34" charset="0"/>
              </a:rPr>
              <a:t>xây dựng phương thức thiết lập</a:t>
            </a:r>
            <a:r>
              <a:rPr lang="en-US" sz="2800">
                <a:solidFill>
                  <a:schemeClr val="tx1">
                    <a:lumMod val="95000"/>
                    <a:lumOff val="5000"/>
                  </a:schemeClr>
                </a:solidFill>
                <a:latin typeface="Arial" panose="020B0604020202020204" pitchFamily="34" charset="0"/>
                <a:cs typeface="Arial" panose="020B0604020202020204" pitchFamily="34" charset="0"/>
              </a:rPr>
              <a:t> với đối</a:t>
            </a:r>
            <a:r>
              <a:rPr lang="vi-VN" sz="2800">
                <a:solidFill>
                  <a:schemeClr val="tx1">
                    <a:lumMod val="95000"/>
                    <a:lumOff val="5000"/>
                  </a:schemeClr>
                </a:solidFill>
                <a:latin typeface="Arial" panose="020B0604020202020204" pitchFamily="34" charset="0"/>
                <a:cs typeface="Arial" panose="020B0604020202020204" pitchFamily="34" charset="0"/>
              </a:rPr>
              <a:t> số là số nguyên để tạo một phân số</a:t>
            </a:r>
            <a:r>
              <a:rPr lang="en-US" sz="2800">
                <a:solidFill>
                  <a:schemeClr val="tx1">
                    <a:lumMod val="95000"/>
                    <a:lumOff val="5000"/>
                  </a:schemeClr>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khi đó được xem như </a:t>
            </a:r>
            <a:r>
              <a:rPr lang="en-US" sz="2800">
                <a:solidFill>
                  <a:srgbClr val="C00000"/>
                </a:solidFill>
                <a:latin typeface="Arial" panose="020B0604020202020204" pitchFamily="34" charset="0"/>
                <a:cs typeface="Arial" panose="020B0604020202020204" pitchFamily="34" charset="0"/>
              </a:rPr>
              <a:t>đã</a:t>
            </a:r>
            <a:r>
              <a:rPr lang="vi-VN" sz="2800">
                <a:solidFill>
                  <a:srgbClr val="C00000"/>
                </a:solidFill>
                <a:latin typeface="Arial" panose="020B0604020202020204" pitchFamily="34" charset="0"/>
                <a:cs typeface="Arial" panose="020B0604020202020204" pitchFamily="34" charset="0"/>
              </a:rPr>
              <a:t> chuyển </a:t>
            </a:r>
            <a:r>
              <a:rPr lang="en-US" sz="2800">
                <a:solidFill>
                  <a:srgbClr val="C00000"/>
                </a:solidFill>
                <a:latin typeface="Arial" panose="020B0604020202020204" pitchFamily="34" charset="0"/>
                <a:cs typeface="Arial" panose="020B0604020202020204" pitchFamily="34" charset="0"/>
              </a:rPr>
              <a:t>kiểu </a:t>
            </a:r>
            <a:r>
              <a:rPr lang="vi-VN" sz="2800">
                <a:solidFill>
                  <a:srgbClr val="C00000"/>
                </a:solidFill>
                <a:latin typeface="Arial" panose="020B0604020202020204" pitchFamily="34" charset="0"/>
                <a:cs typeface="Arial" panose="020B0604020202020204" pitchFamily="34" charset="0"/>
              </a:rPr>
              <a:t>từ số nguyên sang phân số</a:t>
            </a:r>
            <a:r>
              <a:rPr lang="en-US" sz="2800">
                <a:solidFill>
                  <a:srgbClr val="C00000"/>
                </a:solidFill>
                <a:latin typeface="Arial" panose="020B0604020202020204" pitchFamily="34" charset="0"/>
                <a:cs typeface="Arial" panose="020B0604020202020204" pitchFamily="34" charset="0"/>
              </a:rPr>
              <a:t>:</a:t>
            </a:r>
          </a:p>
          <a:p>
            <a:pPr marL="457200" lvl="1" indent="0" algn="just">
              <a:lnSpc>
                <a:spcPct val="140000"/>
              </a:lnSpc>
              <a:spcBef>
                <a:spcPts val="0"/>
              </a:spcBef>
              <a:buNone/>
            </a:pPr>
            <a:r>
              <a:rPr lang="en-US" b="1">
                <a:cs typeface="Arial" panose="020B0604020202020204" pitchFamily="34" charset="0"/>
              </a:rPr>
              <a:t>PhanSo a = 3; </a:t>
            </a:r>
            <a:r>
              <a:rPr lang="en-US">
                <a:solidFill>
                  <a:srgbClr val="C00000"/>
                </a:solidFill>
                <a:cs typeface="Arial" panose="020B0604020202020204" pitchFamily="34" charset="0"/>
              </a:rPr>
              <a:t>// PhanSo a = PhanSo(3);</a:t>
            </a:r>
          </a:p>
          <a:p>
            <a:pPr marL="457200" lvl="1" indent="0" algn="just">
              <a:lnSpc>
                <a:spcPct val="140000"/>
              </a:lnSpc>
              <a:spcBef>
                <a:spcPts val="0"/>
              </a:spcBef>
              <a:buNone/>
            </a:pPr>
            <a:r>
              <a:rPr lang="en-US" sz="2800">
                <a:cs typeface="Arial" panose="020B0604020202020204" pitchFamily="34" charset="0"/>
                <a:sym typeface="Wingdings" pitchFamily="2" charset="2"/>
              </a:rPr>
              <a:t>	</a:t>
            </a:r>
            <a:r>
              <a:rPr lang="en-US" sz="2800">
                <a:sym typeface="Wingdings" pitchFamily="2" charset="2"/>
              </a:rPr>
              <a:t>                        </a:t>
            </a:r>
            <a:r>
              <a:rPr lang="en-US" sz="2800">
                <a:cs typeface="Arial" panose="020B0604020202020204" pitchFamily="34" charset="0"/>
                <a:sym typeface="Wingdings" pitchFamily="2" charset="2"/>
              </a:rPr>
              <a:t>Hoặc  </a:t>
            </a:r>
            <a:r>
              <a:rPr lang="en-US">
                <a:solidFill>
                  <a:srgbClr val="C00000"/>
                </a:solidFill>
                <a:cs typeface="Arial" panose="020B0604020202020204" pitchFamily="34" charset="0"/>
              </a:rPr>
              <a:t>PhanSo a(3);</a:t>
            </a:r>
            <a:endParaRPr lang="en-US" sz="2800">
              <a:solidFill>
                <a:srgbClr val="C00000"/>
              </a:solidFill>
            </a:endParaRPr>
          </a:p>
          <a:p>
            <a:pPr marL="0" indent="0" algn="just">
              <a:lnSpc>
                <a:spcPct val="140000"/>
              </a:lnSpc>
              <a:spcBef>
                <a:spcPts val="0"/>
              </a:spcBef>
              <a:buNone/>
            </a:pPr>
            <a:endParaRPr lang="en-US" sz="2800"/>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423430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3.2 Chuyển kiểu bằng Constructor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35625" y="1395350"/>
            <a:ext cx="90678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class</a:t>
            </a:r>
            <a:r>
              <a:rPr lang="en-US" b="0">
                <a:solidFill>
                  <a:srgbClr val="000000"/>
                </a:solidFill>
              </a:rPr>
              <a:t> PhanSo{</a:t>
            </a:r>
          </a:p>
          <a:p>
            <a:pPr marL="342900" indent="-342900">
              <a:spcBef>
                <a:spcPct val="20000"/>
              </a:spcBef>
              <a:buFont typeface="Wingdings" pitchFamily="2" charset="2"/>
              <a:buNone/>
            </a:pPr>
            <a:r>
              <a:rPr lang="en-US" b="0">
                <a:solidFill>
                  <a:srgbClr val="000000"/>
                </a:solidFill>
              </a:rPr>
              <a:t>	</a:t>
            </a:r>
            <a:r>
              <a:rPr lang="en-US" b="0">
                <a:solidFill>
                  <a:srgbClr val="0000FF"/>
                </a:solidFill>
              </a:rPr>
              <a:t>long</a:t>
            </a:r>
            <a:r>
              <a:rPr lang="en-US" b="0">
                <a:solidFill>
                  <a:srgbClr val="000000"/>
                </a:solidFill>
              </a:rPr>
              <a:t> tu, mau;</a:t>
            </a:r>
          </a:p>
          <a:p>
            <a:pPr marL="342900" indent="-342900">
              <a:spcBef>
                <a:spcPct val="20000"/>
              </a:spcBef>
              <a:buFont typeface="Wingdings" pitchFamily="2" charset="2"/>
              <a:buNone/>
            </a:pPr>
            <a:r>
              <a:rPr lang="en-US" b="0">
                <a:solidFill>
                  <a:srgbClr val="0000FF"/>
                </a:solidFill>
              </a:rPr>
              <a:t>public</a:t>
            </a:r>
            <a:r>
              <a:rPr lang="en-US" b="0">
                <a:solidFill>
                  <a:srgbClr val="000000"/>
                </a:solidFill>
              </a:rPr>
              <a:t>:</a:t>
            </a:r>
          </a:p>
          <a:p>
            <a:pPr marL="342900" indent="-342900">
              <a:spcBef>
                <a:spcPct val="20000"/>
              </a:spcBef>
            </a:pPr>
            <a:r>
              <a:rPr lang="en-US" b="0">
                <a:solidFill>
                  <a:srgbClr val="000000"/>
                </a:solidFill>
              </a:rPr>
              <a:t>	</a:t>
            </a:r>
            <a:r>
              <a:rPr lang="en-US" b="0">
                <a:solidFill>
                  <a:srgbClr val="0000FF"/>
                </a:solidFill>
              </a:rPr>
              <a:t>void</a:t>
            </a:r>
            <a:r>
              <a:rPr lang="en-US" b="0">
                <a:solidFill>
                  <a:srgbClr val="000000"/>
                </a:solidFill>
              </a:rPr>
              <a:t> Set( </a:t>
            </a:r>
            <a:r>
              <a:rPr lang="en-US" b="0">
                <a:solidFill>
                  <a:srgbClr val="0000FF"/>
                </a:solidFill>
              </a:rPr>
              <a:t>long</a:t>
            </a:r>
            <a:r>
              <a:rPr lang="en-US" b="0">
                <a:solidFill>
                  <a:srgbClr val="000000"/>
                </a:solidFill>
              </a:rPr>
              <a:t> t, </a:t>
            </a:r>
            <a:r>
              <a:rPr lang="en-US" b="0">
                <a:solidFill>
                  <a:srgbClr val="0000FF"/>
                </a:solidFill>
              </a:rPr>
              <a:t>long</a:t>
            </a:r>
            <a:r>
              <a:rPr lang="en-US" b="0">
                <a:solidFill>
                  <a:srgbClr val="000000"/>
                </a:solidFill>
              </a:rPr>
              <a:t> m);</a:t>
            </a:r>
          </a:p>
          <a:p>
            <a:pPr marL="342900" indent="-342900">
              <a:spcBef>
                <a:spcPct val="20000"/>
              </a:spcBef>
              <a:buFont typeface="Wingdings" pitchFamily="2" charset="2"/>
              <a:buNone/>
            </a:pPr>
            <a:r>
              <a:rPr lang="en-US" b="0">
                <a:solidFill>
                  <a:srgbClr val="000000"/>
                </a:solidFill>
              </a:rPr>
              <a:t>	PhanSo (</a:t>
            </a:r>
            <a:r>
              <a:rPr lang="en-US" b="0">
                <a:solidFill>
                  <a:srgbClr val="0000FF"/>
                </a:solidFill>
              </a:rPr>
              <a:t>long</a:t>
            </a:r>
            <a:r>
              <a:rPr lang="en-US" b="0">
                <a:solidFill>
                  <a:srgbClr val="000000"/>
                </a:solidFill>
              </a:rPr>
              <a:t> t, </a:t>
            </a:r>
            <a:r>
              <a:rPr lang="en-US" b="0">
                <a:solidFill>
                  <a:srgbClr val="0000FF"/>
                </a:solidFill>
              </a:rPr>
              <a:t>long</a:t>
            </a:r>
            <a:r>
              <a:rPr lang="en-US" b="0">
                <a:solidFill>
                  <a:srgbClr val="000000"/>
                </a:solidFill>
              </a:rPr>
              <a:t> m) { Set(t,m); }</a:t>
            </a:r>
          </a:p>
          <a:p>
            <a:pPr marL="342900" indent="-342900">
              <a:spcBef>
                <a:spcPct val="20000"/>
              </a:spcBef>
              <a:buFont typeface="Wingdings" pitchFamily="2" charset="2"/>
              <a:buNone/>
            </a:pPr>
            <a:r>
              <a:rPr lang="en-US" b="0">
                <a:solidFill>
                  <a:srgbClr val="000000"/>
                </a:solidFill>
              </a:rPr>
              <a:t>	</a:t>
            </a:r>
            <a:r>
              <a:rPr lang="en-US" b="0">
                <a:solidFill>
                  <a:srgbClr val="FF0303"/>
                </a:solidFill>
              </a:rPr>
              <a:t>PhanSo (long t)</a:t>
            </a:r>
            <a:r>
              <a:rPr lang="en-US" b="0">
                <a:solidFill>
                  <a:srgbClr val="000000"/>
                </a:solidFill>
              </a:rPr>
              <a:t> </a:t>
            </a:r>
            <a:r>
              <a:rPr lang="en-US" b="0">
                <a:solidFill>
                  <a:srgbClr val="FF0303"/>
                </a:solidFill>
              </a:rPr>
              <a:t>{ Set(t,1); } </a:t>
            </a:r>
            <a:r>
              <a:rPr lang="en-US" b="0">
                <a:solidFill>
                  <a:srgbClr val="008000"/>
                </a:solidFill>
              </a:rPr>
              <a:t>//Hàm tạo có 1 đối là số nguyên </a:t>
            </a:r>
          </a:p>
          <a:p>
            <a:pPr marL="342900" indent="-342900">
              <a:spcBef>
                <a:spcPct val="20000"/>
              </a:spcBef>
              <a:buFont typeface="Wingdings" pitchFamily="2" charset="2"/>
              <a:buNone/>
            </a:pPr>
            <a:endParaRPr lang="en-US" sz="800" b="0">
              <a:solidFill>
                <a:srgbClr val="FF0303"/>
              </a:solidFill>
            </a:endParaRPr>
          </a:p>
          <a:p>
            <a:pPr indent="344488"/>
            <a:r>
              <a:rPr lang="pt-BR">
                <a:solidFill>
                  <a:srgbClr val="0000FF"/>
                </a:solidFill>
                <a:latin typeface="Arial" panose="020B0604020202020204" pitchFamily="34" charset="0"/>
                <a:cs typeface="Arial" panose="020B0604020202020204" pitchFamily="34" charset="0"/>
              </a:rPr>
              <a:t>const</a:t>
            </a:r>
            <a:r>
              <a:rPr lang="pt-BR">
                <a:solidFill>
                  <a:srgbClr val="000000"/>
                </a:solidFill>
                <a:latin typeface="Arial" panose="020B0604020202020204" pitchFamily="34" charset="0"/>
                <a:cs typeface="Arial" panose="020B0604020202020204" pitchFamily="34" charset="0"/>
              </a:rPr>
              <a:t> </a:t>
            </a:r>
            <a:r>
              <a:rPr lang="pt-BR">
                <a:solidFill>
                  <a:srgbClr val="2B91AF"/>
                </a:solidFill>
                <a:latin typeface="Arial" panose="020B0604020202020204" pitchFamily="34" charset="0"/>
                <a:cs typeface="Arial" panose="020B0604020202020204" pitchFamily="34" charset="0"/>
              </a:rPr>
              <a:t>PhanSo</a:t>
            </a:r>
            <a:r>
              <a:rPr lang="pt-BR">
                <a:solidFill>
                  <a:srgbClr val="000000"/>
                </a:solidFill>
                <a:latin typeface="Arial" panose="020B0604020202020204" pitchFamily="34" charset="0"/>
                <a:cs typeface="Arial" panose="020B0604020202020204" pitchFamily="34" charset="0"/>
              </a:rPr>
              <a:t>&amp; </a:t>
            </a:r>
            <a:r>
              <a:rPr lang="pt-BR">
                <a:solidFill>
                  <a:srgbClr val="008080"/>
                </a:solidFill>
                <a:latin typeface="Arial" panose="020B0604020202020204" pitchFamily="34" charset="0"/>
                <a:cs typeface="Arial" panose="020B0604020202020204" pitchFamily="34" charset="0"/>
              </a:rPr>
              <a:t>operator=</a:t>
            </a:r>
            <a:r>
              <a:rPr lang="pt-BR">
                <a:solidFill>
                  <a:srgbClr val="000000"/>
                </a:solidFill>
                <a:latin typeface="Arial" panose="020B0604020202020204" pitchFamily="34" charset="0"/>
                <a:cs typeface="Arial" panose="020B0604020202020204" pitchFamily="34" charset="0"/>
              </a:rPr>
              <a:t>(</a:t>
            </a:r>
            <a:r>
              <a:rPr lang="pt-BR">
                <a:solidFill>
                  <a:srgbClr val="0000FF"/>
                </a:solidFill>
                <a:latin typeface="Arial" panose="020B0604020202020204" pitchFamily="34" charset="0"/>
                <a:cs typeface="Arial" panose="020B0604020202020204" pitchFamily="34" charset="0"/>
              </a:rPr>
              <a:t>const</a:t>
            </a:r>
            <a:r>
              <a:rPr lang="pt-BR">
                <a:solidFill>
                  <a:srgbClr val="000000"/>
                </a:solidFill>
                <a:latin typeface="Arial" panose="020B0604020202020204" pitchFamily="34" charset="0"/>
                <a:cs typeface="Arial" panose="020B0604020202020204" pitchFamily="34" charset="0"/>
              </a:rPr>
              <a:t> </a:t>
            </a:r>
            <a:r>
              <a:rPr lang="pt-BR">
                <a:solidFill>
                  <a:srgbClr val="2B91AF"/>
                </a:solidFill>
                <a:latin typeface="Arial" panose="020B0604020202020204" pitchFamily="34" charset="0"/>
                <a:cs typeface="Arial" panose="020B0604020202020204" pitchFamily="34" charset="0"/>
              </a:rPr>
              <a:t>PhanSo</a:t>
            </a:r>
            <a:r>
              <a:rPr lang="pt-BR">
                <a:solidFill>
                  <a:srgbClr val="000000"/>
                </a:solidFill>
                <a:latin typeface="Arial" panose="020B0604020202020204" pitchFamily="34" charset="0"/>
                <a:cs typeface="Arial" panose="020B0604020202020204" pitchFamily="34" charset="0"/>
              </a:rPr>
              <a:t> &amp;</a:t>
            </a:r>
            <a:r>
              <a:rPr lang="pt-BR">
                <a:solidFill>
                  <a:srgbClr val="808080"/>
                </a:solidFill>
                <a:latin typeface="Arial" panose="020B0604020202020204" pitchFamily="34" charset="0"/>
                <a:cs typeface="Arial" panose="020B0604020202020204" pitchFamily="34" charset="0"/>
              </a:rPr>
              <a:t>a</a:t>
            </a:r>
            <a:r>
              <a:rPr lang="pt-BR">
                <a:solidFill>
                  <a:srgbClr val="000000"/>
                </a:solidFill>
                <a:latin typeface="Arial" panose="020B0604020202020204" pitchFamily="34" charset="0"/>
                <a:cs typeface="Arial" panose="020B0604020202020204" pitchFamily="34" charset="0"/>
              </a:rPr>
              <a:t>); </a:t>
            </a:r>
            <a:r>
              <a:rPr lang="pt-BR" b="0">
                <a:solidFill>
                  <a:srgbClr val="008000"/>
                </a:solidFill>
                <a:latin typeface="Arial" panose="020B0604020202020204" pitchFamily="34" charset="0"/>
                <a:cs typeface="Arial" panose="020B0604020202020204" pitchFamily="34" charset="0"/>
              </a:rPr>
              <a:t>//Toán tử gán</a:t>
            </a:r>
            <a:endParaRPr lang="en-US" b="0">
              <a:solidFill>
                <a:srgbClr val="008000"/>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endParaRPr lang="en-US" sz="800">
              <a:solidFill>
                <a:srgbClr val="000000"/>
              </a:solidFill>
            </a:endParaRPr>
          </a:p>
          <a:p>
            <a:pPr marL="342900" indent="-342900">
              <a:spcBef>
                <a:spcPct val="20000"/>
              </a:spcBef>
              <a:buFont typeface="Wingdings" pitchFamily="2" charset="2"/>
              <a:buNone/>
            </a:pPr>
            <a:r>
              <a:rPr lang="en-US" b="0">
                <a:solidFill>
                  <a:srgbClr val="000000"/>
                </a:solidFill>
              </a:rPr>
              <a:t>	PhanSo operator + (PhanSo b) </a:t>
            </a:r>
            <a:r>
              <a:rPr lang="en-US" b="0">
                <a:solidFill>
                  <a:srgbClr val="0000FF"/>
                </a:solidFill>
              </a:rPr>
              <a:t>const</a:t>
            </a:r>
            <a:r>
              <a:rPr lang="en-US" b="0">
                <a:solidFill>
                  <a:srgbClr val="000000"/>
                </a:solidFill>
              </a:rPr>
              <a:t>;</a:t>
            </a:r>
          </a:p>
          <a:p>
            <a:pPr marL="342900" indent="-342900">
              <a:spcBef>
                <a:spcPct val="20000"/>
              </a:spcBef>
            </a:pPr>
            <a:r>
              <a:rPr lang="en-US" b="0">
                <a:solidFill>
                  <a:srgbClr val="FF0000"/>
                </a:solidFill>
              </a:rPr>
              <a:t>	//PhanSo operator + (long b) const; </a:t>
            </a:r>
            <a:r>
              <a:rPr lang="en-US" b="0">
                <a:solidFill>
                  <a:srgbClr val="008000"/>
                </a:solidFill>
              </a:rPr>
              <a:t>//Bỏ bớt hàm cộng 1 ps với 1 số nguyên</a:t>
            </a:r>
          </a:p>
          <a:p>
            <a:pPr marL="342900" indent="-342900">
              <a:spcBef>
                <a:spcPct val="20000"/>
              </a:spcBef>
              <a:buFont typeface="Wingdings" pitchFamily="2" charset="2"/>
              <a:buNone/>
            </a:pPr>
            <a:r>
              <a:rPr lang="en-US" b="0">
                <a:solidFill>
                  <a:srgbClr val="000000"/>
                </a:solidFill>
              </a:rPr>
              <a:t>	</a:t>
            </a:r>
            <a:r>
              <a:rPr lang="en-US" b="0">
                <a:solidFill>
                  <a:srgbClr val="0000FF"/>
                </a:solidFill>
              </a:rPr>
              <a:t>friend</a:t>
            </a:r>
            <a:r>
              <a:rPr lang="en-US" b="0">
                <a:solidFill>
                  <a:srgbClr val="000000"/>
                </a:solidFill>
              </a:rPr>
              <a:t> PhanSo operator + (</a:t>
            </a:r>
            <a:r>
              <a:rPr lang="en-US" b="0">
                <a:solidFill>
                  <a:srgbClr val="0000FF"/>
                </a:solidFill>
              </a:rPr>
              <a:t>int</a:t>
            </a:r>
            <a:r>
              <a:rPr lang="en-US" b="0">
                <a:solidFill>
                  <a:srgbClr val="000000"/>
                </a:solidFill>
              </a:rPr>
              <a:t> a, PhanSo b);</a:t>
            </a:r>
          </a:p>
          <a:p>
            <a:pPr marL="342900" indent="-342900">
              <a:spcBef>
                <a:spcPct val="20000"/>
              </a:spcBef>
              <a:buFont typeface="Wingdings" pitchFamily="2" charset="2"/>
              <a:buNone/>
            </a:pPr>
            <a:endParaRPr lang="en-US" sz="800" b="0">
              <a:solidFill>
                <a:srgbClr val="000000"/>
              </a:solidFill>
            </a:endParaRPr>
          </a:p>
          <a:p>
            <a:pPr marL="342900" indent="-342900">
              <a:spcBef>
                <a:spcPct val="20000"/>
              </a:spcBef>
              <a:buFont typeface="Wingdings" pitchFamily="2" charset="2"/>
              <a:buNone/>
            </a:pPr>
            <a:r>
              <a:rPr lang="en-US" b="0">
                <a:solidFill>
                  <a:srgbClr val="000000"/>
                </a:solidFill>
              </a:rPr>
              <a:t>	PhanSo operator - (PhanSo b) </a:t>
            </a:r>
            <a:r>
              <a:rPr lang="en-US" b="0">
                <a:solidFill>
                  <a:srgbClr val="0000FF"/>
                </a:solidFill>
              </a:rPr>
              <a:t>const</a:t>
            </a:r>
            <a:r>
              <a:rPr lang="en-US" b="0">
                <a:solidFill>
                  <a:srgbClr val="000000"/>
                </a:solidFill>
              </a:rPr>
              <a:t>;</a:t>
            </a:r>
          </a:p>
          <a:p>
            <a:pPr marL="342900" indent="-342900">
              <a:spcBef>
                <a:spcPct val="20000"/>
              </a:spcBef>
              <a:buFont typeface="Wingdings" pitchFamily="2" charset="2"/>
              <a:buNone/>
            </a:pPr>
            <a:r>
              <a:rPr lang="en-US" b="0">
                <a:solidFill>
                  <a:srgbClr val="000000"/>
                </a:solidFill>
              </a:rPr>
              <a:t>	</a:t>
            </a:r>
            <a:r>
              <a:rPr lang="en-US" b="0">
                <a:solidFill>
                  <a:srgbClr val="0000FF"/>
                </a:solidFill>
              </a:rPr>
              <a:t>friend</a:t>
            </a:r>
            <a:r>
              <a:rPr lang="en-US" b="0">
                <a:solidFill>
                  <a:srgbClr val="000000"/>
                </a:solidFill>
              </a:rPr>
              <a:t> PhanSo operator - (</a:t>
            </a:r>
            <a:r>
              <a:rPr lang="en-US" b="0">
                <a:solidFill>
                  <a:srgbClr val="0000FF"/>
                </a:solidFill>
              </a:rPr>
              <a:t>int</a:t>
            </a:r>
            <a:r>
              <a:rPr lang="en-US" b="0">
                <a:solidFill>
                  <a:srgbClr val="000000"/>
                </a:solidFill>
              </a:rPr>
              <a:t> a, PhanSo b); </a:t>
            </a:r>
          </a:p>
          <a:p>
            <a:pPr marL="342900" indent="-342900">
              <a:spcBef>
                <a:spcPct val="2000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381000" y="1524000"/>
            <a:ext cx="8382000" cy="4976750"/>
          </a:xfrm>
          <a:prstGeom prst="rect">
            <a:avLst/>
          </a:prstGeom>
          <a:solidFill>
            <a:srgbClr val="CCFFFF"/>
          </a:solidFill>
          <a:ln w="9525">
            <a:noFill/>
            <a:miter lim="800000"/>
            <a:headEnd/>
            <a:tailEnd/>
          </a:ln>
        </p:spPr>
        <p:txBody>
          <a:bodyPr/>
          <a:lstStyle/>
          <a:p>
            <a:r>
              <a:rPr lang="pt-BR" b="0">
                <a:solidFill>
                  <a:srgbClr val="C00000"/>
                </a:solidFill>
                <a:latin typeface="Arial" panose="020B0604020202020204" pitchFamily="34" charset="0"/>
                <a:cs typeface="Arial" panose="020B0604020202020204" pitchFamily="34" charset="0"/>
              </a:rPr>
              <a:t>/*Cài đặt toán tử gán*/</a:t>
            </a:r>
          </a:p>
          <a:p>
            <a:r>
              <a:rPr lang="pt-BR" b="0">
                <a:solidFill>
                  <a:srgbClr val="0000FF"/>
                </a:solidFill>
                <a:latin typeface="Arial" panose="020B0604020202020204" pitchFamily="34" charset="0"/>
                <a:cs typeface="Arial" panose="020B0604020202020204" pitchFamily="34" charset="0"/>
              </a:rPr>
              <a:t>const</a:t>
            </a:r>
            <a:r>
              <a:rPr lang="pt-BR" b="0">
                <a:solidFill>
                  <a:srgbClr val="000000"/>
                </a:solidFill>
                <a:latin typeface="Arial" panose="020B0604020202020204" pitchFamily="34" charset="0"/>
                <a:cs typeface="Arial" panose="020B0604020202020204" pitchFamily="34" charset="0"/>
              </a:rPr>
              <a:t> </a:t>
            </a:r>
            <a:r>
              <a:rPr lang="pt-BR" b="0">
                <a:solidFill>
                  <a:srgbClr val="2B91AF"/>
                </a:solidFill>
                <a:latin typeface="Arial" panose="020B0604020202020204" pitchFamily="34" charset="0"/>
                <a:cs typeface="Arial" panose="020B0604020202020204" pitchFamily="34" charset="0"/>
              </a:rPr>
              <a:t>Phanso</a:t>
            </a:r>
            <a:r>
              <a:rPr lang="pt-BR" b="0">
                <a:solidFill>
                  <a:srgbClr val="000000"/>
                </a:solidFill>
                <a:latin typeface="Arial" panose="020B0604020202020204" pitchFamily="34" charset="0"/>
                <a:cs typeface="Arial" panose="020B0604020202020204" pitchFamily="34" charset="0"/>
              </a:rPr>
              <a:t>&amp; </a:t>
            </a:r>
            <a:r>
              <a:rPr lang="pt-BR" b="0">
                <a:solidFill>
                  <a:srgbClr val="2B91AF"/>
                </a:solidFill>
                <a:latin typeface="Arial" panose="020B0604020202020204" pitchFamily="34" charset="0"/>
                <a:cs typeface="Arial" panose="020B0604020202020204" pitchFamily="34" charset="0"/>
              </a:rPr>
              <a:t>Phanso</a:t>
            </a:r>
            <a:r>
              <a:rPr lang="pt-BR" b="0">
                <a:solidFill>
                  <a:srgbClr val="000000"/>
                </a:solidFill>
                <a:latin typeface="Arial" panose="020B0604020202020204" pitchFamily="34" charset="0"/>
                <a:cs typeface="Arial" panose="020B0604020202020204" pitchFamily="34" charset="0"/>
              </a:rPr>
              <a:t>::</a:t>
            </a:r>
            <a:r>
              <a:rPr lang="pt-BR" b="0">
                <a:solidFill>
                  <a:srgbClr val="008080"/>
                </a:solidFill>
                <a:latin typeface="Arial" panose="020B0604020202020204" pitchFamily="34" charset="0"/>
                <a:cs typeface="Arial" panose="020B0604020202020204" pitchFamily="34" charset="0"/>
              </a:rPr>
              <a:t>operator=</a:t>
            </a:r>
            <a:r>
              <a:rPr lang="pt-BR" b="0">
                <a:solidFill>
                  <a:srgbClr val="000000"/>
                </a:solidFill>
                <a:latin typeface="Arial" panose="020B0604020202020204" pitchFamily="34" charset="0"/>
                <a:cs typeface="Arial" panose="020B0604020202020204" pitchFamily="34" charset="0"/>
              </a:rPr>
              <a:t>(</a:t>
            </a:r>
            <a:r>
              <a:rPr lang="pt-BR" b="0">
                <a:solidFill>
                  <a:srgbClr val="0000FF"/>
                </a:solidFill>
                <a:latin typeface="Arial" panose="020B0604020202020204" pitchFamily="34" charset="0"/>
                <a:cs typeface="Arial" panose="020B0604020202020204" pitchFamily="34" charset="0"/>
              </a:rPr>
              <a:t>const</a:t>
            </a:r>
            <a:r>
              <a:rPr lang="pt-BR" b="0">
                <a:solidFill>
                  <a:srgbClr val="000000"/>
                </a:solidFill>
                <a:latin typeface="Arial" panose="020B0604020202020204" pitchFamily="34" charset="0"/>
                <a:cs typeface="Arial" panose="020B0604020202020204" pitchFamily="34" charset="0"/>
              </a:rPr>
              <a:t> </a:t>
            </a:r>
            <a:r>
              <a:rPr lang="pt-BR" b="0">
                <a:solidFill>
                  <a:srgbClr val="2B91AF"/>
                </a:solidFill>
                <a:latin typeface="Arial" panose="020B0604020202020204" pitchFamily="34" charset="0"/>
                <a:cs typeface="Arial" panose="020B0604020202020204" pitchFamily="34" charset="0"/>
              </a:rPr>
              <a:t>Phanso</a:t>
            </a:r>
            <a:r>
              <a:rPr lang="pt-BR" b="0">
                <a:solidFill>
                  <a:srgbClr val="000000"/>
                </a:solidFill>
                <a:latin typeface="Arial" panose="020B0604020202020204" pitchFamily="34" charset="0"/>
                <a:cs typeface="Arial" panose="020B0604020202020204" pitchFamily="34" charset="0"/>
              </a:rPr>
              <a:t> &amp;</a:t>
            </a:r>
            <a:r>
              <a:rPr lang="pt-BR" b="0">
                <a:solidFill>
                  <a:srgbClr val="808080"/>
                </a:solidFill>
                <a:latin typeface="Arial" panose="020B0604020202020204" pitchFamily="34" charset="0"/>
                <a:cs typeface="Arial" panose="020B0604020202020204" pitchFamily="34" charset="0"/>
              </a:rPr>
              <a:t>a</a:t>
            </a:r>
            <a:r>
              <a:rPr lang="pt-BR" b="0">
                <a:solidFill>
                  <a:srgbClr val="000000"/>
                </a:solidFill>
                <a:latin typeface="Arial" panose="020B0604020202020204" pitchFamily="34" charset="0"/>
                <a:cs typeface="Arial" panose="020B0604020202020204" pitchFamily="34" charset="0"/>
              </a:rPr>
              <a:t>) {</a:t>
            </a:r>
          </a:p>
          <a:p>
            <a:pPr indent="463550"/>
            <a:r>
              <a:rPr lang="en-US" b="0">
                <a:solidFill>
                  <a:srgbClr val="000000"/>
                </a:solidFill>
                <a:latin typeface="Arial" panose="020B0604020202020204" pitchFamily="34" charset="0"/>
                <a:cs typeface="Arial" panose="020B0604020202020204" pitchFamily="34" charset="0"/>
              </a:rPr>
              <a:t>x = </a:t>
            </a:r>
            <a:r>
              <a:rPr lang="en-US" b="0">
                <a:solidFill>
                  <a:srgbClr val="808080"/>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.x;</a:t>
            </a:r>
          </a:p>
          <a:p>
            <a:pPr indent="463550"/>
            <a:r>
              <a:rPr lang="en-US" b="0">
                <a:solidFill>
                  <a:srgbClr val="000000"/>
                </a:solidFill>
                <a:latin typeface="Arial" panose="020B0604020202020204" pitchFamily="34" charset="0"/>
                <a:cs typeface="Arial" panose="020B0604020202020204" pitchFamily="34" charset="0"/>
              </a:rPr>
              <a:t>y = </a:t>
            </a:r>
            <a:r>
              <a:rPr lang="en-US" b="0">
                <a:solidFill>
                  <a:srgbClr val="808080"/>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.y;</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p>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marL="342900" indent="120650">
              <a:spcBef>
                <a:spcPts val="0"/>
              </a:spcBef>
              <a:buFont typeface="Wingdings" pitchFamily="2" charset="2"/>
              <a:buNone/>
            </a:pPr>
            <a:r>
              <a:rPr lang="en-US" b="0">
                <a:solidFill>
                  <a:srgbClr val="000000"/>
                </a:solidFill>
                <a:latin typeface="Arial" panose="020B0604020202020204" pitchFamily="34" charset="0"/>
                <a:cs typeface="Arial" panose="020B0604020202020204" pitchFamily="34" charset="0"/>
              </a:rPr>
              <a:t>PhanSo a(2,3), b(4,1), c(0); </a:t>
            </a:r>
          </a:p>
          <a:p>
            <a:pPr marL="342900" indent="120650">
              <a:spcBef>
                <a:spcPts val="0"/>
              </a:spcBef>
              <a:buFont typeface="Wingdings" pitchFamily="2" charset="2"/>
              <a:buNone/>
            </a:pPr>
            <a:r>
              <a:rPr lang="en-US" b="0">
                <a:solidFill>
                  <a:srgbClr val="000000"/>
                </a:solidFill>
                <a:latin typeface="Arial" panose="020B0604020202020204" pitchFamily="34" charset="0"/>
                <a:cs typeface="Arial" panose="020B0604020202020204" pitchFamily="34" charset="0"/>
              </a:rPr>
              <a:t>PhanSo d = 5; </a:t>
            </a:r>
            <a:r>
              <a:rPr lang="en-US" b="0">
                <a:solidFill>
                  <a:srgbClr val="C00000"/>
                </a:solidFill>
                <a:latin typeface="Arial" panose="020B0604020202020204" pitchFamily="34" charset="0"/>
                <a:cs typeface="Arial" panose="020B0604020202020204" pitchFamily="34" charset="0"/>
              </a:rPr>
              <a:t>// PhanSo d = PhanSo(5); hoặc PhanSo d(5);</a:t>
            </a:r>
          </a:p>
          <a:p>
            <a:pPr marL="342900" indent="120650">
              <a:spcBef>
                <a:spcPts val="0"/>
              </a:spcBef>
              <a:buFont typeface="Wingdings" pitchFamily="2" charset="2"/>
              <a:buNone/>
            </a:pPr>
            <a:r>
              <a:rPr lang="en-US" b="0">
                <a:solidFill>
                  <a:srgbClr val="000000"/>
                </a:solidFill>
                <a:latin typeface="Arial" panose="020B0604020202020204" pitchFamily="34" charset="0"/>
                <a:cs typeface="Arial" panose="020B0604020202020204" pitchFamily="34" charset="0"/>
              </a:rPr>
              <a:t>c = a + b; </a:t>
            </a:r>
            <a:r>
              <a:rPr lang="en-US" b="0">
                <a:solidFill>
                  <a:srgbClr val="008000"/>
                </a:solidFill>
                <a:latin typeface="Arial" panose="020B0604020202020204" pitchFamily="34" charset="0"/>
                <a:cs typeface="Arial" panose="020B0604020202020204" pitchFamily="34" charset="0"/>
              </a:rPr>
              <a:t>	// c = a.operator + (b)</a:t>
            </a:r>
          </a:p>
          <a:p>
            <a:pPr marL="342900" indent="120650">
              <a:spcBef>
                <a:spcPts val="0"/>
              </a:spcBef>
              <a:buFont typeface="Wingdings" pitchFamily="2" charset="2"/>
              <a:buNone/>
            </a:pPr>
            <a:r>
              <a:rPr lang="en-US" b="0">
                <a:solidFill>
                  <a:srgbClr val="000000"/>
                </a:solidFill>
                <a:latin typeface="Arial" panose="020B0604020202020204" pitchFamily="34" charset="0"/>
                <a:cs typeface="Arial" panose="020B0604020202020204" pitchFamily="34" charset="0"/>
              </a:rPr>
              <a:t>c = a + 5; 	</a:t>
            </a:r>
            <a:r>
              <a:rPr lang="en-US" b="0">
                <a:solidFill>
                  <a:srgbClr val="008000"/>
                </a:solidFill>
                <a:latin typeface="Arial" panose="020B0604020202020204" pitchFamily="34" charset="0"/>
                <a:cs typeface="Arial" panose="020B0604020202020204" pitchFamily="34" charset="0"/>
              </a:rPr>
              <a:t>// c = a.operator + (PhanSo(5))</a:t>
            </a:r>
          </a:p>
          <a:p>
            <a:pPr marL="342900" indent="120650">
              <a:spcBef>
                <a:spcPts val="0"/>
              </a:spcBef>
              <a:buFont typeface="Wingdings" pitchFamily="2" charset="2"/>
              <a:buNone/>
            </a:pPr>
            <a:r>
              <a:rPr lang="en-US" b="0">
                <a:solidFill>
                  <a:srgbClr val="000000"/>
                </a:solidFill>
                <a:latin typeface="Arial" panose="020B0604020202020204" pitchFamily="34" charset="0"/>
                <a:cs typeface="Arial" panose="020B0604020202020204" pitchFamily="34" charset="0"/>
              </a:rPr>
              <a:t>c = 3 + a; </a:t>
            </a:r>
            <a:r>
              <a:rPr lang="en-US" b="0">
                <a:solidFill>
                  <a:srgbClr val="008000"/>
                </a:solidFill>
                <a:latin typeface="Arial" panose="020B0604020202020204" pitchFamily="34" charset="0"/>
                <a:cs typeface="Arial" panose="020B0604020202020204" pitchFamily="34" charset="0"/>
              </a:rPr>
              <a:t>	// c = operator + (3,a): gọi hàm toàn cục</a:t>
            </a:r>
          </a:p>
          <a:p>
            <a:pPr marL="342900" indent="120650">
              <a:spcBef>
                <a:spcPts val="0"/>
              </a:spcBef>
              <a:buFont typeface="Wingdings" pitchFamily="2" charset="2"/>
              <a:buNone/>
            </a:pPr>
            <a:r>
              <a:rPr lang="en-US" b="0">
                <a:solidFill>
                  <a:srgbClr val="008000"/>
                </a:solidFill>
                <a:latin typeface="Arial" panose="020B0604020202020204" pitchFamily="34" charset="0"/>
                <a:cs typeface="Arial" panose="020B0604020202020204" pitchFamily="34" charset="0"/>
              </a:rPr>
              <a:t>	</a:t>
            </a:r>
            <a:r>
              <a:rPr lang="en-US" b="0">
                <a:solidFill>
                  <a:srgbClr val="FF3300"/>
                </a:solidFill>
                <a:latin typeface="Arial" panose="020B0604020202020204" pitchFamily="34" charset="0"/>
                <a:cs typeface="Arial" panose="020B0604020202020204" pitchFamily="34" charset="0"/>
              </a:rPr>
              <a:t>	// nếu không có hàm toàn cục tương ứng sẽ báo lỗi</a:t>
            </a:r>
            <a:r>
              <a:rPr lang="en-US" b="0">
                <a:solidFill>
                  <a:srgbClr val="008000"/>
                </a:solidFill>
                <a:latin typeface="Arial" panose="020B0604020202020204" pitchFamily="34" charset="0"/>
                <a:cs typeface="Arial" panose="020B0604020202020204" pitchFamily="34" charset="0"/>
              </a:rPr>
              <a:t> </a:t>
            </a:r>
          </a:p>
          <a:p>
            <a:pPr marL="342900" indent="1206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marL="342900" indent="1206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p:txBody>
      </p:sp>
      <p:sp>
        <p:nvSpPr>
          <p:cNvPr id="10" name="Title 1">
            <a:extLst>
              <a:ext uri="{FF2B5EF4-FFF2-40B4-BE49-F238E27FC236}">
                <a16:creationId xmlns:a16="http://schemas.microsoft.com/office/drawing/2014/main" id="{1EE26F93-4E1F-4754-B271-EDBAC4E13287}"/>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3.2 Chuyển kiểu bằng Constructor (tt)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04256"/>
            <a:ext cx="8077200" cy="4772744"/>
          </a:xfrm>
        </p:spPr>
        <p:txBody>
          <a:bodyPr>
            <a:noAutofit/>
          </a:bodyPr>
          <a:lstStyle/>
          <a:p>
            <a:pPr marL="0" indent="0" algn="just">
              <a:lnSpc>
                <a:spcPct val="130000"/>
              </a:lnSpc>
              <a:buNone/>
            </a:pPr>
            <a:r>
              <a:rPr lang="en-US" sz="2800">
                <a:latin typeface="Arial" panose="020B0604020202020204" pitchFamily="34" charset="0"/>
                <a:cs typeface="Arial" panose="020B0604020202020204" pitchFamily="34" charset="0"/>
              </a:rPr>
              <a:t>Ta nhận thấy nếu cơ chế chuyển kiểu được thực hiện trên cả hai toán hạng thì ta chỉ cần cài đặt 1 hàm toán tử cho một phép toán ở trên.</a:t>
            </a:r>
          </a:p>
          <a:p>
            <a:pPr marL="0" lvl="1" indent="0" algn="just">
              <a:lnSpc>
                <a:spcPct val="130000"/>
              </a:lnSpc>
              <a:spcBef>
                <a:spcPts val="300"/>
              </a:spcBef>
              <a:spcAft>
                <a:spcPts val="300"/>
              </a:spcAft>
              <a:buNone/>
            </a:pPr>
            <a:r>
              <a:rPr lang="en-US" b="1">
                <a:latin typeface="Arial" pitchFamily="34" charset="0"/>
                <a:cs typeface="Arial" pitchFamily="34" charset="0"/>
              </a:rPr>
              <a:t>=&gt; Chuyển </a:t>
            </a:r>
            <a:r>
              <a:rPr lang="en-US" b="1" u="sng">
                <a:latin typeface="Arial" pitchFamily="34" charset="0"/>
                <a:cs typeface="Arial" pitchFamily="34" charset="0"/>
              </a:rPr>
              <a:t>hàm toán tử là hàm thành phần</a:t>
            </a:r>
            <a:r>
              <a:rPr lang="en-US" b="1">
                <a:latin typeface="Arial" pitchFamily="34" charset="0"/>
                <a:cs typeface="Arial" pitchFamily="34" charset="0"/>
              </a:rPr>
              <a:t> của lớp sang </a:t>
            </a:r>
            <a:r>
              <a:rPr lang="en-US" b="1" u="sng">
                <a:solidFill>
                  <a:srgbClr val="FF0000"/>
                </a:solidFill>
                <a:latin typeface="Arial" pitchFamily="34" charset="0"/>
                <a:cs typeface="Arial" pitchFamily="34" charset="0"/>
              </a:rPr>
              <a:t>hàm toán tử là hàm toàn cục</a:t>
            </a:r>
            <a:r>
              <a:rPr lang="en-US" b="1">
                <a:solidFill>
                  <a:srgbClr val="FF0000"/>
                </a:solidFill>
                <a:latin typeface="Arial" pitchFamily="34" charset="0"/>
                <a:cs typeface="Arial" pitchFamily="34" charset="0"/>
              </a:rPr>
              <a:t>.</a:t>
            </a:r>
            <a:endParaRPr lang="en-US" b="1">
              <a:solidFill>
                <a:srgbClr val="FF0000"/>
              </a:solidFill>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8AEA90D4-BDD4-460A-AAAA-BA122057C617}"/>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3.2 Chuyển kiểu bằng Constructor (tt)</a:t>
            </a:r>
          </a:p>
        </p:txBody>
      </p:sp>
    </p:spTree>
    <p:extLst>
      <p:ext uri="{BB962C8B-B14F-4D97-AF65-F5344CB8AC3E}">
        <p14:creationId xmlns:p14="http://schemas.microsoft.com/office/powerpoint/2010/main" val="2054259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480950" y="1395350"/>
            <a:ext cx="81534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PhanSo{</a:t>
            </a:r>
          </a:p>
          <a:p>
            <a:pPr marL="342900" indent="-342900">
              <a:spcBef>
                <a:spcPct val="20000"/>
              </a:spcBef>
              <a:buFont typeface="Wingdings" pitchFamily="2" charset="2"/>
              <a:buNone/>
            </a:pPr>
            <a:r>
              <a:rPr lang="en-US" sz="1800" b="0">
                <a:solidFill>
                  <a:srgbClr val="000000"/>
                </a:solidFill>
              </a:rPr>
              <a:t>	long tu, mau;</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Set (</a:t>
            </a:r>
            <a:r>
              <a:rPr lang="en-US" sz="1800" b="0">
                <a:solidFill>
                  <a:srgbClr val="0000FF"/>
                </a:solidFill>
              </a:rPr>
              <a:t>long</a:t>
            </a:r>
            <a:r>
              <a:rPr lang="en-US" sz="1800" b="0">
                <a:solidFill>
                  <a:srgbClr val="000000"/>
                </a:solidFill>
              </a:rPr>
              <a:t> t, </a:t>
            </a:r>
            <a:r>
              <a:rPr lang="en-US" sz="1800" b="0">
                <a:solidFill>
                  <a:srgbClr val="0000FF"/>
                </a:solidFill>
              </a:rPr>
              <a:t>long</a:t>
            </a:r>
            <a:r>
              <a:rPr lang="en-US" sz="1800" b="0">
                <a:solidFill>
                  <a:srgbClr val="000000"/>
                </a:solidFill>
              </a:rPr>
              <a:t> m);</a:t>
            </a:r>
          </a:p>
          <a:p>
            <a:pPr marL="342900" indent="-342900">
              <a:spcBef>
                <a:spcPct val="20000"/>
              </a:spcBef>
              <a:buFont typeface="Wingdings" pitchFamily="2" charset="2"/>
              <a:buNone/>
            </a:pPr>
            <a:r>
              <a:rPr lang="en-US" sz="1800" b="0">
                <a:solidFill>
                  <a:srgbClr val="000000"/>
                </a:solidFill>
              </a:rPr>
              <a:t>	PhanSo (</a:t>
            </a:r>
            <a:r>
              <a:rPr lang="en-US" sz="1800" b="0">
                <a:solidFill>
                  <a:srgbClr val="0000FF"/>
                </a:solidFill>
              </a:rPr>
              <a:t>long</a:t>
            </a:r>
            <a:r>
              <a:rPr lang="en-US" sz="1800" b="0">
                <a:solidFill>
                  <a:srgbClr val="000000"/>
                </a:solidFill>
              </a:rPr>
              <a:t> t, </a:t>
            </a:r>
            <a:r>
              <a:rPr lang="en-US" sz="1800" b="0">
                <a:solidFill>
                  <a:srgbClr val="0000FF"/>
                </a:solidFill>
              </a:rPr>
              <a:t>long</a:t>
            </a:r>
            <a:r>
              <a:rPr lang="en-US" sz="1800" b="0">
                <a:solidFill>
                  <a:srgbClr val="000000"/>
                </a:solidFill>
              </a:rPr>
              <a:t> m) { Set(t,m); }</a:t>
            </a:r>
          </a:p>
          <a:p>
            <a:pPr marL="342900" indent="-342900">
              <a:spcBef>
                <a:spcPct val="20000"/>
              </a:spcBef>
              <a:buFont typeface="Wingdings" pitchFamily="2" charset="2"/>
              <a:buNone/>
            </a:pPr>
            <a:r>
              <a:rPr lang="en-US" sz="1800" b="0">
                <a:solidFill>
                  <a:srgbClr val="000000"/>
                </a:solidFill>
              </a:rPr>
              <a:t>	PhanSo (</a:t>
            </a:r>
            <a:r>
              <a:rPr lang="en-US" sz="1800" b="0">
                <a:solidFill>
                  <a:srgbClr val="0000FF"/>
                </a:solidFill>
              </a:rPr>
              <a:t>long</a:t>
            </a:r>
            <a:r>
              <a:rPr lang="en-US" sz="1800" b="0">
                <a:solidFill>
                  <a:srgbClr val="000000"/>
                </a:solidFill>
              </a:rPr>
              <a:t> t) { Set(t,1); }</a:t>
            </a:r>
          </a:p>
          <a:p>
            <a:pPr marL="342900" indent="-342900">
              <a:spcBef>
                <a:spcPct val="20000"/>
              </a:spcBef>
            </a:pPr>
            <a:r>
              <a:rPr lang="pt-BR" sz="1800">
                <a:solidFill>
                  <a:srgbClr val="0000FF"/>
                </a:solidFill>
                <a:latin typeface="Arial" panose="020B0604020202020204" pitchFamily="34" charset="0"/>
                <a:cs typeface="Arial" panose="020B0604020202020204" pitchFamily="34" charset="0"/>
              </a:rPr>
              <a:t>	const</a:t>
            </a:r>
            <a:r>
              <a:rPr lang="pt-BR" sz="1800">
                <a:solidFill>
                  <a:srgbClr val="000000"/>
                </a:solidFill>
                <a:latin typeface="Arial" panose="020B0604020202020204" pitchFamily="34" charset="0"/>
                <a:cs typeface="Arial" panose="020B0604020202020204" pitchFamily="34" charset="0"/>
              </a:rPr>
              <a:t> </a:t>
            </a:r>
            <a:r>
              <a:rPr lang="pt-BR" sz="1800">
                <a:solidFill>
                  <a:srgbClr val="2B91AF"/>
                </a:solidFill>
                <a:latin typeface="Arial" panose="020B0604020202020204" pitchFamily="34" charset="0"/>
                <a:cs typeface="Arial" panose="020B0604020202020204" pitchFamily="34" charset="0"/>
              </a:rPr>
              <a:t>PhanSo</a:t>
            </a:r>
            <a:r>
              <a:rPr lang="pt-BR" sz="1800">
                <a:solidFill>
                  <a:srgbClr val="000000"/>
                </a:solidFill>
                <a:latin typeface="Arial" panose="020B0604020202020204" pitchFamily="34" charset="0"/>
                <a:cs typeface="Arial" panose="020B0604020202020204" pitchFamily="34" charset="0"/>
              </a:rPr>
              <a:t>&amp; </a:t>
            </a:r>
            <a:r>
              <a:rPr lang="pt-BR" sz="1800">
                <a:solidFill>
                  <a:srgbClr val="008080"/>
                </a:solidFill>
                <a:latin typeface="Arial" panose="020B0604020202020204" pitchFamily="34" charset="0"/>
                <a:cs typeface="Arial" panose="020B0604020202020204" pitchFamily="34" charset="0"/>
              </a:rPr>
              <a:t>operator=</a:t>
            </a:r>
            <a:r>
              <a:rPr lang="pt-BR" sz="1800">
                <a:solidFill>
                  <a:srgbClr val="000000"/>
                </a:solidFill>
                <a:latin typeface="Arial" panose="020B0604020202020204" pitchFamily="34" charset="0"/>
                <a:cs typeface="Arial" panose="020B0604020202020204" pitchFamily="34" charset="0"/>
              </a:rPr>
              <a:t>(</a:t>
            </a:r>
            <a:r>
              <a:rPr lang="pt-BR" sz="1800">
                <a:solidFill>
                  <a:srgbClr val="0000FF"/>
                </a:solidFill>
                <a:latin typeface="Arial" panose="020B0604020202020204" pitchFamily="34" charset="0"/>
                <a:cs typeface="Arial" panose="020B0604020202020204" pitchFamily="34" charset="0"/>
              </a:rPr>
              <a:t>const</a:t>
            </a:r>
            <a:r>
              <a:rPr lang="pt-BR" sz="1800">
                <a:solidFill>
                  <a:srgbClr val="000000"/>
                </a:solidFill>
                <a:latin typeface="Arial" panose="020B0604020202020204" pitchFamily="34" charset="0"/>
                <a:cs typeface="Arial" panose="020B0604020202020204" pitchFamily="34" charset="0"/>
              </a:rPr>
              <a:t> </a:t>
            </a:r>
            <a:r>
              <a:rPr lang="pt-BR" sz="1800">
                <a:solidFill>
                  <a:srgbClr val="2B91AF"/>
                </a:solidFill>
                <a:latin typeface="Arial" panose="020B0604020202020204" pitchFamily="34" charset="0"/>
                <a:cs typeface="Arial" panose="020B0604020202020204" pitchFamily="34" charset="0"/>
              </a:rPr>
              <a:t>PhanSo</a:t>
            </a:r>
            <a:r>
              <a:rPr lang="pt-BR" sz="1800">
                <a:solidFill>
                  <a:srgbClr val="000000"/>
                </a:solidFill>
                <a:latin typeface="Arial" panose="020B0604020202020204" pitchFamily="34" charset="0"/>
                <a:cs typeface="Arial" panose="020B0604020202020204" pitchFamily="34" charset="0"/>
              </a:rPr>
              <a:t> &amp;</a:t>
            </a:r>
            <a:r>
              <a:rPr lang="pt-BR" sz="1800">
                <a:solidFill>
                  <a:srgbClr val="808080"/>
                </a:solidFill>
                <a:latin typeface="Arial" panose="020B0604020202020204" pitchFamily="34" charset="0"/>
                <a:cs typeface="Arial" panose="020B0604020202020204" pitchFamily="34" charset="0"/>
              </a:rPr>
              <a:t>a</a:t>
            </a:r>
            <a:r>
              <a:rPr lang="pt-BR" sz="1800">
                <a:solidFill>
                  <a:srgbClr val="000000"/>
                </a:solidFill>
                <a:latin typeface="Arial" panose="020B0604020202020204" pitchFamily="34" charset="0"/>
                <a:cs typeface="Arial" panose="020B0604020202020204" pitchFamily="34" charset="0"/>
              </a:rPr>
              <a:t>); </a:t>
            </a:r>
            <a:r>
              <a:rPr lang="pt-BR" sz="1800" b="0">
                <a:solidFill>
                  <a:srgbClr val="008000"/>
                </a:solidFill>
                <a:latin typeface="Arial" panose="020B0604020202020204" pitchFamily="34" charset="0"/>
                <a:cs typeface="Arial" panose="020B0604020202020204" pitchFamily="34" charset="0"/>
              </a:rPr>
              <a:t>//Toán tử gán</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friend</a:t>
            </a:r>
            <a:r>
              <a:rPr lang="en-US" sz="1800" b="0">
                <a:solidFill>
                  <a:srgbClr val="000000"/>
                </a:solidFill>
              </a:rPr>
              <a:t> PhanSo operator + (PhanSo a, PhanSo b); </a:t>
            </a:r>
            <a:r>
              <a:rPr lang="en-US" sz="1800" b="0">
                <a:solidFill>
                  <a:srgbClr val="C00000"/>
                </a:solidFill>
              </a:rPr>
              <a:t>//Chỉ cần 1 hàm toàn cục</a:t>
            </a:r>
          </a:p>
          <a:p>
            <a:pPr marL="342900" indent="-342900">
              <a:spcBef>
                <a:spcPct val="20000"/>
              </a:spcBef>
              <a:buFont typeface="Wingdings" pitchFamily="2" charset="2"/>
              <a:buNone/>
            </a:pPr>
            <a:r>
              <a:rPr lang="en-US" sz="1800" b="0">
                <a:solidFill>
                  <a:srgbClr val="000000"/>
                </a:solidFill>
              </a:rPr>
              <a:t>};</a:t>
            </a:r>
          </a:p>
          <a:p>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main() {</a:t>
            </a:r>
          </a:p>
          <a:p>
            <a:pPr marL="342900" indent="120650">
              <a:spcBef>
                <a:spcPts val="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PhanSo a(2,3), b(4,1), c(0); </a:t>
            </a:r>
          </a:p>
          <a:p>
            <a:pPr marL="342900" indent="120650">
              <a:spcBef>
                <a:spcPts val="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c = a + b; </a:t>
            </a:r>
            <a:r>
              <a:rPr lang="en-US" sz="1800" b="0">
                <a:solidFill>
                  <a:srgbClr val="008000"/>
                </a:solidFill>
                <a:latin typeface="Arial" panose="020B0604020202020204" pitchFamily="34" charset="0"/>
                <a:cs typeface="Arial" panose="020B0604020202020204" pitchFamily="34" charset="0"/>
              </a:rPr>
              <a:t>	// c = operator + (a,b)</a:t>
            </a:r>
          </a:p>
          <a:p>
            <a:pPr marL="342900" indent="120650">
              <a:spcBef>
                <a:spcPts val="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c = a + 5; 	</a:t>
            </a:r>
            <a:r>
              <a:rPr lang="en-US" sz="1800" b="0">
                <a:solidFill>
                  <a:srgbClr val="008000"/>
                </a:solidFill>
                <a:latin typeface="Arial" panose="020B0604020202020204" pitchFamily="34" charset="0"/>
                <a:cs typeface="Arial" panose="020B0604020202020204" pitchFamily="34" charset="0"/>
              </a:rPr>
              <a:t>// c = operator + (a,PhanSo(5))</a:t>
            </a:r>
          </a:p>
          <a:p>
            <a:pPr marL="342900" indent="120650">
              <a:spcBef>
                <a:spcPts val="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c = 3 + a; </a:t>
            </a:r>
            <a:r>
              <a:rPr lang="en-US" sz="1800" b="0">
                <a:solidFill>
                  <a:srgbClr val="008000"/>
                </a:solidFill>
                <a:latin typeface="Arial" panose="020B0604020202020204" pitchFamily="34" charset="0"/>
                <a:cs typeface="Arial" panose="020B0604020202020204" pitchFamily="34" charset="0"/>
              </a:rPr>
              <a:t>	// c = operator + (PhanSo(3),a)</a:t>
            </a:r>
          </a:p>
          <a:p>
            <a:pPr marL="342900" indent="120650"/>
            <a:r>
              <a:rPr lang="en-US" sz="1800" b="0">
                <a:solidFill>
                  <a:srgbClr val="000000"/>
                </a:solidFill>
                <a:latin typeface="Arial" panose="020B0604020202020204" pitchFamily="34" charset="0"/>
                <a:cs typeface="Arial" panose="020B0604020202020204" pitchFamily="34" charset="0"/>
              </a:rPr>
              <a:t>system(</a:t>
            </a:r>
            <a:r>
              <a:rPr lang="en-US" sz="1800" b="0">
                <a:solidFill>
                  <a:srgbClr val="A31515"/>
                </a:solidFill>
                <a:latin typeface="Arial" panose="020B0604020202020204" pitchFamily="34" charset="0"/>
                <a:cs typeface="Arial" panose="020B0604020202020204" pitchFamily="34" charset="0"/>
              </a:rPr>
              <a:t>"pause"</a:t>
            </a:r>
            <a:r>
              <a:rPr lang="en-US" sz="1800" b="0">
                <a:solidFill>
                  <a:srgbClr val="000000"/>
                </a:solidFill>
                <a:latin typeface="Arial" panose="020B0604020202020204" pitchFamily="34" charset="0"/>
                <a:cs typeface="Arial" panose="020B0604020202020204" pitchFamily="34" charset="0"/>
              </a:rPr>
              <a:t>);</a:t>
            </a:r>
          </a:p>
          <a:p>
            <a:pPr marL="342900" indent="120650"/>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0;</a:t>
            </a:r>
          </a:p>
          <a:p>
            <a:r>
              <a:rPr lang="en-US" sz="1800"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endParaRPr lang="en-US" sz="1800" b="0">
              <a:solidFill>
                <a:srgbClr val="000000"/>
              </a:solidFill>
            </a:endParaRPr>
          </a:p>
        </p:txBody>
      </p:sp>
      <p:sp>
        <p:nvSpPr>
          <p:cNvPr id="10" name="Title 1">
            <a:extLst>
              <a:ext uri="{FF2B5EF4-FFF2-40B4-BE49-F238E27FC236}">
                <a16:creationId xmlns:a16="http://schemas.microsoft.com/office/drawing/2014/main" id="{2578D0FF-DD8F-40AB-BBDA-532EE45A0D38}"/>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3.2 Chuyển kiểu bằng Constructor (tt)</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1856"/>
            <a:ext cx="8382000" cy="4925144"/>
          </a:xfrm>
        </p:spPr>
        <p:txBody>
          <a:bodyPr>
            <a:noAutofit/>
          </a:bodyPr>
          <a:lstStyle/>
          <a:p>
            <a:pPr marL="0" indent="0" algn="just">
              <a:lnSpc>
                <a:spcPct val="130000"/>
              </a:lnSpc>
              <a:spcBef>
                <a:spcPts val="300"/>
              </a:spcBef>
              <a:spcAft>
                <a:spcPts val="300"/>
              </a:spcAft>
              <a:buNone/>
            </a:pPr>
            <a:r>
              <a:rPr lang="vi-VN" sz="2400">
                <a:latin typeface="Arial" pitchFamily="34" charset="0"/>
                <a:cs typeface="Arial" pitchFamily="34" charset="0"/>
              </a:rPr>
              <a:t>Ta d</a:t>
            </a:r>
            <a:r>
              <a:rPr lang="en-US" sz="2400">
                <a:latin typeface="Arial" pitchFamily="34" charset="0"/>
                <a:cs typeface="Arial" pitchFamily="34" charset="0"/>
              </a:rPr>
              <a:t>ùng cách</a:t>
            </a:r>
            <a:r>
              <a:rPr lang="vi-VN" sz="2400">
                <a:latin typeface="Arial" pitchFamily="34" charset="0"/>
                <a:cs typeface="Arial" pitchFamily="34" charset="0"/>
              </a:rPr>
              <a:t> chuyển kiểu bằng phương thức thiết lập khi thỏa hai điều kiện sau:</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Chuyển từ </a:t>
            </a:r>
            <a:r>
              <a:rPr lang="vi-VN" sz="2400" u="sng">
                <a:latin typeface="Arial" pitchFamily="34" charset="0"/>
                <a:cs typeface="Arial" pitchFamily="34" charset="0"/>
              </a:rPr>
              <a:t>kiểu đã có</a:t>
            </a:r>
            <a:r>
              <a:rPr lang="vi-VN" sz="2400">
                <a:latin typeface="Arial" pitchFamily="34" charset="0"/>
                <a:cs typeface="Arial" pitchFamily="34" charset="0"/>
              </a:rPr>
              <a:t> sang </a:t>
            </a:r>
            <a:r>
              <a:rPr lang="vi-VN" sz="2400" u="sng">
                <a:latin typeface="Arial" pitchFamily="34" charset="0"/>
                <a:cs typeface="Arial" pitchFamily="34" charset="0"/>
              </a:rPr>
              <a:t>kiểu đang định nghĩa</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Có quan hệ </a:t>
            </a:r>
            <a:r>
              <a:rPr lang="en-US" sz="2400">
                <a:solidFill>
                  <a:srgbClr val="FF0000"/>
                </a:solidFill>
                <a:latin typeface="Arial" pitchFamily="34" charset="0"/>
                <a:cs typeface="Arial" pitchFamily="34" charset="0"/>
              </a:rPr>
              <a:t>“</a:t>
            </a:r>
            <a:r>
              <a:rPr lang="vi-VN" sz="2400">
                <a:solidFill>
                  <a:srgbClr val="FF0000"/>
                </a:solidFill>
                <a:latin typeface="Arial" pitchFamily="34" charset="0"/>
                <a:cs typeface="Arial" pitchFamily="34" charset="0"/>
              </a:rPr>
              <a:t>là một</a:t>
            </a:r>
            <a:r>
              <a:rPr lang="en-US" sz="2400">
                <a:solidFill>
                  <a:srgbClr val="FF0000"/>
                </a:solidFill>
                <a:latin typeface="Arial" pitchFamily="34" charset="0"/>
                <a:cs typeface="Arial" pitchFamily="34" charset="0"/>
              </a:rPr>
              <a:t>”</a:t>
            </a:r>
            <a:r>
              <a:rPr lang="vi-VN" sz="2400">
                <a:latin typeface="Arial" pitchFamily="34" charset="0"/>
                <a:cs typeface="Arial" pitchFamily="34" charset="0"/>
              </a:rPr>
              <a:t> </a:t>
            </a:r>
            <a:r>
              <a:rPr lang="en-US" sz="2400">
                <a:latin typeface="Arial" pitchFamily="34" charset="0"/>
                <a:cs typeface="Arial" pitchFamily="34" charset="0"/>
              </a:rPr>
              <a:t>giữa</a:t>
            </a:r>
            <a:r>
              <a:rPr lang="vi-VN" sz="2400">
                <a:latin typeface="Arial" pitchFamily="34" charset="0"/>
                <a:cs typeface="Arial" pitchFamily="34" charset="0"/>
              </a:rPr>
              <a:t> kiểu đã có </a:t>
            </a:r>
            <a:r>
              <a:rPr lang="en-US" sz="2400">
                <a:latin typeface="Arial" pitchFamily="34" charset="0"/>
                <a:cs typeface="Arial" pitchFamily="34" charset="0"/>
              </a:rPr>
              <a:t>và</a:t>
            </a:r>
            <a:r>
              <a:rPr lang="vi-VN" sz="2400">
                <a:latin typeface="Arial" pitchFamily="34" charset="0"/>
                <a:cs typeface="Arial" pitchFamily="34" charset="0"/>
              </a:rPr>
              <a:t> kiểu đang định nghĩa (</a:t>
            </a:r>
            <a:r>
              <a:rPr lang="en-US" sz="2400">
                <a:latin typeface="Arial" pitchFamily="34" charset="0"/>
                <a:cs typeface="Arial" pitchFamily="34" charset="0"/>
              </a:rPr>
              <a:t>ví dụ </a:t>
            </a:r>
            <a:r>
              <a:rPr lang="vi-VN" sz="2400">
                <a:latin typeface="Arial" pitchFamily="34" charset="0"/>
                <a:cs typeface="Arial" pitchFamily="34" charset="0"/>
              </a:rPr>
              <a:t>một số nguyên </a:t>
            </a:r>
            <a:r>
              <a:rPr lang="vi-VN" sz="2400">
                <a:solidFill>
                  <a:srgbClr val="FF0000"/>
                </a:solidFill>
                <a:latin typeface="Arial" pitchFamily="34" charset="0"/>
                <a:cs typeface="Arial" pitchFamily="34" charset="0"/>
              </a:rPr>
              <a:t>là một</a:t>
            </a:r>
            <a:r>
              <a:rPr lang="vi-VN" sz="2400">
                <a:latin typeface="Arial" pitchFamily="34" charset="0"/>
                <a:cs typeface="Arial" pitchFamily="34" charset="0"/>
              </a:rPr>
              <a:t> phân số).</a:t>
            </a:r>
            <a:endParaRPr lang="en-US" sz="2400">
              <a:latin typeface="Arial" pitchFamily="34" charset="0"/>
              <a:cs typeface="Arial" pitchFamily="34" charset="0"/>
            </a:endParaRPr>
          </a:p>
          <a:p>
            <a:pPr marL="457200" lvl="1" indent="-457200" algn="just">
              <a:lnSpc>
                <a:spcPct val="130000"/>
              </a:lnSpc>
              <a:spcBef>
                <a:spcPts val="300"/>
              </a:spcBef>
              <a:spcAft>
                <a:spcPts val="300"/>
              </a:spcAft>
              <a:buNone/>
            </a:pPr>
            <a:r>
              <a:rPr lang="en-US" sz="2400" b="1">
                <a:latin typeface="Arial" pitchFamily="34" charset="0"/>
                <a:cs typeface="Arial" pitchFamily="34" charset="0"/>
              </a:rPr>
              <a:t>Các ví dụ </a:t>
            </a:r>
            <a:r>
              <a:rPr lang="vi-VN" sz="2400" b="1"/>
              <a:t>chuyển kiểu bằng phương thức thiết lập: </a:t>
            </a:r>
            <a:endParaRPr lang="en-US" sz="2400" b="1"/>
          </a:p>
          <a:p>
            <a:pPr marL="457200" lvl="1" indent="0" algn="just">
              <a:lnSpc>
                <a:spcPct val="130000"/>
              </a:lnSpc>
              <a:spcBef>
                <a:spcPts val="300"/>
              </a:spcBef>
              <a:spcAft>
                <a:spcPts val="300"/>
              </a:spcAft>
              <a:buNone/>
            </a:pPr>
            <a:r>
              <a:rPr lang="en-US" sz="2400"/>
              <a:t>+ S</a:t>
            </a:r>
            <a:r>
              <a:rPr lang="vi-VN" sz="2400"/>
              <a:t>ố thực </a:t>
            </a:r>
            <a:r>
              <a:rPr lang="en-US" sz="2400">
                <a:sym typeface="Wingdings" pitchFamily="2" charset="2"/>
              </a:rPr>
              <a:t></a:t>
            </a:r>
            <a:r>
              <a:rPr lang="vi-VN" sz="2400"/>
              <a:t> số phức</a:t>
            </a:r>
            <a:endParaRPr lang="en-US" sz="2400"/>
          </a:p>
          <a:p>
            <a:pPr marL="457200" lvl="1" indent="0" algn="just">
              <a:lnSpc>
                <a:spcPct val="130000"/>
              </a:lnSpc>
              <a:spcBef>
                <a:spcPts val="300"/>
              </a:spcBef>
              <a:spcAft>
                <a:spcPts val="300"/>
              </a:spcAft>
              <a:buNone/>
            </a:pPr>
            <a:r>
              <a:rPr lang="en-US" sz="2400"/>
              <a:t>+</a:t>
            </a:r>
            <a:r>
              <a:rPr lang="vi-VN" sz="2400"/>
              <a:t> char * </a:t>
            </a:r>
            <a:r>
              <a:rPr lang="en-US" sz="2400">
                <a:sym typeface="Wingdings" pitchFamily="2" charset="2"/>
              </a:rPr>
              <a:t></a:t>
            </a:r>
            <a:r>
              <a:rPr lang="vi-VN" sz="2400"/>
              <a:t> String</a:t>
            </a:r>
            <a:endParaRPr lang="en-US" sz="2400"/>
          </a:p>
          <a:p>
            <a:pPr marL="457200" lvl="1" indent="0" algn="just">
              <a:lnSpc>
                <a:spcPct val="130000"/>
              </a:lnSpc>
              <a:spcBef>
                <a:spcPts val="300"/>
              </a:spcBef>
              <a:spcAft>
                <a:spcPts val="300"/>
              </a:spcAft>
              <a:buNone/>
            </a:pPr>
            <a:r>
              <a:rPr lang="en-US" sz="2400"/>
              <a:t>+</a:t>
            </a:r>
            <a:r>
              <a:rPr lang="vi-VN" sz="2400"/>
              <a:t> số thực </a:t>
            </a:r>
            <a:r>
              <a:rPr lang="en-US" sz="2400">
                <a:sym typeface="Wingdings" pitchFamily="2" charset="2"/>
              </a:rPr>
              <a:t></a:t>
            </a:r>
            <a:r>
              <a:rPr lang="vi-VN" sz="2400"/>
              <a:t> điểm trong mặt phẳng</a:t>
            </a: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9" name="Title 1">
            <a:extLst>
              <a:ext uri="{FF2B5EF4-FFF2-40B4-BE49-F238E27FC236}">
                <a16:creationId xmlns:a16="http://schemas.microsoft.com/office/drawing/2014/main" id="{8AEA90D4-BDD4-460A-AAAA-BA122057C617}"/>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3.2 Chuyển kiểu bằng Constructor (tt)</a:t>
            </a:r>
          </a:p>
        </p:txBody>
      </p:sp>
    </p:spTree>
    <p:extLst>
      <p:ext uri="{BB962C8B-B14F-4D97-AF65-F5344CB8AC3E}">
        <p14:creationId xmlns:p14="http://schemas.microsoft.com/office/powerpoint/2010/main" val="102981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3.3 Chuyển kiểu bằng phép toán chuyển kiểu</a:t>
            </a:r>
          </a:p>
        </p:txBody>
      </p:sp>
      <p:sp>
        <p:nvSpPr>
          <p:cNvPr id="3" name="Content Placeholder 2"/>
          <p:cNvSpPr>
            <a:spLocks noGrp="1"/>
          </p:cNvSpPr>
          <p:nvPr>
            <p:ph idx="1"/>
          </p:nvPr>
        </p:nvSpPr>
        <p:spPr>
          <a:xfrm>
            <a:off x="304800" y="1551856"/>
            <a:ext cx="8382000" cy="4925144"/>
          </a:xfrm>
        </p:spPr>
        <p:txBody>
          <a:bodyPr>
            <a:normAutofit lnSpcReduction="10000"/>
          </a:bodyPr>
          <a:lstStyle/>
          <a:p>
            <a:pPr marL="0" indent="0" algn="just">
              <a:lnSpc>
                <a:spcPct val="130000"/>
              </a:lnSpc>
              <a:spcBef>
                <a:spcPts val="300"/>
              </a:spcBef>
              <a:spcAft>
                <a:spcPts val="300"/>
              </a:spcAft>
              <a:buNone/>
            </a:pPr>
            <a:r>
              <a:rPr lang="en-US" sz="2800" b="1">
                <a:latin typeface="Arial" pitchFamily="34" charset="0"/>
                <a:cs typeface="Arial" pitchFamily="34" charset="0"/>
              </a:rPr>
              <a:t>C</a:t>
            </a:r>
            <a:r>
              <a:rPr lang="vi-VN" sz="2800" b="1">
                <a:latin typeface="Arial" pitchFamily="34" charset="0"/>
                <a:cs typeface="Arial" pitchFamily="34" charset="0"/>
              </a:rPr>
              <a:t>huyển kiểu </a:t>
            </a:r>
            <a:r>
              <a:rPr lang="en-US" sz="2800" b="1">
                <a:latin typeface="Arial" pitchFamily="34" charset="0"/>
                <a:cs typeface="Arial" pitchFamily="34" charset="0"/>
              </a:rPr>
              <a:t>bằng Constructor </a:t>
            </a:r>
            <a:r>
              <a:rPr lang="vi-VN" sz="2800" b="1">
                <a:latin typeface="Arial" pitchFamily="34" charset="0"/>
                <a:cs typeface="Arial" pitchFamily="34" charset="0"/>
              </a:rPr>
              <a:t>có nhược điểm:</a:t>
            </a:r>
          </a:p>
          <a:p>
            <a:pPr lvl="1" indent="-398463" algn="just">
              <a:lnSpc>
                <a:spcPct val="130000"/>
              </a:lnSpc>
              <a:spcBef>
                <a:spcPts val="300"/>
              </a:spcBef>
              <a:spcAft>
                <a:spcPts val="300"/>
              </a:spcAft>
              <a:buFont typeface="Wingdings" pitchFamily="2" charset="2"/>
              <a:buChar char="§"/>
            </a:pPr>
            <a:r>
              <a:rPr lang="vi-VN">
                <a:latin typeface="Arial" pitchFamily="34" charset="0"/>
                <a:cs typeface="Arial" pitchFamily="34" charset="0"/>
              </a:rPr>
              <a:t>Không thể chuyển từ </a:t>
            </a:r>
            <a:r>
              <a:rPr lang="vi-VN" u="sng">
                <a:latin typeface="Arial" pitchFamily="34" charset="0"/>
                <a:cs typeface="Arial" pitchFamily="34" charset="0"/>
              </a:rPr>
              <a:t>kiểu </a:t>
            </a:r>
            <a:r>
              <a:rPr lang="en-US" u="sng">
                <a:latin typeface="Arial" pitchFamily="34" charset="0"/>
                <a:cs typeface="Arial" pitchFamily="34" charset="0"/>
              </a:rPr>
              <a:t>dữ liệu tự</a:t>
            </a:r>
            <a:r>
              <a:rPr lang="vi-VN" u="sng">
                <a:latin typeface="Arial" pitchFamily="34" charset="0"/>
                <a:cs typeface="Arial" pitchFamily="34" charset="0"/>
              </a:rPr>
              <a:t> định nghĩa</a:t>
            </a:r>
            <a:r>
              <a:rPr lang="vi-VN">
                <a:latin typeface="Arial" pitchFamily="34" charset="0"/>
                <a:cs typeface="Arial" pitchFamily="34" charset="0"/>
              </a:rPr>
              <a:t> sang </a:t>
            </a:r>
            <a:r>
              <a:rPr lang="vi-VN" u="sng">
                <a:latin typeface="Arial" pitchFamily="34" charset="0"/>
                <a:cs typeface="Arial" pitchFamily="34" charset="0"/>
              </a:rPr>
              <a:t>kiểu </a:t>
            </a:r>
            <a:r>
              <a:rPr lang="en-US" u="sng">
                <a:latin typeface="Arial" pitchFamily="34" charset="0"/>
                <a:cs typeface="Arial" pitchFamily="34" charset="0"/>
              </a:rPr>
              <a:t>dữ liệu chuẩn</a:t>
            </a:r>
            <a:r>
              <a:rPr lang="en-US">
                <a:latin typeface="Arial" pitchFamily="34" charset="0"/>
                <a:cs typeface="Arial" pitchFamily="34" charset="0"/>
              </a:rPr>
              <a:t>, vì không thể sửa đổi kiểu dữ liệu chuẩn.</a:t>
            </a:r>
          </a:p>
          <a:p>
            <a:pPr lvl="1" indent="-398463" algn="just">
              <a:lnSpc>
                <a:spcPct val="130000"/>
              </a:lnSpc>
              <a:spcBef>
                <a:spcPts val="300"/>
              </a:spcBef>
              <a:spcAft>
                <a:spcPts val="300"/>
              </a:spcAft>
              <a:buFont typeface="Wingdings" pitchFamily="2" charset="2"/>
              <a:buChar char="§"/>
            </a:pPr>
            <a:r>
              <a:rPr lang="vi-VN" sz="2800">
                <a:solidFill>
                  <a:srgbClr val="C00000"/>
                </a:solidFill>
                <a:latin typeface="Arial" pitchFamily="34" charset="0"/>
                <a:cs typeface="Arial" pitchFamily="34" charset="0"/>
              </a:rPr>
              <a:t>Phương thức thiết lập với một tham số</a:t>
            </a:r>
            <a:r>
              <a:rPr lang="vi-VN" sz="2800">
                <a:latin typeface="Arial" pitchFamily="34" charset="0"/>
                <a:cs typeface="Arial" pitchFamily="34" charset="0"/>
              </a:rPr>
              <a:t> sẽ dẫn đến cơ chế chuyển kiểu tự động</a:t>
            </a:r>
            <a:r>
              <a:rPr lang="en-US" sz="2800">
                <a:latin typeface="Arial" pitchFamily="34" charset="0"/>
                <a:cs typeface="Arial" pitchFamily="34" charset="0"/>
              </a:rPr>
              <a:t> có thể không mong muốn.</a:t>
            </a:r>
            <a:endParaRPr lang="en-US">
              <a:latin typeface="Arial" pitchFamily="34" charset="0"/>
              <a:cs typeface="Arial" pitchFamily="34" charset="0"/>
            </a:endParaRPr>
          </a:p>
          <a:p>
            <a:pPr marL="58738" lvl="1" indent="0" algn="just">
              <a:lnSpc>
                <a:spcPct val="130000"/>
              </a:lnSpc>
              <a:spcBef>
                <a:spcPts val="300"/>
              </a:spcBef>
              <a:spcAft>
                <a:spcPts val="300"/>
              </a:spcAft>
              <a:buNone/>
            </a:pPr>
            <a:r>
              <a:rPr lang="en-US" sz="2800">
                <a:solidFill>
                  <a:srgbClr val="FF0000"/>
                </a:solidFill>
                <a:latin typeface="Arial" pitchFamily="34" charset="0"/>
                <a:cs typeface="Arial" pitchFamily="34" charset="0"/>
              </a:rPr>
              <a:t>=&gt; Chuyển kiểu bằng</a:t>
            </a:r>
            <a:r>
              <a:rPr lang="vi-VN" sz="2800">
                <a:solidFill>
                  <a:srgbClr val="FF0000"/>
                </a:solidFill>
                <a:latin typeface="Arial" pitchFamily="34" charset="0"/>
                <a:cs typeface="Arial" pitchFamily="34" charset="0"/>
              </a:rPr>
              <a:t> cách định nghĩa phép toán chuyển kiểu. </a:t>
            </a:r>
            <a:endParaRPr lang="en-US" sz="280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3.3 Chuyển kiểu bằng phép toán chuyển kiểu (tt)</a:t>
            </a:r>
          </a:p>
        </p:txBody>
      </p:sp>
      <p:sp>
        <p:nvSpPr>
          <p:cNvPr id="3" name="Content Placeholder 2"/>
          <p:cNvSpPr>
            <a:spLocks noGrp="1"/>
          </p:cNvSpPr>
          <p:nvPr>
            <p:ph idx="1"/>
          </p:nvPr>
        </p:nvSpPr>
        <p:spPr>
          <a:xfrm>
            <a:off x="152400" y="1600200"/>
            <a:ext cx="8686800" cy="4925144"/>
          </a:xfrm>
        </p:spPr>
        <p:txBody>
          <a:bodyPr>
            <a:normAutofit lnSpcReduction="10000"/>
          </a:bodyPr>
          <a:lstStyle/>
          <a:p>
            <a:pPr marL="463550" indent="-463550" algn="just">
              <a:lnSpc>
                <a:spcPct val="130000"/>
              </a:lnSpc>
              <a:spcBef>
                <a:spcPts val="300"/>
              </a:spcBef>
              <a:spcAft>
                <a:spcPts val="300"/>
              </a:spcAft>
              <a:buFont typeface="Wingdings" panose="05000000000000000000" pitchFamily="2" charset="2"/>
              <a:buChar char="v"/>
            </a:pPr>
            <a:r>
              <a:rPr lang="vi-VN" sz="2400">
                <a:solidFill>
                  <a:schemeClr val="tx1">
                    <a:lumMod val="95000"/>
                    <a:lumOff val="5000"/>
                  </a:schemeClr>
                </a:solidFill>
                <a:latin typeface="Arial" pitchFamily="34" charset="0"/>
                <a:cs typeface="Arial" pitchFamily="34" charset="0"/>
              </a:rPr>
              <a:t>Phép toán chuyển kiểu </a:t>
            </a:r>
            <a:r>
              <a:rPr lang="vi-VN" sz="2400" u="sng">
                <a:solidFill>
                  <a:schemeClr val="tx1">
                    <a:lumMod val="95000"/>
                    <a:lumOff val="5000"/>
                  </a:schemeClr>
                </a:solidFill>
                <a:latin typeface="Arial" pitchFamily="34" charset="0"/>
                <a:cs typeface="Arial" pitchFamily="34" charset="0"/>
              </a:rPr>
              <a:t>là hàm thành phần</a:t>
            </a:r>
            <a:r>
              <a:rPr lang="vi-VN" sz="2400">
                <a:solidFill>
                  <a:schemeClr val="tx1">
                    <a:lumMod val="95000"/>
                    <a:lumOff val="5000"/>
                  </a:schemeClr>
                </a:solidFill>
                <a:latin typeface="Arial" pitchFamily="34" charset="0"/>
                <a:cs typeface="Arial" pitchFamily="34" charset="0"/>
              </a:rPr>
              <a:t> có dạng</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a:t>
            </a:r>
            <a:r>
              <a:rPr lang="en-US" sz="2400">
                <a:solidFill>
                  <a:schemeClr val="tx1">
                    <a:lumMod val="95000"/>
                    <a:lumOff val="5000"/>
                  </a:schemeClr>
                </a:solidFill>
                <a:latin typeface="Arial" pitchFamily="34" charset="0"/>
                <a:cs typeface="Arial" pitchFamily="34" charset="0"/>
              </a:rPr>
              <a:t> 	</a:t>
            </a:r>
            <a:r>
              <a:rPr lang="en-US" sz="2400">
                <a:solidFill>
                  <a:srgbClr val="C00000"/>
                </a:solidFill>
                <a:latin typeface="Arial" pitchFamily="34" charset="0"/>
                <a:cs typeface="Arial" pitchFamily="34" charset="0"/>
              </a:rPr>
              <a:t>Tên_lớp</a:t>
            </a:r>
            <a:r>
              <a:rPr lang="vi-VN" sz="2400">
                <a:solidFill>
                  <a:srgbClr val="C00000"/>
                </a:solidFill>
                <a:latin typeface="Arial" pitchFamily="34" charset="0"/>
                <a:cs typeface="Arial" pitchFamily="34" charset="0"/>
              </a:rPr>
              <a:t>::</a:t>
            </a:r>
            <a:r>
              <a:rPr lang="vi-VN" sz="2400">
                <a:solidFill>
                  <a:srgbClr val="0000FF"/>
                </a:solidFill>
                <a:latin typeface="Arial" pitchFamily="34" charset="0"/>
                <a:cs typeface="Arial" pitchFamily="34" charset="0"/>
              </a:rPr>
              <a:t>operator</a:t>
            </a:r>
            <a:r>
              <a:rPr lang="vi-VN" sz="2400">
                <a:solidFill>
                  <a:srgbClr val="C00000"/>
                </a:solidFill>
                <a:latin typeface="Arial" pitchFamily="34" charset="0"/>
                <a:cs typeface="Arial" pitchFamily="34" charset="0"/>
              </a:rPr>
              <a:t> </a:t>
            </a:r>
            <a:r>
              <a:rPr lang="en-US" sz="2400">
                <a:solidFill>
                  <a:srgbClr val="C00000"/>
                </a:solidFill>
                <a:latin typeface="Arial" pitchFamily="34" charset="0"/>
                <a:cs typeface="Arial" pitchFamily="34" charset="0"/>
              </a:rPr>
              <a:t>Kiểu_dữ_liệu_chuẩn</a:t>
            </a:r>
            <a:r>
              <a:rPr lang="vi-VN" sz="2400">
                <a:solidFill>
                  <a:srgbClr val="C00000"/>
                </a:solidFill>
                <a:latin typeface="Arial" pitchFamily="34" charset="0"/>
                <a:cs typeface="Arial" pitchFamily="34" charset="0"/>
              </a:rPr>
              <a:t>()</a:t>
            </a:r>
          </a:p>
          <a:p>
            <a:pPr marL="46355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S</a:t>
            </a:r>
            <a:r>
              <a:rPr lang="vi-VN" sz="2400">
                <a:solidFill>
                  <a:schemeClr val="tx1">
                    <a:lumMod val="95000"/>
                    <a:lumOff val="5000"/>
                  </a:schemeClr>
                </a:solidFill>
                <a:latin typeface="Arial" pitchFamily="34" charset="0"/>
                <a:cs typeface="Arial" pitchFamily="34" charset="0"/>
              </a:rPr>
              <a:t>ẽ có cơ chế </a:t>
            </a:r>
            <a:r>
              <a:rPr lang="vi-VN" sz="2400">
                <a:solidFill>
                  <a:srgbClr val="FF0000"/>
                </a:solidFill>
                <a:latin typeface="Arial" pitchFamily="34" charset="0"/>
                <a:cs typeface="Arial" pitchFamily="34" charset="0"/>
              </a:rPr>
              <a:t>chuyển kiểu tự động</a:t>
            </a:r>
            <a:r>
              <a:rPr lang="vi-VN" sz="2400">
                <a:solidFill>
                  <a:schemeClr val="tx1">
                    <a:lumMod val="95000"/>
                    <a:lumOff val="5000"/>
                  </a:schemeClr>
                </a:solidFill>
                <a:latin typeface="Arial" pitchFamily="34" charset="0"/>
                <a:cs typeface="Arial" pitchFamily="34" charset="0"/>
              </a:rPr>
              <a:t> từ </a:t>
            </a:r>
            <a:r>
              <a:rPr lang="vi-VN" sz="2400" u="sng">
                <a:solidFill>
                  <a:schemeClr val="tx1">
                    <a:lumMod val="95000"/>
                    <a:lumOff val="5000"/>
                  </a:schemeClr>
                </a:solidFill>
                <a:latin typeface="Arial" pitchFamily="34" charset="0"/>
                <a:cs typeface="Arial" pitchFamily="34" charset="0"/>
              </a:rPr>
              <a:t>kiểu </a:t>
            </a:r>
            <a:r>
              <a:rPr lang="en-US" sz="2400" u="sng">
                <a:solidFill>
                  <a:schemeClr val="tx1">
                    <a:lumMod val="95000"/>
                    <a:lumOff val="5000"/>
                  </a:schemeClr>
                </a:solidFill>
                <a:latin typeface="Arial" pitchFamily="34" charset="0"/>
                <a:cs typeface="Arial" pitchFamily="34" charset="0"/>
              </a:rPr>
              <a:t>dữ liệu tự</a:t>
            </a:r>
            <a:r>
              <a:rPr lang="vi-VN" sz="2400" u="sng">
                <a:solidFill>
                  <a:schemeClr val="tx1">
                    <a:lumMod val="95000"/>
                    <a:lumOff val="5000"/>
                  </a:schemeClr>
                </a:solidFill>
                <a:latin typeface="Arial" pitchFamily="34" charset="0"/>
                <a:cs typeface="Arial" pitchFamily="34" charset="0"/>
              </a:rPr>
              <a:t> định nghĩa</a:t>
            </a:r>
            <a:r>
              <a:rPr lang="vi-VN" sz="2400">
                <a:solidFill>
                  <a:schemeClr val="tx1">
                    <a:lumMod val="95000"/>
                    <a:lumOff val="5000"/>
                  </a:schemeClr>
                </a:solidFill>
                <a:latin typeface="Arial" pitchFamily="34" charset="0"/>
                <a:cs typeface="Arial" pitchFamily="34" charset="0"/>
              </a:rPr>
              <a:t> </a:t>
            </a:r>
            <a:r>
              <a:rPr lang="en-US" sz="2400">
                <a:solidFill>
                  <a:schemeClr val="tx1">
                    <a:lumMod val="95000"/>
                    <a:lumOff val="5000"/>
                  </a:schemeClr>
                </a:solidFill>
                <a:latin typeface="Arial" pitchFamily="34" charset="0"/>
                <a:cs typeface="Arial" pitchFamily="34" charset="0"/>
              </a:rPr>
              <a:t>(Tên_lớp) </a:t>
            </a:r>
            <a:r>
              <a:rPr lang="vi-VN" sz="2400">
                <a:solidFill>
                  <a:schemeClr val="tx1">
                    <a:lumMod val="95000"/>
                    <a:lumOff val="5000"/>
                  </a:schemeClr>
                </a:solidFill>
                <a:latin typeface="Arial" pitchFamily="34" charset="0"/>
                <a:cs typeface="Arial" pitchFamily="34" charset="0"/>
              </a:rPr>
              <a:t>sang </a:t>
            </a:r>
            <a:r>
              <a:rPr lang="vi-VN" sz="2400" u="sng">
                <a:solidFill>
                  <a:schemeClr val="tx1">
                    <a:lumMod val="95000"/>
                    <a:lumOff val="5000"/>
                  </a:schemeClr>
                </a:solidFill>
                <a:latin typeface="Arial" pitchFamily="34" charset="0"/>
                <a:cs typeface="Arial" pitchFamily="34" charset="0"/>
              </a:rPr>
              <a:t>kiểu </a:t>
            </a:r>
            <a:r>
              <a:rPr lang="en-US" sz="2400" u="sng">
                <a:solidFill>
                  <a:schemeClr val="tx1">
                    <a:lumMod val="95000"/>
                    <a:lumOff val="5000"/>
                  </a:schemeClr>
                </a:solidFill>
                <a:latin typeface="Arial" pitchFamily="34" charset="0"/>
                <a:cs typeface="Arial" pitchFamily="34" charset="0"/>
              </a:rPr>
              <a:t>dữ liệu chuẩn</a:t>
            </a:r>
            <a:r>
              <a:rPr lang="en-US" sz="2400">
                <a:solidFill>
                  <a:schemeClr val="tx1">
                    <a:lumMod val="95000"/>
                    <a:lumOff val="5000"/>
                  </a:schemeClr>
                </a:solidFill>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v"/>
            </a:pPr>
            <a:r>
              <a:rPr lang="en-US" sz="2400">
                <a:solidFill>
                  <a:schemeClr val="tx1">
                    <a:lumMod val="95000"/>
                    <a:lumOff val="5000"/>
                  </a:schemeClr>
                </a:solidFill>
                <a:latin typeface="Arial" pitchFamily="34" charset="0"/>
                <a:cs typeface="Arial" pitchFamily="34" charset="0"/>
              </a:rPr>
              <a:t>Ta d</a:t>
            </a:r>
            <a:r>
              <a:rPr lang="vi-VN" sz="2400">
                <a:solidFill>
                  <a:schemeClr val="tx1">
                    <a:lumMod val="95000"/>
                    <a:lumOff val="5000"/>
                  </a:schemeClr>
                </a:solidFill>
                <a:latin typeface="Arial" pitchFamily="34" charset="0"/>
                <a:cs typeface="Arial" pitchFamily="34" charset="0"/>
              </a:rPr>
              <a:t>ùng phép toán chuyển kiểu khi định nghĩa kiểu</a:t>
            </a:r>
            <a:r>
              <a:rPr lang="en-US" sz="2400">
                <a:solidFill>
                  <a:schemeClr val="tx1">
                    <a:lumMod val="95000"/>
                    <a:lumOff val="5000"/>
                  </a:schemeClr>
                </a:solidFill>
                <a:latin typeface="Arial" pitchFamily="34" charset="0"/>
                <a:cs typeface="Arial" pitchFamily="34" charset="0"/>
              </a:rPr>
              <a:t> dữ liệu</a:t>
            </a:r>
            <a:r>
              <a:rPr lang="vi-VN" sz="2400">
                <a:solidFill>
                  <a:schemeClr val="tx1">
                    <a:lumMod val="95000"/>
                    <a:lumOff val="5000"/>
                  </a:schemeClr>
                </a:solidFill>
                <a:latin typeface="Arial" pitchFamily="34" charset="0"/>
                <a:cs typeface="Arial" pitchFamily="34" charset="0"/>
              </a:rPr>
              <a:t> mới và muốn </a:t>
            </a:r>
            <a:r>
              <a:rPr lang="en-US" sz="2400" u="sng">
                <a:latin typeface="Arial" pitchFamily="34" charset="0"/>
                <a:cs typeface="Arial" pitchFamily="34" charset="0"/>
              </a:rPr>
              <a:t>sử</a:t>
            </a:r>
            <a:r>
              <a:rPr lang="vi-VN" sz="2400" u="sng">
                <a:latin typeface="Arial" pitchFamily="34" charset="0"/>
                <a:cs typeface="Arial" pitchFamily="34" charset="0"/>
              </a:rPr>
              <a:t> dụng các phép toán </a:t>
            </a:r>
            <a:r>
              <a:rPr lang="en-US" sz="2400" u="sng">
                <a:latin typeface="Arial" pitchFamily="34" charset="0"/>
                <a:cs typeface="Arial" pitchFamily="34" charset="0"/>
              </a:rPr>
              <a:t>đã có</a:t>
            </a:r>
            <a:r>
              <a:rPr lang="en-US" sz="2400">
                <a:latin typeface="Arial" pitchFamily="34" charset="0"/>
                <a:cs typeface="Arial" pitchFamily="34" charset="0"/>
              </a:rPr>
              <a:t> của </a:t>
            </a:r>
            <a:r>
              <a:rPr lang="vi-VN" sz="2400">
                <a:latin typeface="Arial" pitchFamily="34" charset="0"/>
                <a:cs typeface="Arial" pitchFamily="34" charset="0"/>
              </a:rPr>
              <a:t>kiểu </a:t>
            </a:r>
            <a:r>
              <a:rPr lang="en-US" sz="2400">
                <a:latin typeface="Arial" pitchFamily="34" charset="0"/>
                <a:cs typeface="Arial" pitchFamily="34" charset="0"/>
              </a:rPr>
              <a:t>dữ liệu chuẩn.</a:t>
            </a:r>
          </a:p>
          <a:p>
            <a:pPr marL="463550" indent="-463550" algn="just">
              <a:lnSpc>
                <a:spcPct val="130000"/>
              </a:lnSpc>
              <a:spcBef>
                <a:spcPts val="300"/>
              </a:spcBef>
              <a:spcAft>
                <a:spcPts val="300"/>
              </a:spcAft>
              <a:buFont typeface="Wingdings" panose="05000000000000000000" pitchFamily="2" charset="2"/>
              <a:buChar char="v"/>
            </a:pPr>
            <a:r>
              <a:rPr lang="vi-VN" sz="2400">
                <a:solidFill>
                  <a:schemeClr val="tx1">
                    <a:lumMod val="95000"/>
                    <a:lumOff val="5000"/>
                  </a:schemeClr>
                </a:solidFill>
                <a:latin typeface="Arial" pitchFamily="34" charset="0"/>
                <a:cs typeface="Arial" pitchFamily="34" charset="0"/>
              </a:rPr>
              <a:t>Phép toán chuyển kiểu cũng được dùng để </a:t>
            </a:r>
            <a:r>
              <a:rPr lang="vi-VN" sz="2400">
                <a:latin typeface="Arial" pitchFamily="34" charset="0"/>
                <a:cs typeface="Arial" pitchFamily="34" charset="0"/>
              </a:rPr>
              <a:t>biểu diễn quan hệ </a:t>
            </a:r>
            <a:r>
              <a:rPr lang="en-US" sz="2400">
                <a:solidFill>
                  <a:srgbClr val="FF0000"/>
                </a:solidFill>
                <a:latin typeface="Arial" pitchFamily="34" charset="0"/>
                <a:cs typeface="Arial" pitchFamily="34" charset="0"/>
              </a:rPr>
              <a:t>“</a:t>
            </a:r>
            <a:r>
              <a:rPr lang="vi-VN" sz="2400">
                <a:solidFill>
                  <a:srgbClr val="FF0000"/>
                </a:solidFill>
                <a:latin typeface="Arial" pitchFamily="34" charset="0"/>
                <a:cs typeface="Arial" pitchFamily="34" charset="0"/>
              </a:rPr>
              <a:t>là một</a:t>
            </a:r>
            <a:r>
              <a:rPr lang="en-US" sz="2400">
                <a:solidFill>
                  <a:srgbClr val="FF0000"/>
                </a:solidFill>
                <a:latin typeface="Arial" pitchFamily="34" charset="0"/>
                <a:cs typeface="Arial" pitchFamily="34" charset="0"/>
              </a:rPr>
              <a:t>”</a:t>
            </a:r>
            <a:r>
              <a:rPr lang="vi-VN" sz="2400">
                <a:latin typeface="Arial" pitchFamily="34" charset="0"/>
                <a:cs typeface="Arial" pitchFamily="34" charset="0"/>
              </a:rPr>
              <a:t> </a:t>
            </a:r>
            <a:r>
              <a:rPr lang="en-US" sz="2400">
                <a:latin typeface="Arial" pitchFamily="34" charset="0"/>
                <a:cs typeface="Arial" pitchFamily="34" charset="0"/>
              </a:rPr>
              <a:t>giữa</a:t>
            </a:r>
            <a:r>
              <a:rPr lang="vi-VN" sz="2400">
                <a:latin typeface="Arial" pitchFamily="34" charset="0"/>
                <a:cs typeface="Arial" pitchFamily="34" charset="0"/>
              </a:rPr>
              <a:t> kiểu đang định nghĩa </a:t>
            </a:r>
            <a:r>
              <a:rPr lang="en-US" sz="2400">
                <a:latin typeface="Arial" pitchFamily="34" charset="0"/>
                <a:cs typeface="Arial" pitchFamily="34" charset="0"/>
              </a:rPr>
              <a:t>và</a:t>
            </a:r>
            <a:r>
              <a:rPr lang="vi-VN" sz="2400">
                <a:latin typeface="Arial" pitchFamily="34" charset="0"/>
                <a:cs typeface="Arial" pitchFamily="34" charset="0"/>
              </a:rPr>
              <a:t> kiểu đã c</a:t>
            </a:r>
            <a:r>
              <a:rPr lang="vi-VN" sz="2400">
                <a:solidFill>
                  <a:schemeClr val="tx1">
                    <a:lumMod val="95000"/>
                    <a:lumOff val="5000"/>
                  </a:schemeClr>
                </a:solidFill>
                <a:latin typeface="Arial" pitchFamily="34" charset="0"/>
                <a:cs typeface="Arial" pitchFamily="34" charset="0"/>
              </a:rPr>
              <a:t>ó</a:t>
            </a:r>
            <a:r>
              <a:rPr lang="en-US" sz="2400">
                <a:solidFill>
                  <a:schemeClr val="tx1">
                    <a:lumMod val="95000"/>
                    <a:lumOff val="5000"/>
                  </a:schemeClr>
                </a:solidFill>
                <a:latin typeface="Arial" pitchFamily="34" charset="0"/>
                <a:cs typeface="Arial" pitchFamily="34" charset="0"/>
              </a:rPr>
              <a:t> (ví dụ một phân số </a:t>
            </a:r>
            <a:r>
              <a:rPr lang="en-US" sz="2400">
                <a:solidFill>
                  <a:srgbClr val="FF0000"/>
                </a:solidFill>
                <a:latin typeface="Arial" pitchFamily="34" charset="0"/>
                <a:cs typeface="Arial" pitchFamily="34" charset="0"/>
              </a:rPr>
              <a:t>là một</a:t>
            </a:r>
            <a:r>
              <a:rPr lang="en-US" sz="2400">
                <a:solidFill>
                  <a:schemeClr val="tx1">
                    <a:lumMod val="95000"/>
                    <a:lumOff val="5000"/>
                  </a:schemeClr>
                </a:solidFill>
                <a:latin typeface="Arial" pitchFamily="34" charset="0"/>
                <a:cs typeface="Arial" pitchFamily="34" charset="0"/>
              </a:rPr>
              <a:t> số thực).</a:t>
            </a:r>
            <a:endParaRPr lang="vi-VN" sz="24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533400" y="1676400"/>
            <a:ext cx="8077200" cy="4800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class </a:t>
            </a:r>
            <a:r>
              <a:rPr lang="en-US" sz="2200" b="0">
                <a:solidFill>
                  <a:srgbClr val="000000"/>
                </a:solidFill>
                <a:latin typeface="Arial" panose="020B0604020202020204" pitchFamily="34" charset="0"/>
                <a:cs typeface="Arial" panose="020B0604020202020204" pitchFamily="34" charset="0"/>
              </a:rPr>
              <a:t>PhanSo {</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long </a:t>
            </a:r>
            <a:r>
              <a:rPr lang="en-US" sz="2200" b="0">
                <a:solidFill>
                  <a:srgbClr val="000000"/>
                </a:solidFill>
                <a:latin typeface="Arial" panose="020B0604020202020204" pitchFamily="34" charset="0"/>
                <a:cs typeface="Arial" panose="020B0604020202020204" pitchFamily="34" charset="0"/>
              </a:rPr>
              <a:t>tu, mau;</a:t>
            </a:r>
          </a:p>
          <a:p>
            <a:pPr marL="342900" indent="-342900">
              <a:spcBef>
                <a:spcPts val="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public</a:t>
            </a:r>
            <a:r>
              <a:rPr lang="en-US" sz="2200" b="0">
                <a:solidFill>
                  <a:srgbClr val="000000"/>
                </a:solidFill>
                <a:latin typeface="Arial" panose="020B0604020202020204" pitchFamily="34" charset="0"/>
                <a:cs typeface="Arial" panose="020B0604020202020204" pitchFamily="34" charset="0"/>
              </a:rPr>
              <a:t>:</a:t>
            </a:r>
          </a:p>
          <a:p>
            <a:pPr marL="342900" indent="-342900">
              <a:spcBef>
                <a:spcPts val="0"/>
              </a:spcBef>
            </a:pPr>
            <a:r>
              <a:rPr lang="en-US" sz="2200" b="0">
                <a:solidFill>
                  <a:srgbClr val="000000"/>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void </a:t>
            </a:r>
            <a:r>
              <a:rPr lang="en-US" sz="2200" b="0">
                <a:solidFill>
                  <a:srgbClr val="000000"/>
                </a:solidFill>
                <a:latin typeface="Arial" panose="020B0604020202020204" pitchFamily="34" charset="0"/>
                <a:cs typeface="Arial" panose="020B0604020202020204" pitchFamily="34" charset="0"/>
              </a:rPr>
              <a:t>Set(</a:t>
            </a:r>
            <a:r>
              <a:rPr lang="en-US" sz="2200" b="0">
                <a:solidFill>
                  <a:srgbClr val="0000FF"/>
                </a:solidFill>
                <a:latin typeface="Arial" panose="020B0604020202020204" pitchFamily="34" charset="0"/>
                <a:cs typeface="Arial" panose="020B0604020202020204" pitchFamily="34" charset="0"/>
              </a:rPr>
              <a:t>long</a:t>
            </a:r>
            <a:r>
              <a:rPr lang="en-US" sz="2200" b="0">
                <a:solidFill>
                  <a:srgbClr val="000000"/>
                </a:solidFill>
                <a:latin typeface="Arial" panose="020B0604020202020204" pitchFamily="34" charset="0"/>
                <a:cs typeface="Arial" panose="020B0604020202020204" pitchFamily="34" charset="0"/>
              </a:rPr>
              <a:t> t, </a:t>
            </a:r>
            <a:r>
              <a:rPr lang="en-US" sz="2200" b="0">
                <a:solidFill>
                  <a:srgbClr val="0000FF"/>
                </a:solidFill>
                <a:latin typeface="Arial" panose="020B0604020202020204" pitchFamily="34" charset="0"/>
                <a:cs typeface="Arial" panose="020B0604020202020204" pitchFamily="34" charset="0"/>
              </a:rPr>
              <a:t>long </a:t>
            </a:r>
            <a:r>
              <a:rPr lang="en-US" sz="2200" b="0">
                <a:solidFill>
                  <a:srgbClr val="000000"/>
                </a:solidFill>
                <a:latin typeface="Arial" panose="020B0604020202020204" pitchFamily="34" charset="0"/>
                <a:cs typeface="Arial" panose="020B0604020202020204" pitchFamily="34" charset="0"/>
              </a:rPr>
              <a:t>m);</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PhanSo(</a:t>
            </a:r>
            <a:r>
              <a:rPr lang="en-US" sz="2200" b="0">
                <a:solidFill>
                  <a:srgbClr val="0000FF"/>
                </a:solidFill>
                <a:latin typeface="Arial" panose="020B0604020202020204" pitchFamily="34" charset="0"/>
                <a:cs typeface="Arial" panose="020B0604020202020204" pitchFamily="34" charset="0"/>
              </a:rPr>
              <a:t>long </a:t>
            </a:r>
            <a:r>
              <a:rPr lang="en-US" sz="2200" b="0">
                <a:solidFill>
                  <a:srgbClr val="000000"/>
                </a:solidFill>
                <a:latin typeface="Arial" panose="020B0604020202020204" pitchFamily="34" charset="0"/>
                <a:cs typeface="Arial" panose="020B0604020202020204" pitchFamily="34" charset="0"/>
              </a:rPr>
              <a:t>t = 0, </a:t>
            </a:r>
            <a:r>
              <a:rPr lang="en-US" sz="2200" b="0">
                <a:solidFill>
                  <a:srgbClr val="0000FF"/>
                </a:solidFill>
                <a:latin typeface="Arial" panose="020B0604020202020204" pitchFamily="34" charset="0"/>
                <a:cs typeface="Arial" panose="020B0604020202020204" pitchFamily="34" charset="0"/>
              </a:rPr>
              <a:t>long </a:t>
            </a:r>
            <a:r>
              <a:rPr lang="en-US" sz="2200" b="0">
                <a:solidFill>
                  <a:srgbClr val="000000"/>
                </a:solidFill>
                <a:latin typeface="Arial" panose="020B0604020202020204" pitchFamily="34" charset="0"/>
                <a:cs typeface="Arial" panose="020B0604020202020204" pitchFamily="34" charset="0"/>
              </a:rPr>
              <a:t>m = 1) {Set(t,m);}</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friend </a:t>
            </a:r>
            <a:r>
              <a:rPr lang="en-US" sz="2200" b="0">
                <a:solidFill>
                  <a:srgbClr val="000000"/>
                </a:solidFill>
                <a:latin typeface="Arial" panose="020B0604020202020204" pitchFamily="34" charset="0"/>
                <a:cs typeface="Arial" panose="020B0604020202020204" pitchFamily="34" charset="0"/>
              </a:rPr>
              <a:t>PhanSo operator + (PhanSo a, Pham So b);</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t>
            </a:r>
            <a:r>
              <a:rPr lang="en-US" sz="2200" b="0">
                <a:solidFill>
                  <a:srgbClr val="FF0000"/>
                </a:solidFill>
                <a:latin typeface="Arial" panose="020B0604020202020204" pitchFamily="34" charset="0"/>
                <a:cs typeface="Arial" panose="020B0604020202020204" pitchFamily="34" charset="0"/>
              </a:rPr>
              <a:t>operator double()</a:t>
            </a:r>
            <a:r>
              <a:rPr lang="en-US" sz="2200" b="0">
                <a:solidFill>
                  <a:schemeClr val="tx1">
                    <a:lumMod val="95000"/>
                    <a:lumOff val="5000"/>
                  </a:schemeClr>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const </a:t>
            </a:r>
            <a:r>
              <a:rPr lang="en-US" sz="2200" b="0">
                <a:solidFill>
                  <a:schemeClr val="tx1">
                    <a:lumMod val="95000"/>
                    <a:lumOff val="5000"/>
                  </a:schemeClr>
                </a:solidFill>
                <a:latin typeface="Arial" panose="020B0604020202020204" pitchFamily="34" charset="0"/>
                <a:cs typeface="Arial" panose="020B0604020202020204" pitchFamily="34" charset="0"/>
              </a:rPr>
              <a:t>{</a:t>
            </a:r>
            <a:r>
              <a:rPr lang="en-US" sz="2200" b="0">
                <a:solidFill>
                  <a:srgbClr val="0000FF"/>
                </a:solidFill>
                <a:latin typeface="Arial" panose="020B0604020202020204" pitchFamily="34" charset="0"/>
                <a:cs typeface="Arial" panose="020B0604020202020204" pitchFamily="34" charset="0"/>
              </a:rPr>
              <a:t>return</a:t>
            </a:r>
            <a:r>
              <a:rPr lang="en-US" sz="2200" b="0">
                <a:solidFill>
                  <a:schemeClr val="tx1">
                    <a:lumMod val="95000"/>
                    <a:lumOff val="5000"/>
                  </a:schemeClr>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double</a:t>
            </a:r>
            <a:r>
              <a:rPr lang="en-US" sz="2200" b="0">
                <a:solidFill>
                  <a:schemeClr val="tx1">
                    <a:lumMod val="95000"/>
                    <a:lumOff val="5000"/>
                  </a:schemeClr>
                </a:solidFill>
                <a:latin typeface="Arial" panose="020B0604020202020204" pitchFamily="34" charset="0"/>
                <a:cs typeface="Arial" panose="020B0604020202020204" pitchFamily="34" charset="0"/>
              </a:rPr>
              <a:t>(tu)/mau;} </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a:t>
            </a:r>
          </a:p>
          <a:p>
            <a:pPr marL="342900" indent="-342900">
              <a:spcBef>
                <a:spcPts val="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int</a:t>
            </a:r>
            <a:r>
              <a:rPr lang="en-US" sz="2200" b="0">
                <a:solidFill>
                  <a:srgbClr val="000000"/>
                </a:solidFill>
                <a:latin typeface="Arial" panose="020B0604020202020204" pitchFamily="34" charset="0"/>
                <a:cs typeface="Arial" panose="020B0604020202020204" pitchFamily="34" charset="0"/>
              </a:rPr>
              <a:t> main() {</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PhanSo a(9,4);</a:t>
            </a:r>
          </a:p>
          <a:p>
            <a:pPr marL="342900" indent="-342900">
              <a:spcBef>
                <a:spcPts val="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cout&lt;&lt;sqrt(a)&lt;&lt;“\n”; </a:t>
            </a:r>
            <a:r>
              <a:rPr lang="en-US" sz="2200" b="0">
                <a:solidFill>
                  <a:srgbClr val="008000"/>
                </a:solidFill>
                <a:latin typeface="Arial" panose="020B0604020202020204" pitchFamily="34" charset="0"/>
                <a:cs typeface="Arial" panose="020B0604020202020204" pitchFamily="34" charset="0"/>
              </a:rPr>
              <a:t>//cout&lt;&lt;sqrt(a.operator double())&lt;&lt;“\n”;</a:t>
            </a:r>
          </a:p>
          <a:p>
            <a:pPr indent="344488"/>
            <a:r>
              <a:rPr lang="en-US" sz="2200" b="0">
                <a:solidFill>
                  <a:srgbClr val="000000"/>
                </a:solidFill>
                <a:latin typeface="Arial" panose="020B0604020202020204" pitchFamily="34" charset="0"/>
                <a:cs typeface="Arial" panose="020B0604020202020204" pitchFamily="34" charset="0"/>
              </a:rPr>
              <a:t>system(</a:t>
            </a:r>
            <a:r>
              <a:rPr lang="en-US" sz="2200" b="0">
                <a:solidFill>
                  <a:srgbClr val="A31515"/>
                </a:solidFill>
                <a:latin typeface="Arial" panose="020B0604020202020204" pitchFamily="34" charset="0"/>
                <a:cs typeface="Arial" panose="020B0604020202020204" pitchFamily="34" charset="0"/>
              </a:rPr>
              <a:t>"pause"</a:t>
            </a:r>
            <a:r>
              <a:rPr lang="en-US" sz="2200" b="0">
                <a:solidFill>
                  <a:srgbClr val="000000"/>
                </a:solidFill>
                <a:latin typeface="Arial" panose="020B0604020202020204" pitchFamily="34" charset="0"/>
                <a:cs typeface="Arial" panose="020B0604020202020204" pitchFamily="34" charset="0"/>
              </a:rPr>
              <a:t>);</a:t>
            </a:r>
          </a:p>
          <a:p>
            <a:pPr indent="344488"/>
            <a:r>
              <a:rPr lang="en-US" sz="2200" b="0">
                <a:solidFill>
                  <a:srgbClr val="0000FF"/>
                </a:solidFill>
                <a:latin typeface="Arial" panose="020B0604020202020204" pitchFamily="34" charset="0"/>
                <a:cs typeface="Arial" panose="020B0604020202020204" pitchFamily="34" charset="0"/>
              </a:rPr>
              <a:t>return</a:t>
            </a:r>
            <a:r>
              <a:rPr lang="en-US" sz="2200" b="0">
                <a:solidFill>
                  <a:srgbClr val="000000"/>
                </a:solidFill>
                <a:latin typeface="Arial" panose="020B0604020202020204" pitchFamily="34" charset="0"/>
                <a:cs typeface="Arial" panose="020B0604020202020204" pitchFamily="34" charset="0"/>
              </a:rPr>
              <a:t> 0;</a:t>
            </a:r>
          </a:p>
          <a:p>
            <a:r>
              <a:rPr lang="en-US" sz="2200" b="0">
                <a:solidFill>
                  <a:srgbClr val="000000"/>
                </a:solidFill>
                <a:latin typeface="Arial" panose="020B0604020202020204" pitchFamily="34" charset="0"/>
                <a:cs typeface="Arial" panose="020B0604020202020204" pitchFamily="34" charset="0"/>
              </a:rPr>
              <a:t>}</a:t>
            </a:r>
          </a:p>
          <a:p>
            <a:pPr marL="342900" indent="-342900">
              <a:spcBef>
                <a:spcPts val="0"/>
              </a:spcBef>
              <a:buFont typeface="Wingdings" pitchFamily="2" charset="2"/>
              <a:buNone/>
            </a:pPr>
            <a:endParaRPr lang="en-US" sz="2200" b="0">
              <a:solidFill>
                <a:srgbClr val="008000"/>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78121FFE-7A6E-4C4F-B35B-440E8EECA898}"/>
              </a:ext>
            </a:extLst>
          </p:cNvPr>
          <p:cNvSpPr>
            <a:spLocks noGrp="1"/>
          </p:cNvSpPr>
          <p:nvPr>
            <p:ph type="title"/>
          </p:nvPr>
        </p:nvSpPr>
        <p:spPr>
          <a:xfrm>
            <a:off x="0" y="2375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3.3 Chuyển kiểu bằng phép toán chuyển kiểu</a:t>
            </a:r>
            <a:br>
              <a:rPr lang="en-US" sz="3000" b="1">
                <a:effectLst>
                  <a:outerShdw blurRad="38100" dist="38100" dir="2700000" algn="tl">
                    <a:srgbClr val="000000">
                      <a:alpha val="43137"/>
                    </a:srgbClr>
                  </a:outerShdw>
                </a:effectLst>
                <a:latin typeface="Arial" pitchFamily="34" charset="0"/>
                <a:cs typeface="Arial" pitchFamily="34" charset="0"/>
              </a:rPr>
            </a:br>
            <a:r>
              <a:rPr lang="en-US" sz="3000" b="1">
                <a:effectLst>
                  <a:outerShdw blurRad="38100" dist="38100" dir="2700000" algn="tl">
                    <a:srgbClr val="000000">
                      <a:alpha val="43137"/>
                    </a:srgbClr>
                  </a:outerShdw>
                </a:effectLst>
                <a:latin typeface="Arial" pitchFamily="34" charset="0"/>
                <a:cs typeface="Arial" pitchFamily="34" charset="0"/>
              </a:rPr>
              <a:t>- Ví dụ 1</a:t>
            </a:r>
          </a:p>
        </p:txBody>
      </p: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75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3.3 Chuyển kiểu bằng phép toán chuyển kiểu</a:t>
            </a:r>
            <a:br>
              <a:rPr lang="en-US" sz="3000" b="1">
                <a:effectLst>
                  <a:outerShdw blurRad="38100" dist="38100" dir="2700000" algn="tl">
                    <a:srgbClr val="000000">
                      <a:alpha val="43137"/>
                    </a:srgbClr>
                  </a:outerShdw>
                </a:effectLst>
                <a:latin typeface="Arial" pitchFamily="34" charset="0"/>
                <a:cs typeface="Arial" pitchFamily="34" charset="0"/>
              </a:rPr>
            </a:br>
            <a:r>
              <a:rPr lang="en-US" sz="3000" b="1">
                <a:effectLst>
                  <a:outerShdw blurRad="38100" dist="38100" dir="2700000" algn="tl">
                    <a:srgbClr val="000000">
                      <a:alpha val="43137"/>
                    </a:srgbClr>
                  </a:outerShdw>
                </a:effectLst>
                <a:latin typeface="Arial" pitchFamily="34" charset="0"/>
                <a:cs typeface="Arial" pitchFamily="34" charset="0"/>
              </a:rPr>
              <a:t>-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7" name="Rectangle 3"/>
          <p:cNvSpPr>
            <a:spLocks noChangeArrowheads="1"/>
          </p:cNvSpPr>
          <p:nvPr/>
        </p:nvSpPr>
        <p:spPr bwMode="auto">
          <a:xfrm>
            <a:off x="40575" y="1676400"/>
            <a:ext cx="90678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NumStr { </a:t>
            </a:r>
            <a:r>
              <a:rPr lang="en-US" sz="2200" b="0">
                <a:solidFill>
                  <a:srgbClr val="C00000"/>
                </a:solidFill>
              </a:rPr>
              <a:t>//chuỗi số</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*s;</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NumStr(</a:t>
            </a:r>
            <a:r>
              <a:rPr lang="en-US" sz="2200" b="0">
                <a:solidFill>
                  <a:srgbClr val="0000FF"/>
                </a:solidFill>
              </a:rPr>
              <a:t>char</a:t>
            </a:r>
            <a:r>
              <a:rPr lang="en-US" sz="2200" b="0">
                <a:solidFill>
                  <a:srgbClr val="000000"/>
                </a:solidFill>
              </a:rPr>
              <a:t> *p) { s = _strdup(p); }</a:t>
            </a:r>
          </a:p>
          <a:p>
            <a:pPr marL="342900" indent="285750">
              <a:spcBef>
                <a:spcPct val="20000"/>
              </a:spcBef>
              <a:buFont typeface="Wingdings" pitchFamily="2" charset="2"/>
              <a:buNone/>
            </a:pPr>
            <a:r>
              <a:rPr lang="en-US" sz="2200" b="0">
                <a:solidFill>
                  <a:srgbClr val="C00000"/>
                </a:solidFill>
              </a:rPr>
              <a:t>/*Định nghĩa phép toán chuyển kiểu*/</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    </a:t>
            </a:r>
            <a:r>
              <a:rPr lang="en-US" sz="2200">
                <a:solidFill>
                  <a:srgbClr val="0000FF"/>
                </a:solidFill>
              </a:rPr>
              <a:t>operator</a:t>
            </a:r>
            <a:r>
              <a:rPr lang="en-US" sz="2200">
                <a:solidFill>
                  <a:srgbClr val="000000"/>
                </a:solidFill>
              </a:rPr>
              <a:t> </a:t>
            </a:r>
            <a:r>
              <a:rPr lang="en-US" sz="2200">
                <a:solidFill>
                  <a:srgbClr val="0000FF"/>
                </a:solidFill>
              </a:rPr>
              <a:t>double</a:t>
            </a:r>
            <a:r>
              <a:rPr lang="en-US" sz="2200">
                <a:solidFill>
                  <a:srgbClr val="000000"/>
                </a:solidFill>
              </a:rPr>
              <a:t>() { </a:t>
            </a:r>
            <a:r>
              <a:rPr lang="en-US" sz="2200">
                <a:solidFill>
                  <a:srgbClr val="0000FF"/>
                </a:solidFill>
              </a:rPr>
              <a:t>return</a:t>
            </a:r>
            <a:r>
              <a:rPr lang="en-US" sz="2200">
                <a:solidFill>
                  <a:srgbClr val="000000"/>
                </a:solidFill>
              </a:rPr>
              <a:t> atof(s); } </a:t>
            </a:r>
            <a:r>
              <a:rPr lang="en-US" sz="2200" b="0">
                <a:solidFill>
                  <a:srgbClr val="008000"/>
                </a:solidFill>
              </a:rPr>
              <a:t>//double atof(const char *str)</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NumStr &amp;ns);</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ostream&amp; operator &lt;&lt; (ostream &amp;os, NumStr &amp;ns){</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return</a:t>
            </a:r>
            <a:r>
              <a:rPr lang="en-US" sz="2200" b="0">
                <a:solidFill>
                  <a:srgbClr val="000000"/>
                </a:solidFill>
              </a:rPr>
              <a:t> os &lt;&lt; ns.s;</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loại toán tử</a:t>
            </a:r>
          </a:p>
        </p:txBody>
      </p:sp>
      <p:sp>
        <p:nvSpPr>
          <p:cNvPr id="3" name="Content Placeholder 2"/>
          <p:cNvSpPr>
            <a:spLocks noGrp="1"/>
          </p:cNvSpPr>
          <p:nvPr>
            <p:ph idx="1"/>
          </p:nvPr>
        </p:nvSpPr>
        <p:spPr>
          <a:xfrm>
            <a:off x="76200" y="1551856"/>
            <a:ext cx="8991600" cy="4925144"/>
          </a:xfrm>
        </p:spPr>
        <p:txBody>
          <a:bodyPr>
            <a:noAutofit/>
          </a:bodyPr>
          <a:lstStyle/>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số học: </a:t>
            </a:r>
            <a:r>
              <a:rPr lang="en-US" sz="2400">
                <a:solidFill>
                  <a:schemeClr val="tx1">
                    <a:lumMod val="95000"/>
                    <a:lumOff val="5000"/>
                  </a:schemeClr>
                </a:solidFill>
                <a:latin typeface="Arial" panose="020B0604020202020204" pitchFamily="34" charset="0"/>
                <a:cs typeface="Arial" pitchFamily="34" charset="0"/>
              </a:rPr>
              <a:t>+   -   *   /   %(chỉ ad cho số nguyên)   ++   --</a:t>
            </a: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quan hệ: </a:t>
            </a:r>
            <a:r>
              <a:rPr lang="en-US" sz="2400">
                <a:solidFill>
                  <a:schemeClr val="tx1">
                    <a:lumMod val="95000"/>
                    <a:lumOff val="5000"/>
                  </a:schemeClr>
                </a:solidFill>
                <a:latin typeface="Arial" panose="020B0604020202020204" pitchFamily="34" charset="0"/>
                <a:cs typeface="Arial" pitchFamily="34" charset="0"/>
              </a:rPr>
              <a:t>&lt;   &lt;=   &gt;   &gt;=   ==   !=</a:t>
            </a: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logic: </a:t>
            </a:r>
            <a:r>
              <a:rPr lang="en-US" sz="2400">
                <a:solidFill>
                  <a:schemeClr val="tx1">
                    <a:lumMod val="95000"/>
                    <a:lumOff val="5000"/>
                  </a:schemeClr>
                </a:solidFill>
                <a:latin typeface="Arial" panose="020B0604020202020204" pitchFamily="34" charset="0"/>
                <a:cs typeface="Arial" pitchFamily="34" charset="0"/>
              </a:rPr>
              <a:t>&amp;&amp;   ||   !(not)</a:t>
            </a: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gán: </a:t>
            </a:r>
            <a:r>
              <a:rPr lang="en-US" sz="2400">
                <a:solidFill>
                  <a:schemeClr val="tx1">
                    <a:lumMod val="95000"/>
                    <a:lumOff val="5000"/>
                  </a:schemeClr>
                </a:solidFill>
                <a:latin typeface="Arial" panose="020B0604020202020204" pitchFamily="34" charset="0"/>
                <a:cs typeface="Arial" pitchFamily="34" charset="0"/>
              </a:rPr>
              <a:t>=   +=   -=   *=   /=   %=</a:t>
            </a: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thao tác trên bit: </a:t>
            </a:r>
            <a:r>
              <a:rPr lang="en-US" sz="2400">
                <a:solidFill>
                  <a:schemeClr val="tx1">
                    <a:lumMod val="95000"/>
                    <a:lumOff val="5000"/>
                  </a:schemeClr>
                </a:solidFill>
                <a:latin typeface="Arial" panose="020B0604020202020204" pitchFamily="34" charset="0"/>
                <a:cs typeface="Arial" pitchFamily="34" charset="0"/>
              </a:rPr>
              <a:t>&amp;   |   ^(XOR)   ~(đảo bit)   &gt;&gt;   &lt;&lt;   và </a:t>
            </a:r>
            <a:r>
              <a:rPr lang="en-US" sz="2400">
                <a:latin typeface="Arial" panose="020B0604020202020204" pitchFamily="34" charset="0"/>
                <a:cs typeface="Arial" panose="020B0604020202020204" pitchFamily="34" charset="0"/>
              </a:rPr>
              <a:t>&amp;=   |=   ^=   &gt;&gt;=   &lt;&lt;= (ví dụ A &amp;= 2 </a:t>
            </a:r>
            <a:r>
              <a:rPr lang="en-US" sz="2400">
                <a:latin typeface="Arial" panose="020B0604020202020204" pitchFamily="34" charset="0"/>
                <a:cs typeface="Arial" panose="020B0604020202020204" pitchFamily="34" charset="0"/>
                <a:sym typeface="Wingdings" panose="05000000000000000000" pitchFamily="2" charset="2"/>
              </a:rPr>
              <a:t> </a:t>
            </a:r>
            <a:r>
              <a:rPr lang="en-US" sz="2400">
                <a:latin typeface="Arial" panose="020B0604020202020204" pitchFamily="34" charset="0"/>
                <a:cs typeface="Arial" panose="020B0604020202020204" pitchFamily="34" charset="0"/>
              </a:rPr>
              <a:t>A = A &amp; 2)</a:t>
            </a:r>
            <a:endParaRPr lang="en-US" sz="2400">
              <a:solidFill>
                <a:schemeClr val="tx1">
                  <a:lumMod val="95000"/>
                  <a:lumOff val="5000"/>
                </a:schemeClr>
              </a:solidFill>
              <a:latin typeface="Arial" panose="020B0604020202020204" pitchFamily="34" charset="0"/>
              <a:cs typeface="Arial" pitchFamily="34" charset="0"/>
            </a:endParaRP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làm việc với con trỏ: </a:t>
            </a:r>
            <a:r>
              <a:rPr lang="en-US" sz="2400">
                <a:solidFill>
                  <a:schemeClr val="tx1">
                    <a:lumMod val="95000"/>
                    <a:lumOff val="5000"/>
                  </a:schemeClr>
                </a:solidFill>
                <a:latin typeface="Arial" panose="020B0604020202020204" pitchFamily="34" charset="0"/>
                <a:cs typeface="Arial" pitchFamily="34" charset="0"/>
              </a:rPr>
              <a:t>&amp; *</a:t>
            </a:r>
            <a:endParaRPr lang="en-US" sz="2400" b="1">
              <a:solidFill>
                <a:schemeClr val="tx1">
                  <a:lumMod val="95000"/>
                  <a:lumOff val="5000"/>
                </a:schemeClr>
              </a:solidFill>
              <a:latin typeface="Arial" panose="020B0604020202020204" pitchFamily="34" charset="0"/>
              <a:cs typeface="Arial" pitchFamily="34" charset="0"/>
            </a:endParaRPr>
          </a:p>
          <a:p>
            <a:pPr marL="457200" indent="-457200" algn="just">
              <a:lnSpc>
                <a:spcPct val="130000"/>
              </a:lnSpc>
              <a:spcBef>
                <a:spcPts val="300"/>
              </a:spcBef>
              <a:spcAft>
                <a:spcPts val="300"/>
              </a:spcAft>
              <a:buFont typeface="+mj-lt"/>
              <a:buAutoNum type="arabicParenR"/>
            </a:pPr>
            <a:r>
              <a:rPr lang="en-US" sz="2400" b="1">
                <a:solidFill>
                  <a:schemeClr val="tx1">
                    <a:lumMod val="95000"/>
                    <a:lumOff val="5000"/>
                  </a:schemeClr>
                </a:solidFill>
                <a:latin typeface="Arial" panose="020B0604020202020204" pitchFamily="34" charset="0"/>
                <a:cs typeface="Arial" pitchFamily="34" charset="0"/>
              </a:rPr>
              <a:t>Toán tử khác: </a:t>
            </a:r>
            <a:r>
              <a:rPr lang="en-US" sz="2400">
                <a:solidFill>
                  <a:schemeClr val="tx1">
                    <a:lumMod val="95000"/>
                    <a:lumOff val="5000"/>
                  </a:schemeClr>
                </a:solidFill>
                <a:latin typeface="Arial" panose="020B0604020202020204" pitchFamily="34" charset="0"/>
                <a:cs typeface="Arial" pitchFamily="34" charset="0"/>
              </a:rPr>
              <a:t>() //gọi hàm</a:t>
            </a:r>
          </a:p>
          <a:p>
            <a:pPr marL="0" indent="0" algn="just">
              <a:lnSpc>
                <a:spcPct val="130000"/>
              </a:lnSpc>
              <a:spcBef>
                <a:spcPts val="300"/>
              </a:spcBef>
              <a:spcAft>
                <a:spcPts val="300"/>
              </a:spcAft>
              <a:buNone/>
            </a:pPr>
            <a:r>
              <a:rPr lang="en-US" sz="2400">
                <a:solidFill>
                  <a:schemeClr val="tx1">
                    <a:lumMod val="95000"/>
                    <a:lumOff val="5000"/>
                  </a:schemeClr>
                </a:solidFill>
                <a:latin typeface="Arial" panose="020B0604020202020204" pitchFamily="34" charset="0"/>
                <a:cs typeface="Arial" pitchFamily="34" charset="0"/>
              </a:rPr>
              <a:t>		        [ ] //truy xuất phần tử mảng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5362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3"/>
          <p:cNvSpPr>
            <a:spLocks noChangeArrowheads="1"/>
          </p:cNvSpPr>
          <p:nvPr/>
        </p:nvSpPr>
        <p:spPr bwMode="auto">
          <a:xfrm>
            <a:off x="-4950" y="1676400"/>
            <a:ext cx="91440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spcBef>
                <a:spcPct val="20000"/>
              </a:spcBef>
              <a:buFont typeface="Wingdings" pitchFamily="2" charset="2"/>
              <a:buNone/>
            </a:pPr>
            <a:r>
              <a:rPr lang="en-US" sz="2200" b="0">
                <a:solidFill>
                  <a:srgbClr val="000000"/>
                </a:solidFill>
              </a:rPr>
              <a:t>	</a:t>
            </a:r>
            <a:r>
              <a:rPr lang="en-US" sz="2200" b="0">
                <a:solidFill>
                  <a:srgbClr val="FF0000"/>
                </a:solidFill>
              </a:rPr>
              <a:t>NumStr s1("123.45"), s2("34.12");</a:t>
            </a:r>
          </a:p>
          <a:p>
            <a:pPr marL="342900" indent="-342900">
              <a:spcBef>
                <a:spcPct val="20000"/>
              </a:spcBef>
              <a:buFont typeface="Wingdings" pitchFamily="2" charset="2"/>
              <a:buNone/>
            </a:pPr>
            <a:r>
              <a:rPr lang="en-US" sz="2200" b="0">
                <a:solidFill>
                  <a:srgbClr val="000000"/>
                </a:solidFill>
              </a:rPr>
              <a:t>	cout &lt;&lt; "s1 = " &lt;&lt; </a:t>
            </a:r>
            <a:r>
              <a:rPr lang="en-US" sz="2200">
                <a:solidFill>
                  <a:srgbClr val="000000"/>
                </a:solidFill>
              </a:rPr>
              <a:t>s1</a:t>
            </a:r>
            <a:r>
              <a:rPr lang="en-US" sz="2200" b="0">
                <a:solidFill>
                  <a:srgbClr val="000000"/>
                </a:solidFill>
              </a:rPr>
              <a:t> &lt;&lt; "\n"; </a:t>
            </a:r>
            <a:r>
              <a:rPr lang="en-US" sz="2200" b="0">
                <a:solidFill>
                  <a:srgbClr val="C00000"/>
                </a:solidFill>
              </a:rPr>
              <a:t>// Xuất chuỗi “s1 = 123.45” ra cout</a:t>
            </a:r>
          </a:p>
          <a:p>
            <a:pPr marL="342900" indent="-342900">
              <a:spcBef>
                <a:spcPct val="20000"/>
              </a:spcBef>
              <a:buFont typeface="Wingdings" pitchFamily="2" charset="2"/>
              <a:buNone/>
            </a:pPr>
            <a:r>
              <a:rPr lang="en-US" sz="2200" b="0">
                <a:solidFill>
                  <a:srgbClr val="000000"/>
                </a:solidFill>
              </a:rPr>
              <a:t>	cout &lt;&lt; "s2 = " &lt;&lt; </a:t>
            </a:r>
            <a:r>
              <a:rPr lang="en-US" sz="2200">
                <a:solidFill>
                  <a:srgbClr val="000000"/>
                </a:solidFill>
              </a:rPr>
              <a:t>s2</a:t>
            </a:r>
            <a:r>
              <a:rPr lang="en-US" sz="2200" b="0">
                <a:solidFill>
                  <a:srgbClr val="000000"/>
                </a:solidFill>
              </a:rPr>
              <a:t> &lt;&lt; "\n"; </a:t>
            </a:r>
            <a:r>
              <a:rPr lang="en-US" sz="2200" b="0">
                <a:solidFill>
                  <a:srgbClr val="C00000"/>
                </a:solidFill>
              </a:rPr>
              <a:t>// Xuất chuỗi “s2 = 34.12” ra cout</a:t>
            </a:r>
          </a:p>
          <a:p>
            <a:pPr marL="342900" indent="-342900">
              <a:spcBef>
                <a:spcPct val="20000"/>
              </a:spcBef>
              <a:buFont typeface="Wingdings" pitchFamily="2" charset="2"/>
              <a:buNone/>
            </a:pPr>
            <a:r>
              <a:rPr lang="en-US" sz="2200" b="0">
                <a:solidFill>
                  <a:srgbClr val="000000"/>
                </a:solidFill>
              </a:rPr>
              <a:t>	cout &lt;&lt; "s1 + s2 = " &lt;&lt; </a:t>
            </a:r>
            <a:r>
              <a:rPr lang="en-US" sz="2200"/>
              <a:t>s1 + s2</a:t>
            </a:r>
            <a:r>
              <a:rPr lang="en-US" sz="2200" b="0">
                <a:solidFill>
                  <a:srgbClr val="FF0000"/>
                </a:solidFill>
              </a:rPr>
              <a:t> </a:t>
            </a:r>
            <a:r>
              <a:rPr lang="en-US" sz="2200" b="0">
                <a:solidFill>
                  <a:srgbClr val="000000"/>
                </a:solidFill>
              </a:rPr>
              <a:t>&lt;&lt; "\n";	</a:t>
            </a:r>
          </a:p>
          <a:p>
            <a:pPr marL="342900" indent="-342900">
              <a:spcBef>
                <a:spcPct val="20000"/>
              </a:spcBef>
              <a:buFont typeface="Wingdings" pitchFamily="2" charset="2"/>
              <a:buNone/>
            </a:pPr>
            <a:r>
              <a:rPr lang="en-US" sz="2200" b="0">
                <a:solidFill>
                  <a:srgbClr val="000000"/>
                </a:solidFill>
              </a:rPr>
              <a:t>	</a:t>
            </a:r>
            <a:r>
              <a:rPr lang="en-US" sz="2200" b="0">
                <a:solidFill>
                  <a:srgbClr val="C00000"/>
                </a:solidFill>
              </a:rPr>
              <a:t>	// Xuất chuỗi “s1 + s2 = 157.57” ra cout</a:t>
            </a:r>
          </a:p>
          <a:p>
            <a:pPr marL="342900" indent="-342900">
              <a:spcBef>
                <a:spcPct val="20000"/>
              </a:spcBef>
              <a:buFont typeface="Wingdings" pitchFamily="2" charset="2"/>
              <a:buNone/>
            </a:pPr>
            <a:r>
              <a:rPr lang="en-US" sz="2200" b="0">
                <a:solidFill>
                  <a:srgbClr val="000000"/>
                </a:solidFill>
              </a:rPr>
              <a:t>	cout &lt;&lt; "s1 + 50 = " &lt;&lt; </a:t>
            </a:r>
            <a:r>
              <a:rPr lang="en-US" sz="2200"/>
              <a:t>s1 + 50</a:t>
            </a:r>
            <a:r>
              <a:rPr lang="en-US" sz="2200" b="0">
                <a:solidFill>
                  <a:srgbClr val="FF0000"/>
                </a:solidFill>
              </a:rPr>
              <a:t> </a:t>
            </a:r>
            <a:r>
              <a:rPr lang="en-US" sz="2200" b="0">
                <a:solidFill>
                  <a:srgbClr val="000000"/>
                </a:solidFill>
              </a:rPr>
              <a:t>&lt;&lt; "\n";	</a:t>
            </a:r>
          </a:p>
          <a:p>
            <a:pPr marL="342900" indent="-342900">
              <a:spcBef>
                <a:spcPct val="20000"/>
              </a:spcBef>
              <a:buFont typeface="Wingdings" pitchFamily="2" charset="2"/>
              <a:buNone/>
            </a:pPr>
            <a:r>
              <a:rPr lang="en-US" sz="2200" b="0">
                <a:solidFill>
                  <a:srgbClr val="000000"/>
                </a:solidFill>
              </a:rPr>
              <a:t>	</a:t>
            </a:r>
            <a:r>
              <a:rPr lang="en-US" sz="2200" b="0">
                <a:solidFill>
                  <a:srgbClr val="C00000"/>
                </a:solidFill>
              </a:rPr>
              <a:t>	// Xuất chuỗi “s1 + 50 = 173.45” ra cout</a:t>
            </a:r>
          </a:p>
          <a:p>
            <a:pPr marL="342900" indent="-342900">
              <a:spcBef>
                <a:spcPct val="20000"/>
              </a:spcBef>
              <a:buFont typeface="Wingdings" pitchFamily="2" charset="2"/>
              <a:buNone/>
            </a:pPr>
            <a:r>
              <a:rPr lang="en-US" sz="2200" b="0">
                <a:solidFill>
                  <a:srgbClr val="000000"/>
                </a:solidFill>
              </a:rPr>
              <a:t>	cout &lt;&lt; "s1*2=" &lt;&lt; </a:t>
            </a:r>
            <a:r>
              <a:rPr lang="en-US" sz="2200"/>
              <a:t>s1*2</a:t>
            </a:r>
            <a:r>
              <a:rPr lang="en-US" sz="2200" b="0">
                <a:solidFill>
                  <a:srgbClr val="000000"/>
                </a:solidFill>
              </a:rPr>
              <a:t> &lt;&lt; "\n"; </a:t>
            </a:r>
            <a:r>
              <a:rPr lang="en-US" sz="2200" b="0">
                <a:solidFill>
                  <a:srgbClr val="C00000"/>
                </a:solidFill>
              </a:rPr>
              <a:t>// Xuất chuỗi “s1*2=246.9” ra cout</a:t>
            </a:r>
          </a:p>
          <a:p>
            <a:pPr marL="342900" indent="-342900">
              <a:spcBef>
                <a:spcPct val="20000"/>
              </a:spcBef>
              <a:buFont typeface="Wingdings" pitchFamily="2" charset="2"/>
              <a:buNone/>
            </a:pPr>
            <a:r>
              <a:rPr lang="en-US" sz="2200" b="0">
                <a:solidFill>
                  <a:srgbClr val="000000"/>
                </a:solidFill>
              </a:rPr>
              <a:t>	cout &lt;&lt; "s1/2 = " &lt;&lt; </a:t>
            </a:r>
            <a:r>
              <a:rPr lang="en-US" sz="2200"/>
              <a:t>s1/2</a:t>
            </a:r>
            <a:r>
              <a:rPr lang="en-US" sz="2200" b="0">
                <a:solidFill>
                  <a:srgbClr val="000000"/>
                </a:solidFill>
              </a:rPr>
              <a:t> &lt;&lt; "\n"; </a:t>
            </a:r>
            <a:r>
              <a:rPr lang="en-US" sz="2200" b="0">
                <a:solidFill>
                  <a:srgbClr val="C00000"/>
                </a:solidFill>
              </a:rPr>
              <a:t>// Xuất chuỗi “s1/2 = 61.725” ra cout</a:t>
            </a:r>
          </a:p>
          <a:p>
            <a:pPr marL="342900" indent="-342900">
              <a:spcBef>
                <a:spcPct val="20000"/>
              </a:spcBef>
              <a:buFont typeface="Wingdings" pitchFamily="2" charset="2"/>
              <a:buNone/>
            </a:pPr>
            <a:r>
              <a:rPr lang="en-US" sz="2200" b="0">
                <a:solidFill>
                  <a:srgbClr val="000000"/>
                </a:solidFill>
              </a:rPr>
              <a:t>}</a:t>
            </a:r>
          </a:p>
        </p:txBody>
      </p:sp>
      <p:sp>
        <p:nvSpPr>
          <p:cNvPr id="9" name="Title 1">
            <a:extLst>
              <a:ext uri="{FF2B5EF4-FFF2-40B4-BE49-F238E27FC236}">
                <a16:creationId xmlns:a16="http://schemas.microsoft.com/office/drawing/2014/main" id="{2A9155C5-1FF0-4EA3-95EE-5B8F2EEE5D05}"/>
              </a:ext>
            </a:extLst>
          </p:cNvPr>
          <p:cNvSpPr>
            <a:spLocks noGrp="1"/>
          </p:cNvSpPr>
          <p:nvPr>
            <p:ph type="title"/>
          </p:nvPr>
        </p:nvSpPr>
        <p:spPr>
          <a:xfrm>
            <a:off x="0" y="2375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3.3 Chuyển kiểu bằng phép toán chuyển kiểu</a:t>
            </a:r>
            <a:br>
              <a:rPr lang="en-US" sz="3000" b="1">
                <a:effectLst>
                  <a:outerShdw blurRad="38100" dist="38100" dir="2700000" algn="tl">
                    <a:srgbClr val="000000">
                      <a:alpha val="43137"/>
                    </a:srgbClr>
                  </a:outerShdw>
                </a:effectLst>
                <a:latin typeface="Arial" pitchFamily="34" charset="0"/>
                <a:cs typeface="Arial" pitchFamily="34" charset="0"/>
              </a:rPr>
            </a:br>
            <a:r>
              <a:rPr lang="en-US" sz="3000" b="1">
                <a:effectLst>
                  <a:outerShdw blurRad="38100" dist="38100" dir="2700000" algn="tl">
                    <a:srgbClr val="000000">
                      <a:alpha val="43137"/>
                    </a:srgbClr>
                  </a:outerShdw>
                </a:effectLst>
                <a:latin typeface="Arial" pitchFamily="34" charset="0"/>
                <a:cs typeface="Arial" pitchFamily="34" charset="0"/>
              </a:rPr>
              <a:t>- Ví dụ 2 (tt)</a:t>
            </a:r>
          </a:p>
        </p:txBody>
      </p:sp>
    </p:spTree>
    <p:extLst>
      <p:ext uri="{BB962C8B-B14F-4D97-AF65-F5344CB8AC3E}">
        <p14:creationId xmlns:p14="http://schemas.microsoft.com/office/powerpoint/2010/main" val="102981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a:t>
            </a:r>
          </a:p>
        </p:txBody>
      </p:sp>
      <p:sp>
        <p:nvSpPr>
          <p:cNvPr id="3" name="Content Placeholder 2"/>
          <p:cNvSpPr>
            <a:spLocks noGrp="1"/>
          </p:cNvSpPr>
          <p:nvPr>
            <p:ph idx="1"/>
          </p:nvPr>
        </p:nvSpPr>
        <p:spPr>
          <a:xfrm>
            <a:off x="228600" y="1676400"/>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Sự n</a:t>
            </a:r>
            <a:r>
              <a:rPr lang="vi-VN" sz="2800">
                <a:latin typeface="Arial" pitchFamily="34" charset="0"/>
                <a:cs typeface="Arial" pitchFamily="34" charset="0"/>
              </a:rPr>
              <a:t>hập nhằng xảy ra khi trình biên dịch tìm được </a:t>
            </a:r>
            <a:r>
              <a:rPr lang="vi-VN" sz="2800" b="1">
                <a:solidFill>
                  <a:srgbClr val="FF0000"/>
                </a:solidFill>
                <a:latin typeface="Arial" pitchFamily="34" charset="0"/>
                <a:cs typeface="Arial" pitchFamily="34" charset="0"/>
              </a:rPr>
              <a:t>ít nhất hai cách chuyển kiểu </a:t>
            </a:r>
            <a:r>
              <a:rPr lang="vi-VN" sz="2800">
                <a:latin typeface="Arial" pitchFamily="34" charset="0"/>
                <a:cs typeface="Arial" pitchFamily="34" charset="0"/>
              </a:rPr>
              <a:t>để thực hiện một tính toán nào đó.</a:t>
            </a:r>
            <a:endParaRPr lang="en-US" sz="28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Hiện tượng này t</a:t>
            </a:r>
            <a:r>
              <a:rPr lang="vi-VN" sz="2800">
                <a:latin typeface="Arial" pitchFamily="34" charset="0"/>
                <a:cs typeface="Arial" pitchFamily="34" charset="0"/>
              </a:rPr>
              <a:t>hường xảy ra khi người sử dụng định nghĩa lớp và qui định cơ chế chuyển kiểu bằng </a:t>
            </a:r>
            <a:r>
              <a:rPr lang="vi-VN" sz="2800" b="1">
                <a:latin typeface="Arial" pitchFamily="34" charset="0"/>
                <a:cs typeface="Arial" pitchFamily="34" charset="0"/>
              </a:rPr>
              <a:t>phương thức thiết lập</a:t>
            </a:r>
            <a:r>
              <a:rPr lang="vi-VN" sz="2800">
                <a:latin typeface="Arial" pitchFamily="34" charset="0"/>
                <a:cs typeface="Arial" pitchFamily="34" charset="0"/>
              </a:rPr>
              <a:t> và/hay </a:t>
            </a:r>
            <a:r>
              <a:rPr lang="vi-VN" sz="2800" b="1">
                <a:latin typeface="Arial" pitchFamily="34" charset="0"/>
                <a:cs typeface="Arial" pitchFamily="34" charset="0"/>
              </a:rPr>
              <a:t>phép toán chuyển kiểu</a:t>
            </a:r>
            <a:r>
              <a:rPr lang="en-US" sz="2800" b="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a:spLocks noChangeArrowheads="1"/>
          </p:cNvSpPr>
          <p:nvPr/>
        </p:nvSpPr>
        <p:spPr bwMode="auto">
          <a:xfrm>
            <a:off x="228600" y="1447800"/>
            <a:ext cx="86868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b="0">
                <a:solidFill>
                  <a:srgbClr val="0000FF"/>
                </a:solidFill>
              </a:rPr>
              <a:t>int </a:t>
            </a:r>
            <a:r>
              <a:rPr lang="en-US" b="0">
                <a:solidFill>
                  <a:srgbClr val="000000"/>
                </a:solidFill>
              </a:rPr>
              <a:t>Sum(</a:t>
            </a:r>
            <a:r>
              <a:rPr lang="en-US" b="0">
                <a:solidFill>
                  <a:srgbClr val="0000FF"/>
                </a:solidFill>
              </a:rPr>
              <a:t>int</a:t>
            </a:r>
            <a:r>
              <a:rPr lang="en-US" b="0">
                <a:solidFill>
                  <a:srgbClr val="000000"/>
                </a:solidFill>
              </a:rPr>
              <a:t> a, </a:t>
            </a:r>
            <a:r>
              <a:rPr lang="en-US" b="0">
                <a:solidFill>
                  <a:srgbClr val="0000FF"/>
                </a:solidFill>
              </a:rPr>
              <a:t>int </a:t>
            </a:r>
            <a:r>
              <a:rPr lang="en-US" b="0">
                <a:solidFill>
                  <a:srgbClr val="000000"/>
                </a:solidFill>
              </a:rPr>
              <a:t>b){ </a:t>
            </a:r>
            <a:r>
              <a:rPr lang="en-US" b="0">
                <a:solidFill>
                  <a:srgbClr val="0000FF"/>
                </a:solidFill>
              </a:rPr>
              <a:t>return </a:t>
            </a:r>
            <a:r>
              <a:rPr lang="en-US" b="0">
                <a:solidFill>
                  <a:srgbClr val="000000"/>
                </a:solidFill>
              </a:rPr>
              <a:t>a+b; }</a:t>
            </a:r>
          </a:p>
          <a:p>
            <a:pPr marL="342900" indent="-342900">
              <a:lnSpc>
                <a:spcPct val="110000"/>
              </a:lnSpc>
              <a:spcBef>
                <a:spcPts val="0"/>
              </a:spcBef>
              <a:buFont typeface="Wingdings" pitchFamily="2" charset="2"/>
              <a:buNone/>
            </a:pPr>
            <a:r>
              <a:rPr lang="en-US" b="0">
                <a:solidFill>
                  <a:srgbClr val="0000FF"/>
                </a:solidFill>
              </a:rPr>
              <a:t>double </a:t>
            </a:r>
            <a:r>
              <a:rPr lang="en-US" b="0">
                <a:solidFill>
                  <a:srgbClr val="000000"/>
                </a:solidFill>
              </a:rPr>
              <a:t>Sum(</a:t>
            </a:r>
            <a:r>
              <a:rPr lang="en-US" b="0">
                <a:solidFill>
                  <a:srgbClr val="0000FF"/>
                </a:solidFill>
              </a:rPr>
              <a:t>double</a:t>
            </a:r>
            <a:r>
              <a:rPr lang="en-US" b="0">
                <a:solidFill>
                  <a:srgbClr val="000000"/>
                </a:solidFill>
              </a:rPr>
              <a:t> a, </a:t>
            </a:r>
            <a:r>
              <a:rPr lang="en-US" b="0">
                <a:solidFill>
                  <a:srgbClr val="0000FF"/>
                </a:solidFill>
              </a:rPr>
              <a:t>double </a:t>
            </a:r>
            <a:r>
              <a:rPr lang="en-US" b="0">
                <a:solidFill>
                  <a:srgbClr val="000000"/>
                </a:solidFill>
              </a:rPr>
              <a:t>b){ </a:t>
            </a:r>
            <a:r>
              <a:rPr lang="en-US" b="0">
                <a:solidFill>
                  <a:srgbClr val="0000FF"/>
                </a:solidFill>
              </a:rPr>
              <a:t>return </a:t>
            </a:r>
            <a:r>
              <a:rPr lang="en-US" b="0">
                <a:solidFill>
                  <a:srgbClr val="000000"/>
                </a:solidFill>
              </a:rPr>
              <a:t>a+b; }</a:t>
            </a:r>
            <a:endParaRPr lang="en-US" b="0">
              <a:solidFill>
                <a:srgbClr val="0000FF"/>
              </a:solidFill>
            </a:endParaRPr>
          </a:p>
          <a:p>
            <a:pPr>
              <a:lnSpc>
                <a:spcPct val="110000"/>
              </a:lnSpc>
              <a:spcBef>
                <a:spcPct val="20000"/>
              </a:spcBef>
            </a:pPr>
            <a:r>
              <a:rPr lang="en-US" b="0">
                <a:solidFill>
                  <a:srgbClr val="0000FF"/>
                </a:solidFill>
              </a:rPr>
              <a:t>void</a:t>
            </a:r>
            <a:r>
              <a:rPr lang="en-US" b="0">
                <a:solidFill>
                  <a:srgbClr val="000000"/>
                </a:solidFill>
              </a:rPr>
              <a:t> main() {</a:t>
            </a:r>
          </a:p>
          <a:p>
            <a:pPr indent="914400">
              <a:lnSpc>
                <a:spcPct val="110000"/>
              </a:lnSpc>
              <a:spcBef>
                <a:spcPct val="20000"/>
              </a:spcBef>
            </a:pPr>
            <a:r>
              <a:rPr lang="en-US" b="0">
                <a:solidFill>
                  <a:srgbClr val="0000FF"/>
                </a:solidFill>
              </a:rPr>
              <a:t>int</a:t>
            </a:r>
            <a:r>
              <a:rPr lang="en-US" b="0">
                <a:solidFill>
                  <a:srgbClr val="000000"/>
                </a:solidFill>
              </a:rPr>
              <a:t> a = 3, b = 7;</a:t>
            </a:r>
          </a:p>
          <a:p>
            <a:pPr indent="914400">
              <a:lnSpc>
                <a:spcPct val="110000"/>
              </a:lnSpc>
              <a:spcBef>
                <a:spcPct val="20000"/>
              </a:spcBef>
            </a:pPr>
            <a:r>
              <a:rPr lang="en-US" b="0">
                <a:solidFill>
                  <a:srgbClr val="0000FF"/>
                </a:solidFill>
              </a:rPr>
              <a:t>double</a:t>
            </a:r>
            <a:r>
              <a:rPr lang="en-US" b="0">
                <a:solidFill>
                  <a:srgbClr val="000000"/>
                </a:solidFill>
              </a:rPr>
              <a:t> r = 3.2, s = 6.3;</a:t>
            </a:r>
          </a:p>
          <a:p>
            <a:pPr indent="914400">
              <a:lnSpc>
                <a:spcPct val="110000"/>
              </a:lnSpc>
              <a:spcBef>
                <a:spcPct val="20000"/>
              </a:spcBef>
            </a:pPr>
            <a:r>
              <a:rPr lang="en-US" b="0">
                <a:solidFill>
                  <a:srgbClr val="000000"/>
                </a:solidFill>
              </a:rPr>
              <a:t>cout &lt;&lt; a+b &lt;&lt; "\n";</a:t>
            </a:r>
          </a:p>
          <a:p>
            <a:pPr indent="914400">
              <a:lnSpc>
                <a:spcPct val="110000"/>
              </a:lnSpc>
              <a:spcBef>
                <a:spcPct val="20000"/>
              </a:spcBef>
            </a:pPr>
            <a:r>
              <a:rPr lang="en-US" b="0">
                <a:solidFill>
                  <a:srgbClr val="000000"/>
                </a:solidFill>
              </a:rPr>
              <a:t>cout &lt;&lt; r+s &lt;&lt; "\n";	</a:t>
            </a:r>
          </a:p>
          <a:p>
            <a:pPr indent="914400">
              <a:lnSpc>
                <a:spcPct val="110000"/>
              </a:lnSpc>
              <a:spcBef>
                <a:spcPct val="20000"/>
              </a:spcBef>
            </a:pPr>
            <a:r>
              <a:rPr lang="en-US" b="0">
                <a:solidFill>
                  <a:srgbClr val="000000"/>
                </a:solidFill>
              </a:rPr>
              <a:t>cout &lt;&lt; a+r &lt;&lt; "\n"; </a:t>
            </a:r>
            <a:r>
              <a:rPr lang="en-US" b="0">
                <a:solidFill>
                  <a:srgbClr val="C00000"/>
                </a:solidFill>
              </a:rPr>
              <a:t>// double(a) + r</a:t>
            </a:r>
          </a:p>
          <a:p>
            <a:pPr indent="914400">
              <a:lnSpc>
                <a:spcPct val="110000"/>
              </a:lnSpc>
              <a:spcBef>
                <a:spcPct val="20000"/>
              </a:spcBef>
            </a:pPr>
            <a:r>
              <a:rPr lang="en-US" b="0">
                <a:solidFill>
                  <a:srgbClr val="000000"/>
                </a:solidFill>
              </a:rPr>
              <a:t>cout &lt;&lt; Sum(a,b) &lt;&lt; "\n";</a:t>
            </a:r>
          </a:p>
          <a:p>
            <a:pPr indent="914400">
              <a:lnSpc>
                <a:spcPct val="110000"/>
              </a:lnSpc>
              <a:spcBef>
                <a:spcPct val="20000"/>
              </a:spcBef>
            </a:pPr>
            <a:r>
              <a:rPr lang="en-US" b="0">
                <a:solidFill>
                  <a:srgbClr val="000000"/>
                </a:solidFill>
              </a:rPr>
              <a:t>cout &lt;&lt; Sum(r,s) &lt;&lt; "\n";</a:t>
            </a:r>
          </a:p>
          <a:p>
            <a:pPr indent="914400">
              <a:lnSpc>
                <a:spcPct val="110000"/>
              </a:lnSpc>
              <a:spcBef>
                <a:spcPct val="20000"/>
              </a:spcBef>
            </a:pPr>
            <a:r>
              <a:rPr lang="en-US" b="0">
                <a:solidFill>
                  <a:srgbClr val="000000"/>
                </a:solidFill>
              </a:rPr>
              <a:t>cout &lt;&lt; Sum(a,r) &lt;&lt; "\n"; </a:t>
            </a:r>
            <a:r>
              <a:rPr lang="en-US" b="0">
                <a:solidFill>
                  <a:srgbClr val="C00000"/>
                </a:solidFill>
              </a:rPr>
              <a:t>// nhập nhằng: gọi Sum(int,int)</a:t>
            </a:r>
          </a:p>
          <a:p>
            <a:pPr indent="914400">
              <a:lnSpc>
                <a:spcPct val="110000"/>
              </a:lnSpc>
              <a:spcBef>
                <a:spcPct val="20000"/>
              </a:spcBef>
            </a:pPr>
            <a:r>
              <a:rPr lang="en-US" b="0">
                <a:solidFill>
                  <a:srgbClr val="C00000"/>
                </a:solidFill>
              </a:rPr>
              <a:t>					hay Sum(double,double)</a:t>
            </a:r>
          </a:p>
          <a:p>
            <a:pPr>
              <a:lnSpc>
                <a:spcPct val="110000"/>
              </a:lnSpc>
              <a:spcBef>
                <a:spcPct val="20000"/>
              </a:spcBef>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 –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9" name="Rectangle 3"/>
          <p:cNvSpPr>
            <a:spLocks noChangeArrowheads="1"/>
          </p:cNvSpPr>
          <p:nvPr/>
        </p:nvSpPr>
        <p:spPr bwMode="auto">
          <a:xfrm>
            <a:off x="76200" y="1410195"/>
            <a:ext cx="8991600" cy="5181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 </a:t>
            </a:r>
            <a:r>
              <a:rPr lang="en-US" sz="2400" b="0">
                <a:solidFill>
                  <a:schemeClr val="tx1">
                    <a:lumMod val="95000"/>
                    <a:lumOff val="5000"/>
                  </a:schemeClr>
                </a:solidFill>
              </a:rPr>
              <a:t>PhanSo {</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00FF"/>
                </a:solidFill>
              </a:rPr>
              <a:t>long </a:t>
            </a:r>
            <a:r>
              <a:rPr lang="en-US" sz="2400" b="0">
                <a:solidFill>
                  <a:schemeClr val="tx1">
                    <a:lumMod val="95000"/>
                    <a:lumOff val="5000"/>
                  </a:schemeClr>
                </a:solidFill>
              </a:rPr>
              <a:t>tu, mau;</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00FF"/>
                </a:solidFill>
              </a:rPr>
              <a:t>void </a:t>
            </a:r>
            <a:r>
              <a:rPr lang="en-US" sz="2400" b="0">
                <a:solidFill>
                  <a:schemeClr val="tx1">
                    <a:lumMod val="95000"/>
                    <a:lumOff val="5000"/>
                  </a:schemeClr>
                </a:solidFill>
              </a:rPr>
              <a:t>UocLuoc();</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00FF"/>
                </a:solidFill>
              </a:rPr>
              <a:t>int </a:t>
            </a:r>
            <a:r>
              <a:rPr lang="en-US" sz="2400" b="0">
                <a:solidFill>
                  <a:schemeClr val="tx1">
                    <a:lumMod val="95000"/>
                    <a:lumOff val="5000"/>
                  </a:schemeClr>
                </a:solidFill>
              </a:rPr>
              <a:t>SoSanh(PhanSo b);</a:t>
            </a:r>
          </a:p>
          <a:p>
            <a:pPr marL="342900" indent="-342900">
              <a:spcBef>
                <a:spcPts val="0"/>
              </a:spcBef>
              <a:buFont typeface="Wingdings" pitchFamily="2" charset="2"/>
              <a:buNone/>
            </a:pPr>
            <a:r>
              <a:rPr lang="en-US" sz="2400" b="0">
                <a:solidFill>
                  <a:srgbClr val="0000FF"/>
                </a:solidFill>
              </a:rPr>
              <a:t>public</a:t>
            </a:r>
            <a:r>
              <a:rPr lang="en-US" sz="2400" b="0">
                <a:solidFill>
                  <a:schemeClr val="tx1">
                    <a:lumMod val="95000"/>
                    <a:lumOff val="5000"/>
                  </a:schemeClr>
                </a:solidFill>
              </a:rPr>
              <a:t>:</a:t>
            </a:r>
          </a:p>
          <a:p>
            <a:pPr marL="342900" indent="-342900">
              <a:spcBef>
                <a:spcPts val="0"/>
              </a:spcBef>
            </a:pPr>
            <a:r>
              <a:rPr lang="en-US" sz="2400" b="0">
                <a:solidFill>
                  <a:srgbClr val="0000FF"/>
                </a:solidFill>
              </a:rPr>
              <a:t>	void </a:t>
            </a:r>
            <a:r>
              <a:rPr lang="en-US" sz="2400" b="0">
                <a:solidFill>
                  <a:schemeClr val="tx1">
                    <a:lumMod val="95000"/>
                    <a:lumOff val="5000"/>
                  </a:schemeClr>
                </a:solidFill>
              </a:rPr>
              <a:t>Set(long t, long m);</a:t>
            </a:r>
          </a:p>
          <a:p>
            <a:pPr marL="342900" indent="-342900">
              <a:spcBef>
                <a:spcPts val="0"/>
              </a:spcBef>
              <a:buFont typeface="Wingdings" pitchFamily="2" charset="2"/>
              <a:buNone/>
            </a:pPr>
            <a:r>
              <a:rPr lang="en-US" sz="2400" b="0">
                <a:solidFill>
                  <a:schemeClr val="tx1">
                    <a:lumMod val="95000"/>
                    <a:lumOff val="5000"/>
                  </a:schemeClr>
                </a:solidFill>
              </a:rPr>
              <a:t>	PhanSo(</a:t>
            </a:r>
            <a:r>
              <a:rPr lang="en-US" sz="2400" b="0">
                <a:solidFill>
                  <a:srgbClr val="0000FF"/>
                </a:solidFill>
              </a:rPr>
              <a:t>long</a:t>
            </a:r>
            <a:r>
              <a:rPr lang="en-US" sz="2400" b="0">
                <a:solidFill>
                  <a:schemeClr val="tx1">
                    <a:lumMod val="95000"/>
                    <a:lumOff val="5000"/>
                  </a:schemeClr>
                </a:solidFill>
              </a:rPr>
              <a:t> t = 0, </a:t>
            </a:r>
            <a:r>
              <a:rPr lang="en-US" sz="2400" b="0">
                <a:solidFill>
                  <a:srgbClr val="0000FF"/>
                </a:solidFill>
              </a:rPr>
              <a:t>long </a:t>
            </a:r>
            <a:r>
              <a:rPr lang="en-US" sz="2400" b="0">
                <a:solidFill>
                  <a:schemeClr val="tx1">
                    <a:lumMod val="95000"/>
                    <a:lumOff val="5000"/>
                  </a:schemeClr>
                </a:solidFill>
              </a:rPr>
              <a:t>m = 1) {Set(t,m);}</a:t>
            </a:r>
          </a:p>
          <a:p>
            <a:pPr marL="342900" indent="-342900">
              <a:spcBef>
                <a:spcPts val="0"/>
              </a:spcBef>
              <a:buFont typeface="Wingdings" pitchFamily="2" charset="2"/>
              <a:buNone/>
            </a:pPr>
            <a:r>
              <a:rPr lang="en-US" sz="2400" b="0">
                <a:solidFill>
                  <a:schemeClr val="tx1">
                    <a:lumMod val="95000"/>
                    <a:lumOff val="5000"/>
                  </a:schemeClr>
                </a:solidFill>
              </a:rPr>
              <a:t>	PhanSo (</a:t>
            </a:r>
            <a:r>
              <a:rPr lang="en-US" sz="2400" b="0">
                <a:solidFill>
                  <a:srgbClr val="0000FF"/>
                </a:solidFill>
              </a:rPr>
              <a:t>long</a:t>
            </a:r>
            <a:r>
              <a:rPr lang="en-US" sz="2400" b="0">
                <a:solidFill>
                  <a:schemeClr val="tx1">
                    <a:lumMod val="95000"/>
                    <a:lumOff val="5000"/>
                  </a:schemeClr>
                </a:solidFill>
              </a:rPr>
              <a:t> t) { Set(t,1); } </a:t>
            </a:r>
            <a:r>
              <a:rPr lang="en-US" sz="2400" b="0">
                <a:solidFill>
                  <a:srgbClr val="C00000"/>
                </a:solidFill>
              </a:rPr>
              <a:t>//ck bằng Constructor</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70C0"/>
                </a:solidFill>
              </a:rPr>
              <a:t>friend</a:t>
            </a:r>
            <a:r>
              <a:rPr lang="en-US" sz="2400" b="0">
                <a:solidFill>
                  <a:schemeClr val="tx1">
                    <a:lumMod val="95000"/>
                    <a:lumOff val="5000"/>
                  </a:schemeClr>
                </a:solidFill>
              </a:rPr>
              <a:t> PhanSo </a:t>
            </a:r>
            <a:r>
              <a:rPr lang="en-US" sz="2400" b="0">
                <a:solidFill>
                  <a:srgbClr val="FF3300"/>
                </a:solidFill>
              </a:rPr>
              <a:t>operator</a:t>
            </a:r>
            <a:r>
              <a:rPr lang="en-US" sz="2400" b="0">
                <a:solidFill>
                  <a:schemeClr val="tx1">
                    <a:lumMod val="95000"/>
                    <a:lumOff val="5000"/>
                  </a:schemeClr>
                </a:solidFill>
              </a:rPr>
              <a:t> + (PhanSo a, PhanSo b);</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70C0"/>
                </a:solidFill>
              </a:rPr>
              <a:t>friend</a:t>
            </a:r>
            <a:r>
              <a:rPr lang="en-US" sz="2400" b="0">
                <a:solidFill>
                  <a:schemeClr val="tx1">
                    <a:lumMod val="95000"/>
                    <a:lumOff val="5000"/>
                  </a:schemeClr>
                </a:solidFill>
              </a:rPr>
              <a:t> PhanSo </a:t>
            </a:r>
            <a:r>
              <a:rPr lang="en-US" sz="2400" b="0">
                <a:solidFill>
                  <a:srgbClr val="FF3300"/>
                </a:solidFill>
              </a:rPr>
              <a:t>operator</a:t>
            </a:r>
            <a:r>
              <a:rPr lang="en-US" sz="2400" b="0">
                <a:solidFill>
                  <a:schemeClr val="tx1">
                    <a:lumMod val="95000"/>
                    <a:lumOff val="5000"/>
                  </a:schemeClr>
                </a:solidFill>
              </a:rPr>
              <a:t> - (PhanSo a, PhanSo b);</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70C0"/>
                </a:solidFill>
              </a:rPr>
              <a:t>friend</a:t>
            </a:r>
            <a:r>
              <a:rPr lang="en-US" sz="2400" b="0">
                <a:solidFill>
                  <a:schemeClr val="tx1">
                    <a:lumMod val="95000"/>
                    <a:lumOff val="5000"/>
                  </a:schemeClr>
                </a:solidFill>
              </a:rPr>
              <a:t> PhanSo </a:t>
            </a:r>
            <a:r>
              <a:rPr lang="en-US" sz="2400" b="0">
                <a:solidFill>
                  <a:srgbClr val="FF3300"/>
                </a:solidFill>
              </a:rPr>
              <a:t>operator</a:t>
            </a:r>
            <a:r>
              <a:rPr lang="en-US" sz="2400" b="0">
                <a:solidFill>
                  <a:schemeClr val="tx1">
                    <a:lumMod val="95000"/>
                    <a:lumOff val="5000"/>
                  </a:schemeClr>
                </a:solidFill>
              </a:rPr>
              <a:t> * (PhanSo a, PhanSo b);</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0070C0"/>
                </a:solidFill>
              </a:rPr>
              <a:t>friend</a:t>
            </a:r>
            <a:r>
              <a:rPr lang="en-US" sz="2400" b="0">
                <a:solidFill>
                  <a:schemeClr val="tx1">
                    <a:lumMod val="95000"/>
                    <a:lumOff val="5000"/>
                  </a:schemeClr>
                </a:solidFill>
              </a:rPr>
              <a:t> PhanSo </a:t>
            </a:r>
            <a:r>
              <a:rPr lang="en-US" sz="2400" b="0">
                <a:solidFill>
                  <a:srgbClr val="FF3300"/>
                </a:solidFill>
              </a:rPr>
              <a:t>operator</a:t>
            </a:r>
            <a:r>
              <a:rPr lang="en-US" sz="2400" b="0">
                <a:solidFill>
                  <a:schemeClr val="tx1">
                    <a:lumMod val="95000"/>
                    <a:lumOff val="5000"/>
                  </a:schemeClr>
                </a:solidFill>
              </a:rPr>
              <a:t> / (PhanSo a, PhanSo b);</a:t>
            </a:r>
          </a:p>
          <a:p>
            <a:pPr marL="342900" indent="-342900">
              <a:spcBef>
                <a:spcPts val="0"/>
              </a:spcBef>
              <a:buFont typeface="Wingdings" pitchFamily="2" charset="2"/>
              <a:buNone/>
            </a:pPr>
            <a:r>
              <a:rPr lang="en-US" sz="2400" b="0">
                <a:solidFill>
                  <a:schemeClr val="tx1">
                    <a:lumMod val="95000"/>
                    <a:lumOff val="5000"/>
                  </a:schemeClr>
                </a:solidFill>
              </a:rPr>
              <a:t>	</a:t>
            </a:r>
            <a:r>
              <a:rPr lang="en-US" sz="2400" b="0">
                <a:solidFill>
                  <a:srgbClr val="FF3300"/>
                </a:solidFill>
              </a:rPr>
              <a:t>operator</a:t>
            </a:r>
            <a:r>
              <a:rPr lang="en-US" sz="2400" b="0">
                <a:solidFill>
                  <a:schemeClr val="tx1">
                    <a:lumMod val="95000"/>
                    <a:lumOff val="5000"/>
                  </a:schemeClr>
                </a:solidFill>
              </a:rPr>
              <a:t> </a:t>
            </a:r>
            <a:r>
              <a:rPr lang="en-US" sz="2400" b="0">
                <a:solidFill>
                  <a:srgbClr val="0000FF"/>
                </a:solidFill>
              </a:rPr>
              <a:t>double</a:t>
            </a:r>
            <a:r>
              <a:rPr lang="en-US" sz="2400" b="0">
                <a:solidFill>
                  <a:schemeClr val="tx1">
                    <a:lumMod val="95000"/>
                    <a:lumOff val="5000"/>
                  </a:schemeClr>
                </a:solidFill>
              </a:rPr>
              <a:t>() </a:t>
            </a:r>
            <a:r>
              <a:rPr lang="en-US" sz="2400" b="0">
                <a:solidFill>
                  <a:srgbClr val="0000FF"/>
                </a:solidFill>
              </a:rPr>
              <a:t>const </a:t>
            </a:r>
            <a:r>
              <a:rPr lang="en-US" sz="2400" b="0">
                <a:solidFill>
                  <a:schemeClr val="tx1">
                    <a:lumMod val="95000"/>
                    <a:lumOff val="5000"/>
                  </a:schemeClr>
                </a:solidFill>
              </a:rPr>
              <a:t>{</a:t>
            </a:r>
            <a:r>
              <a:rPr lang="en-US" sz="2400" b="0">
                <a:solidFill>
                  <a:srgbClr val="0000FF"/>
                </a:solidFill>
              </a:rPr>
              <a:t>return</a:t>
            </a:r>
            <a:r>
              <a:rPr lang="en-US" sz="2400" b="0">
                <a:solidFill>
                  <a:schemeClr val="tx1">
                    <a:lumMod val="95000"/>
                    <a:lumOff val="5000"/>
                  </a:schemeClr>
                </a:solidFill>
              </a:rPr>
              <a:t> </a:t>
            </a:r>
            <a:r>
              <a:rPr lang="en-US" sz="2400" b="0">
                <a:solidFill>
                  <a:srgbClr val="0000FF"/>
                </a:solidFill>
              </a:rPr>
              <a:t>double</a:t>
            </a:r>
            <a:r>
              <a:rPr lang="en-US" sz="2400" b="0">
                <a:solidFill>
                  <a:schemeClr val="tx1">
                    <a:lumMod val="95000"/>
                    <a:lumOff val="5000"/>
                  </a:schemeClr>
                </a:solidFill>
              </a:rPr>
              <a:t>(tu)/mau;} </a:t>
            </a:r>
            <a:r>
              <a:rPr lang="en-US" sz="2400" b="0">
                <a:solidFill>
                  <a:srgbClr val="C00000"/>
                </a:solidFill>
              </a:rPr>
              <a:t>//phép toán ck</a:t>
            </a:r>
          </a:p>
          <a:p>
            <a:pPr marL="342900" indent="-342900">
              <a:spcBef>
                <a:spcPts val="0"/>
              </a:spcBef>
              <a:buFont typeface="Wingdings" pitchFamily="2" charset="2"/>
              <a:buNone/>
            </a:pPr>
            <a:r>
              <a:rPr lang="en-US" sz="2400" b="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 – Ví dụ 2 (tt)</a:t>
            </a:r>
          </a:p>
        </p:txBody>
      </p:sp>
      <p:sp>
        <p:nvSpPr>
          <p:cNvPr id="3" name="Content Placeholder 2"/>
          <p:cNvSpPr>
            <a:spLocks noGrp="1"/>
          </p:cNvSpPr>
          <p:nvPr>
            <p:ph idx="1"/>
          </p:nvPr>
        </p:nvSpPr>
        <p:spPr>
          <a:xfrm>
            <a:off x="152400" y="1551856"/>
            <a:ext cx="8686800" cy="5001344"/>
          </a:xfrm>
        </p:spPr>
        <p:txBody>
          <a:bodyPr>
            <a:noAutofit/>
          </a:bodyPr>
          <a:lstStyle/>
          <a:p>
            <a:pPr marL="463550" indent="-463550" algn="just">
              <a:lnSpc>
                <a:spcPct val="130000"/>
              </a:lnSpc>
              <a:spcBef>
                <a:spcPts val="300"/>
              </a:spcBef>
              <a:spcAft>
                <a:spcPts val="300"/>
              </a:spcAft>
              <a:buFont typeface="Wingdings" pitchFamily="2" charset="2"/>
              <a:buChar char="v"/>
            </a:pPr>
            <a:r>
              <a:rPr lang="vi-VN" sz="2700">
                <a:latin typeface="Arial" panose="020B0604020202020204" pitchFamily="34" charset="0"/>
                <a:cs typeface="Arial" panose="020B0604020202020204" pitchFamily="34" charset="0"/>
              </a:rPr>
              <a:t>Lớp </a:t>
            </a:r>
            <a:r>
              <a:rPr lang="en-US" sz="2700">
                <a:latin typeface="Arial" panose="020B0604020202020204" pitchFamily="34" charset="0"/>
                <a:cs typeface="Arial" panose="020B0604020202020204" pitchFamily="34" charset="0"/>
              </a:rPr>
              <a:t>PhanSo</a:t>
            </a:r>
            <a:r>
              <a:rPr lang="vi-VN" sz="2700">
                <a:latin typeface="Arial" panose="020B0604020202020204" pitchFamily="34" charset="0"/>
                <a:cs typeface="Arial" panose="020B0604020202020204" pitchFamily="34" charset="0"/>
              </a:rPr>
              <a:t> </a:t>
            </a:r>
            <a:r>
              <a:rPr lang="vi-VN" sz="2700">
                <a:solidFill>
                  <a:srgbClr val="FF0000"/>
                </a:solidFill>
                <a:latin typeface="Arial" panose="020B0604020202020204" pitchFamily="34" charset="0"/>
                <a:cs typeface="Arial" panose="020B0604020202020204" pitchFamily="34" charset="0"/>
              </a:rPr>
              <a:t>có hai cơ chế chuyển kiểu</a:t>
            </a:r>
            <a:r>
              <a:rPr lang="en-US" sz="2700">
                <a:solidFill>
                  <a:srgbClr val="FF0000"/>
                </a:solidFill>
                <a:latin typeface="Arial" panose="020B0604020202020204" pitchFamily="34" charset="0"/>
                <a:cs typeface="Arial" panose="020B0604020202020204" pitchFamily="34" charset="0"/>
              </a:rPr>
              <a:t> tự động:</a:t>
            </a:r>
          </a:p>
          <a:p>
            <a:pPr marL="0" indent="463550" algn="just">
              <a:lnSpc>
                <a:spcPct val="130000"/>
              </a:lnSpc>
              <a:spcBef>
                <a:spcPts val="300"/>
              </a:spcBef>
              <a:spcAft>
                <a:spcPts val="300"/>
              </a:spcAft>
              <a:buNone/>
            </a:pPr>
            <a:r>
              <a:rPr lang="en-US" sz="2700">
                <a:latin typeface="Arial" panose="020B0604020202020204" pitchFamily="34" charset="0"/>
                <a:cs typeface="Arial" panose="020B0604020202020204" pitchFamily="34" charset="0"/>
              </a:rPr>
              <a:t>+ s</a:t>
            </a:r>
            <a:r>
              <a:rPr lang="vi-VN" sz="2700">
                <a:latin typeface="Arial" panose="020B0604020202020204" pitchFamily="34" charset="0"/>
                <a:cs typeface="Arial" panose="020B0604020202020204" pitchFamily="34" charset="0"/>
              </a:rPr>
              <a:t>ố nguyên </a:t>
            </a:r>
            <a:r>
              <a:rPr lang="en-US" sz="2700">
                <a:latin typeface="Arial" panose="020B0604020202020204" pitchFamily="34" charset="0"/>
                <a:cs typeface="Arial" panose="020B0604020202020204" pitchFamily="34" charset="0"/>
                <a:sym typeface="Wingdings" pitchFamily="2" charset="2"/>
              </a:rPr>
              <a:t></a:t>
            </a:r>
            <a:r>
              <a:rPr lang="vi-VN" sz="2700">
                <a:latin typeface="Arial" panose="020B0604020202020204" pitchFamily="34" charset="0"/>
                <a:cs typeface="Arial" panose="020B0604020202020204" pitchFamily="34" charset="0"/>
              </a:rPr>
              <a:t> phân số</a:t>
            </a:r>
            <a:endParaRPr lang="en-US" sz="2700">
              <a:latin typeface="Arial" panose="020B0604020202020204" pitchFamily="34" charset="0"/>
              <a:cs typeface="Arial" panose="020B0604020202020204" pitchFamily="34" charset="0"/>
            </a:endParaRPr>
          </a:p>
          <a:p>
            <a:pPr marL="0" indent="463550" algn="just">
              <a:lnSpc>
                <a:spcPct val="130000"/>
              </a:lnSpc>
              <a:spcBef>
                <a:spcPts val="300"/>
              </a:spcBef>
              <a:spcAft>
                <a:spcPts val="300"/>
              </a:spcAft>
              <a:buNone/>
            </a:pPr>
            <a:r>
              <a:rPr lang="en-US" sz="2700">
                <a:latin typeface="Arial" panose="020B0604020202020204" pitchFamily="34" charset="0"/>
                <a:cs typeface="Arial" panose="020B0604020202020204" pitchFamily="34" charset="0"/>
              </a:rPr>
              <a:t>(bằng</a:t>
            </a:r>
            <a:r>
              <a:rPr lang="vi-VN" sz="2700">
                <a:latin typeface="Arial" panose="020B0604020202020204" pitchFamily="34" charset="0"/>
                <a:cs typeface="Arial" panose="020B0604020202020204" pitchFamily="34" charset="0"/>
              </a:rPr>
              <a:t> phương thức thiết lập</a:t>
            </a:r>
            <a:r>
              <a:rPr lang="en-US" sz="2700">
                <a:latin typeface="Arial" panose="020B0604020202020204" pitchFamily="34" charset="0"/>
                <a:cs typeface="Arial" panose="020B0604020202020204" pitchFamily="34" charset="0"/>
              </a:rPr>
              <a:t> có 1 đối số)</a:t>
            </a:r>
          </a:p>
          <a:p>
            <a:pPr marL="0" indent="463550" algn="just">
              <a:lnSpc>
                <a:spcPct val="130000"/>
              </a:lnSpc>
              <a:spcBef>
                <a:spcPts val="300"/>
              </a:spcBef>
              <a:spcAft>
                <a:spcPts val="300"/>
              </a:spcAft>
              <a:buNone/>
            </a:pPr>
            <a:r>
              <a:rPr lang="en-US" sz="2700">
                <a:latin typeface="Arial" panose="020B0604020202020204" pitchFamily="34" charset="0"/>
                <a:cs typeface="Arial" panose="020B0604020202020204" pitchFamily="34" charset="0"/>
              </a:rPr>
              <a:t>+ p</a:t>
            </a:r>
            <a:r>
              <a:rPr lang="vi-VN" sz="2700">
                <a:latin typeface="Arial" panose="020B0604020202020204" pitchFamily="34" charset="0"/>
                <a:cs typeface="Arial" panose="020B0604020202020204" pitchFamily="34" charset="0"/>
              </a:rPr>
              <a:t>hân số </a:t>
            </a:r>
            <a:r>
              <a:rPr lang="en-US" sz="2700">
                <a:latin typeface="Arial" panose="020B0604020202020204" pitchFamily="34" charset="0"/>
                <a:cs typeface="Arial" panose="020B0604020202020204" pitchFamily="34" charset="0"/>
                <a:sym typeface="Wingdings" pitchFamily="2" charset="2"/>
              </a:rPr>
              <a:t></a:t>
            </a:r>
            <a:r>
              <a:rPr lang="vi-VN" sz="2700">
                <a:latin typeface="Arial" panose="020B0604020202020204" pitchFamily="34" charset="0"/>
                <a:cs typeface="Arial" panose="020B0604020202020204" pitchFamily="34" charset="0"/>
              </a:rPr>
              <a:t> số thực</a:t>
            </a:r>
            <a:endParaRPr lang="en-US" sz="2700">
              <a:latin typeface="Arial" panose="020B0604020202020204" pitchFamily="34" charset="0"/>
              <a:cs typeface="Arial" panose="020B0604020202020204" pitchFamily="34" charset="0"/>
            </a:endParaRPr>
          </a:p>
          <a:p>
            <a:pPr marL="0" indent="463550" algn="just">
              <a:lnSpc>
                <a:spcPct val="130000"/>
              </a:lnSpc>
              <a:spcBef>
                <a:spcPts val="300"/>
              </a:spcBef>
              <a:spcAft>
                <a:spcPts val="300"/>
              </a:spcAft>
              <a:buNone/>
            </a:pPr>
            <a:r>
              <a:rPr lang="en-US" sz="2700">
                <a:latin typeface="Arial" panose="020B0604020202020204" pitchFamily="34" charset="0"/>
                <a:cs typeface="Arial" panose="020B0604020202020204" pitchFamily="34" charset="0"/>
              </a:rPr>
              <a:t>(bằng</a:t>
            </a:r>
            <a:r>
              <a:rPr lang="vi-VN" sz="2700">
                <a:latin typeface="Arial" panose="020B0604020202020204" pitchFamily="34" charset="0"/>
                <a:cs typeface="Arial" panose="020B0604020202020204" pitchFamily="34" charset="0"/>
              </a:rPr>
              <a:t> phép toán chuyển kiểu</a:t>
            </a:r>
            <a:r>
              <a:rPr lang="en-US" sz="2700">
                <a:latin typeface="Arial" panose="020B0604020202020204" pitchFamily="34" charset="0"/>
                <a:cs typeface="Arial" panose="020B0604020202020204" pitchFamily="34" charset="0"/>
              </a:rPr>
              <a:t>)</a:t>
            </a:r>
            <a:endParaRPr lang="vi-VN" sz="2700">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Font typeface="Wingdings" pitchFamily="2" charset="2"/>
              <a:buChar char="v"/>
            </a:pPr>
            <a:r>
              <a:rPr lang="en-US" sz="2700">
                <a:latin typeface="Arial" panose="020B0604020202020204" pitchFamily="34" charset="0"/>
                <a:cs typeface="Arial" panose="020B0604020202020204" pitchFamily="34" charset="0"/>
              </a:rPr>
              <a:t>Sự</a:t>
            </a:r>
            <a:r>
              <a:rPr lang="vi-VN" sz="2700">
                <a:latin typeface="Arial" panose="020B0604020202020204" pitchFamily="34" charset="0"/>
                <a:cs typeface="Arial" panose="020B0604020202020204" pitchFamily="34" charset="0"/>
              </a:rPr>
              <a:t> nhập nhằng xảy ra khi</a:t>
            </a:r>
            <a:r>
              <a:rPr lang="en-US" sz="2700">
                <a:latin typeface="Arial" panose="020B0604020202020204" pitchFamily="34" charset="0"/>
                <a:cs typeface="Arial" panose="020B0604020202020204" pitchFamily="34" charset="0"/>
              </a:rPr>
              <a:t> ta thực hiện phép cộng:</a:t>
            </a:r>
          </a:p>
          <a:p>
            <a:pPr marL="0" indent="1377950" algn="just">
              <a:lnSpc>
                <a:spcPct val="130000"/>
              </a:lnSpc>
              <a:spcBef>
                <a:spcPts val="300"/>
              </a:spcBef>
              <a:spcAft>
                <a:spcPts val="300"/>
              </a:spcAft>
              <a:buNone/>
            </a:pPr>
            <a:r>
              <a:rPr lang="vi-VN" sz="2700">
                <a:latin typeface="Arial" panose="020B0604020202020204" pitchFamily="34" charset="0"/>
                <a:cs typeface="Arial" panose="020B0604020202020204" pitchFamily="34" charset="0"/>
              </a:rPr>
              <a:t>phân số </a:t>
            </a:r>
            <a:r>
              <a:rPr lang="en-US" sz="2700">
                <a:latin typeface="Arial" panose="020B0604020202020204" pitchFamily="34" charset="0"/>
                <a:cs typeface="Arial" panose="020B0604020202020204" pitchFamily="34" charset="0"/>
              </a:rPr>
              <a:t>+</a:t>
            </a:r>
            <a:r>
              <a:rPr lang="vi-VN" sz="2700">
                <a:latin typeface="Arial" panose="020B0604020202020204" pitchFamily="34" charset="0"/>
                <a:cs typeface="Arial" panose="020B0604020202020204" pitchFamily="34" charset="0"/>
              </a:rPr>
              <a:t> số nguyên</a:t>
            </a:r>
            <a:endParaRPr lang="en-US" sz="2700">
              <a:latin typeface="Arial" panose="020B0604020202020204" pitchFamily="34" charset="0"/>
              <a:cs typeface="Arial" panose="020B0604020202020204" pitchFamily="34" charset="0"/>
            </a:endParaRPr>
          </a:p>
          <a:p>
            <a:pPr marL="0" indent="1377950" algn="just">
              <a:lnSpc>
                <a:spcPct val="130000"/>
              </a:lnSpc>
              <a:spcBef>
                <a:spcPts val="300"/>
              </a:spcBef>
              <a:spcAft>
                <a:spcPts val="300"/>
              </a:spcAft>
              <a:buNone/>
            </a:pPr>
            <a:r>
              <a:rPr lang="vi-VN" sz="2700">
                <a:latin typeface="Arial" panose="020B0604020202020204" pitchFamily="34" charset="0"/>
                <a:cs typeface="Arial" panose="020B0604020202020204" pitchFamily="34" charset="0"/>
              </a:rPr>
              <a:t>phân số </a:t>
            </a:r>
            <a:r>
              <a:rPr lang="en-US" sz="2700">
                <a:latin typeface="Arial" panose="020B0604020202020204" pitchFamily="34" charset="0"/>
                <a:cs typeface="Arial" panose="020B0604020202020204" pitchFamily="34" charset="0"/>
              </a:rPr>
              <a:t>+</a:t>
            </a:r>
            <a:r>
              <a:rPr lang="vi-VN" sz="2700">
                <a:latin typeface="Arial" panose="020B0604020202020204" pitchFamily="34" charset="0"/>
                <a:cs typeface="Arial" panose="020B0604020202020204" pitchFamily="34" charset="0"/>
              </a:rPr>
              <a:t> số thực</a:t>
            </a:r>
            <a:endParaRPr lang="en-US" sz="27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02981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304800" y="1447800"/>
            <a:ext cx="84582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b="0">
                <a:solidFill>
                  <a:srgbClr val="0000FF"/>
                </a:solidFill>
              </a:rPr>
              <a:t>void</a:t>
            </a:r>
            <a:r>
              <a:rPr lang="en-US" b="0">
                <a:solidFill>
                  <a:schemeClr val="tx1">
                    <a:lumMod val="95000"/>
                    <a:lumOff val="5000"/>
                  </a:schemeClr>
                </a:solidFill>
              </a:rPr>
              <a:t> main() {</a:t>
            </a:r>
          </a:p>
          <a:p>
            <a:pPr marL="342900" indent="-342900">
              <a:lnSpc>
                <a:spcPct val="120000"/>
              </a:lnSpc>
              <a:spcBef>
                <a:spcPts val="0"/>
              </a:spcBef>
              <a:buFont typeface="Wingdings" pitchFamily="2" charset="2"/>
              <a:buNone/>
            </a:pPr>
            <a:r>
              <a:rPr lang="en-US" b="0">
                <a:solidFill>
                  <a:schemeClr val="tx1">
                    <a:lumMod val="95000"/>
                    <a:lumOff val="5000"/>
                  </a:schemeClr>
                </a:solidFill>
              </a:rPr>
              <a:t>	PhanSo a(2,3), b(3,4), c;</a:t>
            </a:r>
          </a:p>
          <a:p>
            <a:pPr marL="342900" indent="-342900">
              <a:lnSpc>
                <a:spcPct val="120000"/>
              </a:lnSpc>
              <a:spcBef>
                <a:spcPts val="0"/>
              </a:spcBef>
              <a:buFont typeface="Wingdings" pitchFamily="2" charset="2"/>
              <a:buNone/>
            </a:pPr>
            <a:r>
              <a:rPr lang="en-US" b="0">
                <a:solidFill>
                  <a:schemeClr val="tx1">
                    <a:lumMod val="95000"/>
                    <a:lumOff val="5000"/>
                  </a:schemeClr>
                </a:solidFill>
              </a:rPr>
              <a:t>	cout &lt;&lt; sqrt(a) &lt;&lt; “\n”; </a:t>
            </a:r>
            <a:r>
              <a:rPr lang="en-US" b="0">
                <a:solidFill>
                  <a:srgbClr val="008000"/>
                </a:solidFill>
              </a:rPr>
              <a:t>//ck a sang số thực bằng phép toán ck</a:t>
            </a:r>
          </a:p>
          <a:p>
            <a:pPr marL="342900" indent="-342900">
              <a:lnSpc>
                <a:spcPct val="120000"/>
              </a:lnSpc>
              <a:spcBef>
                <a:spcPts val="0"/>
              </a:spcBef>
              <a:buFont typeface="Wingdings" pitchFamily="2" charset="2"/>
              <a:buNone/>
            </a:pPr>
            <a:r>
              <a:rPr lang="en-US" b="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b="0">
                <a:solidFill>
                  <a:schemeClr val="tx1">
                    <a:lumMod val="95000"/>
                    <a:lumOff val="5000"/>
                  </a:schemeClr>
                </a:solidFill>
              </a:rPr>
              <a:t>	</a:t>
            </a:r>
            <a:r>
              <a:rPr lang="en-US" b="0">
                <a:solidFill>
                  <a:srgbClr val="FF0000"/>
                </a:solidFill>
              </a:rPr>
              <a:t>c = a + 2; c = 2 + a;</a:t>
            </a:r>
          </a:p>
          <a:p>
            <a:pPr marL="342900" indent="-342900" algn="just">
              <a:lnSpc>
                <a:spcPct val="120000"/>
              </a:lnSpc>
              <a:spcBef>
                <a:spcPts val="0"/>
              </a:spcBef>
              <a:buFont typeface="Wingdings" pitchFamily="2" charset="2"/>
              <a:buNone/>
            </a:pPr>
            <a:r>
              <a:rPr lang="en-US" b="0">
                <a:solidFill>
                  <a:srgbClr val="FF0000"/>
                </a:solidFill>
              </a:rPr>
              <a:t>	</a:t>
            </a:r>
            <a:r>
              <a:rPr lang="en-US" b="0">
                <a:solidFill>
                  <a:srgbClr val="008000"/>
                </a:solidFill>
              </a:rPr>
              <a:t>/*Nhập nhằng: chuyển a sang số thực hay là chuyển 2 sang phân số??? -&gt; báo lỗi: “more than one operator “+” matches these operands” =&gt; </a:t>
            </a:r>
            <a:r>
              <a:rPr lang="en-US" b="0" u="sng">
                <a:solidFill>
                  <a:srgbClr val="008000"/>
                </a:solidFill>
              </a:rPr>
              <a:t>Bỏ phép toán chuyển kiểu</a:t>
            </a:r>
            <a:r>
              <a:rPr lang="en-US" b="0">
                <a:solidFill>
                  <a:srgbClr val="008000"/>
                </a:solidFill>
              </a:rPr>
              <a:t>, khi đó trình biên dịch sẽ chuyển 2 sang phân số */</a:t>
            </a:r>
          </a:p>
          <a:p>
            <a:pPr marL="342900" indent="-342900">
              <a:lnSpc>
                <a:spcPct val="120000"/>
              </a:lnSpc>
              <a:spcBef>
                <a:spcPts val="0"/>
              </a:spcBef>
              <a:buFont typeface="Wingdings" pitchFamily="2" charset="2"/>
              <a:buNone/>
            </a:pPr>
            <a:r>
              <a:rPr lang="en-US" b="0">
                <a:solidFill>
                  <a:srgbClr val="FF0000"/>
                </a:solidFill>
              </a:rPr>
              <a:t>	double r = 2.5 + a; r = a + 2.5;</a:t>
            </a:r>
          </a:p>
          <a:p>
            <a:pPr marL="342900" indent="-342900" algn="just">
              <a:lnSpc>
                <a:spcPct val="120000"/>
              </a:lnSpc>
              <a:spcBef>
                <a:spcPts val="0"/>
              </a:spcBef>
            </a:pPr>
            <a:r>
              <a:rPr lang="en-US" b="0">
                <a:solidFill>
                  <a:srgbClr val="008000"/>
                </a:solidFill>
              </a:rPr>
              <a:t>	/*Báo lỗi tương tự vì có sự nhập nhằng: chuyển 2.5 sang phân số hay là chuyển a sang số thực??? =&gt; </a:t>
            </a:r>
            <a:r>
              <a:rPr lang="en-US" b="0" u="sng">
                <a:solidFill>
                  <a:srgbClr val="008000"/>
                </a:solidFill>
              </a:rPr>
              <a:t>Bỏ hàm toán tử +</a:t>
            </a:r>
            <a:r>
              <a:rPr lang="en-US" b="0">
                <a:solidFill>
                  <a:srgbClr val="008000"/>
                </a:solidFill>
              </a:rPr>
              <a:t>, khi đó trình biên dịch sẽ chuyển a sang số thực */</a:t>
            </a:r>
            <a:endParaRPr lang="en-US" b="0">
              <a:solidFill>
                <a:srgbClr val="FF0000"/>
              </a:solidFill>
            </a:endParaRPr>
          </a:p>
          <a:p>
            <a:pPr marL="342900" indent="-342900">
              <a:lnSpc>
                <a:spcPct val="120000"/>
              </a:lnSpc>
              <a:spcBef>
                <a:spcPts val="0"/>
              </a:spcBef>
              <a:buFont typeface="Wingdings" pitchFamily="2" charset="2"/>
              <a:buNone/>
            </a:pPr>
            <a:r>
              <a:rPr lang="en-US" b="0">
                <a:solidFill>
                  <a:schemeClr val="tx1">
                    <a:lumMod val="95000"/>
                    <a:lumOff val="5000"/>
                  </a:schemeClr>
                </a:solidFill>
              </a:rPr>
              <a:t>}</a:t>
            </a:r>
            <a:endParaRPr lang="en-US"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3.4 Sự nhập nhằng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457200" y="3124200"/>
            <a:ext cx="8229600" cy="3429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void </a:t>
            </a:r>
            <a:r>
              <a:rPr lang="en-US" sz="2200" b="0">
                <a:solidFill>
                  <a:schemeClr val="tx1">
                    <a:lumMod val="95000"/>
                    <a:lumOff val="5000"/>
                  </a:schemeClr>
                </a:solidFill>
                <a:latin typeface="Arial" panose="020B0604020202020204" pitchFamily="34" charset="0"/>
                <a:cs typeface="Arial" panose="020B0604020202020204" pitchFamily="34" charset="0"/>
              </a:rPr>
              <a:t>main() {</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PhanSo a(2,3), b(3,4), c;</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c = a + b;</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c = a + </a:t>
            </a:r>
            <a:r>
              <a:rPr lang="en-US" sz="2200" b="0">
                <a:solidFill>
                  <a:srgbClr val="0070C0"/>
                </a:solidFill>
                <a:latin typeface="Arial" panose="020B0604020202020204" pitchFamily="34" charset="0"/>
                <a:cs typeface="Arial" panose="020B0604020202020204" pitchFamily="34" charset="0"/>
              </a:rPr>
              <a:t>PhanSo</a:t>
            </a:r>
            <a:r>
              <a:rPr lang="en-US" sz="2200" b="0">
                <a:solidFill>
                  <a:schemeClr val="tx1">
                    <a:lumMod val="95000"/>
                    <a:lumOff val="5000"/>
                  </a:schemeClr>
                </a:solidFill>
                <a:latin typeface="Arial" panose="020B0604020202020204" pitchFamily="34" charset="0"/>
                <a:cs typeface="Arial" panose="020B0604020202020204" pitchFamily="34" charset="0"/>
              </a:rPr>
              <a:t>(2);</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c = </a:t>
            </a:r>
            <a:r>
              <a:rPr lang="en-US" sz="2200" b="0">
                <a:solidFill>
                  <a:srgbClr val="0070C0"/>
                </a:solidFill>
                <a:latin typeface="Arial" panose="020B0604020202020204" pitchFamily="34" charset="0"/>
                <a:cs typeface="Arial" panose="020B0604020202020204" pitchFamily="34" charset="0"/>
              </a:rPr>
              <a:t>PhanSo</a:t>
            </a:r>
            <a:r>
              <a:rPr lang="en-US" sz="2200" b="0">
                <a:solidFill>
                  <a:schemeClr val="tx1">
                    <a:lumMod val="95000"/>
                    <a:lumOff val="5000"/>
                  </a:schemeClr>
                </a:solidFill>
                <a:latin typeface="Arial" panose="020B0604020202020204" pitchFamily="34" charset="0"/>
                <a:cs typeface="Arial" panose="020B0604020202020204" pitchFamily="34" charset="0"/>
              </a:rPr>
              <a:t>(2) + a;</a:t>
            </a:r>
          </a:p>
          <a:p>
            <a:pPr marL="342900" indent="-342900">
              <a:lnSpc>
                <a:spcPct val="110000"/>
              </a:lnSpc>
              <a:spcBef>
                <a:spcPts val="0"/>
              </a:spcBef>
              <a:buFont typeface="Wingdings" pitchFamily="2" charset="2"/>
              <a:buNone/>
            </a:pPr>
            <a:r>
              <a:rPr lang="fr-FR" sz="2200" b="0">
                <a:solidFill>
                  <a:srgbClr val="0000FF"/>
                </a:solidFill>
                <a:latin typeface="Arial" panose="020B0604020202020204" pitchFamily="34" charset="0"/>
                <a:cs typeface="Arial" panose="020B0604020202020204" pitchFamily="34" charset="0"/>
              </a:rPr>
              <a:t>	double</a:t>
            </a:r>
            <a:r>
              <a:rPr lang="fr-FR" sz="2200" b="0">
                <a:solidFill>
                  <a:srgbClr val="000000"/>
                </a:solidFill>
                <a:latin typeface="Arial" panose="020B0604020202020204" pitchFamily="34" charset="0"/>
                <a:cs typeface="Arial" panose="020B0604020202020204" pitchFamily="34" charset="0"/>
              </a:rPr>
              <a:t> r = </a:t>
            </a:r>
            <a:r>
              <a:rPr lang="en-US" sz="2200" b="0">
                <a:solidFill>
                  <a:schemeClr val="tx1">
                    <a:lumMod val="95000"/>
                    <a:lumOff val="5000"/>
                  </a:schemeClr>
                </a:solidFill>
                <a:latin typeface="Arial" panose="020B0604020202020204" pitchFamily="34" charset="0"/>
                <a:cs typeface="Arial" panose="020B0604020202020204" pitchFamily="34" charset="0"/>
              </a:rPr>
              <a:t>2.5 + </a:t>
            </a:r>
            <a:r>
              <a:rPr lang="en-US" sz="2200" b="0">
                <a:solidFill>
                  <a:srgbClr val="0000FF"/>
                </a:solidFill>
                <a:latin typeface="Arial" panose="020B0604020202020204" pitchFamily="34" charset="0"/>
                <a:cs typeface="Arial" panose="020B0604020202020204" pitchFamily="34" charset="0"/>
              </a:rPr>
              <a:t>double</a:t>
            </a:r>
            <a:r>
              <a:rPr lang="en-US" sz="2200" b="0">
                <a:solidFill>
                  <a:schemeClr val="tx1">
                    <a:lumMod val="95000"/>
                    <a:lumOff val="5000"/>
                  </a:schemeClr>
                </a:solidFill>
                <a:latin typeface="Arial" panose="020B0604020202020204" pitchFamily="34" charset="0"/>
                <a:cs typeface="Arial" panose="020B0604020202020204" pitchFamily="34" charset="0"/>
              </a:rPr>
              <a:t>(a); </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r = </a:t>
            </a:r>
            <a:r>
              <a:rPr lang="fr-FR" sz="2200" b="0">
                <a:solidFill>
                  <a:srgbClr val="0000FF"/>
                </a:solidFill>
                <a:latin typeface="Arial" panose="020B0604020202020204" pitchFamily="34" charset="0"/>
                <a:cs typeface="Arial" panose="020B0604020202020204" pitchFamily="34" charset="0"/>
              </a:rPr>
              <a:t>double</a:t>
            </a:r>
            <a:r>
              <a:rPr lang="fr-FR" sz="2200" b="0">
                <a:solidFill>
                  <a:srgbClr val="000000"/>
                </a:solidFill>
                <a:latin typeface="Arial" panose="020B0604020202020204" pitchFamily="34" charset="0"/>
                <a:cs typeface="Arial" panose="020B0604020202020204" pitchFamily="34" charset="0"/>
              </a:rPr>
              <a:t>(a) + 2.5; </a:t>
            </a:r>
            <a:endParaRPr lang="en-US" sz="2200" b="0">
              <a:solidFill>
                <a:schemeClr val="tx1">
                  <a:lumMod val="95000"/>
                  <a:lumOff val="5000"/>
                </a:schemeClr>
              </a:solidFill>
              <a:latin typeface="Arial" panose="020B0604020202020204" pitchFamily="34" charset="0"/>
              <a:cs typeface="Arial" panose="020B0604020202020204" pitchFamily="34" charset="0"/>
            </a:endParaRP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	cout &lt;&lt; r &lt;&lt; "\n";</a:t>
            </a:r>
          </a:p>
          <a:p>
            <a:pPr marL="342900" indent="-342900">
              <a:lnSpc>
                <a:spcPct val="110000"/>
              </a:lnSpc>
              <a:spcBef>
                <a:spcPts val="0"/>
              </a:spcBef>
              <a:buFont typeface="Wingdings" pitchFamily="2" charset="2"/>
              <a:buNone/>
            </a:pPr>
            <a:r>
              <a:rPr lang="en-US" sz="2200" b="0">
                <a:solidFill>
                  <a:schemeClr val="tx1">
                    <a:lumMod val="95000"/>
                    <a:lumOff val="5000"/>
                  </a:schemeClr>
                </a:solidFill>
                <a:latin typeface="Arial" panose="020B0604020202020204" pitchFamily="34" charset="0"/>
                <a:cs typeface="Arial" panose="020B0604020202020204" pitchFamily="34" charset="0"/>
              </a:rPr>
              <a:t>}</a:t>
            </a:r>
            <a:endParaRPr lang="en-US" sz="2200" b="0">
              <a:solidFill>
                <a:srgbClr val="000000"/>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A5E6419E-C775-4D6F-AAAC-9481A8542B4C}"/>
              </a:ext>
            </a:extLst>
          </p:cNvPr>
          <p:cNvSpPr>
            <a:spLocks noGrp="1"/>
          </p:cNvSpPr>
          <p:nvPr>
            <p:ph idx="1"/>
          </p:nvPr>
        </p:nvSpPr>
        <p:spPr>
          <a:xfrm>
            <a:off x="381000" y="1459675"/>
            <a:ext cx="8382000" cy="1752600"/>
          </a:xfrm>
        </p:spPr>
        <p:txBody>
          <a:bodyPr>
            <a:noAutofit/>
          </a:bodyPr>
          <a:lstStyle/>
          <a:p>
            <a:pPr marL="0" indent="0" algn="just">
              <a:lnSpc>
                <a:spcPct val="150000"/>
              </a:lnSpc>
              <a:spcBef>
                <a:spcPts val="0"/>
              </a:spcBef>
              <a:buNone/>
            </a:pPr>
            <a:r>
              <a:rPr lang="en-US" sz="2200" b="1">
                <a:solidFill>
                  <a:srgbClr val="FF0000"/>
                </a:solidFill>
                <a:latin typeface="Arial" pitchFamily="34" charset="0"/>
                <a:cs typeface="Arial" pitchFamily="34" charset="0"/>
              </a:rPr>
              <a:t>Để tránh sự nhập nhằng ta phải chuyển kiểu một cách tường minh, </a:t>
            </a:r>
            <a:r>
              <a:rPr lang="en-US" sz="2200" u="sng">
                <a:latin typeface="Arial" pitchFamily="34" charset="0"/>
                <a:cs typeface="Arial" pitchFamily="34" charset="0"/>
              </a:rPr>
              <a:t>không áp dụng cơ chế chuyển kiểu tự động</a:t>
            </a:r>
            <a:r>
              <a:rPr lang="en-US" sz="2200">
                <a:latin typeface="Arial" pitchFamily="34" charset="0"/>
                <a:cs typeface="Arial" pitchFamily="34" charset="0"/>
              </a:rPr>
              <a:t>, mặc dù điều này làm mất đi sự tiện lợi của cơ chế chuyển kiểu tự động.</a:t>
            </a:r>
          </a:p>
        </p:txBody>
      </p:sp>
    </p:spTree>
    <p:extLst>
      <p:ext uri="{BB962C8B-B14F-4D97-AF65-F5344CB8AC3E}">
        <p14:creationId xmlns:p14="http://schemas.microsoft.com/office/powerpoint/2010/main" val="102981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 Overload một số toán tử thông dụng</a:t>
            </a:r>
          </a:p>
        </p:txBody>
      </p:sp>
      <p:sp>
        <p:nvSpPr>
          <p:cNvPr id="3" name="Content Placeholder 2"/>
          <p:cNvSpPr>
            <a:spLocks noGrp="1"/>
          </p:cNvSpPr>
          <p:nvPr>
            <p:ph idx="1"/>
          </p:nvPr>
        </p:nvSpPr>
        <p:spPr>
          <a:xfrm>
            <a:off x="838200" y="1752600"/>
            <a:ext cx="7848600" cy="4419600"/>
          </a:xfrm>
        </p:spPr>
        <p:txBody>
          <a:bodyPr>
            <a:noAutofit/>
          </a:bodyPr>
          <a:lstStyle/>
          <a:p>
            <a:pPr algn="just">
              <a:lnSpc>
                <a:spcPct val="12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 gán </a:t>
            </a:r>
          </a:p>
          <a:p>
            <a:pPr algn="just">
              <a:lnSpc>
                <a:spcPct val="12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 </a:t>
            </a:r>
            <a:r>
              <a:rPr lang="vi-VN" sz="2800" b="1">
                <a:solidFill>
                  <a:schemeClr val="tx1">
                    <a:lumMod val="95000"/>
                    <a:lumOff val="5000"/>
                  </a:schemeClr>
                </a:solidFill>
                <a:latin typeface="Arial" pitchFamily="34" charset="0"/>
                <a:cs typeface="Arial" pitchFamily="34" charset="0"/>
              </a:rPr>
              <a:t>&lt;&lt; và &gt;&gt;</a:t>
            </a:r>
          </a:p>
          <a:p>
            <a:pPr algn="just">
              <a:lnSpc>
                <a:spcPct val="12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 </a:t>
            </a:r>
            <a:r>
              <a:rPr lang="vi-VN" sz="2800" b="1">
                <a:solidFill>
                  <a:schemeClr val="tx1">
                    <a:lumMod val="95000"/>
                    <a:lumOff val="5000"/>
                  </a:schemeClr>
                </a:solidFill>
                <a:latin typeface="Arial" pitchFamily="34" charset="0"/>
                <a:cs typeface="Arial" pitchFamily="34" charset="0"/>
              </a:rPr>
              <a:t>lấy phần tử mảng [ ]</a:t>
            </a:r>
          </a:p>
          <a:p>
            <a:pPr algn="just">
              <a:lnSpc>
                <a:spcPct val="12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a:t>
            </a:r>
            <a:r>
              <a:rPr lang="vi-VN" sz="2800" b="1">
                <a:solidFill>
                  <a:schemeClr val="tx1">
                    <a:lumMod val="95000"/>
                    <a:lumOff val="5000"/>
                  </a:schemeClr>
                </a:solidFill>
                <a:latin typeface="Arial" pitchFamily="34" charset="0"/>
                <a:cs typeface="Arial" pitchFamily="34" charset="0"/>
              </a:rPr>
              <a:t> gọi hàm ()</a:t>
            </a:r>
          </a:p>
          <a:p>
            <a:pPr algn="just">
              <a:lnSpc>
                <a:spcPct val="120000"/>
              </a:lnSpc>
              <a:spcBef>
                <a:spcPts val="300"/>
              </a:spcBef>
              <a:spcAft>
                <a:spcPts val="300"/>
              </a:spcAft>
              <a:buFont typeface="Wingdings" panose="05000000000000000000" pitchFamily="2" charset="2"/>
              <a:buChar char="§"/>
            </a:pPr>
            <a:r>
              <a:rPr lang="en-US" sz="2800" b="1">
                <a:solidFill>
                  <a:schemeClr val="tx1">
                    <a:lumMod val="95000"/>
                    <a:lumOff val="5000"/>
                  </a:schemeClr>
                </a:solidFill>
                <a:latin typeface="Arial" pitchFamily="34" charset="0"/>
                <a:cs typeface="Arial" pitchFamily="34" charset="0"/>
              </a:rPr>
              <a:t>Toán tử</a:t>
            </a:r>
            <a:r>
              <a:rPr lang="vi-VN" sz="2800" b="1">
                <a:solidFill>
                  <a:schemeClr val="tx1">
                    <a:lumMod val="95000"/>
                    <a:lumOff val="5000"/>
                  </a:schemeClr>
                </a:solidFill>
                <a:latin typeface="Arial" pitchFamily="34" charset="0"/>
                <a:cs typeface="Arial" pitchFamily="34" charset="0"/>
              </a:rPr>
              <a:t> ++ và --</a:t>
            </a:r>
            <a:endParaRPr lang="en-US" sz="28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10185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Overload Toán tử g</a:t>
            </a:r>
            <a:r>
              <a:rPr lang="vi-VN" b="1">
                <a:effectLst>
                  <a:outerShdw blurRad="38100" dist="38100" dir="2700000" algn="tl">
                    <a:srgbClr val="000000">
                      <a:alpha val="43137"/>
                    </a:srgbClr>
                  </a:outerShdw>
                </a:effectLst>
                <a:latin typeface="Arial" pitchFamily="34" charset="0"/>
                <a:cs typeface="Arial" pitchFamily="34" charset="0"/>
              </a:rPr>
              <a:t>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628056"/>
            <a:ext cx="8229600" cy="4925144"/>
          </a:xfrm>
        </p:spPr>
        <p:txBody>
          <a:bodyPr>
            <a:noAutofit/>
          </a:bodyPr>
          <a:lstStyle/>
          <a:p>
            <a:pPr marL="0" indent="0" algn="just">
              <a:lnSpc>
                <a:spcPct val="130000"/>
              </a:lnSpc>
              <a:spcBef>
                <a:spcPts val="300"/>
              </a:spcBef>
              <a:spcAft>
                <a:spcPts val="300"/>
              </a:spcAft>
              <a:buNone/>
            </a:pPr>
            <a:r>
              <a:rPr lang="en-US" sz="2800">
                <a:solidFill>
                  <a:srgbClr val="FF0000"/>
                </a:solidFill>
                <a:latin typeface="Arial" pitchFamily="34" charset="0"/>
                <a:cs typeface="Arial" pitchFamily="34" charset="0"/>
              </a:rPr>
              <a:t>Khi lớp có các thuộc tính kiểu con trỏ hay tham chiếu </a:t>
            </a:r>
            <a:r>
              <a:rPr lang="en-US" sz="2800">
                <a:latin typeface="Arial" pitchFamily="34" charset="0"/>
                <a:cs typeface="Arial" pitchFamily="34" charset="0"/>
              </a:rPr>
              <a:t>thì </a:t>
            </a:r>
            <a:r>
              <a:rPr lang="en-US" sz="2800" u="sng">
                <a:latin typeface="Arial" pitchFamily="34" charset="0"/>
                <a:cs typeface="Arial" pitchFamily="34" charset="0"/>
              </a:rPr>
              <a:t>không sử dụng hàm tạo sao chép mặc định và toán tử gán mặc định được</a:t>
            </a:r>
            <a:r>
              <a:rPr lang="en-US" sz="2800">
                <a:latin typeface="Arial" pitchFamily="34" charset="0"/>
                <a:cs typeface="Arial" pitchFamily="34" charset="0"/>
              </a:rPr>
              <a:t> bởi vì khi đó 2 con trỏ (thuộc tính của 2 đối tượng) cùng trỏ đến một vùng nhớ nên </a:t>
            </a:r>
            <a:r>
              <a:rPr lang="en-US" sz="2800" u="sng">
                <a:latin typeface="Arial" pitchFamily="34" charset="0"/>
                <a:cs typeface="Arial" pitchFamily="34" charset="0"/>
              </a:rPr>
              <a:t>sự thay đổi của đối tượng này sẽ ảnh hưởng đến đối tượng kia</a:t>
            </a:r>
            <a:r>
              <a:rPr lang="en-US" sz="2800">
                <a:latin typeface="Arial" pitchFamily="34" charset="0"/>
                <a:cs typeface="Arial" pitchFamily="34" charset="0"/>
              </a:rPr>
              <a:t>.</a:t>
            </a:r>
          </a:p>
          <a:p>
            <a:pPr marL="0" indent="0" algn="just">
              <a:lnSpc>
                <a:spcPct val="130000"/>
              </a:lnSpc>
              <a:spcBef>
                <a:spcPts val="300"/>
              </a:spcBef>
              <a:spcAft>
                <a:spcPts val="300"/>
              </a:spcAft>
              <a:buNone/>
            </a:pPr>
            <a:r>
              <a:rPr lang="en-US" sz="2800">
                <a:latin typeface="Arial" pitchFamily="34" charset="0"/>
                <a:cs typeface="Arial" pitchFamily="34" charset="0"/>
              </a:rPr>
              <a:t>=&gt; Xây dựng </a:t>
            </a:r>
            <a:r>
              <a:rPr lang="en-US" sz="2800" b="1">
                <a:latin typeface="Arial" pitchFamily="34" charset="0"/>
                <a:cs typeface="Arial" pitchFamily="34" charset="0"/>
              </a:rPr>
              <a:t>Hàm tạo sao chép </a:t>
            </a:r>
            <a:r>
              <a:rPr lang="en-US" sz="2800">
                <a:latin typeface="Arial" pitchFamily="34" charset="0"/>
                <a:cs typeface="Arial" pitchFamily="34" charset="0"/>
              </a:rPr>
              <a:t>và </a:t>
            </a:r>
            <a:r>
              <a:rPr lang="en-US" sz="2800" b="1">
                <a:latin typeface="Arial" pitchFamily="34" charset="0"/>
                <a:cs typeface="Arial" pitchFamily="34" charset="0"/>
              </a:rPr>
              <a:t>Hàm toán tử gán </a:t>
            </a:r>
            <a:r>
              <a:rPr lang="en-US" sz="2800">
                <a:latin typeface="Arial" pitchFamily="34" charset="0"/>
                <a:cs typeface="Arial" pitchFamily="34" charset="0"/>
              </a:rPr>
              <a:t>cho lớp.</a:t>
            </a:r>
          </a:p>
          <a:p>
            <a:pPr marL="0" indent="0" algn="just">
              <a:lnSpc>
                <a:spcPct val="130000"/>
              </a:lnSpc>
              <a:spcBef>
                <a:spcPts val="300"/>
              </a:spcBef>
              <a:spcAft>
                <a:spcPts val="300"/>
              </a:spcAft>
              <a:buNone/>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Khái niệm Hàm tạo sao 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600200"/>
            <a:ext cx="8382000" cy="4724400"/>
          </a:xfrm>
        </p:spPr>
        <p:txBody>
          <a:bodyPr>
            <a:normAutofit fontScale="92500" lnSpcReduction="10000"/>
          </a:bodyPr>
          <a:lstStyle/>
          <a:p>
            <a:pPr algn="just">
              <a:lnSpc>
                <a:spcPct val="120000"/>
              </a:lnSpc>
              <a:buFont typeface="Wingdings" panose="05000000000000000000" pitchFamily="2" charset="2"/>
              <a:buChar char="v"/>
            </a:pPr>
            <a:r>
              <a:rPr lang="en-US" sz="2400" b="1">
                <a:latin typeface="Arial" pitchFamily="34" charset="0"/>
                <a:cs typeface="Arial" pitchFamily="34" charset="0"/>
              </a:rPr>
              <a:t>Hàm tạo sao chép có một đối </a:t>
            </a:r>
            <a:r>
              <a:rPr lang="en-US" sz="2400" b="1" u="sng">
                <a:latin typeface="Arial" pitchFamily="34" charset="0"/>
                <a:cs typeface="Arial" pitchFamily="34" charset="0"/>
              </a:rPr>
              <a:t>kiểu tham chiếu</a:t>
            </a:r>
            <a:r>
              <a:rPr lang="en-US" sz="2400" b="1">
                <a:latin typeface="Arial" pitchFamily="34" charset="0"/>
                <a:cs typeface="Arial" pitchFamily="34" charset="0"/>
              </a:rPr>
              <a:t> để khởi gán cho đối tượng mới.</a:t>
            </a:r>
          </a:p>
          <a:p>
            <a:pPr marL="0" indent="914400" algn="just">
              <a:lnSpc>
                <a:spcPct val="120000"/>
              </a:lnSpc>
              <a:buNone/>
            </a:pPr>
            <a:r>
              <a:rPr lang="en-US" sz="2400" b="1">
                <a:solidFill>
                  <a:srgbClr val="FF0000"/>
                </a:solidFill>
                <a:latin typeface="Arial" pitchFamily="34" charset="0"/>
                <a:cs typeface="Arial" pitchFamily="34" charset="0"/>
              </a:rPr>
              <a:t>Tên_lớp</a:t>
            </a:r>
            <a:r>
              <a:rPr lang="en-US" sz="2400">
                <a:latin typeface="Arial" pitchFamily="34" charset="0"/>
                <a:cs typeface="Arial" pitchFamily="34" charset="0"/>
              </a:rPr>
              <a:t>(</a:t>
            </a:r>
            <a:r>
              <a:rPr lang="en-US" sz="2400">
                <a:solidFill>
                  <a:srgbClr val="0000FF"/>
                </a:solidFill>
                <a:latin typeface="Arial" pitchFamily="34" charset="0"/>
                <a:cs typeface="Arial" pitchFamily="34" charset="0"/>
              </a:rPr>
              <a:t>const</a:t>
            </a:r>
            <a:r>
              <a:rPr lang="en-US" sz="2400">
                <a:latin typeface="Arial" pitchFamily="34" charset="0"/>
                <a:cs typeface="Arial" pitchFamily="34" charset="0"/>
              </a:rPr>
              <a:t> </a:t>
            </a:r>
            <a:r>
              <a:rPr lang="en-US" sz="2400" b="1">
                <a:solidFill>
                  <a:srgbClr val="FF0000"/>
                </a:solidFill>
                <a:latin typeface="Arial" pitchFamily="34" charset="0"/>
                <a:cs typeface="Arial" pitchFamily="34" charset="0"/>
              </a:rPr>
              <a:t>Tên_lớp</a:t>
            </a:r>
            <a:r>
              <a:rPr lang="en-US" sz="2400">
                <a:latin typeface="Arial" pitchFamily="34" charset="0"/>
                <a:cs typeface="Arial" pitchFamily="34" charset="0"/>
              </a:rPr>
              <a:t> </a:t>
            </a:r>
            <a:r>
              <a:rPr lang="en-US" sz="2400" b="1">
                <a:latin typeface="Arial" pitchFamily="34" charset="0"/>
                <a:cs typeface="Arial" pitchFamily="34" charset="0"/>
              </a:rPr>
              <a:t>&amp;u</a:t>
            </a:r>
            <a:r>
              <a:rPr lang="en-US" sz="2400">
                <a:latin typeface="Arial" pitchFamily="34" charset="0"/>
                <a:cs typeface="Arial" pitchFamily="34" charset="0"/>
              </a:rPr>
              <a:t>){</a:t>
            </a:r>
          </a:p>
          <a:p>
            <a:pPr marL="0" indent="914400" algn="just">
              <a:lnSpc>
                <a:spcPct val="120000"/>
              </a:lnSpc>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-&gt;Tên_thuộc_tính = </a:t>
            </a:r>
            <a:r>
              <a:rPr lang="en-US" sz="2400" b="1">
                <a:latin typeface="Arial" pitchFamily="34" charset="0"/>
                <a:cs typeface="Arial" pitchFamily="34" charset="0"/>
              </a:rPr>
              <a:t>u</a:t>
            </a:r>
            <a:r>
              <a:rPr lang="en-US" sz="2400">
                <a:latin typeface="Arial" pitchFamily="34" charset="0"/>
                <a:cs typeface="Arial" pitchFamily="34" charset="0"/>
              </a:rPr>
              <a:t>.Tên_thuộc_tính;</a:t>
            </a:r>
          </a:p>
          <a:p>
            <a:pPr marL="0" indent="914400" algn="just">
              <a:lnSpc>
                <a:spcPct val="120000"/>
              </a:lnSpc>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-&gt;Tên_con_trỏ = </a:t>
            </a:r>
            <a:r>
              <a:rPr lang="en-US" sz="2400">
                <a:solidFill>
                  <a:srgbClr val="0000FF"/>
                </a:solidFill>
                <a:latin typeface="Arial" pitchFamily="34" charset="0"/>
                <a:cs typeface="Arial" pitchFamily="34" charset="0"/>
              </a:rPr>
              <a:t>new</a:t>
            </a:r>
            <a:r>
              <a:rPr lang="en-US" sz="2400">
                <a:latin typeface="Arial" pitchFamily="34" charset="0"/>
                <a:cs typeface="Arial" pitchFamily="34" charset="0"/>
              </a:rPr>
              <a:t> Kiểu_dữ_liệu[n];</a:t>
            </a:r>
          </a:p>
          <a:p>
            <a:pPr marL="0" indent="914400" algn="just">
              <a:lnSpc>
                <a:spcPct val="120000"/>
              </a:lnSpc>
              <a:buNone/>
            </a:pPr>
            <a:r>
              <a:rPr lang="en-US" sz="2400">
                <a:solidFill>
                  <a:srgbClr val="0000FF"/>
                </a:solidFill>
                <a:latin typeface="Arial" pitchFamily="34" charset="0"/>
                <a:cs typeface="Arial" pitchFamily="34" charset="0"/>
              </a:rPr>
              <a:t>	memcpy</a:t>
            </a:r>
            <a:r>
              <a:rPr lang="en-US" sz="2400">
                <a:latin typeface="Arial" pitchFamily="34" charset="0"/>
                <a:cs typeface="Arial" pitchFamily="34" charset="0"/>
              </a:rPr>
              <a:t>(</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-&gt;Tên_con_trỏ,</a:t>
            </a:r>
            <a:r>
              <a:rPr lang="en-US" sz="2400" b="1">
                <a:latin typeface="Arial" pitchFamily="34" charset="0"/>
                <a:cs typeface="Arial" pitchFamily="34" charset="0"/>
              </a:rPr>
              <a:t>u</a:t>
            </a:r>
            <a:r>
              <a:rPr lang="en-US" sz="2400">
                <a:latin typeface="Arial" pitchFamily="34" charset="0"/>
                <a:cs typeface="Arial" pitchFamily="34" charset="0"/>
              </a:rPr>
              <a:t>.Tên_con_trỏ,n);</a:t>
            </a:r>
          </a:p>
          <a:p>
            <a:pPr marL="0" indent="914400" algn="just">
              <a:lnSpc>
                <a:spcPct val="120000"/>
              </a:lnSpc>
              <a:buNone/>
            </a:pPr>
            <a:r>
              <a:rPr lang="en-US" sz="2400">
                <a:latin typeface="Arial" pitchFamily="34" charset="0"/>
                <a:cs typeface="Arial" pitchFamily="34" charset="0"/>
              </a:rPr>
              <a:t>}</a:t>
            </a:r>
          </a:p>
          <a:p>
            <a:pPr marL="0" indent="914400" algn="just">
              <a:lnSpc>
                <a:spcPct val="120000"/>
              </a:lnSpc>
              <a:buNone/>
            </a:pPr>
            <a:r>
              <a:rPr lang="en-US" sz="2400" b="1">
                <a:solidFill>
                  <a:srgbClr val="FF0000"/>
                </a:solidFill>
                <a:latin typeface="Arial" pitchFamily="34" charset="0"/>
                <a:cs typeface="Arial" pitchFamily="34" charset="0"/>
              </a:rPr>
              <a:t>Tên_lớp</a:t>
            </a:r>
            <a:r>
              <a:rPr lang="en-US" sz="2400">
                <a:latin typeface="Arial" pitchFamily="34" charset="0"/>
                <a:cs typeface="Arial" pitchFamily="34" charset="0"/>
              </a:rPr>
              <a:t> </a:t>
            </a:r>
            <a:r>
              <a:rPr lang="en-US" sz="2400" b="1">
                <a:latin typeface="Arial" pitchFamily="34" charset="0"/>
                <a:cs typeface="Arial" pitchFamily="34" charset="0"/>
              </a:rPr>
              <a:t>u;</a:t>
            </a:r>
            <a:r>
              <a:rPr lang="en-US" sz="2400">
                <a:latin typeface="Arial" pitchFamily="34" charset="0"/>
                <a:cs typeface="Arial" pitchFamily="34" charset="0"/>
              </a:rPr>
              <a:t> //Gọi tới hàm tạo mặc định </a:t>
            </a:r>
          </a:p>
          <a:p>
            <a:pPr marL="0" indent="914400" algn="just">
              <a:lnSpc>
                <a:spcPct val="120000"/>
              </a:lnSpc>
              <a:buNone/>
            </a:pPr>
            <a:r>
              <a:rPr lang="en-US" sz="2400" b="1">
                <a:solidFill>
                  <a:srgbClr val="FF0000"/>
                </a:solidFill>
                <a:latin typeface="Arial" pitchFamily="34" charset="0"/>
                <a:cs typeface="Arial" pitchFamily="34" charset="0"/>
              </a:rPr>
              <a:t>Tên_lớp</a:t>
            </a:r>
            <a:r>
              <a:rPr lang="en-US" sz="2400">
                <a:latin typeface="Arial" pitchFamily="34" charset="0"/>
                <a:cs typeface="Arial" pitchFamily="34" charset="0"/>
              </a:rPr>
              <a:t> </a:t>
            </a:r>
            <a:r>
              <a:rPr lang="en-US" sz="2400" b="1">
                <a:latin typeface="Arial" pitchFamily="34" charset="0"/>
                <a:cs typeface="Arial" pitchFamily="34" charset="0"/>
              </a:rPr>
              <a:t>v(u);</a:t>
            </a:r>
            <a:r>
              <a:rPr lang="en-US" sz="2400">
                <a:latin typeface="Arial" pitchFamily="34" charset="0"/>
                <a:cs typeface="Arial" pitchFamily="34" charset="0"/>
              </a:rPr>
              <a:t> //Gọi tới hàm tạo sao chép</a:t>
            </a:r>
          </a:p>
          <a:p>
            <a:pPr algn="just">
              <a:lnSpc>
                <a:spcPct val="120000"/>
              </a:lnSpc>
              <a:buFont typeface="Wingdings" panose="05000000000000000000" pitchFamily="2" charset="2"/>
              <a:buChar char="v"/>
            </a:pPr>
            <a:r>
              <a:rPr lang="en-US" sz="2400">
                <a:latin typeface="Arial" pitchFamily="34" charset="0"/>
                <a:cs typeface="Arial" pitchFamily="34" charset="0"/>
              </a:rPr>
              <a:t>Mục đích của hàm tạo sao chép là </a:t>
            </a:r>
            <a:r>
              <a:rPr lang="en-US" sz="2400" u="sng">
                <a:solidFill>
                  <a:srgbClr val="C00000"/>
                </a:solidFill>
                <a:latin typeface="Arial" pitchFamily="34" charset="0"/>
                <a:cs typeface="Arial" pitchFamily="34" charset="0"/>
              </a:rPr>
              <a:t>tạo ra đối tượng </a:t>
            </a:r>
            <a:r>
              <a:rPr lang="en-US" sz="2400" b="1" u="sng">
                <a:solidFill>
                  <a:srgbClr val="C00000"/>
                </a:solidFill>
                <a:latin typeface="Arial" pitchFamily="34" charset="0"/>
                <a:cs typeface="Arial" pitchFamily="34" charset="0"/>
              </a:rPr>
              <a:t>v</a:t>
            </a:r>
            <a:r>
              <a:rPr lang="en-US" sz="2400" u="sng">
                <a:solidFill>
                  <a:srgbClr val="C00000"/>
                </a:solidFill>
                <a:latin typeface="Arial" pitchFamily="34" charset="0"/>
                <a:cs typeface="Arial" pitchFamily="34" charset="0"/>
              </a:rPr>
              <a:t> có nội dung ban đầu giống như đối tượng </a:t>
            </a:r>
            <a:r>
              <a:rPr lang="en-US" sz="2400" b="1" u="sng">
                <a:solidFill>
                  <a:srgbClr val="C00000"/>
                </a:solidFill>
                <a:latin typeface="Arial" pitchFamily="34" charset="0"/>
                <a:cs typeface="Arial" pitchFamily="34" charset="0"/>
              </a:rPr>
              <a:t>u</a:t>
            </a:r>
            <a:r>
              <a:rPr lang="en-US" sz="2400" u="sng">
                <a:solidFill>
                  <a:srgbClr val="C00000"/>
                </a:solidFill>
                <a:latin typeface="Arial" pitchFamily="34" charset="0"/>
                <a:cs typeface="Arial" pitchFamily="34" charset="0"/>
              </a:rPr>
              <a:t> nhưng độc lập với </a:t>
            </a:r>
            <a:r>
              <a:rPr lang="en-US" sz="2400" b="1" u="sng">
                <a:solidFill>
                  <a:srgbClr val="C00000"/>
                </a:solidFill>
                <a:latin typeface="Arial" pitchFamily="34" charset="0"/>
                <a:cs typeface="Arial" pitchFamily="34" charset="0"/>
              </a:rPr>
              <a:t>u</a:t>
            </a:r>
            <a:r>
              <a:rPr lang="en-US" sz="2400">
                <a:solidFill>
                  <a:srgbClr val="C00000"/>
                </a:solidFill>
                <a:latin typeface="Arial" pitchFamily="34" charset="0"/>
                <a:cs typeface="Arial" pitchFamily="34" charset="0"/>
              </a:rPr>
              <a:t>.</a:t>
            </a:r>
          </a:p>
          <a:p>
            <a:pPr marL="0" indent="457200" algn="just">
              <a:lnSpc>
                <a:spcPct val="120000"/>
              </a:lnSpc>
              <a:buNone/>
            </a:pPr>
            <a:endParaRPr lang="en-US" sz="24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297921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
        <p:nvSpPr>
          <p:cNvPr id="11" name="Title 1">
            <a:extLst>
              <a:ext uri="{FF2B5EF4-FFF2-40B4-BE49-F238E27FC236}">
                <a16:creationId xmlns:a16="http://schemas.microsoft.com/office/drawing/2014/main" id="{8E486D68-180B-426A-9EAA-F218DCFC3C55}"/>
              </a:ext>
            </a:extLst>
          </p:cNvPr>
          <p:cNvSpPr>
            <a:spLocks noGrp="1"/>
          </p:cNvSpPr>
          <p:nvPr>
            <p:ph type="title"/>
          </p:nvPr>
        </p:nvSpPr>
        <p:spPr>
          <a:xfrm>
            <a:off x="0" y="-48344"/>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Overload toán tử</a:t>
            </a:r>
          </a:p>
        </p:txBody>
      </p:sp>
      <p:sp>
        <p:nvSpPr>
          <p:cNvPr id="9" name="Content Placeholder 2">
            <a:extLst>
              <a:ext uri="{FF2B5EF4-FFF2-40B4-BE49-F238E27FC236}">
                <a16:creationId xmlns:a16="http://schemas.microsoft.com/office/drawing/2014/main" id="{856554FC-F33A-47C0-95B1-CF90DAB27F50}"/>
              </a:ext>
            </a:extLst>
          </p:cNvPr>
          <p:cNvSpPr>
            <a:spLocks noGrp="1"/>
          </p:cNvSpPr>
          <p:nvPr>
            <p:ph idx="1"/>
          </p:nvPr>
        </p:nvSpPr>
        <p:spPr>
          <a:xfrm>
            <a:off x="533400" y="1704256"/>
            <a:ext cx="8382000" cy="4925144"/>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Khái niệm</a:t>
            </a:r>
            <a:endParaRPr lang="en-US" sz="2800">
              <a:solidFill>
                <a:schemeClr val="tx1">
                  <a:lumMod val="95000"/>
                  <a:lumOff val="5000"/>
                </a:schemeClr>
              </a:solidFill>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Phân loại các toán tử của C++</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Cú pháp Overload toán tử</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Hạn chế của Overload toán tử</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Một số lưu ý khi Overload toán tử</a:t>
            </a:r>
          </a:p>
          <a:p>
            <a:pPr marL="463550" indent="-463550" algn="just">
              <a:lnSpc>
                <a:spcPct val="130000"/>
              </a:lnSpc>
              <a:spcBef>
                <a:spcPts val="300"/>
              </a:spcBef>
              <a:spcAft>
                <a:spcPts val="300"/>
              </a:spcAft>
              <a:buFont typeface="Wingdings" panose="05000000000000000000" pitchFamily="2" charset="2"/>
              <a:buChar char="v"/>
            </a:pPr>
            <a:r>
              <a:rPr lang="en-US" sz="2800" b="1">
                <a:solidFill>
                  <a:schemeClr val="tx1">
                    <a:lumMod val="95000"/>
                    <a:lumOff val="5000"/>
                  </a:schemeClr>
                </a:solidFill>
                <a:latin typeface="Arial" panose="020B0604020202020204" pitchFamily="34" charset="0"/>
                <a:cs typeface="Arial" pitchFamily="34" charset="0"/>
              </a:rPr>
              <a:t>Hàm thành phần và hàm toàn cục </a:t>
            </a:r>
          </a:p>
          <a:p>
            <a:pPr marL="463550" indent="-46355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523750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Khái niệm Hàm toán tử gán</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228600" y="1600200"/>
            <a:ext cx="8534400" cy="4953000"/>
          </a:xfrm>
        </p:spPr>
        <p:txBody>
          <a:bodyPr>
            <a:noAutofit/>
          </a:bodyPr>
          <a:lstStyle/>
          <a:p>
            <a:pPr marL="0" indent="0" algn="just">
              <a:lnSpc>
                <a:spcPct val="120000"/>
              </a:lnSpc>
              <a:buNone/>
            </a:pPr>
            <a:r>
              <a:rPr lang="en-US" sz="2400" b="1">
                <a:latin typeface="Arial" pitchFamily="34" charset="0"/>
                <a:cs typeface="Arial" pitchFamily="34" charset="0"/>
              </a:rPr>
              <a:t>Trong hàm toán tử gán, </a:t>
            </a:r>
            <a:r>
              <a:rPr lang="en-US" sz="2400" b="1">
                <a:solidFill>
                  <a:srgbClr val="C00000"/>
                </a:solidFill>
                <a:latin typeface="Arial" pitchFamily="34" charset="0"/>
                <a:cs typeface="Arial" pitchFamily="34" charset="0"/>
              </a:rPr>
              <a:t>đối ẩn (con trỏ this) </a:t>
            </a:r>
            <a:r>
              <a:rPr lang="en-US" sz="2400" b="1">
                <a:latin typeface="Arial" pitchFamily="34" charset="0"/>
                <a:cs typeface="Arial" pitchFamily="34" charset="0"/>
              </a:rPr>
              <a:t>biểu thị đối tượng đích và 1 đối tường minh biểu thị đối tượng nguồn.</a:t>
            </a:r>
          </a:p>
          <a:p>
            <a:pPr marL="0" indent="457200" algn="just">
              <a:lnSpc>
                <a:spcPct val="120000"/>
              </a:lnSpc>
              <a:buNone/>
            </a:pPr>
            <a:r>
              <a:rPr lang="en-US" sz="2400">
                <a:solidFill>
                  <a:srgbClr val="FF0000"/>
                </a:solidFill>
                <a:latin typeface="Arial" pitchFamily="34" charset="0"/>
                <a:cs typeface="Arial" pitchFamily="34" charset="0"/>
              </a:rPr>
              <a:t>Kiểu_trả_về</a:t>
            </a:r>
            <a:r>
              <a:rPr lang="en-US" sz="2400" b="1">
                <a:solidFill>
                  <a:srgbClr val="FF0000"/>
                </a:solidFill>
                <a:latin typeface="Arial" pitchFamily="34" charset="0"/>
                <a:cs typeface="Arial" pitchFamily="34" charset="0"/>
              </a:rPr>
              <a:t> operator=</a:t>
            </a:r>
            <a:r>
              <a:rPr lang="en-US" sz="2400">
                <a:latin typeface="Arial" pitchFamily="34" charset="0"/>
                <a:cs typeface="Arial" pitchFamily="34" charset="0"/>
              </a:rPr>
              <a:t>(</a:t>
            </a:r>
            <a:r>
              <a:rPr lang="en-US" sz="2400">
                <a:solidFill>
                  <a:srgbClr val="0000FF"/>
                </a:solidFill>
                <a:latin typeface="Arial" pitchFamily="34" charset="0"/>
                <a:cs typeface="Arial" pitchFamily="34" charset="0"/>
              </a:rPr>
              <a:t>const</a:t>
            </a:r>
            <a:r>
              <a:rPr lang="en-US" sz="2400">
                <a:latin typeface="Arial" pitchFamily="34" charset="0"/>
                <a:cs typeface="Arial" pitchFamily="34" charset="0"/>
              </a:rPr>
              <a:t> </a:t>
            </a:r>
            <a:r>
              <a:rPr lang="en-US" sz="2400">
                <a:solidFill>
                  <a:srgbClr val="FF0000"/>
                </a:solidFill>
                <a:latin typeface="Arial" pitchFamily="34" charset="0"/>
                <a:cs typeface="Arial" pitchFamily="34" charset="0"/>
              </a:rPr>
              <a:t>Tên_lớp</a:t>
            </a:r>
            <a:r>
              <a:rPr lang="en-US" sz="2400">
                <a:latin typeface="Arial" pitchFamily="34" charset="0"/>
                <a:cs typeface="Arial" pitchFamily="34" charset="0"/>
              </a:rPr>
              <a:t> </a:t>
            </a:r>
            <a:r>
              <a:rPr lang="en-US" sz="2400" b="1">
                <a:latin typeface="Arial" pitchFamily="34" charset="0"/>
                <a:cs typeface="Arial" pitchFamily="34" charset="0"/>
              </a:rPr>
              <a:t>&amp;u</a:t>
            </a:r>
            <a:r>
              <a:rPr lang="en-US" sz="2400">
                <a:latin typeface="Arial" pitchFamily="34" charset="0"/>
                <a:cs typeface="Arial" pitchFamily="34" charset="0"/>
              </a:rPr>
              <a:t>){</a:t>
            </a:r>
          </a:p>
          <a:p>
            <a:pPr marL="0" indent="0" algn="just">
              <a:lnSpc>
                <a:spcPct val="120000"/>
              </a:lnSpc>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-&gt;Tên_thuộc_tính = </a:t>
            </a:r>
            <a:r>
              <a:rPr lang="en-US" sz="2400" b="1">
                <a:latin typeface="Arial" pitchFamily="34" charset="0"/>
                <a:cs typeface="Arial" pitchFamily="34" charset="0"/>
              </a:rPr>
              <a:t>u</a:t>
            </a:r>
            <a:r>
              <a:rPr lang="en-US" sz="2400">
                <a:latin typeface="Arial" pitchFamily="34" charset="0"/>
                <a:cs typeface="Arial" pitchFamily="34" charset="0"/>
              </a:rPr>
              <a:t>.Tên_thuộc_tính;</a:t>
            </a:r>
          </a:p>
          <a:p>
            <a:pPr marL="0" indent="0" algn="just">
              <a:lnSpc>
                <a:spcPct val="120000"/>
              </a:lnSpc>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-&gt;Tên_con_trỏ = </a:t>
            </a:r>
            <a:r>
              <a:rPr lang="en-US" sz="2400">
                <a:solidFill>
                  <a:srgbClr val="0000FF"/>
                </a:solidFill>
                <a:latin typeface="Arial" pitchFamily="34" charset="0"/>
                <a:cs typeface="Arial" pitchFamily="34" charset="0"/>
              </a:rPr>
              <a:t>new</a:t>
            </a:r>
            <a:r>
              <a:rPr lang="en-US" sz="2400">
                <a:latin typeface="Arial" pitchFamily="34" charset="0"/>
                <a:cs typeface="Arial" pitchFamily="34" charset="0"/>
              </a:rPr>
              <a:t> Kiểu_dữ_liệu[n]; </a:t>
            </a:r>
          </a:p>
          <a:p>
            <a:pPr marL="0" indent="0" algn="just">
              <a:lnSpc>
                <a:spcPct val="120000"/>
              </a:lnSpc>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memcpy</a:t>
            </a:r>
            <a:r>
              <a:rPr lang="en-US" sz="2400">
                <a:latin typeface="Arial" pitchFamily="34" charset="0"/>
                <a:cs typeface="Arial" pitchFamily="34" charset="0"/>
              </a:rPr>
              <a:t>(</a:t>
            </a:r>
            <a:r>
              <a:rPr lang="en-US" sz="2400">
                <a:solidFill>
                  <a:srgbClr val="0000FF"/>
                </a:solidFill>
                <a:latin typeface="Arial" pitchFamily="34" charset="0"/>
                <a:cs typeface="Arial" pitchFamily="34" charset="0"/>
              </a:rPr>
              <a:t>this</a:t>
            </a:r>
            <a:r>
              <a:rPr lang="en-US" sz="2400">
                <a:latin typeface="Arial" pitchFamily="34" charset="0"/>
                <a:cs typeface="Arial" pitchFamily="34" charset="0"/>
              </a:rPr>
              <a:t>-&gt;Tên_con_trỏ,</a:t>
            </a:r>
            <a:r>
              <a:rPr lang="en-US" sz="2400" b="1">
                <a:latin typeface="Arial" pitchFamily="34" charset="0"/>
                <a:cs typeface="Arial" pitchFamily="34" charset="0"/>
              </a:rPr>
              <a:t>u</a:t>
            </a:r>
            <a:r>
              <a:rPr lang="en-US" sz="2400">
                <a:latin typeface="Arial" pitchFamily="34" charset="0"/>
                <a:cs typeface="Arial" pitchFamily="34" charset="0"/>
              </a:rPr>
              <a:t>.Tên_con_trỏ,n);}  </a:t>
            </a:r>
          </a:p>
          <a:p>
            <a:pPr marL="0" indent="457200" algn="just">
              <a:lnSpc>
                <a:spcPct val="120000"/>
              </a:lnSpc>
              <a:buNone/>
            </a:pPr>
            <a:r>
              <a:rPr lang="en-US" sz="2400" b="1">
                <a:latin typeface="Arial" pitchFamily="34" charset="0"/>
                <a:cs typeface="Arial" pitchFamily="34" charset="0"/>
              </a:rPr>
              <a:t>Ví dụ:</a:t>
            </a:r>
            <a:r>
              <a:rPr lang="en-US" sz="2400">
                <a:latin typeface="Arial" pitchFamily="34" charset="0"/>
                <a:cs typeface="Arial" pitchFamily="34" charset="0"/>
              </a:rPr>
              <a:t> HT v; //gọi tới hàm tạo mặc định của lớp HT </a:t>
            </a:r>
          </a:p>
          <a:p>
            <a:pPr marL="0" indent="1311275" algn="just">
              <a:lnSpc>
                <a:spcPct val="120000"/>
              </a:lnSpc>
              <a:buNone/>
            </a:pPr>
            <a:r>
              <a:rPr lang="en-US" sz="2400">
                <a:latin typeface="Arial" pitchFamily="34" charset="0"/>
                <a:cs typeface="Arial" pitchFamily="34" charset="0"/>
              </a:rPr>
              <a:t> v = u; //gọi tới hàm toán tử gán để gán u cho v</a:t>
            </a:r>
          </a:p>
        </p:txBody>
      </p:sp>
    </p:spTree>
    <p:extLst>
      <p:ext uri="{BB962C8B-B14F-4D97-AF65-F5344CB8AC3E}">
        <p14:creationId xmlns:p14="http://schemas.microsoft.com/office/powerpoint/2010/main" val="1259119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100" b="1">
                <a:effectLst>
                  <a:outerShdw blurRad="38100" dist="38100" dir="2700000" algn="tl">
                    <a:srgbClr val="000000">
                      <a:alpha val="43137"/>
                    </a:srgbClr>
                  </a:outerShdw>
                </a:effectLst>
                <a:latin typeface="Arial" pitchFamily="34" charset="0"/>
                <a:cs typeface="Arial" pitchFamily="34" charset="0"/>
              </a:rPr>
              <a:t>So sánh Hàm toán tử gán và Hàm tạo sao chép</a:t>
            </a:r>
            <a:endParaRPr lang="vi-VN" sz="31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40575" y="1524000"/>
            <a:ext cx="8915400" cy="5105400"/>
          </a:xfrm>
        </p:spPr>
        <p:txBody>
          <a:bodyPr>
            <a:noAutofit/>
          </a:bodyPr>
          <a:lstStyle/>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Hàm toán tử gán </a:t>
            </a:r>
            <a:r>
              <a:rPr lang="en-US" sz="2400" u="sng">
                <a:latin typeface="Arial" pitchFamily="34" charset="0"/>
                <a:cs typeface="Arial" pitchFamily="34" charset="0"/>
              </a:rPr>
              <a:t>không tạo ra đối tượng mới</a:t>
            </a:r>
            <a:r>
              <a:rPr lang="en-US" sz="2400">
                <a:latin typeface="Arial" pitchFamily="34" charset="0"/>
                <a:cs typeface="Arial" pitchFamily="34" charset="0"/>
              </a:rPr>
              <a:t>, chỉ thực hiện phép gán giữa </a:t>
            </a:r>
            <a:r>
              <a:rPr lang="en-US" sz="2400" u="sng">
                <a:latin typeface="Arial" pitchFamily="34" charset="0"/>
                <a:cs typeface="Arial" pitchFamily="34" charset="0"/>
              </a:rPr>
              <a:t>hai đối tượng đã tồn tại</a:t>
            </a:r>
            <a:r>
              <a:rPr lang="en-US" sz="2400">
                <a:latin typeface="Arial" pitchFamily="34" charset="0"/>
                <a:cs typeface="Arial" pitchFamily="34" charset="0"/>
              </a:rPr>
              <a:t>.</a:t>
            </a:r>
          </a:p>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Hàm tạo sao chép được dùng để </a:t>
            </a:r>
            <a:r>
              <a:rPr lang="en-US" sz="2400" u="sng">
                <a:latin typeface="Arial" pitchFamily="34" charset="0"/>
                <a:cs typeface="Arial" pitchFamily="34" charset="0"/>
              </a:rPr>
              <a:t>tạo một đối tượng mới</a:t>
            </a:r>
            <a:r>
              <a:rPr lang="en-US" sz="2400">
                <a:latin typeface="Arial" pitchFamily="34" charset="0"/>
                <a:cs typeface="Arial" pitchFamily="34" charset="0"/>
              </a:rPr>
              <a:t> và gán nội dung của một đối tượng đã tồn tại cho đối tượng mới vừa tạo.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new và câu lệnh khai báo -&gt; </a:t>
            </a:r>
            <a:r>
              <a:rPr lang="en-US" sz="2400" b="1" u="sng">
                <a:latin typeface="Arial" pitchFamily="34" charset="0"/>
                <a:cs typeface="Arial" pitchFamily="34" charset="0"/>
              </a:rPr>
              <a:t>gọi hàm tạo</a:t>
            </a:r>
            <a:r>
              <a:rPr lang="en-US" sz="2400" b="1">
                <a:latin typeface="Arial" pitchFamily="34" charset="0"/>
                <a:cs typeface="Arial" pitchFamily="34" charset="0"/>
              </a:rPr>
              <a:t>:</a:t>
            </a:r>
          </a:p>
          <a:p>
            <a:pPr marL="0" indent="457200" algn="just">
              <a:lnSpc>
                <a:spcPct val="120000"/>
              </a:lnSpc>
              <a:buNone/>
            </a:pPr>
            <a:r>
              <a:rPr lang="en-US" sz="2400">
                <a:latin typeface="Arial" pitchFamily="34" charset="0"/>
                <a:cs typeface="Arial" pitchFamily="34" charset="0"/>
              </a:rPr>
              <a:t>HT *h = </a:t>
            </a:r>
            <a:r>
              <a:rPr lang="en-US" sz="2400">
                <a:solidFill>
                  <a:srgbClr val="0000FF"/>
                </a:solidFill>
                <a:latin typeface="Arial" pitchFamily="34" charset="0"/>
                <a:cs typeface="Arial" pitchFamily="34" charset="0"/>
              </a:rPr>
              <a:t>new</a:t>
            </a:r>
            <a:r>
              <a:rPr lang="en-US" sz="2400">
                <a:latin typeface="Arial" pitchFamily="34" charset="0"/>
                <a:cs typeface="Arial" pitchFamily="34" charset="0"/>
              </a:rPr>
              <a:t> HT(50,6); //gọi hàm tạo có đối</a:t>
            </a:r>
          </a:p>
          <a:p>
            <a:pPr marL="0" indent="457200" algn="just">
              <a:lnSpc>
                <a:spcPct val="120000"/>
              </a:lnSpc>
              <a:buNone/>
            </a:pPr>
            <a:r>
              <a:rPr lang="en-US" sz="2400">
                <a:latin typeface="Arial" pitchFamily="34" charset="0"/>
                <a:cs typeface="Arial" pitchFamily="34" charset="0"/>
              </a:rPr>
              <a:t>HT k = *h; </a:t>
            </a:r>
            <a:r>
              <a:rPr lang="en-US" sz="2400">
                <a:solidFill>
                  <a:srgbClr val="FF0000"/>
                </a:solidFill>
                <a:latin typeface="Arial" pitchFamily="34" charset="0"/>
                <a:cs typeface="Arial" pitchFamily="34" charset="0"/>
              </a:rPr>
              <a:t>//kg gọi hàm toán tử gán mà gọi hàm tạo sao chép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gán -&gt; </a:t>
            </a:r>
            <a:r>
              <a:rPr lang="en-US" sz="2400" b="1" u="sng">
                <a:latin typeface="Arial" pitchFamily="34" charset="0"/>
                <a:cs typeface="Arial" pitchFamily="34" charset="0"/>
              </a:rPr>
              <a:t>gọi hàm toán tử gán</a:t>
            </a:r>
            <a:r>
              <a:rPr lang="en-US" sz="2400" b="1">
                <a:latin typeface="Arial" pitchFamily="34" charset="0"/>
                <a:cs typeface="Arial" pitchFamily="34" charset="0"/>
              </a:rPr>
              <a:t>:</a:t>
            </a:r>
          </a:p>
          <a:p>
            <a:pPr marL="0" indent="457200" algn="just">
              <a:lnSpc>
                <a:spcPct val="120000"/>
              </a:lnSpc>
              <a:buNone/>
            </a:pPr>
            <a:r>
              <a:rPr lang="en-US" sz="2400">
                <a:latin typeface="Arial" pitchFamily="34" charset="0"/>
                <a:cs typeface="Arial" pitchFamily="34" charset="0"/>
              </a:rPr>
              <a:t>HT u; u = *h; //gọi hàm toán tử gán </a:t>
            </a:r>
          </a:p>
          <a:p>
            <a:pPr marL="0" indent="457200" algn="just">
              <a:lnSpc>
                <a:spcPct val="120000"/>
              </a:lnSpc>
              <a:buNone/>
            </a:pPr>
            <a:endParaRPr lang="en-US" sz="24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400">
              <a:latin typeface="Arial" pitchFamily="34" charset="0"/>
              <a:cs typeface="Arial" pitchFamily="34" charset="0"/>
            </a:endParaRPr>
          </a:p>
        </p:txBody>
      </p:sp>
    </p:spTree>
    <p:extLst>
      <p:ext uri="{BB962C8B-B14F-4D97-AF65-F5344CB8AC3E}">
        <p14:creationId xmlns:p14="http://schemas.microsoft.com/office/powerpoint/2010/main" val="2271298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Overload Toán tử g</a:t>
            </a:r>
            <a:r>
              <a:rPr lang="vi-VN" sz="4000" b="1">
                <a:effectLst>
                  <a:outerShdw blurRad="38100" dist="38100" dir="2700000" algn="tl">
                    <a:srgbClr val="000000">
                      <a:alpha val="43137"/>
                    </a:srgbClr>
                  </a:outerShdw>
                </a:effectLst>
                <a:latin typeface="Arial" pitchFamily="34" charset="0"/>
                <a:cs typeface="Arial" pitchFamily="34" charset="0"/>
              </a:rPr>
              <a:t>án</a:t>
            </a:r>
            <a:r>
              <a:rPr lang="en-US" sz="40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8" name="Rectangle 3"/>
          <p:cNvSpPr>
            <a:spLocks noChangeArrowheads="1"/>
          </p:cNvSpPr>
          <p:nvPr/>
        </p:nvSpPr>
        <p:spPr bwMode="auto">
          <a:xfrm>
            <a:off x="304800" y="1524000"/>
            <a:ext cx="8534400" cy="50292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70C0"/>
                </a:solidFill>
              </a:rPr>
              <a:t>class</a:t>
            </a:r>
            <a:r>
              <a:rPr lang="en-US" sz="2200" b="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t>
            </a:r>
            <a:r>
              <a:rPr lang="en-US" sz="2200" b="0">
                <a:solidFill>
                  <a:srgbClr val="0070C0"/>
                </a:solidFill>
              </a:rPr>
              <a:t>char</a:t>
            </a:r>
            <a:r>
              <a:rPr lang="en-US" sz="2200" b="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a:solidFill>
                  <a:srgbClr val="0070C0"/>
                </a:solidFill>
              </a:rPr>
              <a:t>public</a:t>
            </a:r>
            <a:r>
              <a:rPr lang="en-US" sz="2200" b="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a:t>
            </a:r>
            <a:r>
              <a:rPr lang="en-US" sz="2200" b="0">
                <a:solidFill>
                  <a:srgbClr val="0070C0"/>
                </a:solidFill>
              </a:rPr>
              <a:t>char</a:t>
            </a:r>
            <a:r>
              <a:rPr lang="en-US" sz="2200" b="0">
                <a:solidFill>
                  <a:schemeClr val="tx1">
                    <a:lumMod val="95000"/>
                    <a:lumOff val="5000"/>
                  </a:schemeClr>
                </a:solidFill>
              </a:rPr>
              <a:t> *s = "") { p = _strdup(s);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a:t>
            </a:r>
            <a:r>
              <a:rPr lang="en-US" sz="2200" b="0">
                <a:solidFill>
                  <a:srgbClr val="0070C0"/>
                </a:solidFill>
              </a:rPr>
              <a:t>const</a:t>
            </a:r>
            <a:r>
              <a:rPr lang="en-US" sz="2200" b="0">
                <a:solidFill>
                  <a:schemeClr val="tx1">
                    <a:lumMod val="95000"/>
                    <a:lumOff val="5000"/>
                  </a:schemeClr>
                </a:solidFill>
              </a:rPr>
              <a:t> String &amp;s) { p = _strdup(s.p); } </a:t>
            </a:r>
            <a:r>
              <a:rPr lang="en-US" sz="2200" b="0">
                <a:solidFill>
                  <a:srgbClr val="C00000"/>
                </a:solidFill>
              </a:rPr>
              <a:t>//Hàm tạo sao chép</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 cout &lt;&lt;"delete"&lt;&lt;(</a:t>
            </a:r>
            <a:r>
              <a:rPr lang="en-US" sz="2200" b="0">
                <a:solidFill>
                  <a:srgbClr val="0070C0"/>
                </a:solidFill>
              </a:rPr>
              <a:t>void</a:t>
            </a:r>
            <a:r>
              <a:rPr lang="en-US" sz="2200" b="0">
                <a:solidFill>
                  <a:schemeClr val="tx1">
                    <a:lumMod val="95000"/>
                    <a:lumOff val="5000"/>
                  </a:schemeClr>
                </a:solidFill>
              </a:rPr>
              <a:t>*)p&lt;&lt;"\n"; </a:t>
            </a:r>
            <a:r>
              <a:rPr lang="en-US" sz="2200" b="0">
                <a:solidFill>
                  <a:srgbClr val="0070C0"/>
                </a:solidFill>
              </a:rPr>
              <a:t>delete</a:t>
            </a:r>
            <a:r>
              <a:rPr lang="en-US" sz="2200" b="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t>
            </a:r>
            <a:r>
              <a:rPr lang="en-US" sz="2200" b="0">
                <a:solidFill>
                  <a:srgbClr val="0070C0"/>
                </a:solidFill>
              </a:rPr>
              <a:t>void</a:t>
            </a:r>
            <a:r>
              <a:rPr lang="en-US" sz="2200" b="0">
                <a:solidFill>
                  <a:schemeClr val="tx1">
                    <a:lumMod val="95000"/>
                    <a:lumOff val="5000"/>
                  </a:schemeClr>
                </a:solidFill>
              </a:rPr>
              <a:t> Output() </a:t>
            </a:r>
            <a:r>
              <a:rPr lang="en-US" sz="2200" b="0">
                <a:solidFill>
                  <a:srgbClr val="0070C0"/>
                </a:solidFill>
              </a:rPr>
              <a:t>const</a:t>
            </a:r>
            <a:r>
              <a:rPr lang="en-US" sz="2200" b="0">
                <a:solidFill>
                  <a:schemeClr val="tx1">
                    <a:lumMod val="95000"/>
                    <a:lumOff val="5000"/>
                  </a:schemeClr>
                </a:solidFill>
              </a:rPr>
              <a:t> { cout &lt;&lt; p;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a:solidFill>
                  <a:srgbClr val="0070C0"/>
                </a:solidFill>
              </a:rPr>
              <a:t>void</a:t>
            </a:r>
            <a:r>
              <a:rPr lang="en-US" sz="2200" b="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b = a; </a:t>
            </a:r>
            <a:r>
              <a:rPr lang="en-US" sz="2200" b="0">
                <a:solidFill>
                  <a:srgbClr val="008000"/>
                </a:solidFill>
              </a:rPr>
              <a:t>//Gọi hàm tạo sao chép</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aa = “Tran Thi B";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aa = a; </a:t>
            </a:r>
            <a:r>
              <a:rPr lang="en-US" sz="2200" b="0">
                <a:solidFill>
                  <a:srgbClr val="008000"/>
                </a:solidFill>
              </a:rPr>
              <a:t>//Gọi toán tử gán mặc định vì không đn hàm toán tử gán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a:t>
            </a:r>
          </a:p>
          <a:p>
            <a:pPr marL="0" indent="0" algn="just">
              <a:lnSpc>
                <a:spcPct val="120000"/>
              </a:lnSpc>
              <a:buNone/>
            </a:pPr>
            <a:endParaRPr lang="en-US" sz="2200" b="0">
              <a:solidFill>
                <a:schemeClr val="tx1">
                  <a:lumMod val="95000"/>
                  <a:lumOff val="5000"/>
                </a:schemeClr>
              </a:solidFill>
            </a:endParaRPr>
          </a:p>
          <a:p>
            <a:pPr marL="342900" indent="-342900">
              <a:lnSpc>
                <a:spcPct val="90000"/>
              </a:lnSpc>
              <a:spcBef>
                <a:spcPts val="0"/>
              </a:spcBef>
              <a:buFont typeface="Wingdings" pitchFamily="2" charset="2"/>
              <a:buNone/>
            </a:pP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65026"/>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3" name="Rectangle 4">
            <a:extLst>
              <a:ext uri="{FF2B5EF4-FFF2-40B4-BE49-F238E27FC236}">
                <a16:creationId xmlns:a16="http://schemas.microsoft.com/office/drawing/2014/main" id="{1A8C51AF-24EA-4E5E-BE4F-17D5AB565272}"/>
              </a:ext>
            </a:extLst>
          </p:cNvPr>
          <p:cNvSpPr txBox="1">
            <a:spLocks noChangeArrowheads="1"/>
          </p:cNvSpPr>
          <p:nvPr/>
        </p:nvSpPr>
        <p:spPr>
          <a:xfrm>
            <a:off x="4724400" y="1524000"/>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1" name="Text Box 5">
            <a:extLst>
              <a:ext uri="{FF2B5EF4-FFF2-40B4-BE49-F238E27FC236}">
                <a16:creationId xmlns:a16="http://schemas.microsoft.com/office/drawing/2014/main" id="{85A96473-7039-446D-8A8B-BB54CDEF93D6}"/>
              </a:ext>
            </a:extLst>
          </p:cNvPr>
          <p:cNvSpPr txBox="1">
            <a:spLocks noChangeArrowheads="1"/>
          </p:cNvSpPr>
          <p:nvPr/>
        </p:nvSpPr>
        <p:spPr bwMode="auto">
          <a:xfrm>
            <a:off x="2514599" y="2179575"/>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13" name="Text Box 6">
            <a:extLst>
              <a:ext uri="{FF2B5EF4-FFF2-40B4-BE49-F238E27FC236}">
                <a16:creationId xmlns:a16="http://schemas.microsoft.com/office/drawing/2014/main" id="{516F91C9-C670-4FB2-A19D-AF1391500072}"/>
              </a:ext>
            </a:extLst>
          </p:cNvPr>
          <p:cNvSpPr txBox="1">
            <a:spLocks noChangeArrowheads="1"/>
          </p:cNvSpPr>
          <p:nvPr/>
        </p:nvSpPr>
        <p:spPr bwMode="auto">
          <a:xfrm>
            <a:off x="415926" y="2103375"/>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5" name="Text Box 7">
            <a:extLst>
              <a:ext uri="{FF2B5EF4-FFF2-40B4-BE49-F238E27FC236}">
                <a16:creationId xmlns:a16="http://schemas.microsoft.com/office/drawing/2014/main" id="{4D99B2AE-A797-4BCF-84F9-C54520FE1771}"/>
              </a:ext>
            </a:extLst>
          </p:cNvPr>
          <p:cNvSpPr txBox="1">
            <a:spLocks noChangeArrowheads="1"/>
          </p:cNvSpPr>
          <p:nvPr/>
        </p:nvSpPr>
        <p:spPr bwMode="auto">
          <a:xfrm>
            <a:off x="568326" y="2103375"/>
            <a:ext cx="184150" cy="366712"/>
          </a:xfrm>
          <a:prstGeom prst="rect">
            <a:avLst/>
          </a:prstGeom>
          <a:noFill/>
          <a:ln w="9525">
            <a:noFill/>
            <a:miter lim="800000"/>
            <a:headEnd/>
            <a:tailEnd/>
          </a:ln>
          <a:effectLst/>
        </p:spPr>
        <p:txBody>
          <a:bodyPr wrap="none">
            <a:spAutoFit/>
          </a:bodyPr>
          <a:lstStyle/>
          <a:p>
            <a:endParaRPr lang="vi-VN"/>
          </a:p>
        </p:txBody>
      </p:sp>
      <p:sp>
        <p:nvSpPr>
          <p:cNvPr id="17" name="Text Box 8">
            <a:extLst>
              <a:ext uri="{FF2B5EF4-FFF2-40B4-BE49-F238E27FC236}">
                <a16:creationId xmlns:a16="http://schemas.microsoft.com/office/drawing/2014/main" id="{849D3708-D769-47FC-A664-4BF028BA3769}"/>
              </a:ext>
            </a:extLst>
          </p:cNvPr>
          <p:cNvSpPr txBox="1">
            <a:spLocks noChangeArrowheads="1"/>
          </p:cNvSpPr>
          <p:nvPr/>
        </p:nvSpPr>
        <p:spPr bwMode="auto">
          <a:xfrm>
            <a:off x="949326" y="2331975"/>
            <a:ext cx="184150" cy="366712"/>
          </a:xfrm>
          <a:prstGeom prst="rect">
            <a:avLst/>
          </a:prstGeom>
          <a:noFill/>
          <a:ln w="9525">
            <a:noFill/>
            <a:miter lim="800000"/>
            <a:headEnd/>
            <a:tailEnd/>
          </a:ln>
          <a:effectLst/>
        </p:spPr>
        <p:txBody>
          <a:bodyPr wrap="none">
            <a:spAutoFit/>
          </a:bodyPr>
          <a:lstStyle/>
          <a:p>
            <a:endParaRPr lang="vi-VN"/>
          </a:p>
        </p:txBody>
      </p:sp>
      <p:sp>
        <p:nvSpPr>
          <p:cNvPr id="19" name="Text Box 9">
            <a:extLst>
              <a:ext uri="{FF2B5EF4-FFF2-40B4-BE49-F238E27FC236}">
                <a16:creationId xmlns:a16="http://schemas.microsoft.com/office/drawing/2014/main" id="{92181621-6715-49B2-99E7-A53ED158E8DD}"/>
              </a:ext>
            </a:extLst>
          </p:cNvPr>
          <p:cNvSpPr txBox="1">
            <a:spLocks noChangeArrowheads="1"/>
          </p:cNvSpPr>
          <p:nvPr/>
        </p:nvSpPr>
        <p:spPr bwMode="auto">
          <a:xfrm>
            <a:off x="704851" y="2368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0">
            <a:extLst>
              <a:ext uri="{FF2B5EF4-FFF2-40B4-BE49-F238E27FC236}">
                <a16:creationId xmlns:a16="http://schemas.microsoft.com/office/drawing/2014/main" id="{EEE7BB30-2A01-4B83-9CD7-6D2004E69B53}"/>
              </a:ext>
            </a:extLst>
          </p:cNvPr>
          <p:cNvSpPr txBox="1">
            <a:spLocks noChangeArrowheads="1"/>
          </p:cNvSpPr>
          <p:nvPr/>
        </p:nvSpPr>
        <p:spPr bwMode="auto">
          <a:xfrm>
            <a:off x="736601" y="2143062"/>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3" name="Line 11">
            <a:extLst>
              <a:ext uri="{FF2B5EF4-FFF2-40B4-BE49-F238E27FC236}">
                <a16:creationId xmlns:a16="http://schemas.microsoft.com/office/drawing/2014/main" id="{1D6E6196-285B-43FC-9386-95F147167D14}"/>
              </a:ext>
            </a:extLst>
          </p:cNvPr>
          <p:cNvSpPr>
            <a:spLocks noChangeShapeType="1"/>
          </p:cNvSpPr>
          <p:nvPr/>
        </p:nvSpPr>
        <p:spPr bwMode="auto">
          <a:xfrm flipV="1">
            <a:off x="1254126" y="2331975"/>
            <a:ext cx="1219200" cy="0"/>
          </a:xfrm>
          <a:prstGeom prst="line">
            <a:avLst/>
          </a:prstGeom>
          <a:noFill/>
          <a:ln w="9525">
            <a:solidFill>
              <a:schemeClr val="tx1"/>
            </a:solidFill>
            <a:round/>
            <a:headEnd/>
            <a:tailEnd type="triangle" w="med" len="med"/>
          </a:ln>
          <a:effectLst/>
        </p:spPr>
        <p:txBody>
          <a:bodyPr/>
          <a:lstStyle/>
          <a:p>
            <a:endParaRPr lang="en-US"/>
          </a:p>
        </p:txBody>
      </p:sp>
      <p:sp>
        <p:nvSpPr>
          <p:cNvPr id="25" name="Text Box 12">
            <a:extLst>
              <a:ext uri="{FF2B5EF4-FFF2-40B4-BE49-F238E27FC236}">
                <a16:creationId xmlns:a16="http://schemas.microsoft.com/office/drawing/2014/main" id="{A1EDE69F-2AA1-44E5-AAD3-BD9BCF8AFF2F}"/>
              </a:ext>
            </a:extLst>
          </p:cNvPr>
          <p:cNvSpPr txBox="1">
            <a:spLocks noChangeArrowheads="1"/>
          </p:cNvSpPr>
          <p:nvPr/>
        </p:nvSpPr>
        <p:spPr bwMode="auto">
          <a:xfrm>
            <a:off x="2498724" y="2994911"/>
            <a:ext cx="1965325" cy="400110"/>
          </a:xfrm>
          <a:prstGeom prst="rect">
            <a:avLst/>
          </a:prstGeom>
          <a:noFill/>
          <a:ln w="9525">
            <a:noFill/>
            <a:miter lim="800000"/>
            <a:headEnd/>
            <a:tailEnd/>
          </a:ln>
          <a:effectLst/>
        </p:spPr>
        <p:txBody>
          <a:bodyPr wrap="square">
            <a:spAutoFit/>
          </a:bodyPr>
          <a:lstStyle/>
          <a:p>
            <a:pPr>
              <a:spcBef>
                <a:spcPct val="50000"/>
              </a:spcBef>
            </a:pPr>
            <a:r>
              <a:rPr lang="en-US" b="0"/>
              <a:t>Tran Thi B</a:t>
            </a:r>
          </a:p>
        </p:txBody>
      </p:sp>
      <p:sp>
        <p:nvSpPr>
          <p:cNvPr id="27" name="Text Box 13">
            <a:extLst>
              <a:ext uri="{FF2B5EF4-FFF2-40B4-BE49-F238E27FC236}">
                <a16:creationId xmlns:a16="http://schemas.microsoft.com/office/drawing/2014/main" id="{E78D7125-1A96-4B4F-AA82-B8E07371B4AC}"/>
              </a:ext>
            </a:extLst>
          </p:cNvPr>
          <p:cNvSpPr txBox="1">
            <a:spLocks noChangeArrowheads="1"/>
          </p:cNvSpPr>
          <p:nvPr/>
        </p:nvSpPr>
        <p:spPr bwMode="auto">
          <a:xfrm>
            <a:off x="263526" y="2978087"/>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9" name="Text Box 14">
            <a:extLst>
              <a:ext uri="{FF2B5EF4-FFF2-40B4-BE49-F238E27FC236}">
                <a16:creationId xmlns:a16="http://schemas.microsoft.com/office/drawing/2014/main" id="{DB160EB4-DE3F-4FE9-AD70-2E8DAFC063DC}"/>
              </a:ext>
            </a:extLst>
          </p:cNvPr>
          <p:cNvSpPr txBox="1">
            <a:spLocks noChangeArrowheads="1"/>
          </p:cNvSpPr>
          <p:nvPr/>
        </p:nvSpPr>
        <p:spPr bwMode="auto">
          <a:xfrm>
            <a:off x="720726" y="30177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1" name="Line 15">
            <a:extLst>
              <a:ext uri="{FF2B5EF4-FFF2-40B4-BE49-F238E27FC236}">
                <a16:creationId xmlns:a16="http://schemas.microsoft.com/office/drawing/2014/main" id="{673B9107-A809-4C89-85BB-6FA3D082CF02}"/>
              </a:ext>
            </a:extLst>
          </p:cNvPr>
          <p:cNvSpPr>
            <a:spLocks noChangeShapeType="1"/>
          </p:cNvSpPr>
          <p:nvPr/>
        </p:nvSpPr>
        <p:spPr bwMode="auto">
          <a:xfrm flipV="1">
            <a:off x="1238251" y="3206687"/>
            <a:ext cx="1219200" cy="0"/>
          </a:xfrm>
          <a:prstGeom prst="line">
            <a:avLst/>
          </a:prstGeom>
          <a:noFill/>
          <a:ln w="9525">
            <a:solidFill>
              <a:schemeClr val="tx1"/>
            </a:solidFill>
            <a:round/>
            <a:headEnd/>
            <a:tailEnd type="triangle" w="med" len="med"/>
          </a:ln>
          <a:effectLst/>
        </p:spPr>
        <p:txBody>
          <a:bodyPr/>
          <a:lstStyle/>
          <a:p>
            <a:endParaRPr lang="en-US"/>
          </a:p>
        </p:txBody>
      </p:sp>
      <p:sp>
        <p:nvSpPr>
          <p:cNvPr id="33" name="Text Box 16">
            <a:extLst>
              <a:ext uri="{FF2B5EF4-FFF2-40B4-BE49-F238E27FC236}">
                <a16:creationId xmlns:a16="http://schemas.microsoft.com/office/drawing/2014/main" id="{523A917E-B159-4CCC-BC91-E78632142E26}"/>
              </a:ext>
            </a:extLst>
          </p:cNvPr>
          <p:cNvSpPr txBox="1">
            <a:spLocks noChangeArrowheads="1"/>
          </p:cNvSpPr>
          <p:nvPr/>
        </p:nvSpPr>
        <p:spPr bwMode="auto">
          <a:xfrm>
            <a:off x="6950075" y="2219262"/>
            <a:ext cx="1828801"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5" name="Text Box 17">
            <a:extLst>
              <a:ext uri="{FF2B5EF4-FFF2-40B4-BE49-F238E27FC236}">
                <a16:creationId xmlns:a16="http://schemas.microsoft.com/office/drawing/2014/main" id="{EAA58DCC-8841-4270-8990-E1DB5D9B8002}"/>
              </a:ext>
            </a:extLst>
          </p:cNvPr>
          <p:cNvSpPr txBox="1">
            <a:spLocks noChangeArrowheads="1"/>
          </p:cNvSpPr>
          <p:nvPr/>
        </p:nvSpPr>
        <p:spPr bwMode="auto">
          <a:xfrm>
            <a:off x="4968875" y="2143062"/>
            <a:ext cx="184150" cy="366713"/>
          </a:xfrm>
          <a:prstGeom prst="rect">
            <a:avLst/>
          </a:prstGeom>
          <a:noFill/>
          <a:ln w="9525">
            <a:noFill/>
            <a:miter lim="800000"/>
            <a:headEnd/>
            <a:tailEnd/>
          </a:ln>
          <a:effectLst/>
        </p:spPr>
        <p:txBody>
          <a:bodyPr wrap="none">
            <a:spAutoFit/>
          </a:bodyPr>
          <a:lstStyle/>
          <a:p>
            <a:endParaRPr lang="vi-VN"/>
          </a:p>
        </p:txBody>
      </p:sp>
      <p:sp>
        <p:nvSpPr>
          <p:cNvPr id="37" name="Text Box 18">
            <a:extLst>
              <a:ext uri="{FF2B5EF4-FFF2-40B4-BE49-F238E27FC236}">
                <a16:creationId xmlns:a16="http://schemas.microsoft.com/office/drawing/2014/main" id="{DFA878EF-8E20-42B2-8CF3-21EFED7A61BD}"/>
              </a:ext>
            </a:extLst>
          </p:cNvPr>
          <p:cNvSpPr txBox="1">
            <a:spLocks noChangeArrowheads="1"/>
          </p:cNvSpPr>
          <p:nvPr/>
        </p:nvSpPr>
        <p:spPr bwMode="auto">
          <a:xfrm>
            <a:off x="5137150" y="218275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9" name="Line 19">
            <a:extLst>
              <a:ext uri="{FF2B5EF4-FFF2-40B4-BE49-F238E27FC236}">
                <a16:creationId xmlns:a16="http://schemas.microsoft.com/office/drawing/2014/main" id="{323824A5-7777-41AE-B2E7-374E95E5FB64}"/>
              </a:ext>
            </a:extLst>
          </p:cNvPr>
          <p:cNvSpPr>
            <a:spLocks noChangeShapeType="1"/>
          </p:cNvSpPr>
          <p:nvPr/>
        </p:nvSpPr>
        <p:spPr bwMode="auto">
          <a:xfrm flipV="1">
            <a:off x="5654675" y="237166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20">
            <a:extLst>
              <a:ext uri="{FF2B5EF4-FFF2-40B4-BE49-F238E27FC236}">
                <a16:creationId xmlns:a16="http://schemas.microsoft.com/office/drawing/2014/main" id="{2653B22A-62E6-4991-A4AC-06D80B157FB4}"/>
              </a:ext>
            </a:extLst>
          </p:cNvPr>
          <p:cNvSpPr txBox="1">
            <a:spLocks noChangeArrowheads="1"/>
          </p:cNvSpPr>
          <p:nvPr/>
        </p:nvSpPr>
        <p:spPr bwMode="auto">
          <a:xfrm>
            <a:off x="6950075" y="3093975"/>
            <a:ext cx="1965325" cy="400110"/>
          </a:xfrm>
          <a:prstGeom prst="rect">
            <a:avLst/>
          </a:prstGeom>
          <a:noFill/>
          <a:ln w="9525">
            <a:noFill/>
            <a:miter lim="800000"/>
            <a:headEnd/>
            <a:tailEnd/>
          </a:ln>
          <a:effectLst/>
        </p:spPr>
        <p:txBody>
          <a:bodyPr wrap="square">
            <a:spAutoFit/>
          </a:bodyPr>
          <a:lstStyle/>
          <a:p>
            <a:pPr>
              <a:spcBef>
                <a:spcPct val="50000"/>
              </a:spcBef>
            </a:pPr>
            <a:r>
              <a:rPr lang="en-US" b="0"/>
              <a:t>Tran Thi B</a:t>
            </a:r>
          </a:p>
        </p:txBody>
      </p:sp>
      <p:sp>
        <p:nvSpPr>
          <p:cNvPr id="43" name="Text Box 21">
            <a:extLst>
              <a:ext uri="{FF2B5EF4-FFF2-40B4-BE49-F238E27FC236}">
                <a16:creationId xmlns:a16="http://schemas.microsoft.com/office/drawing/2014/main" id="{8A6B4610-6CCB-4BE3-A40E-41A2FA7CD58E}"/>
              </a:ext>
            </a:extLst>
          </p:cNvPr>
          <p:cNvSpPr txBox="1">
            <a:spLocks noChangeArrowheads="1"/>
          </p:cNvSpPr>
          <p:nvPr/>
        </p:nvSpPr>
        <p:spPr bwMode="auto">
          <a:xfrm>
            <a:off x="4664075" y="3017775"/>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45" name="Text Box 22">
            <a:extLst>
              <a:ext uri="{FF2B5EF4-FFF2-40B4-BE49-F238E27FC236}">
                <a16:creationId xmlns:a16="http://schemas.microsoft.com/office/drawing/2014/main" id="{5DACDE33-19E2-44C4-8D92-AFE1733A87E5}"/>
              </a:ext>
            </a:extLst>
          </p:cNvPr>
          <p:cNvSpPr txBox="1">
            <a:spLocks noChangeArrowheads="1"/>
          </p:cNvSpPr>
          <p:nvPr/>
        </p:nvSpPr>
        <p:spPr bwMode="auto">
          <a:xfrm>
            <a:off x="5121275" y="3057462"/>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7" name="Line 23">
            <a:extLst>
              <a:ext uri="{FF2B5EF4-FFF2-40B4-BE49-F238E27FC236}">
                <a16:creationId xmlns:a16="http://schemas.microsoft.com/office/drawing/2014/main" id="{8902CF1E-7DF2-4370-BC0A-12C78E2D8F92}"/>
              </a:ext>
            </a:extLst>
          </p:cNvPr>
          <p:cNvSpPr>
            <a:spLocks noChangeShapeType="1"/>
          </p:cNvSpPr>
          <p:nvPr/>
        </p:nvSpPr>
        <p:spPr bwMode="auto">
          <a:xfrm flipV="1">
            <a:off x="5638799" y="2558986"/>
            <a:ext cx="1311275" cy="687387"/>
          </a:xfrm>
          <a:prstGeom prst="line">
            <a:avLst/>
          </a:prstGeom>
          <a:noFill/>
          <a:ln w="9525">
            <a:solidFill>
              <a:schemeClr val="tx1"/>
            </a:solidFill>
            <a:round/>
            <a:headEnd/>
            <a:tailEnd type="triangle" w="med" len="med"/>
          </a:ln>
          <a:effectLst/>
        </p:spPr>
        <p:txBody>
          <a:bodyPr/>
          <a:lstStyle/>
          <a:p>
            <a:endParaRPr lang="en-US"/>
          </a:p>
        </p:txBody>
      </p:sp>
      <p:sp>
        <p:nvSpPr>
          <p:cNvPr id="49" name="Text Box 24">
            <a:extLst>
              <a:ext uri="{FF2B5EF4-FFF2-40B4-BE49-F238E27FC236}">
                <a16:creationId xmlns:a16="http://schemas.microsoft.com/office/drawing/2014/main" id="{CEE7F23D-F66C-4963-95C4-2D3FC45DAD5F}"/>
              </a:ext>
            </a:extLst>
          </p:cNvPr>
          <p:cNvSpPr txBox="1">
            <a:spLocks noChangeArrowheads="1"/>
          </p:cNvSpPr>
          <p:nvPr/>
        </p:nvSpPr>
        <p:spPr bwMode="auto">
          <a:xfrm>
            <a:off x="4816475" y="2143062"/>
            <a:ext cx="184150" cy="366713"/>
          </a:xfrm>
          <a:prstGeom prst="rect">
            <a:avLst/>
          </a:prstGeom>
          <a:noFill/>
          <a:ln w="9525">
            <a:noFill/>
            <a:miter lim="800000"/>
            <a:headEnd/>
            <a:tailEnd/>
          </a:ln>
          <a:effectLst/>
        </p:spPr>
        <p:txBody>
          <a:bodyPr wrap="none">
            <a:spAutoFit/>
          </a:bodyPr>
          <a:lstStyle/>
          <a:p>
            <a:endParaRPr lang="vi-VN"/>
          </a:p>
        </p:txBody>
      </p:sp>
      <p:sp>
        <p:nvSpPr>
          <p:cNvPr id="51" name="Text Box 25">
            <a:extLst>
              <a:ext uri="{FF2B5EF4-FFF2-40B4-BE49-F238E27FC236}">
                <a16:creationId xmlns:a16="http://schemas.microsoft.com/office/drawing/2014/main" id="{BFFF22BE-1A59-4112-BA80-A2EDF2BA2C00}"/>
              </a:ext>
            </a:extLst>
          </p:cNvPr>
          <p:cNvSpPr txBox="1">
            <a:spLocks noChangeArrowheads="1"/>
          </p:cNvSpPr>
          <p:nvPr/>
        </p:nvSpPr>
        <p:spPr bwMode="auto">
          <a:xfrm>
            <a:off x="4816475" y="2143062"/>
            <a:ext cx="311150" cy="366713"/>
          </a:xfrm>
          <a:prstGeom prst="rect">
            <a:avLst/>
          </a:prstGeom>
          <a:noFill/>
          <a:ln w="9525">
            <a:noFill/>
            <a:miter lim="800000"/>
            <a:headEnd/>
            <a:tailEnd/>
          </a:ln>
          <a:effectLst/>
        </p:spPr>
        <p:txBody>
          <a:bodyPr wrap="none">
            <a:spAutoFit/>
          </a:bodyPr>
          <a:lstStyle/>
          <a:p>
            <a:r>
              <a:rPr lang="en-US"/>
              <a:t>a</a:t>
            </a:r>
          </a:p>
        </p:txBody>
      </p:sp>
      <p:sp>
        <p:nvSpPr>
          <p:cNvPr id="34" name="Content Placeholder 2">
            <a:extLst>
              <a:ext uri="{FF2B5EF4-FFF2-40B4-BE49-F238E27FC236}">
                <a16:creationId xmlns:a16="http://schemas.microsoft.com/office/drawing/2014/main" id="{F76DC43F-45C6-441C-AC71-35AB225D118D}"/>
              </a:ext>
            </a:extLst>
          </p:cNvPr>
          <p:cNvSpPr>
            <a:spLocks noGrp="1"/>
          </p:cNvSpPr>
          <p:nvPr>
            <p:ph idx="1"/>
          </p:nvPr>
        </p:nvSpPr>
        <p:spPr>
          <a:xfrm>
            <a:off x="381000" y="3795157"/>
            <a:ext cx="8347074" cy="2758043"/>
          </a:xfrm>
        </p:spPr>
        <p:txBody>
          <a:bodyPr>
            <a:noAutofit/>
          </a:bodyPr>
          <a:lstStyle/>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Kết quả thực hiện chương trình:    </a:t>
            </a:r>
            <a:r>
              <a:rPr lang="en-US" sz="2200">
                <a:latin typeface="Arial" pitchFamily="34" charset="0"/>
                <a:cs typeface="Arial" pitchFamily="34" charset="0"/>
              </a:rPr>
              <a:t>aa = Tran Thi B</a:t>
            </a:r>
          </a:p>
          <a:p>
            <a:pPr lvl="1" indent="3887788" algn="just">
              <a:spcBef>
                <a:spcPts val="300"/>
              </a:spcBef>
              <a:spcAft>
                <a:spcPts val="300"/>
              </a:spcAft>
              <a:buNone/>
            </a:pPr>
            <a:r>
              <a:rPr lang="en-US" sz="2200">
                <a:latin typeface="Arial" pitchFamily="34" charset="0"/>
                <a:cs typeface="Arial" pitchFamily="34" charset="0"/>
              </a:rPr>
              <a:t>aa = Nguyen Van A</a:t>
            </a:r>
          </a:p>
          <a:p>
            <a:pPr lvl="1" indent="3887788" algn="just">
              <a:spcBef>
                <a:spcPts val="300"/>
              </a:spcBef>
              <a:spcAft>
                <a:spcPts val="300"/>
              </a:spcAft>
              <a:buNone/>
            </a:pPr>
            <a:r>
              <a:rPr lang="en-US" sz="2200">
                <a:solidFill>
                  <a:srgbClr val="FF0000"/>
                </a:solidFill>
                <a:latin typeface="Arial" pitchFamily="34" charset="0"/>
                <a:cs typeface="Arial" pitchFamily="34" charset="0"/>
              </a:rPr>
              <a:t>delete 0x0d36</a:t>
            </a:r>
          </a:p>
          <a:p>
            <a:pPr lvl="1" indent="3887788" algn="just">
              <a:spcBef>
                <a:spcPts val="300"/>
              </a:spcBef>
              <a:spcAft>
                <a:spcPts val="300"/>
              </a:spcAft>
              <a:buNone/>
            </a:pPr>
            <a:r>
              <a:rPr lang="en-US" sz="2200">
                <a:latin typeface="Arial" pitchFamily="34" charset="0"/>
                <a:cs typeface="Arial" pitchFamily="34" charset="0"/>
              </a:rPr>
              <a:t>delete 0x0d48</a:t>
            </a:r>
          </a:p>
          <a:p>
            <a:pPr lvl="1" indent="3887788" algn="just">
              <a:spcBef>
                <a:spcPts val="300"/>
              </a:spcBef>
              <a:spcAft>
                <a:spcPts val="300"/>
              </a:spcAft>
              <a:buNone/>
            </a:pPr>
            <a:r>
              <a:rPr lang="en-US" sz="2200">
                <a:solidFill>
                  <a:srgbClr val="FF0000"/>
                </a:solidFill>
                <a:latin typeface="Arial" pitchFamily="34" charset="0"/>
                <a:cs typeface="Arial" pitchFamily="34" charset="0"/>
              </a:rPr>
              <a:t>delete 0x0d36 </a:t>
            </a:r>
          </a:p>
          <a:p>
            <a:pPr lvl="1" indent="3887788" algn="just">
              <a:spcBef>
                <a:spcPts val="300"/>
              </a:spcBef>
              <a:spcAft>
                <a:spcPts val="300"/>
              </a:spcAft>
              <a:buNone/>
            </a:pPr>
            <a:r>
              <a:rPr lang="en-US" sz="2200">
                <a:latin typeface="Arial" pitchFamily="34" charset="0"/>
                <a:cs typeface="Arial" pitchFamily="34" charset="0"/>
              </a:rPr>
              <a:t>Null pointer assignment</a:t>
            </a:r>
            <a:endParaRPr lang="vi-VN" sz="2200">
              <a:latin typeface="Arial" pitchFamily="34" charset="0"/>
              <a:cs typeface="Arial" pitchFamily="34" charset="0"/>
            </a:endParaRPr>
          </a:p>
        </p:txBody>
      </p:sp>
      <p:sp>
        <p:nvSpPr>
          <p:cNvPr id="36" name="Title 1">
            <a:extLst>
              <a:ext uri="{FF2B5EF4-FFF2-40B4-BE49-F238E27FC236}">
                <a16:creationId xmlns:a16="http://schemas.microsoft.com/office/drawing/2014/main" id="{3479C310-2676-4D3A-969A-7984A60FD25B}"/>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Overload Toán tử g</a:t>
            </a:r>
            <a:r>
              <a:rPr lang="vi-VN" sz="4000" b="1">
                <a:effectLst>
                  <a:outerShdw blurRad="38100" dist="38100" dir="2700000" algn="tl">
                    <a:srgbClr val="000000">
                      <a:alpha val="43137"/>
                    </a:srgbClr>
                  </a:outerShdw>
                </a:effectLst>
                <a:latin typeface="Arial" pitchFamily="34" charset="0"/>
                <a:cs typeface="Arial" pitchFamily="34" charset="0"/>
              </a:rPr>
              <a:t>án</a:t>
            </a:r>
            <a:r>
              <a:rPr lang="en-US" sz="40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16" name="Rectangle 4">
            <a:extLst>
              <a:ext uri="{FF2B5EF4-FFF2-40B4-BE49-F238E27FC236}">
                <a16:creationId xmlns:a16="http://schemas.microsoft.com/office/drawing/2014/main" id="{850378C6-7709-43A4-A8F8-A3370BACDAE9}"/>
              </a:ext>
            </a:extLst>
          </p:cNvPr>
          <p:cNvSpPr txBox="1">
            <a:spLocks noChangeArrowheads="1"/>
          </p:cNvSpPr>
          <p:nvPr/>
        </p:nvSpPr>
        <p:spPr bwMode="gray">
          <a:xfrm>
            <a:off x="187325" y="1529733"/>
            <a:ext cx="4232275"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a:latin typeface="Times New Roman" pitchFamily="18" charset="0"/>
                <a:cs typeface="Times New Roman" pitchFamily="18" charset="0"/>
              </a:rPr>
              <a:t>Trước</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33896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381000" y="1335975"/>
            <a:ext cx="8305800" cy="5257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1900" b="0">
                <a:solidFill>
                  <a:srgbClr val="0000FF"/>
                </a:solidFill>
              </a:rPr>
              <a:t>class</a:t>
            </a:r>
            <a:r>
              <a:rPr lang="en-US" sz="1900" b="0">
                <a:solidFill>
                  <a:srgbClr val="000000"/>
                </a:solidFill>
              </a:rPr>
              <a:t> String {</a:t>
            </a:r>
          </a:p>
          <a:p>
            <a:pPr marL="342900" indent="-342900">
              <a:lnSpc>
                <a:spcPct val="120000"/>
              </a:lnSpc>
              <a:spcBef>
                <a:spcPts val="0"/>
              </a:spcBef>
              <a:buFont typeface="Wingdings" pitchFamily="2" charset="2"/>
              <a:buNone/>
            </a:pPr>
            <a:r>
              <a:rPr lang="en-US" sz="1900" b="0">
                <a:solidFill>
                  <a:srgbClr val="000000"/>
                </a:solidFill>
              </a:rPr>
              <a:t>	</a:t>
            </a:r>
            <a:r>
              <a:rPr lang="en-US" sz="1900" b="0">
                <a:solidFill>
                  <a:srgbClr val="0000FF"/>
                </a:solidFill>
              </a:rPr>
              <a:t>char</a:t>
            </a:r>
            <a:r>
              <a:rPr lang="en-US" sz="1900" b="0">
                <a:solidFill>
                  <a:srgbClr val="000000"/>
                </a:solidFill>
              </a:rPr>
              <a:t> *p;</a:t>
            </a:r>
          </a:p>
          <a:p>
            <a:pPr marL="342900" indent="-342900">
              <a:lnSpc>
                <a:spcPct val="120000"/>
              </a:lnSpc>
              <a:spcBef>
                <a:spcPts val="0"/>
              </a:spcBef>
              <a:buFont typeface="Wingdings" pitchFamily="2" charset="2"/>
              <a:buNone/>
            </a:pPr>
            <a:r>
              <a:rPr lang="en-US" sz="1900" b="0">
                <a:solidFill>
                  <a:srgbClr val="0000FF"/>
                </a:solidFill>
              </a:rPr>
              <a:t>public</a:t>
            </a:r>
            <a:r>
              <a:rPr lang="en-US" sz="1900" b="0">
                <a:solidFill>
                  <a:srgbClr val="000000"/>
                </a:solidFill>
              </a:rPr>
              <a:t>:</a:t>
            </a:r>
          </a:p>
          <a:p>
            <a:pPr marL="342900" indent="-342900">
              <a:lnSpc>
                <a:spcPct val="120000"/>
              </a:lnSpc>
              <a:spcBef>
                <a:spcPts val="0"/>
              </a:spcBef>
              <a:buFont typeface="Wingdings" pitchFamily="2" charset="2"/>
              <a:buNone/>
            </a:pPr>
            <a:r>
              <a:rPr lang="en-US" sz="1900" b="0">
                <a:solidFill>
                  <a:srgbClr val="000000"/>
                </a:solidFill>
              </a:rPr>
              <a:t>	String(</a:t>
            </a:r>
            <a:r>
              <a:rPr lang="en-US" sz="1900" b="0">
                <a:solidFill>
                  <a:srgbClr val="0000FF"/>
                </a:solidFill>
              </a:rPr>
              <a:t>char</a:t>
            </a:r>
            <a:r>
              <a:rPr lang="en-US" sz="1900" b="0">
                <a:solidFill>
                  <a:srgbClr val="000000"/>
                </a:solidFill>
              </a:rPr>
              <a:t> *s = "") {p = _strdup(s);}</a:t>
            </a:r>
          </a:p>
          <a:p>
            <a:pPr marL="342900" indent="-342900">
              <a:lnSpc>
                <a:spcPct val="120000"/>
              </a:lnSpc>
              <a:spcBef>
                <a:spcPts val="0"/>
              </a:spcBef>
              <a:buFont typeface="Wingdings" pitchFamily="2" charset="2"/>
              <a:buNone/>
            </a:pPr>
            <a:r>
              <a:rPr lang="en-US" sz="1900" b="0">
                <a:solidFill>
                  <a:srgbClr val="000000"/>
                </a:solidFill>
              </a:rPr>
              <a:t>	String(</a:t>
            </a:r>
            <a:r>
              <a:rPr lang="en-US" sz="1900" b="0">
                <a:solidFill>
                  <a:srgbClr val="0000FF"/>
                </a:solidFill>
              </a:rPr>
              <a:t>const</a:t>
            </a:r>
            <a:r>
              <a:rPr lang="en-US" sz="1900" b="0">
                <a:solidFill>
                  <a:srgbClr val="000000"/>
                </a:solidFill>
              </a:rPr>
              <a:t> String &amp;s) {p = _strdup(s.p);} </a:t>
            </a:r>
            <a:r>
              <a:rPr lang="en-US" sz="2000" b="0">
                <a:solidFill>
                  <a:srgbClr val="C00000"/>
                </a:solidFill>
              </a:rPr>
              <a:t>//Hàm tạo sao chép</a:t>
            </a:r>
            <a:endParaRPr lang="en-US" sz="1900" b="0">
              <a:solidFill>
                <a:srgbClr val="000000"/>
              </a:solidFill>
            </a:endParaRPr>
          </a:p>
          <a:p>
            <a:pPr marL="342900" indent="-342900">
              <a:lnSpc>
                <a:spcPct val="120000"/>
              </a:lnSpc>
              <a:spcBef>
                <a:spcPts val="0"/>
              </a:spcBef>
              <a:buFont typeface="Wingdings" pitchFamily="2" charset="2"/>
              <a:buNone/>
            </a:pPr>
            <a:r>
              <a:rPr lang="en-US" sz="1900" b="0">
                <a:solidFill>
                  <a:srgbClr val="000000"/>
                </a:solidFill>
              </a:rPr>
              <a:t>	~String() {cout &lt;&lt; "delete "&lt;&lt; (void *)p &lt;&lt; "\n"; </a:t>
            </a:r>
            <a:r>
              <a:rPr lang="en-US" sz="1900" b="0">
                <a:solidFill>
                  <a:srgbClr val="0000FF"/>
                </a:solidFill>
              </a:rPr>
              <a:t>delete</a:t>
            </a:r>
            <a:r>
              <a:rPr lang="en-US" sz="1900" b="0">
                <a:solidFill>
                  <a:srgbClr val="000000"/>
                </a:solidFill>
              </a:rPr>
              <a:t> [] p;}</a:t>
            </a:r>
          </a:p>
          <a:p>
            <a:pPr marL="342900" indent="-342900">
              <a:lnSpc>
                <a:spcPct val="120000"/>
              </a:lnSpc>
              <a:spcBef>
                <a:spcPts val="0"/>
              </a:spcBef>
              <a:buFont typeface="Wingdings" pitchFamily="2" charset="2"/>
              <a:buNone/>
            </a:pPr>
            <a:r>
              <a:rPr lang="en-US" sz="1900" b="0">
                <a:solidFill>
                  <a:srgbClr val="000000"/>
                </a:solidFill>
              </a:rPr>
              <a:t>	String&amp; </a:t>
            </a:r>
            <a:r>
              <a:rPr lang="en-US" sz="1900" b="0">
                <a:solidFill>
                  <a:srgbClr val="FF3300"/>
                </a:solidFill>
              </a:rPr>
              <a:t>operator =</a:t>
            </a:r>
            <a:r>
              <a:rPr lang="en-US" sz="1900" b="0">
                <a:solidFill>
                  <a:srgbClr val="000000"/>
                </a:solidFill>
              </a:rPr>
              <a:t> (</a:t>
            </a:r>
            <a:r>
              <a:rPr lang="en-US" sz="1900" b="0">
                <a:solidFill>
                  <a:srgbClr val="0000FF"/>
                </a:solidFill>
              </a:rPr>
              <a:t>const</a:t>
            </a:r>
            <a:r>
              <a:rPr lang="en-US" sz="1900" b="0">
                <a:solidFill>
                  <a:srgbClr val="000000"/>
                </a:solidFill>
              </a:rPr>
              <a:t> String &amp;s); </a:t>
            </a:r>
            <a:r>
              <a:rPr lang="en-US" sz="1900" b="0">
                <a:solidFill>
                  <a:srgbClr val="C00000"/>
                </a:solidFill>
              </a:rPr>
              <a:t>//Thêm hàm toán tử gán </a:t>
            </a:r>
          </a:p>
          <a:p>
            <a:pPr marL="342900" indent="-342900">
              <a:lnSpc>
                <a:spcPct val="120000"/>
              </a:lnSpc>
              <a:spcBef>
                <a:spcPts val="0"/>
              </a:spcBef>
              <a:buFont typeface="Wingdings" pitchFamily="2" charset="2"/>
              <a:buNone/>
            </a:pPr>
            <a:r>
              <a:rPr lang="en-US" sz="1900" b="0">
                <a:solidFill>
                  <a:srgbClr val="000000"/>
                </a:solidFill>
              </a:rPr>
              <a:t>	</a:t>
            </a:r>
            <a:r>
              <a:rPr lang="en-US" sz="1900" b="0">
                <a:solidFill>
                  <a:srgbClr val="0000FF"/>
                </a:solidFill>
              </a:rPr>
              <a:t>void</a:t>
            </a:r>
            <a:r>
              <a:rPr lang="en-US" sz="1900" b="0">
                <a:solidFill>
                  <a:srgbClr val="000000"/>
                </a:solidFill>
              </a:rPr>
              <a:t> Output() </a:t>
            </a:r>
            <a:r>
              <a:rPr lang="en-US" sz="1900" b="0">
                <a:solidFill>
                  <a:srgbClr val="0000FF"/>
                </a:solidFill>
              </a:rPr>
              <a:t>const</a:t>
            </a:r>
            <a:r>
              <a:rPr lang="en-US" sz="1900" b="0">
                <a:solidFill>
                  <a:srgbClr val="000000"/>
                </a:solidFill>
              </a:rPr>
              <a:t> {cout &lt;&lt; p;}</a:t>
            </a:r>
          </a:p>
          <a:p>
            <a:pPr marL="342900" indent="-342900">
              <a:lnSpc>
                <a:spcPct val="120000"/>
              </a:lnSpc>
              <a:spcBef>
                <a:spcPts val="0"/>
              </a:spcBef>
              <a:buFont typeface="Wingdings" pitchFamily="2" charset="2"/>
              <a:buNone/>
            </a:pPr>
            <a:r>
              <a:rPr lang="en-US" sz="1900" b="0">
                <a:solidFill>
                  <a:srgbClr val="000000"/>
                </a:solidFill>
              </a:rPr>
              <a:t>};</a:t>
            </a:r>
          </a:p>
          <a:p>
            <a:pPr marL="342900" indent="-342900">
              <a:lnSpc>
                <a:spcPct val="120000"/>
              </a:lnSpc>
              <a:spcBef>
                <a:spcPts val="0"/>
              </a:spcBef>
              <a:buFont typeface="Wingdings" pitchFamily="2" charset="2"/>
              <a:buNone/>
            </a:pPr>
            <a:r>
              <a:rPr lang="en-US" sz="1900" b="0">
                <a:solidFill>
                  <a:srgbClr val="000000"/>
                </a:solidFill>
              </a:rPr>
              <a:t>String&amp; String::</a:t>
            </a:r>
            <a:r>
              <a:rPr lang="en-US" sz="1900" b="0">
                <a:solidFill>
                  <a:srgbClr val="FF3300"/>
                </a:solidFill>
              </a:rPr>
              <a:t>operator =</a:t>
            </a:r>
            <a:r>
              <a:rPr lang="en-US" sz="1900" b="0">
                <a:solidFill>
                  <a:srgbClr val="000000"/>
                </a:solidFill>
              </a:rPr>
              <a:t> (</a:t>
            </a:r>
            <a:r>
              <a:rPr lang="en-US" sz="1900" b="0">
                <a:solidFill>
                  <a:srgbClr val="0000FF"/>
                </a:solidFill>
              </a:rPr>
              <a:t>const</a:t>
            </a:r>
            <a:r>
              <a:rPr lang="en-US" sz="1900" b="0">
                <a:solidFill>
                  <a:srgbClr val="000000"/>
                </a:solidFill>
              </a:rPr>
              <a:t> String &amp;s) {</a:t>
            </a:r>
          </a:p>
          <a:p>
            <a:pPr marL="342900" indent="-342900">
              <a:lnSpc>
                <a:spcPct val="120000"/>
              </a:lnSpc>
              <a:spcBef>
                <a:spcPts val="0"/>
              </a:spcBef>
              <a:buFont typeface="Wingdings" pitchFamily="2" charset="2"/>
              <a:buNone/>
            </a:pPr>
            <a:r>
              <a:rPr lang="en-US" sz="1900" b="0">
                <a:solidFill>
                  <a:srgbClr val="000000"/>
                </a:solidFill>
              </a:rPr>
              <a:t>	</a:t>
            </a:r>
            <a:r>
              <a:rPr lang="en-US" sz="1900" b="0">
                <a:solidFill>
                  <a:srgbClr val="0000FF"/>
                </a:solidFill>
              </a:rPr>
              <a:t>if</a:t>
            </a:r>
            <a:r>
              <a:rPr lang="en-US" sz="1900" b="0">
                <a:solidFill>
                  <a:srgbClr val="000000"/>
                </a:solidFill>
              </a:rPr>
              <a:t> (</a:t>
            </a:r>
            <a:r>
              <a:rPr lang="en-US" sz="1900" b="0">
                <a:solidFill>
                  <a:srgbClr val="0000FF"/>
                </a:solidFill>
              </a:rPr>
              <a:t>this</a:t>
            </a:r>
            <a:r>
              <a:rPr lang="en-US" sz="1900" b="0">
                <a:solidFill>
                  <a:srgbClr val="000000"/>
                </a:solidFill>
              </a:rPr>
              <a:t> != &amp;s){</a:t>
            </a:r>
          </a:p>
          <a:p>
            <a:pPr marL="342900" indent="-342900">
              <a:lnSpc>
                <a:spcPct val="120000"/>
              </a:lnSpc>
              <a:spcBef>
                <a:spcPts val="0"/>
              </a:spcBef>
              <a:buFont typeface="Wingdings" pitchFamily="2" charset="2"/>
              <a:buNone/>
            </a:pPr>
            <a:r>
              <a:rPr lang="en-US" sz="1900" b="0">
                <a:solidFill>
                  <a:srgbClr val="000000"/>
                </a:solidFill>
              </a:rPr>
              <a:t>		</a:t>
            </a:r>
            <a:r>
              <a:rPr lang="en-US" sz="1900" b="0">
                <a:solidFill>
                  <a:srgbClr val="0000FF"/>
                </a:solidFill>
              </a:rPr>
              <a:t>delete</a:t>
            </a:r>
            <a:r>
              <a:rPr lang="en-US" sz="1900" b="0">
                <a:solidFill>
                  <a:srgbClr val="000000"/>
                </a:solidFill>
              </a:rPr>
              <a:t> [] p; </a:t>
            </a:r>
            <a:r>
              <a:rPr lang="en-US" sz="1900" b="0">
                <a:solidFill>
                  <a:srgbClr val="C00000"/>
                </a:solidFill>
              </a:rPr>
              <a:t>//Dọn dẹp tài nguyên cũ</a:t>
            </a:r>
          </a:p>
          <a:p>
            <a:pPr marL="342900" indent="-342900">
              <a:lnSpc>
                <a:spcPct val="120000"/>
              </a:lnSpc>
              <a:spcBef>
                <a:spcPts val="0"/>
              </a:spcBef>
              <a:buFont typeface="Wingdings" pitchFamily="2" charset="2"/>
              <a:buNone/>
            </a:pPr>
            <a:r>
              <a:rPr lang="en-US" sz="1900" b="0">
                <a:solidFill>
                  <a:srgbClr val="000000"/>
                </a:solidFill>
              </a:rPr>
              <a:t>		p = _strdup(s.p);} </a:t>
            </a:r>
            <a:r>
              <a:rPr lang="en-US" sz="1900" b="0">
                <a:solidFill>
                  <a:srgbClr val="C00000"/>
                </a:solidFill>
              </a:rPr>
              <a:t>//Sao chép mới</a:t>
            </a:r>
          </a:p>
          <a:p>
            <a:pPr marL="342900" indent="-342900">
              <a:lnSpc>
                <a:spcPct val="120000"/>
              </a:lnSpc>
              <a:spcBef>
                <a:spcPts val="0"/>
              </a:spcBef>
              <a:buFont typeface="Wingdings" pitchFamily="2" charset="2"/>
              <a:buNone/>
            </a:pPr>
            <a:r>
              <a:rPr lang="en-US" sz="1900" b="0">
                <a:solidFill>
                  <a:srgbClr val="000000"/>
                </a:solidFill>
              </a:rPr>
              <a:t>	</a:t>
            </a:r>
            <a:r>
              <a:rPr lang="en-US" sz="1900" b="0">
                <a:solidFill>
                  <a:srgbClr val="0000FF"/>
                </a:solidFill>
              </a:rPr>
              <a:t>return</a:t>
            </a:r>
            <a:r>
              <a:rPr lang="en-US" sz="1900" b="0">
                <a:solidFill>
                  <a:srgbClr val="000000"/>
                </a:solidFill>
              </a:rPr>
              <a:t> *</a:t>
            </a:r>
            <a:r>
              <a:rPr lang="en-US" sz="1900" b="0">
                <a:solidFill>
                  <a:srgbClr val="0000FF"/>
                </a:solidFill>
              </a:rPr>
              <a:t>this</a:t>
            </a:r>
            <a:r>
              <a:rPr lang="en-US" sz="1900" b="0">
                <a:solidFill>
                  <a:srgbClr val="000000"/>
                </a:solidFill>
              </a:rPr>
              <a:t>;</a:t>
            </a:r>
          </a:p>
          <a:p>
            <a:pPr marL="342900" indent="-342900">
              <a:lnSpc>
                <a:spcPct val="120000"/>
              </a:lnSpc>
              <a:spcBef>
                <a:spcPts val="0"/>
              </a:spcBef>
              <a:buFont typeface="Wingdings" pitchFamily="2" charset="2"/>
              <a:buNone/>
            </a:pPr>
            <a:r>
              <a:rPr lang="en-US" sz="1900" b="0">
                <a:solidFill>
                  <a:srgbClr val="000000"/>
                </a:solidFill>
              </a:rPr>
              <a:t>}</a:t>
            </a:r>
          </a:p>
          <a:p>
            <a:pPr marL="342900" indent="-342900">
              <a:lnSpc>
                <a:spcPct val="120000"/>
              </a:lnSpc>
              <a:spcBef>
                <a:spcPts val="0"/>
              </a:spcBef>
              <a:buFont typeface="Wingdings" pitchFamily="2" charset="2"/>
              <a:buNone/>
            </a:pPr>
            <a:endParaRPr lang="en-US" sz="1900" b="0">
              <a:solidFill>
                <a:srgbClr val="000000"/>
              </a:solidFill>
            </a:endParaRPr>
          </a:p>
        </p:txBody>
      </p:sp>
      <p:sp>
        <p:nvSpPr>
          <p:cNvPr id="9" name="Title 1">
            <a:extLst>
              <a:ext uri="{FF2B5EF4-FFF2-40B4-BE49-F238E27FC236}">
                <a16:creationId xmlns:a16="http://schemas.microsoft.com/office/drawing/2014/main" id="{2D7FD2CE-0B9E-4192-B310-BBA8D9305945}"/>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Overload Toán tử g</a:t>
            </a:r>
            <a:r>
              <a:rPr lang="vi-VN" sz="4000" b="1">
                <a:effectLst>
                  <a:outerShdw blurRad="38100" dist="38100" dir="2700000" algn="tl">
                    <a:srgbClr val="000000">
                      <a:alpha val="43137"/>
                    </a:srgbClr>
                  </a:outerShdw>
                </a:effectLst>
                <a:latin typeface="Arial" pitchFamily="34" charset="0"/>
                <a:cs typeface="Arial" pitchFamily="34" charset="0"/>
              </a:rPr>
              <a:t>án</a:t>
            </a:r>
            <a:r>
              <a:rPr lang="en-US" sz="40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2840044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905311"/>
            <a:ext cx="8382000" cy="2495489"/>
          </a:xfrm>
        </p:spPr>
        <p:txBody>
          <a:bodyPr>
            <a:normAutofit/>
          </a:bodyPr>
          <a:lstStyle/>
          <a:p>
            <a:pPr lvl="1" indent="-684213" algn="just">
              <a:lnSpc>
                <a:spcPct val="12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Kết quả thực hiện chương trình: </a:t>
            </a:r>
            <a:r>
              <a:rPr lang="es-ES" sz="2200">
                <a:latin typeface="Arial" pitchFamily="34" charset="0"/>
                <a:cs typeface="Arial" pitchFamily="34" charset="0"/>
              </a:rPr>
              <a:t>aa = Tran Thi B</a:t>
            </a:r>
          </a:p>
          <a:p>
            <a:pPr lvl="1" indent="3709988" algn="just">
              <a:lnSpc>
                <a:spcPct val="120000"/>
              </a:lnSpc>
              <a:spcBef>
                <a:spcPts val="300"/>
              </a:spcBef>
              <a:spcAft>
                <a:spcPts val="300"/>
              </a:spcAft>
              <a:buNone/>
            </a:pPr>
            <a:r>
              <a:rPr lang="es-ES" sz="2200">
                <a:latin typeface="Arial" pitchFamily="34" charset="0"/>
                <a:cs typeface="Arial" pitchFamily="34" charset="0"/>
              </a:rPr>
              <a:t>aa = Nguyen Van A</a:t>
            </a:r>
          </a:p>
          <a:p>
            <a:pPr lvl="1" indent="3709988" algn="just">
              <a:lnSpc>
                <a:spcPct val="120000"/>
              </a:lnSpc>
              <a:spcBef>
                <a:spcPts val="300"/>
              </a:spcBef>
              <a:spcAft>
                <a:spcPts val="300"/>
              </a:spcAft>
              <a:buNone/>
            </a:pPr>
            <a:r>
              <a:rPr lang="es-ES" sz="2200">
                <a:latin typeface="Arial" pitchFamily="34" charset="0"/>
                <a:cs typeface="Arial" pitchFamily="34" charset="0"/>
              </a:rPr>
              <a:t>delete 0x0d5a</a:t>
            </a:r>
          </a:p>
          <a:p>
            <a:pPr lvl="1" indent="3709988" algn="just">
              <a:lnSpc>
                <a:spcPct val="120000"/>
              </a:lnSpc>
              <a:spcBef>
                <a:spcPts val="300"/>
              </a:spcBef>
              <a:spcAft>
                <a:spcPts val="300"/>
              </a:spcAft>
              <a:buNone/>
            </a:pPr>
            <a:r>
              <a:rPr lang="es-ES" sz="2200">
                <a:latin typeface="Arial" pitchFamily="34" charset="0"/>
                <a:cs typeface="Arial" pitchFamily="34" charset="0"/>
              </a:rPr>
              <a:t>delete 0x0d48</a:t>
            </a:r>
          </a:p>
          <a:p>
            <a:pPr lvl="1" indent="3709988" algn="just">
              <a:lnSpc>
                <a:spcPct val="120000"/>
              </a:lnSpc>
              <a:spcBef>
                <a:spcPts val="300"/>
              </a:spcBef>
              <a:spcAft>
                <a:spcPts val="300"/>
              </a:spcAft>
              <a:buNone/>
            </a:pPr>
            <a:r>
              <a:rPr lang="es-ES" sz="2200">
                <a:latin typeface="Arial" pitchFamily="34" charset="0"/>
                <a:cs typeface="Arial" pitchFamily="34" charset="0"/>
              </a:rPr>
              <a:t>delete 0x0d36 </a:t>
            </a:r>
            <a:endParaRPr lang="en-US" sz="22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4"/>
          <p:cNvSpPr txBox="1">
            <a:spLocks noChangeArrowheads="1"/>
          </p:cNvSpPr>
          <p:nvPr/>
        </p:nvSpPr>
        <p:spPr>
          <a:xfrm>
            <a:off x="4572000" y="1573153"/>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666999" y="2128778"/>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457200" y="2052578"/>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609600" y="2052578"/>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990600" y="2281178"/>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746125" y="2317690"/>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777875" y="2092265"/>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295400" y="2281178"/>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651125" y="3003490"/>
            <a:ext cx="1752600" cy="400110"/>
          </a:xfrm>
          <a:prstGeom prst="rect">
            <a:avLst/>
          </a:prstGeom>
          <a:noFill/>
          <a:ln w="9525">
            <a:noFill/>
            <a:miter lim="800000"/>
            <a:headEnd/>
            <a:tailEnd/>
          </a:ln>
          <a:effectLst/>
        </p:spPr>
        <p:txBody>
          <a:bodyPr>
            <a:spAutoFit/>
          </a:bodyPr>
          <a:lstStyle/>
          <a:p>
            <a:pPr>
              <a:spcBef>
                <a:spcPct val="50000"/>
              </a:spcBef>
            </a:pPr>
            <a:r>
              <a:rPr lang="en-US" b="0"/>
              <a:t>Tran Thi B</a:t>
            </a:r>
          </a:p>
        </p:txBody>
      </p:sp>
      <p:sp>
        <p:nvSpPr>
          <p:cNvPr id="16" name="Text Box 13"/>
          <p:cNvSpPr txBox="1">
            <a:spLocks noChangeArrowheads="1"/>
          </p:cNvSpPr>
          <p:nvPr/>
        </p:nvSpPr>
        <p:spPr bwMode="auto">
          <a:xfrm>
            <a:off x="304800" y="2927290"/>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762000" y="2966978"/>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279525" y="3155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7010400" y="2133600"/>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2092265"/>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131953"/>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320865"/>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724090"/>
            <a:ext cx="18288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4" name="Text Box 21"/>
          <p:cNvSpPr txBox="1">
            <a:spLocks noChangeArrowheads="1"/>
          </p:cNvSpPr>
          <p:nvPr/>
        </p:nvSpPr>
        <p:spPr bwMode="auto">
          <a:xfrm>
            <a:off x="4587875" y="2966978"/>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3006665"/>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flipV="1">
            <a:off x="5715000" y="2966978"/>
            <a:ext cx="1219200" cy="254001"/>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2092265"/>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2092265"/>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3352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3276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7010400" y="3333690"/>
            <a:ext cx="1905000" cy="400110"/>
          </a:xfrm>
          <a:prstGeom prst="rect">
            <a:avLst/>
          </a:prstGeom>
          <a:noFill/>
          <a:ln w="9525">
            <a:noFill/>
            <a:miter lim="800000"/>
            <a:headEnd/>
            <a:tailEnd/>
          </a:ln>
          <a:effectLst/>
        </p:spPr>
        <p:txBody>
          <a:bodyPr wrap="square">
            <a:spAutoFit/>
          </a:bodyPr>
          <a:lstStyle/>
          <a:p>
            <a:pPr>
              <a:spcBef>
                <a:spcPct val="50000"/>
              </a:spcBef>
            </a:pPr>
            <a:r>
              <a:rPr lang="en-US" b="0"/>
              <a:t>Tran Thi B</a:t>
            </a:r>
          </a:p>
        </p:txBody>
      </p:sp>
      <p:sp>
        <p:nvSpPr>
          <p:cNvPr id="32" name="Rectangle 4"/>
          <p:cNvSpPr txBox="1">
            <a:spLocks noChangeArrowheads="1"/>
          </p:cNvSpPr>
          <p:nvPr/>
        </p:nvSpPr>
        <p:spPr bwMode="gray">
          <a:xfrm>
            <a:off x="304800" y="1548767"/>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a:latin typeface="Times New Roman" pitchFamily="18" charset="0"/>
                <a:cs typeface="Times New Roman" pitchFamily="18" charset="0"/>
              </a:rPr>
              <a:t>Trước</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5" name="Title 1">
            <a:extLst>
              <a:ext uri="{FF2B5EF4-FFF2-40B4-BE49-F238E27FC236}">
                <a16:creationId xmlns:a16="http://schemas.microsoft.com/office/drawing/2014/main" id="{4F8ECEA0-A91A-46F5-8DBE-AE4AFA8A2296}"/>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Overload Toán tử g</a:t>
            </a:r>
            <a:r>
              <a:rPr lang="vi-VN" sz="4000" b="1">
                <a:effectLst>
                  <a:outerShdw blurRad="38100" dist="38100" dir="2700000" algn="tl">
                    <a:srgbClr val="000000">
                      <a:alpha val="43137"/>
                    </a:srgbClr>
                  </a:outerShdw>
                </a:effectLst>
                <a:latin typeface="Arial" pitchFamily="34" charset="0"/>
                <a:cs typeface="Arial" pitchFamily="34" charset="0"/>
              </a:rPr>
              <a:t>án</a:t>
            </a:r>
            <a:r>
              <a:rPr lang="en-US" sz="40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1029817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&lt;&lt; và &gt;&gt;</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628056"/>
            <a:ext cx="8382000" cy="4925144"/>
          </a:xfrm>
        </p:spPr>
        <p:txBody>
          <a:bodyPr>
            <a:noAutofit/>
          </a:bodyPr>
          <a:lstStyle/>
          <a:p>
            <a:pPr algn="just">
              <a:lnSpc>
                <a:spcPct val="130000"/>
              </a:lnSpc>
              <a:spcBef>
                <a:spcPts val="300"/>
              </a:spcBef>
              <a:spcAft>
                <a:spcPts val="300"/>
              </a:spcAft>
              <a:buFont typeface="Wingdings" panose="05000000000000000000" pitchFamily="2" charset="2"/>
              <a:buChar char="§"/>
            </a:pPr>
            <a:r>
              <a:rPr lang="vi-VN" sz="2500">
                <a:latin typeface="Arial" panose="020B0604020202020204" pitchFamily="34" charset="0"/>
                <a:cs typeface="Arial" pitchFamily="34" charset="0"/>
              </a:rPr>
              <a:t>C++ định nghĩa </a:t>
            </a:r>
            <a:r>
              <a:rPr lang="en-US" sz="2500">
                <a:latin typeface="Arial" panose="020B0604020202020204" pitchFamily="34" charset="0"/>
                <a:cs typeface="Arial" pitchFamily="34" charset="0"/>
              </a:rPr>
              <a:t>chồng</a:t>
            </a:r>
            <a:r>
              <a:rPr lang="vi-VN" sz="2500">
                <a:latin typeface="Arial" panose="020B0604020202020204" pitchFamily="34" charset="0"/>
                <a:cs typeface="Arial" pitchFamily="34" charset="0"/>
              </a:rPr>
              <a:t> hai </a:t>
            </a:r>
            <a:r>
              <a:rPr lang="en-US" sz="2500">
                <a:latin typeface="Arial" panose="020B0604020202020204" pitchFamily="34" charset="0"/>
                <a:cs typeface="Arial" pitchFamily="34" charset="0"/>
              </a:rPr>
              <a:t>toán tử thao tác trên bit là </a:t>
            </a:r>
            <a:r>
              <a:rPr lang="en-US" sz="2500" b="1">
                <a:latin typeface="Arial" panose="020B0604020202020204" pitchFamily="34" charset="0"/>
                <a:cs typeface="Arial" pitchFamily="34" charset="0"/>
              </a:rPr>
              <a:t>dịch trái &lt;&lt;</a:t>
            </a:r>
            <a:r>
              <a:rPr lang="en-US" sz="2500">
                <a:latin typeface="Arial" panose="020B0604020202020204" pitchFamily="34" charset="0"/>
                <a:cs typeface="Arial" pitchFamily="34" charset="0"/>
              </a:rPr>
              <a:t> và </a:t>
            </a:r>
            <a:r>
              <a:rPr lang="en-US" sz="2500" b="1">
                <a:latin typeface="Arial" panose="020B0604020202020204" pitchFamily="34" charset="0"/>
                <a:cs typeface="Arial" pitchFamily="34" charset="0"/>
              </a:rPr>
              <a:t>dịch phải &gt;&gt;</a:t>
            </a:r>
            <a:r>
              <a:rPr lang="en-US" sz="2500">
                <a:latin typeface="Arial" panose="020B0604020202020204" pitchFamily="34" charset="0"/>
                <a:cs typeface="Arial" pitchFamily="34" charset="0"/>
              </a:rPr>
              <a:t> trong lớp </a:t>
            </a:r>
            <a:r>
              <a:rPr lang="vi-VN" sz="2500" b="1">
                <a:latin typeface="Arial" panose="020B0604020202020204" pitchFamily="34" charset="0"/>
                <a:cs typeface="Arial" pitchFamily="34" charset="0"/>
              </a:rPr>
              <a:t>ostream</a:t>
            </a:r>
            <a:r>
              <a:rPr lang="vi-VN" sz="2500">
                <a:latin typeface="Arial" panose="020B0604020202020204" pitchFamily="34" charset="0"/>
                <a:cs typeface="Arial" pitchFamily="34" charset="0"/>
              </a:rPr>
              <a:t> và </a:t>
            </a:r>
            <a:r>
              <a:rPr lang="vi-VN" sz="2500" b="1">
                <a:latin typeface="Arial" panose="020B0604020202020204" pitchFamily="34" charset="0"/>
                <a:cs typeface="Arial" pitchFamily="34" charset="0"/>
              </a:rPr>
              <a:t>istream</a:t>
            </a:r>
            <a:r>
              <a:rPr lang="vi-VN" sz="2500">
                <a:latin typeface="Arial" panose="020B0604020202020204" pitchFamily="34" charset="0"/>
                <a:cs typeface="Arial" pitchFamily="34" charset="0"/>
              </a:rPr>
              <a:t>.</a:t>
            </a:r>
            <a:endParaRPr lang="en-US" sz="2500">
              <a:latin typeface="Arial" panose="020B0604020202020204" pitchFamily="34" charset="0"/>
              <a:cs typeface="Arial" pitchFamily="34" charset="0"/>
            </a:endParaRPr>
          </a:p>
          <a:p>
            <a:pPr algn="just">
              <a:lnSpc>
                <a:spcPct val="130000"/>
              </a:lnSpc>
              <a:spcBef>
                <a:spcPts val="300"/>
              </a:spcBef>
              <a:spcAft>
                <a:spcPts val="300"/>
              </a:spcAft>
              <a:buFont typeface="Wingdings" panose="05000000000000000000" pitchFamily="2" charset="2"/>
              <a:buChar char="§"/>
            </a:pPr>
            <a:r>
              <a:rPr lang="vi-VN" sz="2500">
                <a:latin typeface="Arial" panose="020B0604020202020204" pitchFamily="34" charset="0"/>
                <a:cs typeface="Arial" pitchFamily="34" charset="0"/>
              </a:rPr>
              <a:t>Lớp </a:t>
            </a:r>
            <a:r>
              <a:rPr lang="vi-VN" sz="2500" b="1">
                <a:latin typeface="Arial" panose="020B0604020202020204" pitchFamily="34" charset="0"/>
                <a:cs typeface="Arial" pitchFamily="34" charset="0"/>
              </a:rPr>
              <a:t>ostream</a:t>
            </a:r>
            <a:r>
              <a:rPr lang="vi-VN" sz="2500">
                <a:latin typeface="Arial" panose="020B0604020202020204" pitchFamily="34" charset="0"/>
                <a:cs typeface="Arial" pitchFamily="34" charset="0"/>
              </a:rPr>
              <a:t> định nghĩa </a:t>
            </a:r>
            <a:r>
              <a:rPr lang="en-US" sz="2500" b="1">
                <a:latin typeface="Arial" panose="020B0604020202020204" pitchFamily="34" charset="0"/>
                <a:cs typeface="Arial" pitchFamily="34" charset="0"/>
              </a:rPr>
              <a:t>toán tử</a:t>
            </a:r>
            <a:r>
              <a:rPr lang="vi-VN" sz="2500" b="1">
                <a:latin typeface="Arial" panose="020B0604020202020204" pitchFamily="34" charset="0"/>
                <a:cs typeface="Arial" pitchFamily="34" charset="0"/>
              </a:rPr>
              <a:t> </a:t>
            </a:r>
            <a:r>
              <a:rPr lang="en-US" sz="2500" b="1">
                <a:latin typeface="Arial" panose="020B0604020202020204" pitchFamily="34" charset="0"/>
                <a:cs typeface="Arial" pitchFamily="34" charset="0"/>
              </a:rPr>
              <a:t>xuất </a:t>
            </a:r>
            <a:r>
              <a:rPr lang="vi-VN" sz="2500" b="1">
                <a:latin typeface="Arial" panose="020B0604020202020204" pitchFamily="34" charset="0"/>
                <a:cs typeface="Arial" pitchFamily="34" charset="0"/>
              </a:rPr>
              <a:t>&lt;&lt;</a:t>
            </a:r>
            <a:r>
              <a:rPr lang="en-US" sz="2500" b="1">
                <a:latin typeface="Arial" panose="020B0604020202020204" pitchFamily="34" charset="0"/>
                <a:cs typeface="Arial" pitchFamily="34" charset="0"/>
              </a:rPr>
              <a:t> </a:t>
            </a:r>
            <a:r>
              <a:rPr lang="en-US" sz="2500">
                <a:solidFill>
                  <a:srgbClr val="C00000"/>
                </a:solidFill>
                <a:latin typeface="Arial" panose="020B0604020202020204" pitchFamily="34" charset="0"/>
                <a:cs typeface="Arial" pitchFamily="34" charset="0"/>
              </a:rPr>
              <a:t>(</a:t>
            </a:r>
            <a:r>
              <a:rPr lang="vi-VN" sz="2500">
                <a:solidFill>
                  <a:srgbClr val="C00000"/>
                </a:solidFill>
                <a:latin typeface="Arial" panose="020B0604020202020204" pitchFamily="34" charset="0"/>
                <a:cs typeface="Arial" pitchFamily="34" charset="0"/>
              </a:rPr>
              <a:t>áp dụng cho các kiểu dữ liệu </a:t>
            </a:r>
            <a:r>
              <a:rPr lang="en-US" sz="2500">
                <a:solidFill>
                  <a:srgbClr val="C00000"/>
                </a:solidFill>
                <a:latin typeface="Arial" panose="020B0604020202020204" pitchFamily="34" charset="0"/>
                <a:cs typeface="Arial" pitchFamily="34" charset="0"/>
              </a:rPr>
              <a:t>chuẩn)</a:t>
            </a:r>
            <a:r>
              <a:rPr lang="en-US" sz="2500">
                <a:solidFill>
                  <a:srgbClr val="FF0000"/>
                </a:solidFill>
                <a:latin typeface="Arial" panose="020B0604020202020204" pitchFamily="34" charset="0"/>
                <a:cs typeface="Arial" pitchFamily="34" charset="0"/>
              </a:rPr>
              <a:t> </a:t>
            </a:r>
            <a:r>
              <a:rPr lang="en-US" sz="2500">
                <a:latin typeface="Arial" panose="020B0604020202020204" pitchFamily="34" charset="0"/>
                <a:cs typeface="Arial" pitchFamily="34" charset="0"/>
              </a:rPr>
              <a:t>và </a:t>
            </a:r>
            <a:r>
              <a:rPr lang="en-US" sz="2500" u="sng">
                <a:latin typeface="Arial" panose="020B0604020202020204" pitchFamily="34" charset="0"/>
                <a:cs typeface="Arial" pitchFamily="34" charset="0"/>
              </a:rPr>
              <a:t>một số phương thức xuất khác</a:t>
            </a:r>
            <a:r>
              <a:rPr lang="en-US" sz="2500">
                <a:latin typeface="Arial" panose="020B0604020202020204" pitchFamily="34" charset="0"/>
                <a:cs typeface="Arial" pitchFamily="34" charset="0"/>
              </a:rPr>
              <a:t> (flush, put, write, …).</a:t>
            </a:r>
          </a:p>
          <a:p>
            <a:pPr algn="just">
              <a:lnSpc>
                <a:spcPct val="130000"/>
              </a:lnSpc>
              <a:spcBef>
                <a:spcPts val="300"/>
              </a:spcBef>
              <a:spcAft>
                <a:spcPts val="300"/>
              </a:spcAft>
              <a:buFont typeface="Wingdings" panose="05000000000000000000" pitchFamily="2" charset="2"/>
              <a:buChar char="§"/>
            </a:pPr>
            <a:r>
              <a:rPr lang="vi-VN" sz="2500">
                <a:latin typeface="Arial" panose="020B0604020202020204" pitchFamily="34" charset="0"/>
                <a:cs typeface="Arial" panose="020B0604020202020204" pitchFamily="34" charset="0"/>
              </a:rPr>
              <a:t>Lớp </a:t>
            </a:r>
            <a:r>
              <a:rPr lang="vi-VN" sz="2500" b="1">
                <a:latin typeface="Arial" panose="020B0604020202020204" pitchFamily="34" charset="0"/>
                <a:cs typeface="Arial" panose="020B0604020202020204" pitchFamily="34" charset="0"/>
              </a:rPr>
              <a:t>istream</a:t>
            </a:r>
            <a:r>
              <a:rPr lang="vi-VN" sz="2500">
                <a:latin typeface="Arial" panose="020B0604020202020204" pitchFamily="34" charset="0"/>
                <a:cs typeface="Arial" panose="020B0604020202020204" pitchFamily="34" charset="0"/>
              </a:rPr>
              <a:t> định nghĩa </a:t>
            </a:r>
            <a:r>
              <a:rPr lang="vi-VN" sz="2500" b="1">
                <a:latin typeface="Arial" panose="020B0604020202020204" pitchFamily="34" charset="0"/>
                <a:cs typeface="Arial" panose="020B0604020202020204" pitchFamily="34" charset="0"/>
              </a:rPr>
              <a:t>toán</a:t>
            </a:r>
            <a:r>
              <a:rPr lang="en-US" sz="2500" b="1">
                <a:latin typeface="Arial" panose="020B0604020202020204" pitchFamily="34" charset="0"/>
                <a:cs typeface="Arial" panose="020B0604020202020204" pitchFamily="34" charset="0"/>
              </a:rPr>
              <a:t> tử</a:t>
            </a:r>
            <a:r>
              <a:rPr lang="vi-VN" sz="2500" b="1">
                <a:latin typeface="Arial" panose="020B0604020202020204" pitchFamily="34" charset="0"/>
                <a:cs typeface="Arial" panose="020B0604020202020204" pitchFamily="34" charset="0"/>
              </a:rPr>
              <a:t> </a:t>
            </a:r>
            <a:r>
              <a:rPr lang="en-US" sz="2500" b="1">
                <a:latin typeface="Arial" panose="020B0604020202020204" pitchFamily="34" charset="0"/>
                <a:cs typeface="Arial" panose="020B0604020202020204" pitchFamily="34" charset="0"/>
              </a:rPr>
              <a:t>nhập </a:t>
            </a:r>
            <a:r>
              <a:rPr lang="vi-VN" sz="2500" b="1">
                <a:latin typeface="Arial" panose="020B0604020202020204" pitchFamily="34" charset="0"/>
                <a:cs typeface="Arial" panose="020B0604020202020204" pitchFamily="34" charset="0"/>
              </a:rPr>
              <a:t>&gt;&gt;</a:t>
            </a:r>
            <a:r>
              <a:rPr lang="en-US" sz="2500" b="1">
                <a:latin typeface="Arial" panose="020B0604020202020204" pitchFamily="34" charset="0"/>
                <a:cs typeface="Arial" panose="020B0604020202020204" pitchFamily="34" charset="0"/>
              </a:rPr>
              <a:t> </a:t>
            </a:r>
            <a:r>
              <a:rPr lang="en-US" sz="2500">
                <a:solidFill>
                  <a:srgbClr val="C00000"/>
                </a:solidFill>
                <a:latin typeface="Arial" panose="020B0604020202020204" pitchFamily="34" charset="0"/>
                <a:cs typeface="Arial" panose="020B0604020202020204" pitchFamily="34" charset="0"/>
              </a:rPr>
              <a:t>(</a:t>
            </a:r>
            <a:r>
              <a:rPr lang="vi-VN" sz="2500">
                <a:solidFill>
                  <a:srgbClr val="C00000"/>
                </a:solidFill>
                <a:latin typeface="Arial" panose="020B0604020202020204" pitchFamily="34" charset="0"/>
                <a:cs typeface="Arial" panose="020B0604020202020204" pitchFamily="34" charset="0"/>
              </a:rPr>
              <a:t>áp dụng cho các kiểu dữ liệu </a:t>
            </a:r>
            <a:r>
              <a:rPr lang="en-US" sz="2500">
                <a:solidFill>
                  <a:srgbClr val="C00000"/>
                </a:solidFill>
                <a:latin typeface="Arial" panose="020B0604020202020204" pitchFamily="34" charset="0"/>
                <a:cs typeface="Arial" panose="020B0604020202020204" pitchFamily="34" charset="0"/>
              </a:rPr>
              <a:t>chuẩn)</a:t>
            </a:r>
            <a:r>
              <a:rPr lang="en-US" sz="2500">
                <a:latin typeface="Arial" panose="020B0604020202020204" pitchFamily="34" charset="0"/>
                <a:cs typeface="Arial" panose="020B0604020202020204" pitchFamily="34" charset="0"/>
              </a:rPr>
              <a:t> và </a:t>
            </a:r>
            <a:r>
              <a:rPr lang="en-US" sz="2500" u="sng">
                <a:latin typeface="Arial" panose="020B0604020202020204" pitchFamily="34" charset="0"/>
                <a:cs typeface="Arial" panose="020B0604020202020204" pitchFamily="34" charset="0"/>
              </a:rPr>
              <a:t>một số phương thức nhập khác</a:t>
            </a:r>
            <a:r>
              <a:rPr lang="en-US" sz="2500">
                <a:latin typeface="Arial" panose="020B0604020202020204" pitchFamily="34" charset="0"/>
                <a:cs typeface="Arial" panose="020B0604020202020204" pitchFamily="34" charset="0"/>
              </a:rPr>
              <a:t> (get, getline, ignore,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1029817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&lt;&lt; và &gt;&gt;</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89956" y="1524000"/>
            <a:ext cx="8549244" cy="4953000"/>
          </a:xfrm>
        </p:spPr>
        <p:txBody>
          <a:bodyPr>
            <a:noAutofit/>
          </a:bodyPr>
          <a:lstStyle/>
          <a:p>
            <a:pPr marL="0" indent="0" algn="just">
              <a:lnSpc>
                <a:spcPct val="130000"/>
              </a:lnSpc>
              <a:spcBef>
                <a:spcPts val="300"/>
              </a:spcBef>
              <a:spcAft>
                <a:spcPts val="300"/>
              </a:spcAft>
              <a:buNone/>
            </a:pPr>
            <a:r>
              <a:rPr lang="en-US" sz="2200">
                <a:latin typeface="Arial" pitchFamily="34" charset="0"/>
                <a:cs typeface="Arial" pitchFamily="34" charset="0"/>
              </a:rPr>
              <a:t>Dòng</a:t>
            </a:r>
            <a:r>
              <a:rPr lang="en-US" sz="2200" b="1">
                <a:latin typeface="Arial" pitchFamily="34" charset="0"/>
                <a:cs typeface="Arial" pitchFamily="34" charset="0"/>
              </a:rPr>
              <a:t> c</a:t>
            </a:r>
            <a:r>
              <a:rPr lang="vi-VN" sz="2200" b="1">
                <a:latin typeface="Arial" pitchFamily="34" charset="0"/>
                <a:cs typeface="Arial" pitchFamily="34" charset="0"/>
              </a:rPr>
              <a:t>out</a:t>
            </a:r>
            <a:r>
              <a:rPr lang="en-US" sz="2200" b="1">
                <a:latin typeface="Arial" pitchFamily="34" charset="0"/>
                <a:cs typeface="Arial" pitchFamily="34" charset="0"/>
              </a:rPr>
              <a:t>:</a:t>
            </a:r>
          </a:p>
          <a:p>
            <a:pPr marL="688975" indent="-344488" algn="just">
              <a:lnSpc>
                <a:spcPct val="130000"/>
              </a:lnSpc>
              <a:spcBef>
                <a:spcPts val="300"/>
              </a:spcBef>
              <a:spcAft>
                <a:spcPts val="300"/>
              </a:spcAft>
              <a:buFont typeface="Wingdings" panose="05000000000000000000" pitchFamily="2" charset="2"/>
              <a:buChar char="§"/>
            </a:pPr>
            <a:r>
              <a:rPr lang="en-US" sz="2200">
                <a:latin typeface="Arial" pitchFamily="34" charset="0"/>
                <a:cs typeface="Arial" pitchFamily="34" charset="0"/>
              </a:rPr>
              <a:t>L</a:t>
            </a:r>
            <a:r>
              <a:rPr lang="vi-VN" sz="2200">
                <a:latin typeface="Arial" pitchFamily="34" charset="0"/>
                <a:cs typeface="Arial" pitchFamily="34" charset="0"/>
              </a:rPr>
              <a:t>à </a:t>
            </a:r>
            <a:r>
              <a:rPr lang="en-US" sz="2200">
                <a:latin typeface="Arial" pitchFamily="34" charset="0"/>
                <a:cs typeface="Arial" pitchFamily="34" charset="0"/>
              </a:rPr>
              <a:t>một đối tượng kiểu</a:t>
            </a:r>
            <a:r>
              <a:rPr lang="vi-VN" sz="2200">
                <a:latin typeface="Arial" pitchFamily="34" charset="0"/>
                <a:cs typeface="Arial" pitchFamily="34" charset="0"/>
              </a:rPr>
              <a:t> </a:t>
            </a:r>
            <a:r>
              <a:rPr lang="vi-VN" sz="2200" b="1">
                <a:latin typeface="Arial" pitchFamily="34" charset="0"/>
                <a:cs typeface="Arial" pitchFamily="34" charset="0"/>
              </a:rPr>
              <a:t>ostream</a:t>
            </a:r>
            <a:endParaRPr lang="en-US" sz="2200" b="1">
              <a:latin typeface="Arial" pitchFamily="34" charset="0"/>
              <a:cs typeface="Arial" pitchFamily="34" charset="0"/>
            </a:endParaRPr>
          </a:p>
          <a:p>
            <a:pPr marL="688975" indent="-344488" algn="just">
              <a:lnSpc>
                <a:spcPct val="130000"/>
              </a:lnSpc>
              <a:spcBef>
                <a:spcPts val="300"/>
              </a:spcBef>
              <a:spcAft>
                <a:spcPts val="300"/>
              </a:spcAft>
              <a:buFont typeface="Wingdings" panose="05000000000000000000" pitchFamily="2" charset="2"/>
              <a:buChar char="§"/>
            </a:pPr>
            <a:r>
              <a:rPr lang="en-US" sz="2200" u="sng">
                <a:latin typeface="Arial" pitchFamily="34" charset="0"/>
                <a:cs typeface="Arial" pitchFamily="34" charset="0"/>
              </a:rPr>
              <a:t>Là dòng xuất chuẩn</a:t>
            </a:r>
            <a:r>
              <a:rPr lang="en-US" sz="2200">
                <a:latin typeface="Arial" pitchFamily="34" charset="0"/>
                <a:cs typeface="Arial" pitchFamily="34" charset="0"/>
              </a:rPr>
              <a:t> gắn với</a:t>
            </a:r>
            <a:r>
              <a:rPr lang="vi-VN" sz="2200">
                <a:latin typeface="Arial" pitchFamily="34" charset="0"/>
                <a:cs typeface="Arial" pitchFamily="34" charset="0"/>
              </a:rPr>
              <a:t> màn hình</a:t>
            </a:r>
            <a:r>
              <a:rPr lang="en-US" sz="2200">
                <a:latin typeface="Arial" pitchFamily="34" charset="0"/>
                <a:cs typeface="Arial" pitchFamily="34" charset="0"/>
              </a:rPr>
              <a:t>.</a:t>
            </a:r>
          </a:p>
          <a:p>
            <a:pPr marL="688975" indent="-344488" algn="just">
              <a:lnSpc>
                <a:spcPct val="130000"/>
              </a:lnSpc>
              <a:spcBef>
                <a:spcPts val="300"/>
              </a:spcBef>
              <a:spcAft>
                <a:spcPts val="300"/>
              </a:spcAft>
              <a:buFont typeface="Wingdings" panose="05000000000000000000" pitchFamily="2" charset="2"/>
              <a:buChar char="§"/>
            </a:pPr>
            <a:r>
              <a:rPr lang="en-US" sz="2200">
                <a:latin typeface="Arial" pitchFamily="34" charset="0"/>
                <a:cs typeface="Arial" pitchFamily="34" charset="0"/>
              </a:rPr>
              <a:t>Các thao tác xuất trên dòng </a:t>
            </a:r>
            <a:r>
              <a:rPr lang="en-US" sz="2200" b="1">
                <a:latin typeface="Arial" pitchFamily="34" charset="0"/>
                <a:cs typeface="Arial" pitchFamily="34" charset="0"/>
              </a:rPr>
              <a:t>cout</a:t>
            </a:r>
            <a:r>
              <a:rPr lang="en-US" sz="2200">
                <a:latin typeface="Arial" pitchFamily="34" charset="0"/>
                <a:cs typeface="Arial" pitchFamily="34" charset="0"/>
              </a:rPr>
              <a:t> đồng nghĩa với </a:t>
            </a:r>
            <a:r>
              <a:rPr lang="en-US" sz="2200" u="sng">
                <a:latin typeface="Arial" pitchFamily="34" charset="0"/>
                <a:cs typeface="Arial" pitchFamily="34" charset="0"/>
              </a:rPr>
              <a:t>xuất dữ liệu ra màn hình</a:t>
            </a:r>
            <a:r>
              <a:rPr lang="en-US" sz="2200">
                <a:latin typeface="Arial" pitchFamily="34" charset="0"/>
                <a:cs typeface="Arial" pitchFamily="34" charset="0"/>
              </a:rPr>
              <a:t>.</a:t>
            </a:r>
          </a:p>
          <a:p>
            <a:pPr marL="0" indent="0" algn="just">
              <a:lnSpc>
                <a:spcPct val="130000"/>
              </a:lnSpc>
              <a:spcBef>
                <a:spcPts val="300"/>
              </a:spcBef>
              <a:spcAft>
                <a:spcPts val="300"/>
              </a:spcAft>
              <a:buNone/>
            </a:pPr>
            <a:r>
              <a:rPr lang="en-US" sz="2200">
                <a:latin typeface="Arial" pitchFamily="34" charset="0"/>
                <a:cs typeface="Arial" pitchFamily="34" charset="0"/>
              </a:rPr>
              <a:t>Dòng</a:t>
            </a:r>
            <a:r>
              <a:rPr lang="en-US" sz="2200" b="1">
                <a:latin typeface="Arial" pitchFamily="34" charset="0"/>
                <a:cs typeface="Arial" pitchFamily="34" charset="0"/>
              </a:rPr>
              <a:t> </a:t>
            </a:r>
            <a:r>
              <a:rPr lang="vi-VN" sz="2200" b="1">
                <a:latin typeface="Arial" pitchFamily="34" charset="0"/>
                <a:cs typeface="Arial" pitchFamily="34" charset="0"/>
              </a:rPr>
              <a:t>cin</a:t>
            </a:r>
            <a:r>
              <a:rPr lang="en-US" sz="2200" b="1">
                <a:latin typeface="Arial" pitchFamily="34" charset="0"/>
                <a:cs typeface="Arial" pitchFamily="34" charset="0"/>
              </a:rPr>
              <a:t>:</a:t>
            </a:r>
            <a:endParaRPr lang="en-US" sz="2200">
              <a:latin typeface="Arial" pitchFamily="34" charset="0"/>
              <a:cs typeface="Arial" pitchFamily="34" charset="0"/>
            </a:endParaRPr>
          </a:p>
          <a:p>
            <a:pPr marL="688975" indent="-344488" algn="just">
              <a:lnSpc>
                <a:spcPct val="130000"/>
              </a:lnSpc>
              <a:spcBef>
                <a:spcPts val="300"/>
              </a:spcBef>
              <a:spcAft>
                <a:spcPts val="300"/>
              </a:spcAft>
              <a:buFont typeface="Wingdings" panose="05000000000000000000" pitchFamily="2" charset="2"/>
              <a:buChar char="§"/>
            </a:pPr>
            <a:r>
              <a:rPr lang="en-US" sz="2200">
                <a:latin typeface="Arial" pitchFamily="34" charset="0"/>
                <a:cs typeface="Arial" pitchFamily="34" charset="0"/>
              </a:rPr>
              <a:t>L</a:t>
            </a:r>
            <a:r>
              <a:rPr lang="vi-VN" sz="2200">
                <a:latin typeface="Arial" pitchFamily="34" charset="0"/>
                <a:cs typeface="Arial" pitchFamily="34" charset="0"/>
              </a:rPr>
              <a:t>à </a:t>
            </a:r>
            <a:r>
              <a:rPr lang="en-US" sz="2200">
                <a:latin typeface="Arial" pitchFamily="34" charset="0"/>
                <a:cs typeface="Arial" pitchFamily="34" charset="0"/>
              </a:rPr>
              <a:t>một </a:t>
            </a:r>
            <a:r>
              <a:rPr lang="vi-VN" sz="2200">
                <a:latin typeface="Arial" pitchFamily="34" charset="0"/>
                <a:cs typeface="Arial" pitchFamily="34" charset="0"/>
              </a:rPr>
              <a:t>đối tượng </a:t>
            </a:r>
            <a:r>
              <a:rPr lang="en-US" sz="2200">
                <a:latin typeface="Arial" pitchFamily="34" charset="0"/>
                <a:cs typeface="Arial" pitchFamily="34" charset="0"/>
              </a:rPr>
              <a:t>kiểu</a:t>
            </a:r>
            <a:r>
              <a:rPr lang="vi-VN" sz="2200">
                <a:latin typeface="Arial" pitchFamily="34" charset="0"/>
                <a:cs typeface="Arial" pitchFamily="34" charset="0"/>
              </a:rPr>
              <a:t> </a:t>
            </a:r>
            <a:r>
              <a:rPr lang="vi-VN" sz="2200" b="1">
                <a:latin typeface="Arial" pitchFamily="34" charset="0"/>
                <a:cs typeface="Arial" pitchFamily="34" charset="0"/>
              </a:rPr>
              <a:t>istream</a:t>
            </a:r>
            <a:endParaRPr lang="en-US" sz="2200" b="1">
              <a:latin typeface="Arial" pitchFamily="34" charset="0"/>
              <a:cs typeface="Arial" pitchFamily="34" charset="0"/>
            </a:endParaRPr>
          </a:p>
          <a:p>
            <a:pPr marL="688975" indent="-344488" algn="just">
              <a:lnSpc>
                <a:spcPct val="130000"/>
              </a:lnSpc>
              <a:spcBef>
                <a:spcPts val="300"/>
              </a:spcBef>
              <a:spcAft>
                <a:spcPts val="300"/>
              </a:spcAft>
              <a:buFont typeface="Wingdings" panose="05000000000000000000" pitchFamily="2" charset="2"/>
              <a:buChar char="§"/>
            </a:pPr>
            <a:r>
              <a:rPr lang="en-US" sz="2200" u="sng">
                <a:latin typeface="Arial" pitchFamily="34" charset="0"/>
                <a:cs typeface="Arial" pitchFamily="34" charset="0"/>
              </a:rPr>
              <a:t>Là dòng nhập chuẩn</a:t>
            </a:r>
            <a:r>
              <a:rPr lang="en-US" sz="2200">
                <a:latin typeface="Arial" pitchFamily="34" charset="0"/>
                <a:cs typeface="Arial" pitchFamily="34" charset="0"/>
              </a:rPr>
              <a:t> gắn với </a:t>
            </a:r>
            <a:r>
              <a:rPr lang="vi-VN" sz="2200">
                <a:latin typeface="Arial" pitchFamily="34" charset="0"/>
                <a:cs typeface="Arial" pitchFamily="34" charset="0"/>
              </a:rPr>
              <a:t>bàn phím.</a:t>
            </a:r>
            <a:r>
              <a:rPr lang="en-US" sz="2200">
                <a:latin typeface="Arial" pitchFamily="34" charset="0"/>
                <a:cs typeface="Arial" pitchFamily="34" charset="0"/>
              </a:rPr>
              <a:t> </a:t>
            </a:r>
          </a:p>
          <a:p>
            <a:pPr marL="688975" indent="-344488" algn="just">
              <a:lnSpc>
                <a:spcPct val="130000"/>
              </a:lnSpc>
              <a:spcBef>
                <a:spcPts val="300"/>
              </a:spcBef>
              <a:spcAft>
                <a:spcPts val="300"/>
              </a:spcAft>
              <a:buFont typeface="Wingdings" panose="05000000000000000000" pitchFamily="2" charset="2"/>
              <a:buChar char="§"/>
            </a:pPr>
            <a:r>
              <a:rPr lang="en-US" sz="2200">
                <a:latin typeface="Arial" pitchFamily="34" charset="0"/>
                <a:cs typeface="Arial" pitchFamily="34" charset="0"/>
              </a:rPr>
              <a:t>Các thao tác nhập trên dòng </a:t>
            </a:r>
            <a:r>
              <a:rPr lang="en-US" sz="2200" b="1">
                <a:latin typeface="Arial" pitchFamily="34" charset="0"/>
                <a:cs typeface="Arial" pitchFamily="34" charset="0"/>
              </a:rPr>
              <a:t>cin</a:t>
            </a:r>
            <a:r>
              <a:rPr lang="en-US" sz="2200">
                <a:latin typeface="Arial" pitchFamily="34" charset="0"/>
                <a:cs typeface="Arial" pitchFamily="34" charset="0"/>
              </a:rPr>
              <a:t> đồng nghĩa với </a:t>
            </a:r>
            <a:r>
              <a:rPr lang="en-US" sz="2200" u="sng">
                <a:latin typeface="Arial" pitchFamily="34" charset="0"/>
                <a:cs typeface="Arial" pitchFamily="34" charset="0"/>
              </a:rPr>
              <a:t>nhập dữ liệu từ bàn phím</a:t>
            </a:r>
            <a:r>
              <a:rPr lang="en-US" sz="22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2391947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T</a:t>
            </a:r>
            <a:r>
              <a:rPr lang="vi-VN" b="1">
                <a:effectLst>
                  <a:outerShdw blurRad="38100" dist="38100" dir="2700000" algn="tl">
                    <a:srgbClr val="000000">
                      <a:alpha val="43137"/>
                    </a:srgbClr>
                  </a:outerShdw>
                </a:effectLst>
                <a:latin typeface="Arial" pitchFamily="34" charset="0"/>
                <a:cs typeface="Arial" pitchFamily="34" charset="0"/>
              </a:rPr>
              <a:t>oán</a:t>
            </a:r>
            <a:r>
              <a:rPr lang="en-US" b="1">
                <a:effectLst>
                  <a:outerShdw blurRad="38100" dist="38100" dir="2700000" algn="tl">
                    <a:srgbClr val="000000">
                      <a:alpha val="43137"/>
                    </a:srgbClr>
                  </a:outerShdw>
                </a:effectLst>
                <a:latin typeface="Arial" pitchFamily="34" charset="0"/>
                <a:cs typeface="Arial" pitchFamily="34" charset="0"/>
              </a:rPr>
              <a:t> tử</a:t>
            </a:r>
            <a:r>
              <a:rPr lang="vi-VN" b="1">
                <a:effectLst>
                  <a:outerShdw blurRad="38100" dist="38100" dir="2700000" algn="tl">
                    <a:srgbClr val="000000">
                      <a:alpha val="43137"/>
                    </a:srgbClr>
                  </a:outerShdw>
                </a:effectLst>
                <a:latin typeface="Arial" pitchFamily="34" charset="0"/>
                <a:cs typeface="Arial" pitchFamily="34" charset="0"/>
              </a:rPr>
              <a:t> </a:t>
            </a:r>
            <a:r>
              <a:rPr lang="en-US" b="1">
                <a:effectLst>
                  <a:outerShdw blurRad="38100" dist="38100" dir="2700000" algn="tl">
                    <a:srgbClr val="000000">
                      <a:alpha val="43137"/>
                    </a:srgbClr>
                  </a:outerShdw>
                </a:effectLst>
                <a:latin typeface="Arial" pitchFamily="34" charset="0"/>
                <a:cs typeface="Arial" pitchFamily="34" charset="0"/>
              </a:rPr>
              <a:t>&lt;&lt; (</a:t>
            </a:r>
            <a:r>
              <a:rPr lang="vi-VN" b="1">
                <a:effectLst>
                  <a:outerShdw blurRad="38100" dist="38100" dir="2700000" algn="tl">
                    <a:srgbClr val="000000">
                      <a:alpha val="43137"/>
                    </a:srgbClr>
                  </a:outerShdw>
                </a:effectLst>
                <a:latin typeface="Arial" pitchFamily="34" charset="0"/>
                <a:cs typeface="Arial" pitchFamily="34" charset="0"/>
              </a:rPr>
              <a:t>Lớp ostream</a:t>
            </a:r>
            <a:r>
              <a:rPr lang="en-US" b="1">
                <a:effectLst>
                  <a:outerShdw blurRad="38100" dist="38100" dir="2700000" algn="tl">
                    <a:srgbClr val="000000">
                      <a:alpha val="43137"/>
                    </a:srgbClr>
                  </a:outerShdw>
                </a:effectLst>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3"/>
          <p:cNvSpPr>
            <a:spLocks noChangeArrowheads="1"/>
          </p:cNvSpPr>
          <p:nvPr/>
        </p:nvSpPr>
        <p:spPr bwMode="auto">
          <a:xfrm>
            <a:off x="381000" y="2293984"/>
            <a:ext cx="8382000" cy="4282966"/>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FF0000"/>
                </a:solidFill>
              </a:rPr>
              <a:t>ostream</a:t>
            </a:r>
            <a:r>
              <a:rPr lang="en-US" sz="1800" b="0">
                <a:solidFill>
                  <a:srgbClr val="000000"/>
                </a:solidFill>
              </a:rPr>
              <a:t> : </a:t>
            </a:r>
            <a:r>
              <a:rPr lang="en-US" sz="1800" b="0">
                <a:solidFill>
                  <a:srgbClr val="0000FF"/>
                </a:solidFill>
              </a:rPr>
              <a:t>virtual public</a:t>
            </a:r>
            <a:r>
              <a:rPr lang="en-US" sz="1800" b="0">
                <a:solidFill>
                  <a:srgbClr val="000000"/>
                </a:solidFill>
              </a:rPr>
              <a:t> ios {</a:t>
            </a:r>
          </a:p>
          <a:p>
            <a:pPr marL="342900" indent="-342900">
              <a:lnSpc>
                <a:spcPct val="90000"/>
              </a:lnSpc>
              <a:spcBef>
                <a:spcPts val="0"/>
              </a:spcBef>
              <a:buFont typeface="Wingdings" pitchFamily="2" charset="2"/>
              <a:buNone/>
            </a:pPr>
            <a:r>
              <a:rPr lang="en-US" sz="1800" b="0">
                <a:solidFill>
                  <a:srgbClr val="0000FF"/>
                </a:solidFill>
              </a:rPr>
              <a:t>public</a:t>
            </a:r>
            <a:r>
              <a:rPr lang="en-US" sz="1800" b="0">
                <a:solidFill>
                  <a:srgbClr val="000000"/>
                </a:solidFill>
              </a:rPr>
              <a:t>:</a:t>
            </a:r>
          </a:p>
          <a:p>
            <a:pPr marL="342900" indent="-342900">
              <a:lnSpc>
                <a:spcPct val="90000"/>
              </a:lnSpc>
              <a:spcBef>
                <a:spcPts val="0"/>
              </a:spcBef>
              <a:buFont typeface="Wingdings" pitchFamily="2" charset="2"/>
              <a:buNone/>
            </a:pPr>
            <a:r>
              <a:rPr lang="en-US" sz="1800" b="0">
                <a:solidFill>
                  <a:srgbClr val="000000"/>
                </a:solidFill>
              </a:rPr>
              <a:t>	//Formatted insertion operations</a:t>
            </a:r>
          </a:p>
          <a:p>
            <a:pPr marL="342900" indent="-342900">
              <a:lnSpc>
                <a:spcPct val="90000"/>
              </a:lnSpc>
              <a:spcBef>
                <a:spcPts val="0"/>
              </a:spcBef>
              <a:buFont typeface="Wingdings" pitchFamily="2" charset="2"/>
              <a:buNone/>
            </a:pPr>
            <a:r>
              <a:rPr lang="en-US" sz="1800" b="0">
                <a:solidFill>
                  <a:srgbClr val="000000"/>
                </a:solidFill>
              </a:rPr>
              <a:t>	ostream &amp; operator&lt;&lt; (signed char);</a:t>
            </a:r>
          </a:p>
          <a:p>
            <a:pPr marL="342900" indent="-342900">
              <a:lnSpc>
                <a:spcPct val="90000"/>
              </a:lnSpc>
              <a:spcBef>
                <a:spcPts val="0"/>
              </a:spcBef>
              <a:buFont typeface="Wingdings" pitchFamily="2" charset="2"/>
              <a:buNone/>
            </a:pPr>
            <a:r>
              <a:rPr lang="en-US" sz="1800" b="0">
                <a:solidFill>
                  <a:srgbClr val="000000"/>
                </a:solidFill>
              </a:rPr>
              <a:t>	ostream &amp; operator&lt;&lt; (unsigned char);</a:t>
            </a:r>
          </a:p>
          <a:p>
            <a:pPr marL="342900" indent="-342900">
              <a:lnSpc>
                <a:spcPct val="90000"/>
              </a:lnSpc>
              <a:spcBef>
                <a:spcPts val="0"/>
              </a:spcBef>
              <a:buFont typeface="Wingdings" pitchFamily="2" charset="2"/>
              <a:buNone/>
            </a:pPr>
            <a:r>
              <a:rPr lang="en-US" sz="1800" b="0">
                <a:solidFill>
                  <a:srgbClr val="000000"/>
                </a:solidFill>
              </a:rPr>
              <a:t>	ostream &amp; operator&lt;&lt; (int);</a:t>
            </a:r>
          </a:p>
          <a:p>
            <a:pPr marL="342900" indent="-342900">
              <a:lnSpc>
                <a:spcPct val="90000"/>
              </a:lnSpc>
              <a:spcBef>
                <a:spcPts val="0"/>
              </a:spcBef>
              <a:buFont typeface="Wingdings" pitchFamily="2" charset="2"/>
              <a:buNone/>
            </a:pPr>
            <a:r>
              <a:rPr lang="en-US" sz="1800" b="0">
                <a:solidFill>
                  <a:srgbClr val="000000"/>
                </a:solidFill>
              </a:rPr>
              <a:t>	ostream &amp; operator&lt;&lt; (unsigned int);</a:t>
            </a:r>
          </a:p>
          <a:p>
            <a:pPr marL="342900" indent="-342900">
              <a:lnSpc>
                <a:spcPct val="90000"/>
              </a:lnSpc>
              <a:spcBef>
                <a:spcPts val="0"/>
              </a:spcBef>
              <a:buFont typeface="Wingdings" pitchFamily="2" charset="2"/>
              <a:buNone/>
            </a:pPr>
            <a:r>
              <a:rPr lang="en-US" sz="1800" b="0">
                <a:solidFill>
                  <a:srgbClr val="000000"/>
                </a:solidFill>
              </a:rPr>
              <a:t>	ostream &amp; operator&lt;&lt; (long);</a:t>
            </a:r>
          </a:p>
          <a:p>
            <a:pPr marL="342900" indent="-342900">
              <a:lnSpc>
                <a:spcPct val="90000"/>
              </a:lnSpc>
              <a:spcBef>
                <a:spcPts val="0"/>
              </a:spcBef>
              <a:buFont typeface="Wingdings" pitchFamily="2" charset="2"/>
              <a:buNone/>
            </a:pPr>
            <a:r>
              <a:rPr lang="en-US" sz="1800" b="0">
                <a:solidFill>
                  <a:srgbClr val="000000"/>
                </a:solidFill>
              </a:rPr>
              <a:t>	ostream &amp; operator&lt;&lt; (unsigned long);</a:t>
            </a:r>
          </a:p>
          <a:p>
            <a:pPr marL="342900" indent="-342900">
              <a:lnSpc>
                <a:spcPct val="90000"/>
              </a:lnSpc>
              <a:spcBef>
                <a:spcPts val="0"/>
              </a:spcBef>
              <a:buFont typeface="Wingdings" pitchFamily="2" charset="2"/>
              <a:buNone/>
            </a:pPr>
            <a:r>
              <a:rPr lang="en-US" sz="1800" b="0">
                <a:solidFill>
                  <a:srgbClr val="000000"/>
                </a:solidFill>
              </a:rPr>
              <a:t>	ostream &amp; operator&lt;&lt; (float);</a:t>
            </a:r>
          </a:p>
          <a:p>
            <a:pPr marL="342900" indent="-342900">
              <a:lnSpc>
                <a:spcPct val="90000"/>
              </a:lnSpc>
              <a:spcBef>
                <a:spcPts val="0"/>
              </a:spcBef>
              <a:buFont typeface="Wingdings" pitchFamily="2" charset="2"/>
              <a:buNone/>
            </a:pPr>
            <a:r>
              <a:rPr lang="en-US" sz="1800" b="0">
                <a:solidFill>
                  <a:srgbClr val="000000"/>
                </a:solidFill>
              </a:rPr>
              <a:t>	ostream &amp; operator&lt;&lt; (double);</a:t>
            </a:r>
          </a:p>
          <a:p>
            <a:pPr marL="342900" indent="-342900">
              <a:lnSpc>
                <a:spcPct val="90000"/>
              </a:lnSpc>
              <a:spcBef>
                <a:spcPts val="0"/>
              </a:spcBef>
              <a:buFont typeface="Wingdings" pitchFamily="2" charset="2"/>
              <a:buNone/>
            </a:pPr>
            <a:r>
              <a:rPr lang="en-US" sz="1800" b="0">
                <a:solidFill>
                  <a:srgbClr val="000000"/>
                </a:solidFill>
              </a:rPr>
              <a:t>	ostream &amp; operator&lt;&lt; (const signed char *);</a:t>
            </a:r>
          </a:p>
          <a:p>
            <a:pPr marL="342900" indent="-342900">
              <a:lnSpc>
                <a:spcPct val="90000"/>
              </a:lnSpc>
              <a:spcBef>
                <a:spcPts val="0"/>
              </a:spcBef>
              <a:buFont typeface="Wingdings" pitchFamily="2" charset="2"/>
              <a:buNone/>
            </a:pPr>
            <a:r>
              <a:rPr lang="en-US" sz="1800" b="0">
                <a:solidFill>
                  <a:srgbClr val="000000"/>
                </a:solidFill>
              </a:rPr>
              <a:t>	ostream &amp; operator&lt;&lt; (const unsigned char *);</a:t>
            </a:r>
          </a:p>
          <a:p>
            <a:pPr marL="342900" indent="-342900">
              <a:lnSpc>
                <a:spcPct val="90000"/>
              </a:lnSpc>
              <a:spcBef>
                <a:spcPts val="0"/>
              </a:spcBef>
              <a:buFont typeface="Wingdings" pitchFamily="2" charset="2"/>
              <a:buNone/>
            </a:pPr>
            <a:r>
              <a:rPr lang="en-US" sz="1800" b="0">
                <a:solidFill>
                  <a:srgbClr val="000000"/>
                </a:solidFill>
              </a:rPr>
              <a:t>	ostream &amp; operator&lt;&lt; (void *);</a:t>
            </a:r>
          </a:p>
          <a:p>
            <a:pPr marL="342900" indent="-342900">
              <a:lnSpc>
                <a:spcPct val="90000"/>
              </a:lnSpc>
              <a:spcBef>
                <a:spcPts val="0"/>
              </a:spcBef>
              <a:buFont typeface="Wingdings" pitchFamily="2" charset="2"/>
              <a:buNone/>
            </a:pPr>
            <a:r>
              <a:rPr lang="en-US" sz="1800" b="0">
                <a:solidFill>
                  <a:srgbClr val="0000FF"/>
                </a:solidFill>
              </a:rPr>
              <a:t>private</a:t>
            </a:r>
            <a:r>
              <a:rPr lang="en-US" sz="1800" b="0">
                <a:solidFill>
                  <a:srgbClr val="000000"/>
                </a:solidFill>
              </a:rPr>
              <a:t>:</a:t>
            </a:r>
          </a:p>
          <a:p>
            <a:pPr marL="342900" indent="-342900">
              <a:lnSpc>
                <a:spcPct val="90000"/>
              </a:lnSpc>
              <a:spcBef>
                <a:spcPts val="0"/>
              </a:spcBef>
              <a:buFont typeface="Wingdings" pitchFamily="2" charset="2"/>
              <a:buNone/>
            </a:pPr>
            <a:r>
              <a:rPr lang="en-US" sz="1800" b="0">
                <a:solidFill>
                  <a:srgbClr val="000000"/>
                </a:solidFill>
              </a:rPr>
              <a:t>	//data ...</a:t>
            </a:r>
          </a:p>
          <a:p>
            <a:pPr marL="342900" indent="-342900">
              <a:lnSpc>
                <a:spcPct val="90000"/>
              </a:lnSpc>
              <a:spcBef>
                <a:spcPts val="0"/>
              </a:spcBef>
              <a:buFont typeface="Wingdings" pitchFamily="2" charset="2"/>
              <a:buNone/>
            </a:pPr>
            <a:r>
              <a:rPr lang="en-US" sz="1800" b="0">
                <a:solidFill>
                  <a:srgbClr val="000000"/>
                </a:solidFill>
              </a:rPr>
              <a:t>};</a:t>
            </a:r>
          </a:p>
        </p:txBody>
      </p:sp>
      <p:sp>
        <p:nvSpPr>
          <p:cNvPr id="7" name="Content Placeholder 2">
            <a:extLst>
              <a:ext uri="{FF2B5EF4-FFF2-40B4-BE49-F238E27FC236}">
                <a16:creationId xmlns:a16="http://schemas.microsoft.com/office/drawing/2014/main" id="{13968958-946A-42A8-955B-D6085EDA855F}"/>
              </a:ext>
            </a:extLst>
          </p:cNvPr>
          <p:cNvSpPr>
            <a:spLocks noGrp="1"/>
          </p:cNvSpPr>
          <p:nvPr>
            <p:ph idx="1"/>
          </p:nvPr>
        </p:nvSpPr>
        <p:spPr>
          <a:xfrm>
            <a:off x="289956" y="1447800"/>
            <a:ext cx="8549244" cy="838200"/>
          </a:xfrm>
        </p:spPr>
        <p:txBody>
          <a:bodyPr>
            <a:noAutofit/>
          </a:bodyPr>
          <a:lstStyle/>
          <a:p>
            <a:pPr marL="0" indent="0" algn="just">
              <a:spcBef>
                <a:spcPts val="0"/>
              </a:spcBef>
              <a:buFont typeface="Wingdings" pitchFamily="2" charset="2"/>
              <a:buNone/>
            </a:pPr>
            <a:r>
              <a:rPr lang="en-US" sz="2400" b="0">
                <a:latin typeface="Arial" panose="020B0604020202020204" pitchFamily="34" charset="0"/>
                <a:cs typeface="Arial" panose="020B0604020202020204" pitchFamily="34" charset="0"/>
              </a:rPr>
              <a:t>C++ định nghĩa chồng </a:t>
            </a:r>
            <a:r>
              <a:rPr lang="en-US" sz="2400" b="1">
                <a:latin typeface="Arial" panose="020B0604020202020204" pitchFamily="34" charset="0"/>
                <a:cs typeface="Arial" panose="020B0604020202020204" pitchFamily="34" charset="0"/>
              </a:rPr>
              <a:t>toán tử dịch trái &lt;&lt; </a:t>
            </a:r>
            <a:r>
              <a:rPr lang="en-US" sz="2400" b="0">
                <a:latin typeface="Arial" panose="020B0604020202020204" pitchFamily="34" charset="0"/>
                <a:cs typeface="Arial" panose="020B0604020202020204" pitchFamily="34" charset="0"/>
              </a:rPr>
              <a:t>để gửi dữ liệu có kiểu dựng sẵn ra dòng xuất chuẩn </a:t>
            </a:r>
            <a:r>
              <a:rPr lang="en-US" sz="2400" b="1">
                <a:latin typeface="Arial" panose="020B0604020202020204" pitchFamily="34" charset="0"/>
                <a:cs typeface="Arial" panose="020B0604020202020204" pitchFamily="34" charset="0"/>
              </a:rPr>
              <a:t>cout</a:t>
            </a:r>
            <a:endParaRPr lang="en-US" sz="24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T</a:t>
            </a:r>
            <a:r>
              <a:rPr lang="vi-VN" b="1">
                <a:effectLst>
                  <a:outerShdw blurRad="38100" dist="38100" dir="2700000" algn="tl">
                    <a:srgbClr val="000000">
                      <a:alpha val="43137"/>
                    </a:srgbClr>
                  </a:outerShdw>
                </a:effectLst>
                <a:latin typeface="Arial" pitchFamily="34" charset="0"/>
                <a:cs typeface="Arial" pitchFamily="34" charset="0"/>
              </a:rPr>
              <a:t>oán</a:t>
            </a:r>
            <a:r>
              <a:rPr lang="en-US" b="1">
                <a:effectLst>
                  <a:outerShdw blurRad="38100" dist="38100" dir="2700000" algn="tl">
                    <a:srgbClr val="000000">
                      <a:alpha val="43137"/>
                    </a:srgbClr>
                  </a:outerShdw>
                </a:effectLst>
                <a:latin typeface="Arial" pitchFamily="34" charset="0"/>
                <a:cs typeface="Arial" pitchFamily="34" charset="0"/>
              </a:rPr>
              <a:t> tử</a:t>
            </a:r>
            <a:r>
              <a:rPr lang="vi-VN" b="1">
                <a:effectLst>
                  <a:outerShdw blurRad="38100" dist="38100" dir="2700000" algn="tl">
                    <a:srgbClr val="000000">
                      <a:alpha val="43137"/>
                    </a:srgbClr>
                  </a:outerShdw>
                </a:effectLst>
                <a:latin typeface="Arial" pitchFamily="34" charset="0"/>
                <a:cs typeface="Arial" pitchFamily="34" charset="0"/>
              </a:rPr>
              <a:t> &gt;&gt;</a:t>
            </a:r>
            <a:r>
              <a:rPr lang="en-US" b="1">
                <a:effectLst>
                  <a:outerShdw blurRad="38100" dist="38100" dir="2700000" algn="tl">
                    <a:srgbClr val="000000">
                      <a:alpha val="43137"/>
                    </a:srgbClr>
                  </a:outerShdw>
                </a:effectLst>
                <a:latin typeface="Arial" pitchFamily="34" charset="0"/>
                <a:cs typeface="Arial" pitchFamily="34" charset="0"/>
              </a:rPr>
              <a:t> (</a:t>
            </a:r>
            <a:r>
              <a:rPr lang="vi-VN" b="1">
                <a:effectLst>
                  <a:outerShdw blurRad="38100" dist="38100" dir="2700000" algn="tl">
                    <a:srgbClr val="000000">
                      <a:alpha val="43137"/>
                    </a:srgbClr>
                  </a:outerShdw>
                </a:effectLst>
                <a:latin typeface="Arial" pitchFamily="34" charset="0"/>
                <a:cs typeface="Arial" pitchFamily="34" charset="0"/>
              </a:rPr>
              <a:t>Lớp </a:t>
            </a:r>
            <a:r>
              <a:rPr lang="en-US" b="1">
                <a:effectLst>
                  <a:outerShdw blurRad="38100" dist="38100" dir="2700000" algn="tl">
                    <a:srgbClr val="000000">
                      <a:alpha val="43137"/>
                    </a:srgbClr>
                  </a:outerShdw>
                </a:effectLst>
                <a:latin typeface="Arial" pitchFamily="34" charset="0"/>
                <a:cs typeface="Arial" pitchFamily="34" charset="0"/>
              </a:rPr>
              <a:t>i</a:t>
            </a:r>
            <a:r>
              <a:rPr lang="vi-VN" b="1">
                <a:effectLst>
                  <a:outerShdw blurRad="38100" dist="38100" dir="2700000" algn="tl">
                    <a:srgbClr val="000000">
                      <a:alpha val="43137"/>
                    </a:srgbClr>
                  </a:outerShdw>
                </a:effectLst>
                <a:latin typeface="Arial" pitchFamily="34" charset="0"/>
                <a:cs typeface="Arial" pitchFamily="34" charset="0"/>
              </a:rPr>
              <a:t>stream</a:t>
            </a:r>
            <a:r>
              <a:rPr lang="en-US" b="1">
                <a:effectLst>
                  <a:outerShdw blurRad="38100" dist="38100" dir="2700000" algn="tl">
                    <a:srgbClr val="000000">
                      <a:alpha val="43137"/>
                    </a:srgbClr>
                  </a:outerShdw>
                </a:effectLst>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8" name="Rectangle 3"/>
          <p:cNvSpPr>
            <a:spLocks noChangeArrowheads="1"/>
          </p:cNvSpPr>
          <p:nvPr/>
        </p:nvSpPr>
        <p:spPr bwMode="auto">
          <a:xfrm>
            <a:off x="381000" y="2086100"/>
            <a:ext cx="8382000" cy="44958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FF0000"/>
                </a:solidFill>
              </a:rPr>
              <a:t>istream</a:t>
            </a:r>
            <a:r>
              <a:rPr lang="en-US" sz="1800" b="0">
                <a:solidFill>
                  <a:srgbClr val="000000"/>
                </a:solidFill>
              </a:rPr>
              <a:t> : </a:t>
            </a:r>
            <a:r>
              <a:rPr lang="en-US" sz="1800" b="0">
                <a:solidFill>
                  <a:srgbClr val="0000FF"/>
                </a:solidFill>
              </a:rPr>
              <a:t>virtual public</a:t>
            </a:r>
            <a:r>
              <a:rPr lang="en-US" sz="1800" b="0">
                <a:solidFill>
                  <a:srgbClr val="000000"/>
                </a:solidFill>
              </a:rPr>
              <a:t> ios {</a:t>
            </a:r>
          </a:p>
          <a:p>
            <a:pPr marL="342900" indent="-342900">
              <a:lnSpc>
                <a:spcPct val="90000"/>
              </a:lnSpc>
              <a:spcBef>
                <a:spcPts val="0"/>
              </a:spcBef>
              <a:buFont typeface="Wingdings" pitchFamily="2" charset="2"/>
              <a:buNone/>
            </a:pPr>
            <a:r>
              <a:rPr lang="en-US" sz="1800" b="0">
                <a:solidFill>
                  <a:srgbClr val="0000FF"/>
                </a:solidFill>
              </a:rPr>
              <a:t>public</a:t>
            </a:r>
            <a:r>
              <a:rPr lang="en-US" sz="1800" b="0">
                <a:solidFill>
                  <a:srgbClr val="000000"/>
                </a:solidFill>
              </a:rPr>
              <a:t>:</a:t>
            </a:r>
          </a:p>
          <a:p>
            <a:pPr marL="342900" indent="-342900">
              <a:lnSpc>
                <a:spcPct val="90000"/>
              </a:lnSpc>
              <a:spcBef>
                <a:spcPts val="0"/>
              </a:spcBef>
              <a:buFont typeface="Wingdings" pitchFamily="2" charset="2"/>
              <a:buNone/>
            </a:pPr>
            <a:r>
              <a:rPr lang="en-US" sz="1800" b="0">
                <a:solidFill>
                  <a:srgbClr val="000000"/>
                </a:solidFill>
              </a:rPr>
              <a:t>	istream &amp; getline(char  *, int, char = '\n');</a:t>
            </a:r>
          </a:p>
          <a:p>
            <a:pPr marL="342900" indent="-342900">
              <a:lnSpc>
                <a:spcPct val="90000"/>
              </a:lnSpc>
              <a:spcBef>
                <a:spcPts val="0"/>
              </a:spcBef>
              <a:buFont typeface="Wingdings" pitchFamily="2" charset="2"/>
              <a:buNone/>
            </a:pPr>
            <a:r>
              <a:rPr lang="en-US" sz="1800" b="0">
                <a:solidFill>
                  <a:srgbClr val="000000"/>
                </a:solidFill>
              </a:rPr>
              <a:t>	istream &amp; operator&gt;&gt; (signed char  *);</a:t>
            </a:r>
          </a:p>
          <a:p>
            <a:pPr marL="342900" indent="-342900">
              <a:lnSpc>
                <a:spcPct val="90000"/>
              </a:lnSpc>
              <a:spcBef>
                <a:spcPts val="0"/>
              </a:spcBef>
            </a:pPr>
            <a:r>
              <a:rPr lang="en-US" sz="1800" b="0">
                <a:solidFill>
                  <a:srgbClr val="000000"/>
                </a:solidFill>
              </a:rPr>
              <a:t>	istream &amp; operator&gt;&gt; (signed char  &amp;);</a:t>
            </a:r>
          </a:p>
          <a:p>
            <a:pPr marL="342900" indent="-342900">
              <a:lnSpc>
                <a:spcPct val="90000"/>
              </a:lnSpc>
              <a:spcBef>
                <a:spcPts val="0"/>
              </a:spcBef>
              <a:buFont typeface="Wingdings" pitchFamily="2" charset="2"/>
              <a:buNone/>
            </a:pPr>
            <a:r>
              <a:rPr lang="en-US" sz="1800" b="0">
                <a:solidFill>
                  <a:srgbClr val="000000"/>
                </a:solidFill>
              </a:rPr>
              <a:t>	istream &amp; operator&gt;&gt; (unsigned char  *);</a:t>
            </a:r>
          </a:p>
          <a:p>
            <a:pPr marL="342900" indent="-342900">
              <a:lnSpc>
                <a:spcPct val="90000"/>
              </a:lnSpc>
              <a:spcBef>
                <a:spcPts val="0"/>
              </a:spcBef>
              <a:buFont typeface="Wingdings" pitchFamily="2" charset="2"/>
              <a:buNone/>
            </a:pPr>
            <a:r>
              <a:rPr lang="en-US" sz="1800" b="0">
                <a:solidFill>
                  <a:srgbClr val="000000"/>
                </a:solidFill>
              </a:rPr>
              <a:t>	istream &amp; operator&gt;&gt; (unsigned char  &amp;);</a:t>
            </a:r>
          </a:p>
          <a:p>
            <a:pPr marL="342900" indent="-342900">
              <a:lnSpc>
                <a:spcPct val="90000"/>
              </a:lnSpc>
              <a:spcBef>
                <a:spcPts val="0"/>
              </a:spcBef>
              <a:buFont typeface="Wingdings" pitchFamily="2" charset="2"/>
              <a:buNone/>
            </a:pPr>
            <a:r>
              <a:rPr lang="en-US" sz="1800" b="0">
                <a:solidFill>
                  <a:srgbClr val="000000"/>
                </a:solidFill>
              </a:rPr>
              <a:t>	istream &amp; operator&gt;&gt; (short  &amp;);</a:t>
            </a:r>
          </a:p>
          <a:p>
            <a:pPr marL="342900" indent="-342900">
              <a:lnSpc>
                <a:spcPct val="90000"/>
              </a:lnSpc>
              <a:spcBef>
                <a:spcPts val="0"/>
              </a:spcBef>
              <a:buFont typeface="Wingdings" pitchFamily="2" charset="2"/>
              <a:buNone/>
            </a:pPr>
            <a:r>
              <a:rPr lang="en-US" sz="1800" b="0">
                <a:solidFill>
                  <a:srgbClr val="000000"/>
                </a:solidFill>
              </a:rPr>
              <a:t>	istream &amp; operator&gt;&gt; (int  &amp;);</a:t>
            </a:r>
          </a:p>
          <a:p>
            <a:pPr marL="342900" indent="-342900">
              <a:lnSpc>
                <a:spcPct val="90000"/>
              </a:lnSpc>
              <a:spcBef>
                <a:spcPts val="0"/>
              </a:spcBef>
              <a:buFont typeface="Wingdings" pitchFamily="2" charset="2"/>
              <a:buNone/>
            </a:pPr>
            <a:r>
              <a:rPr lang="en-US" sz="1800" b="0">
                <a:solidFill>
                  <a:srgbClr val="000000"/>
                </a:solidFill>
              </a:rPr>
              <a:t>	istream &amp; operator&gt;&gt; (long  &amp;);</a:t>
            </a:r>
          </a:p>
          <a:p>
            <a:pPr marL="342900" indent="-342900">
              <a:lnSpc>
                <a:spcPct val="90000"/>
              </a:lnSpc>
              <a:spcBef>
                <a:spcPts val="0"/>
              </a:spcBef>
              <a:buFont typeface="Wingdings" pitchFamily="2" charset="2"/>
              <a:buNone/>
            </a:pPr>
            <a:r>
              <a:rPr lang="en-US" sz="1800" b="0">
                <a:solidFill>
                  <a:srgbClr val="000000"/>
                </a:solidFill>
              </a:rPr>
              <a:t>	istream &amp; operator&gt;&gt; (unsigned short  &amp;);</a:t>
            </a:r>
          </a:p>
          <a:p>
            <a:pPr marL="342900" indent="-342900">
              <a:lnSpc>
                <a:spcPct val="90000"/>
              </a:lnSpc>
              <a:spcBef>
                <a:spcPts val="0"/>
              </a:spcBef>
              <a:buFont typeface="Wingdings" pitchFamily="2" charset="2"/>
              <a:buNone/>
            </a:pPr>
            <a:r>
              <a:rPr lang="en-US" sz="1800" b="0">
                <a:solidFill>
                  <a:srgbClr val="000000"/>
                </a:solidFill>
              </a:rPr>
              <a:t>	istream &amp; operator&gt;&gt; (unsigned int  &amp;);</a:t>
            </a:r>
          </a:p>
          <a:p>
            <a:pPr marL="342900" indent="-342900">
              <a:lnSpc>
                <a:spcPct val="90000"/>
              </a:lnSpc>
              <a:spcBef>
                <a:spcPts val="0"/>
              </a:spcBef>
              <a:buFont typeface="Wingdings" pitchFamily="2" charset="2"/>
              <a:buNone/>
            </a:pPr>
            <a:r>
              <a:rPr lang="en-US" sz="1800" b="0">
                <a:solidFill>
                  <a:srgbClr val="000000"/>
                </a:solidFill>
              </a:rPr>
              <a:t>	istream &amp; operator&gt;&gt; (unsigned long  &amp;);</a:t>
            </a:r>
          </a:p>
          <a:p>
            <a:pPr marL="342900" indent="-342900">
              <a:lnSpc>
                <a:spcPct val="90000"/>
              </a:lnSpc>
              <a:spcBef>
                <a:spcPts val="0"/>
              </a:spcBef>
              <a:buFont typeface="Wingdings" pitchFamily="2" charset="2"/>
              <a:buNone/>
            </a:pPr>
            <a:r>
              <a:rPr lang="en-US" sz="1800" b="0">
                <a:solidFill>
                  <a:srgbClr val="000000"/>
                </a:solidFill>
              </a:rPr>
              <a:t>	istream &amp; operator&gt;&gt; (float  &amp;);</a:t>
            </a:r>
          </a:p>
          <a:p>
            <a:pPr marL="342900" indent="-342900">
              <a:lnSpc>
                <a:spcPct val="90000"/>
              </a:lnSpc>
              <a:spcBef>
                <a:spcPts val="0"/>
              </a:spcBef>
              <a:buFont typeface="Wingdings" pitchFamily="2" charset="2"/>
              <a:buNone/>
            </a:pPr>
            <a:r>
              <a:rPr lang="en-US" sz="1800" b="0">
                <a:solidFill>
                  <a:srgbClr val="000000"/>
                </a:solidFill>
              </a:rPr>
              <a:t>	istream &amp; operator&gt;&gt; (double  &amp;);</a:t>
            </a:r>
          </a:p>
          <a:p>
            <a:pPr marL="342900" indent="-342900">
              <a:lnSpc>
                <a:spcPct val="90000"/>
              </a:lnSpc>
              <a:spcBef>
                <a:spcPts val="0"/>
              </a:spcBef>
              <a:buFont typeface="Wingdings" pitchFamily="2" charset="2"/>
              <a:buNone/>
            </a:pPr>
            <a:r>
              <a:rPr lang="en-US" sz="1800" b="0">
                <a:solidFill>
                  <a:srgbClr val="0000FF"/>
                </a:solidFill>
              </a:rPr>
              <a:t>private</a:t>
            </a:r>
            <a:r>
              <a:rPr lang="en-US" sz="1800" b="0">
                <a:solidFill>
                  <a:srgbClr val="000000"/>
                </a:solidFill>
              </a:rPr>
              <a:t>:</a:t>
            </a:r>
          </a:p>
          <a:p>
            <a:pPr marL="342900" indent="-342900">
              <a:lnSpc>
                <a:spcPct val="90000"/>
              </a:lnSpc>
              <a:spcBef>
                <a:spcPts val="0"/>
              </a:spcBef>
              <a:buFont typeface="Wingdings" pitchFamily="2" charset="2"/>
              <a:buNone/>
            </a:pPr>
            <a:r>
              <a:rPr lang="en-US" sz="1800" b="0">
                <a:solidFill>
                  <a:srgbClr val="000000"/>
                </a:solidFill>
              </a:rPr>
              <a:t>	// data...</a:t>
            </a:r>
          </a:p>
          <a:p>
            <a:pPr marL="342900" indent="-342900">
              <a:lnSpc>
                <a:spcPct val="90000"/>
              </a:lnSpc>
              <a:spcBef>
                <a:spcPts val="0"/>
              </a:spcBef>
              <a:buFont typeface="Wingdings" pitchFamily="2" charset="2"/>
              <a:buNone/>
            </a:pPr>
            <a:r>
              <a:rPr lang="en-US" sz="1800" b="0">
                <a:solidFill>
                  <a:srgbClr val="000000"/>
                </a:solidFill>
              </a:rPr>
              <a:t>};</a:t>
            </a:r>
          </a:p>
        </p:txBody>
      </p:sp>
      <p:sp>
        <p:nvSpPr>
          <p:cNvPr id="7" name="Content Placeholder 2">
            <a:extLst>
              <a:ext uri="{FF2B5EF4-FFF2-40B4-BE49-F238E27FC236}">
                <a16:creationId xmlns:a16="http://schemas.microsoft.com/office/drawing/2014/main" id="{9F6ADBD1-4030-4D99-B88B-25E57190D475}"/>
              </a:ext>
            </a:extLst>
          </p:cNvPr>
          <p:cNvSpPr>
            <a:spLocks noGrp="1"/>
          </p:cNvSpPr>
          <p:nvPr>
            <p:ph idx="1"/>
          </p:nvPr>
        </p:nvSpPr>
        <p:spPr>
          <a:xfrm>
            <a:off x="289956" y="1447800"/>
            <a:ext cx="8549244" cy="838200"/>
          </a:xfrm>
        </p:spPr>
        <p:txBody>
          <a:bodyPr>
            <a:noAutofit/>
          </a:bodyPr>
          <a:lstStyle/>
          <a:p>
            <a:pPr marL="0" indent="0" algn="just">
              <a:spcBef>
                <a:spcPts val="0"/>
              </a:spcBef>
              <a:buFont typeface="Wingdings" pitchFamily="2" charset="2"/>
              <a:buNone/>
            </a:pPr>
            <a:r>
              <a:rPr lang="en-US" sz="2000" b="0">
                <a:latin typeface="Arial" panose="020B0604020202020204" pitchFamily="34" charset="0"/>
                <a:cs typeface="Arial" panose="020B0604020202020204" pitchFamily="34" charset="0"/>
              </a:rPr>
              <a:t>C++ định nghĩa chồng </a:t>
            </a:r>
            <a:r>
              <a:rPr lang="en-US" sz="2000" b="1">
                <a:latin typeface="Arial" panose="020B0604020202020204" pitchFamily="34" charset="0"/>
                <a:cs typeface="Arial" panose="020B0604020202020204" pitchFamily="34" charset="0"/>
              </a:rPr>
              <a:t>toán tử dịch phải &gt;&gt; </a:t>
            </a:r>
            <a:r>
              <a:rPr lang="en-US" sz="2000" b="0">
                <a:latin typeface="Arial" panose="020B0604020202020204" pitchFamily="34" charset="0"/>
                <a:cs typeface="Arial" panose="020B0604020202020204" pitchFamily="34" charset="0"/>
              </a:rPr>
              <a:t>để nhận dữ liệu có kiểu dựng sẵn từ dòng nhập chuẩn </a:t>
            </a:r>
            <a:r>
              <a:rPr lang="en-US" sz="2000" b="1">
                <a:latin typeface="Arial" panose="020B0604020202020204" pitchFamily="34" charset="0"/>
                <a:cs typeface="Arial" panose="020B0604020202020204" pitchFamily="34" charset="0"/>
              </a:rPr>
              <a:t>cin</a:t>
            </a:r>
            <a:endParaRPr lang="en-US" sz="20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524000"/>
            <a:ext cx="8343900" cy="4925144"/>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Giả sử có lớp </a:t>
            </a:r>
            <a:r>
              <a:rPr lang="en-US" sz="2800">
                <a:solidFill>
                  <a:srgbClr val="0070C0"/>
                </a:solidFill>
                <a:latin typeface="Arial" pitchFamily="34" charset="0"/>
                <a:cs typeface="Arial" pitchFamily="34" charset="0"/>
              </a:rPr>
              <a:t>PhanSo</a:t>
            </a:r>
            <a:r>
              <a:rPr lang="en-US" sz="2800">
                <a:solidFill>
                  <a:schemeClr val="tx1">
                    <a:lumMod val="95000"/>
                    <a:lumOff val="5000"/>
                  </a:schemeClr>
                </a:solidFill>
                <a:latin typeface="Arial" pitchFamily="34" charset="0"/>
                <a:cs typeface="Arial" pitchFamily="34" charset="0"/>
              </a:rPr>
              <a:t> cung cấp các thao tác </a:t>
            </a:r>
            <a:r>
              <a:rPr lang="en-US" sz="2800">
                <a:solidFill>
                  <a:srgbClr val="0070C0"/>
                </a:solidFill>
                <a:latin typeface="Arial" pitchFamily="34" charset="0"/>
                <a:cs typeface="Arial" pitchFamily="34" charset="0"/>
              </a:rPr>
              <a:t>Nhap, Gan, Cong, Tru, Nhan, Chia</a:t>
            </a:r>
            <a:endParaRPr lang="vi-VN" sz="280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Rectangle 2"/>
          <p:cNvSpPr>
            <a:spLocks noChangeArrowheads="1"/>
          </p:cNvSpPr>
          <p:nvPr/>
        </p:nvSpPr>
        <p:spPr bwMode="auto">
          <a:xfrm>
            <a:off x="419100" y="2819400"/>
            <a:ext cx="40005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pPr>
            <a:r>
              <a:rPr lang="en-US" sz="2400">
                <a:solidFill>
                  <a:srgbClr val="FF0000"/>
                </a:solidFill>
              </a:rPr>
              <a:t>E = A + B  + D   ???</a:t>
            </a:r>
          </a:p>
          <a:p>
            <a:pPr marL="342900" indent="-342900">
              <a:lnSpc>
                <a:spcPct val="120000"/>
              </a:lnSpc>
              <a:spcBef>
                <a:spcPct val="20000"/>
              </a:spcBef>
            </a:pPr>
            <a:r>
              <a:rPr lang="en-US" sz="2400" b="0">
                <a:solidFill>
                  <a:schemeClr val="tx1">
                    <a:lumMod val="95000"/>
                    <a:lumOff val="5000"/>
                  </a:schemeClr>
                </a:solidFill>
              </a:rPr>
              <a:t>=&gt;    PhanSo A, B, C, D, E;</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A.Nhap();</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B.Nhap();</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D.Nhap();</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C.Set(A.Cong(B));</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E.Set(D.Cong(C));</a:t>
            </a:r>
          </a:p>
        </p:txBody>
      </p:sp>
      <p:sp>
        <p:nvSpPr>
          <p:cNvPr id="10" name="Rectangle 2">
            <a:extLst>
              <a:ext uri="{FF2B5EF4-FFF2-40B4-BE49-F238E27FC236}">
                <a16:creationId xmlns:a16="http://schemas.microsoft.com/office/drawing/2014/main" id="{D4B956D5-5150-4E05-B9F2-F284CA3FB9C5}"/>
              </a:ext>
            </a:extLst>
          </p:cNvPr>
          <p:cNvSpPr>
            <a:spLocks noChangeArrowheads="1"/>
          </p:cNvSpPr>
          <p:nvPr/>
        </p:nvSpPr>
        <p:spPr bwMode="auto">
          <a:xfrm>
            <a:off x="4724400" y="2819400"/>
            <a:ext cx="40005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pPr>
            <a:r>
              <a:rPr lang="en-US" sz="2400">
                <a:solidFill>
                  <a:srgbClr val="FF0000"/>
                </a:solidFill>
              </a:rPr>
              <a:t>E = A + B  + D   ???</a:t>
            </a:r>
          </a:p>
          <a:p>
            <a:pPr marL="342900" indent="-342900">
              <a:lnSpc>
                <a:spcPct val="120000"/>
              </a:lnSpc>
              <a:spcBef>
                <a:spcPct val="20000"/>
              </a:spcBef>
            </a:pPr>
            <a:r>
              <a:rPr lang="en-US" sz="2400" b="0">
                <a:solidFill>
                  <a:schemeClr val="tx1">
                    <a:lumMod val="95000"/>
                    <a:lumOff val="5000"/>
                  </a:schemeClr>
                </a:solidFill>
              </a:rPr>
              <a:t>=&gt;    PhanSo A, B, C, D, E;</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cin &gt;&gt; A;</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cin &gt;&gt; B;</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cin &gt;&gt; D;</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C = A + B;</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E = D + C;</a:t>
            </a:r>
          </a:p>
        </p:txBody>
      </p:sp>
      <p:sp>
        <p:nvSpPr>
          <p:cNvPr id="11" name="Title 1">
            <a:extLst>
              <a:ext uri="{FF2B5EF4-FFF2-40B4-BE49-F238E27FC236}">
                <a16:creationId xmlns:a16="http://schemas.microsoft.com/office/drawing/2014/main" id="{8E486D68-180B-426A-9EAA-F218DCFC3C55}"/>
              </a:ext>
            </a:extLst>
          </p:cNvPr>
          <p:cNvSpPr>
            <a:spLocks noGrp="1"/>
          </p:cNvSpPr>
          <p:nvPr>
            <p:ph type="title"/>
          </p:nvPr>
        </p:nvSpPr>
        <p:spPr>
          <a:xfrm>
            <a:off x="0" y="-48344"/>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a:t>
            </a:r>
          </a:p>
        </p:txBody>
      </p:sp>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4.2.1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&lt;&lt;</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600200"/>
            <a:ext cx="8382000" cy="4876800"/>
          </a:xfrm>
        </p:spPr>
        <p:txBody>
          <a:bodyPr>
            <a:normAutofit/>
          </a:bodyPr>
          <a:lstStyle/>
          <a:p>
            <a:pPr marL="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Do </a:t>
            </a:r>
            <a:r>
              <a:rPr lang="en-US" sz="2400" b="1">
                <a:solidFill>
                  <a:schemeClr val="tx1">
                    <a:lumMod val="95000"/>
                    <a:lumOff val="5000"/>
                  </a:schemeClr>
                </a:solidFill>
                <a:latin typeface="Arial" pitchFamily="34" charset="0"/>
                <a:cs typeface="Arial" pitchFamily="34" charset="0"/>
              </a:rPr>
              <a:t>cout</a:t>
            </a:r>
            <a:r>
              <a:rPr lang="en-US" sz="2400">
                <a:solidFill>
                  <a:schemeClr val="tx1">
                    <a:lumMod val="95000"/>
                    <a:lumOff val="5000"/>
                  </a:schemeClr>
                </a:solidFill>
                <a:latin typeface="Arial" pitchFamily="34" charset="0"/>
                <a:cs typeface="Arial" pitchFamily="34" charset="0"/>
              </a:rPr>
              <a:t> là một đối tượng của lớp </a:t>
            </a:r>
            <a:r>
              <a:rPr lang="en-US" sz="2400" b="1">
                <a:solidFill>
                  <a:schemeClr val="tx1">
                    <a:lumMod val="95000"/>
                    <a:lumOff val="5000"/>
                  </a:schemeClr>
                </a:solidFill>
                <a:latin typeface="Arial" pitchFamily="34" charset="0"/>
                <a:cs typeface="Arial" pitchFamily="34" charset="0"/>
              </a:rPr>
              <a:t>ostream</a:t>
            </a:r>
            <a:r>
              <a:rPr lang="en-US" sz="2400">
                <a:solidFill>
                  <a:schemeClr val="tx1">
                    <a:lumMod val="95000"/>
                    <a:lumOff val="5000"/>
                  </a:schemeClr>
                </a:solidFill>
                <a:latin typeface="Arial" pitchFamily="34" charset="0"/>
                <a:cs typeface="Arial" pitchFamily="34" charset="0"/>
              </a:rPr>
              <a:t> nên có thể sử dụng </a:t>
            </a:r>
            <a:r>
              <a:rPr lang="en-US" sz="2400" b="1">
                <a:solidFill>
                  <a:schemeClr val="tx1">
                    <a:lumMod val="95000"/>
                    <a:lumOff val="5000"/>
                  </a:schemeClr>
                </a:solidFill>
                <a:latin typeface="Arial" pitchFamily="34" charset="0"/>
                <a:cs typeface="Arial" pitchFamily="34" charset="0"/>
              </a:rPr>
              <a:t>toán tử xuất &lt;&lt;</a:t>
            </a:r>
            <a:r>
              <a:rPr lang="en-US" sz="2400">
                <a:solidFill>
                  <a:schemeClr val="tx1">
                    <a:lumMod val="95000"/>
                    <a:lumOff val="5000"/>
                  </a:schemeClr>
                </a:solidFill>
                <a:latin typeface="Arial" pitchFamily="34" charset="0"/>
                <a:cs typeface="Arial" pitchFamily="34" charset="0"/>
              </a:rPr>
              <a:t> cũng như gọi </a:t>
            </a:r>
            <a:r>
              <a:rPr lang="en-US" sz="2400" u="sng">
                <a:solidFill>
                  <a:schemeClr val="tx1">
                    <a:lumMod val="95000"/>
                    <a:lumOff val="5000"/>
                  </a:schemeClr>
                </a:solidFill>
                <a:latin typeface="Arial" pitchFamily="34" charset="0"/>
                <a:cs typeface="Arial" pitchFamily="34" charset="0"/>
              </a:rPr>
              <a:t>các phương thức xuất </a:t>
            </a:r>
            <a:r>
              <a:rPr lang="en-US" sz="2400">
                <a:solidFill>
                  <a:schemeClr val="tx1">
                    <a:lumMod val="95000"/>
                    <a:lumOff val="5000"/>
                  </a:schemeClr>
                </a:solidFill>
                <a:latin typeface="Arial" pitchFamily="34" charset="0"/>
                <a:cs typeface="Arial" pitchFamily="34" charset="0"/>
              </a:rPr>
              <a:t>khác của lớp </a:t>
            </a:r>
            <a:r>
              <a:rPr lang="en-US" sz="2400" b="1">
                <a:solidFill>
                  <a:schemeClr val="tx1">
                    <a:lumMod val="95000"/>
                    <a:lumOff val="5000"/>
                  </a:schemeClr>
                </a:solidFill>
                <a:latin typeface="Arial" pitchFamily="34" charset="0"/>
                <a:cs typeface="Arial" pitchFamily="34" charset="0"/>
              </a:rPr>
              <a:t>ostream </a:t>
            </a:r>
            <a:r>
              <a:rPr lang="en-US" sz="2400">
                <a:solidFill>
                  <a:schemeClr val="tx1">
                    <a:lumMod val="95000"/>
                    <a:lumOff val="5000"/>
                  </a:schemeClr>
                </a:solidFill>
                <a:latin typeface="Arial" pitchFamily="34" charset="0"/>
                <a:cs typeface="Arial" pitchFamily="34" charset="0"/>
              </a:rPr>
              <a:t>(flush, put, write, …).</a:t>
            </a:r>
            <a:endParaRPr lang="en-US" sz="2400" b="1">
              <a:solidFill>
                <a:schemeClr val="tx1">
                  <a:lumMod val="95000"/>
                  <a:lumOff val="5000"/>
                </a:schemeClr>
              </a:solidFill>
              <a:latin typeface="Arial" pitchFamily="34" charset="0"/>
              <a:cs typeface="Arial" pitchFamily="34" charset="0"/>
            </a:endParaRPr>
          </a:p>
          <a:p>
            <a:pPr marL="0" indent="344488" algn="just">
              <a:lnSpc>
                <a:spcPct val="130000"/>
              </a:lnSpc>
              <a:spcBef>
                <a:spcPts val="300"/>
              </a:spcBef>
              <a:spcAft>
                <a:spcPts val="300"/>
              </a:spcAft>
              <a:buNone/>
            </a:pPr>
            <a:r>
              <a:rPr lang="en-US" sz="2400" b="1">
                <a:solidFill>
                  <a:schemeClr val="tx1">
                    <a:lumMod val="95000"/>
                    <a:lumOff val="5000"/>
                  </a:schemeClr>
                </a:solidFill>
                <a:latin typeface="Arial" pitchFamily="34" charset="0"/>
                <a:cs typeface="Arial" pitchFamily="34" charset="0"/>
              </a:rPr>
              <a:t>cout &lt;&lt; </a:t>
            </a:r>
            <a:r>
              <a:rPr lang="en-US" sz="2400">
                <a:solidFill>
                  <a:schemeClr val="tx1">
                    <a:lumMod val="95000"/>
                    <a:lumOff val="5000"/>
                  </a:schemeClr>
                </a:solidFill>
                <a:latin typeface="Arial" pitchFamily="34" charset="0"/>
                <a:cs typeface="Arial" pitchFamily="34" charset="0"/>
              </a:rPr>
              <a:t>Tham_số_1 </a:t>
            </a:r>
            <a:r>
              <a:rPr lang="en-US" sz="2400" b="1">
                <a:solidFill>
                  <a:schemeClr val="tx1">
                    <a:lumMod val="95000"/>
                    <a:lumOff val="5000"/>
                  </a:schemeClr>
                </a:solidFill>
                <a:latin typeface="Arial" pitchFamily="34" charset="0"/>
                <a:cs typeface="Arial" pitchFamily="34" charset="0"/>
              </a:rPr>
              <a:t>&lt;&lt;</a:t>
            </a:r>
            <a:r>
              <a:rPr lang="en-US" sz="2400">
                <a:solidFill>
                  <a:schemeClr val="tx1">
                    <a:lumMod val="95000"/>
                    <a:lumOff val="5000"/>
                  </a:schemeClr>
                </a:solidFill>
                <a:latin typeface="Arial" pitchFamily="34" charset="0"/>
                <a:cs typeface="Arial" pitchFamily="34" charset="0"/>
              </a:rPr>
              <a:t> Tham_số_2 </a:t>
            </a:r>
            <a:r>
              <a:rPr lang="en-US" sz="2400" b="1">
                <a:solidFill>
                  <a:schemeClr val="tx1">
                    <a:lumMod val="95000"/>
                    <a:lumOff val="5000"/>
                  </a:schemeClr>
                </a:solidFill>
                <a:latin typeface="Arial" pitchFamily="34" charset="0"/>
                <a:cs typeface="Arial" pitchFamily="34" charset="0"/>
              </a:rPr>
              <a:t>&lt;&lt;</a:t>
            </a:r>
            <a:r>
              <a:rPr lang="en-US" sz="2400">
                <a:solidFill>
                  <a:schemeClr val="tx1">
                    <a:lumMod val="95000"/>
                    <a:lumOff val="5000"/>
                  </a:schemeClr>
                </a:solidFill>
                <a:latin typeface="Arial" pitchFamily="34" charset="0"/>
                <a:cs typeface="Arial" pitchFamily="34" charset="0"/>
              </a:rPr>
              <a:t>…</a:t>
            </a:r>
            <a:r>
              <a:rPr lang="en-US" sz="2400" b="1">
                <a:solidFill>
                  <a:schemeClr val="tx1">
                    <a:lumMod val="95000"/>
                    <a:lumOff val="5000"/>
                  </a:schemeClr>
                </a:solidFill>
                <a:latin typeface="Arial" pitchFamily="34" charset="0"/>
                <a:cs typeface="Arial" pitchFamily="34" charset="0"/>
              </a:rPr>
              <a:t>&lt;&lt;</a:t>
            </a:r>
            <a:r>
              <a:rPr lang="en-US" sz="2400">
                <a:solidFill>
                  <a:schemeClr val="tx1">
                    <a:lumMod val="95000"/>
                    <a:lumOff val="5000"/>
                  </a:schemeClr>
                </a:solidFill>
                <a:latin typeface="Arial" pitchFamily="34" charset="0"/>
                <a:cs typeface="Arial" pitchFamily="34" charset="0"/>
              </a:rPr>
              <a:t> Tham_số_n;</a:t>
            </a:r>
          </a:p>
          <a:p>
            <a:pPr marL="0" indent="0" algn="just">
              <a:lnSpc>
                <a:spcPct val="130000"/>
              </a:lnSpc>
              <a:spcBef>
                <a:spcPts val="300"/>
              </a:spcBef>
              <a:spcAft>
                <a:spcPts val="300"/>
              </a:spcAft>
              <a:buNone/>
            </a:pPr>
            <a:r>
              <a:rPr lang="en-US" sz="2400" u="sng">
                <a:solidFill>
                  <a:schemeClr val="tx1">
                    <a:lumMod val="95000"/>
                    <a:lumOff val="5000"/>
                  </a:schemeClr>
                </a:solidFill>
                <a:latin typeface="Arial" pitchFamily="34" charset="0"/>
                <a:cs typeface="Arial" pitchFamily="34" charset="0"/>
              </a:rPr>
              <a:t>Các tham số có thể là:</a:t>
            </a:r>
          </a:p>
          <a:p>
            <a:pPr marL="688975" indent="-344488" algn="just">
              <a:lnSpc>
                <a:spcPct val="130000"/>
              </a:lnSpc>
              <a:spcBef>
                <a:spcPts val="300"/>
              </a:spcBef>
              <a:spcAft>
                <a:spcPts val="300"/>
              </a:spcAft>
              <a:buFont typeface="Wingdings" panose="05000000000000000000" pitchFamily="2" charset="2"/>
              <a:buChar char="§"/>
            </a:pPr>
            <a:r>
              <a:rPr lang="en-US" sz="2400" b="1">
                <a:solidFill>
                  <a:schemeClr val="tx1">
                    <a:lumMod val="95000"/>
                    <a:lumOff val="5000"/>
                  </a:schemeClr>
                </a:solidFill>
                <a:latin typeface="Arial" pitchFamily="34" charset="0"/>
                <a:cs typeface="Arial" pitchFamily="34" charset="0"/>
              </a:rPr>
              <a:t>Giá trị </a:t>
            </a:r>
            <a:r>
              <a:rPr lang="en-US" sz="2400">
                <a:solidFill>
                  <a:schemeClr val="tx1">
                    <a:lumMod val="95000"/>
                    <a:lumOff val="5000"/>
                  </a:schemeClr>
                </a:solidFill>
                <a:latin typeface="Arial" pitchFamily="34" charset="0"/>
                <a:cs typeface="Arial" pitchFamily="34" charset="0"/>
              </a:rPr>
              <a:t>nguyên, giá trị thực, một ký tự.</a:t>
            </a:r>
          </a:p>
          <a:p>
            <a:pPr marL="688975" indent="-344488" algn="just">
              <a:lnSpc>
                <a:spcPct val="130000"/>
              </a:lnSpc>
              <a:spcBef>
                <a:spcPts val="300"/>
              </a:spcBef>
              <a:spcAft>
                <a:spcPts val="300"/>
              </a:spcAft>
              <a:buFont typeface="Wingdings" panose="05000000000000000000" pitchFamily="2" charset="2"/>
              <a:buChar char="§"/>
            </a:pPr>
            <a:r>
              <a:rPr lang="en-US" sz="2400" b="1">
                <a:solidFill>
                  <a:schemeClr val="tx1">
                    <a:lumMod val="95000"/>
                    <a:lumOff val="5000"/>
                  </a:schemeClr>
                </a:solidFill>
                <a:latin typeface="Arial" pitchFamily="34" charset="0"/>
                <a:cs typeface="Arial" pitchFamily="34" charset="0"/>
              </a:rPr>
              <a:t>Con trỏ ký tự </a:t>
            </a:r>
            <a:r>
              <a:rPr lang="en-US" sz="2400">
                <a:solidFill>
                  <a:schemeClr val="tx1">
                    <a:lumMod val="95000"/>
                    <a:lumOff val="5000"/>
                  </a:schemeClr>
                </a:solidFill>
                <a:latin typeface="Arial" pitchFamily="34" charset="0"/>
                <a:cs typeface="Arial" pitchFamily="34" charset="0"/>
              </a:rPr>
              <a:t>(char *) để xuất chuỗi ký tự.</a:t>
            </a:r>
          </a:p>
          <a:p>
            <a:pPr marL="0" indent="0" algn="just">
              <a:lnSpc>
                <a:spcPct val="130000"/>
              </a:lnSpc>
              <a:spcBef>
                <a:spcPts val="300"/>
              </a:spcBef>
              <a:spcAft>
                <a:spcPts val="300"/>
              </a:spcAft>
              <a:buNone/>
            </a:pPr>
            <a:r>
              <a:rPr lang="en-US" sz="2400" u="sng">
                <a:solidFill>
                  <a:schemeClr val="tx1">
                    <a:lumMod val="95000"/>
                    <a:lumOff val="5000"/>
                  </a:schemeClr>
                </a:solidFill>
                <a:latin typeface="Arial" pitchFamily="34" charset="0"/>
                <a:cs typeface="Arial" pitchFamily="34" charset="0"/>
              </a:rPr>
              <a:t>Ví dụ</a:t>
            </a:r>
            <a:r>
              <a:rPr lang="en-US" sz="2400">
                <a:solidFill>
                  <a:schemeClr val="tx1">
                    <a:lumMod val="95000"/>
                    <a:lumOff val="5000"/>
                  </a:schemeClr>
                </a:solidFill>
                <a:latin typeface="Arial" pitchFamily="34" charset="0"/>
                <a:cs typeface="Arial" pitchFamily="34" charset="0"/>
              </a:rPr>
              <a:t>: </a:t>
            </a:r>
            <a:r>
              <a:rPr lang="pt-BR" sz="2400" b="1">
                <a:latin typeface="Arial" pitchFamily="34" charset="0"/>
                <a:cs typeface="Arial" pitchFamily="34" charset="0"/>
              </a:rPr>
              <a:t>cout &lt;&lt;</a:t>
            </a:r>
            <a:r>
              <a:rPr lang="pt-BR" sz="2400">
                <a:latin typeface="Arial" pitchFamily="34" charset="0"/>
                <a:cs typeface="Arial" pitchFamily="34" charset="0"/>
              </a:rPr>
              <a:t> a </a:t>
            </a:r>
            <a:r>
              <a:rPr lang="pt-BR" sz="2400" b="1">
                <a:latin typeface="Arial" pitchFamily="34" charset="0"/>
                <a:cs typeface="Arial" pitchFamily="34" charset="0"/>
              </a:rPr>
              <a:t>&lt;&lt;</a:t>
            </a:r>
            <a:r>
              <a:rPr lang="pt-BR" sz="2400">
                <a:latin typeface="Arial" pitchFamily="34" charset="0"/>
                <a:cs typeface="Arial" pitchFamily="34" charset="0"/>
              </a:rPr>
              <a:t> “\n”; </a:t>
            </a:r>
            <a:r>
              <a:rPr lang="pt-BR" sz="2400">
                <a:solidFill>
                  <a:srgbClr val="C00000"/>
                </a:solidFill>
                <a:latin typeface="Arial" pitchFamily="34" charset="0"/>
                <a:cs typeface="Arial" pitchFamily="34" charset="0"/>
              </a:rPr>
              <a:t>//Nghĩa là bỏ a và “\n” vào </a:t>
            </a:r>
            <a:r>
              <a:rPr lang="pt-BR" sz="2400" b="1">
                <a:solidFill>
                  <a:srgbClr val="C00000"/>
                </a:solidFill>
                <a:latin typeface="Arial" pitchFamily="34" charset="0"/>
                <a:cs typeface="Arial" pitchFamily="34" charset="0"/>
              </a:rPr>
              <a:t>cout</a:t>
            </a:r>
          </a:p>
          <a:p>
            <a:pPr marL="0"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678753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50" y="1676400"/>
            <a:ext cx="8991600" cy="4724400"/>
          </a:xfrm>
        </p:spPr>
        <p:txBody>
          <a:bodyPr>
            <a:noAutofit/>
          </a:bodyPr>
          <a:lstStyle/>
          <a:p>
            <a:pPr marL="0" indent="0" algn="just">
              <a:lnSpc>
                <a:spcPct val="130000"/>
              </a:lnSpc>
              <a:spcBef>
                <a:spcPts val="300"/>
              </a:spcBef>
              <a:spcAft>
                <a:spcPts val="300"/>
              </a:spcAft>
              <a:buNone/>
            </a:pPr>
            <a:r>
              <a:rPr lang="en-US" sz="2400">
                <a:latin typeface="Arial" pitchFamily="34" charset="0"/>
                <a:cs typeface="Arial" pitchFamily="34" charset="0"/>
              </a:rPr>
              <a:t>Đ</a:t>
            </a:r>
            <a:r>
              <a:rPr lang="vi-VN" sz="2400">
                <a:latin typeface="Arial" pitchFamily="34" charset="0"/>
                <a:cs typeface="Arial" pitchFamily="34" charset="0"/>
              </a:rPr>
              <a:t>ịnh nghĩa</a:t>
            </a:r>
            <a:r>
              <a:rPr lang="en-US" sz="2400">
                <a:latin typeface="Arial" pitchFamily="34" charset="0"/>
                <a:cs typeface="Arial" pitchFamily="34" charset="0"/>
              </a:rPr>
              <a:t> chồng</a:t>
            </a:r>
            <a:r>
              <a:rPr lang="vi-VN" sz="2400">
                <a:latin typeface="Arial" pitchFamily="34" charset="0"/>
                <a:cs typeface="Arial" pitchFamily="34" charset="0"/>
              </a:rPr>
              <a:t> </a:t>
            </a:r>
            <a:r>
              <a:rPr lang="vi-VN" sz="2400" b="1">
                <a:latin typeface="Arial" pitchFamily="34" charset="0"/>
                <a:cs typeface="Arial" pitchFamily="34" charset="0"/>
              </a:rPr>
              <a:t>toán</a:t>
            </a:r>
            <a:r>
              <a:rPr lang="en-US" sz="2400" b="1">
                <a:latin typeface="Arial" pitchFamily="34" charset="0"/>
                <a:cs typeface="Arial" pitchFamily="34" charset="0"/>
              </a:rPr>
              <a:t> tử</a:t>
            </a:r>
            <a:r>
              <a:rPr lang="vi-VN" sz="2400" b="1">
                <a:latin typeface="Arial" pitchFamily="34" charset="0"/>
                <a:cs typeface="Arial" pitchFamily="34" charset="0"/>
              </a:rPr>
              <a:t> &lt;&lt;</a:t>
            </a:r>
            <a:r>
              <a:rPr lang="vi-VN" sz="2400">
                <a:latin typeface="Arial" pitchFamily="34" charset="0"/>
                <a:cs typeface="Arial" pitchFamily="34" charset="0"/>
              </a:rPr>
              <a:t> </a:t>
            </a:r>
            <a:r>
              <a:rPr lang="en-US" sz="2400">
                <a:latin typeface="Arial" pitchFamily="34" charset="0"/>
                <a:cs typeface="Arial" pitchFamily="34" charset="0"/>
              </a:rPr>
              <a:t>để</a:t>
            </a:r>
            <a:r>
              <a:rPr lang="vi-VN" sz="2400">
                <a:latin typeface="Arial" pitchFamily="34" charset="0"/>
                <a:cs typeface="Arial" pitchFamily="34" charset="0"/>
              </a:rPr>
              <a:t> </a:t>
            </a:r>
            <a:r>
              <a:rPr lang="en-US" sz="2400">
                <a:latin typeface="Arial" pitchFamily="34" charset="0"/>
                <a:cs typeface="Arial" pitchFamily="34" charset="0"/>
              </a:rPr>
              <a:t>gửi</a:t>
            </a:r>
            <a:r>
              <a:rPr lang="vi-VN" sz="2400">
                <a:latin typeface="Arial" pitchFamily="34" charset="0"/>
                <a:cs typeface="Arial" pitchFamily="34" charset="0"/>
              </a:rPr>
              <a:t> ra dòng xuất</a:t>
            </a:r>
            <a:r>
              <a:rPr lang="en-US" sz="2400">
                <a:latin typeface="Arial" pitchFamily="34" charset="0"/>
                <a:cs typeface="Arial" pitchFamily="34" charset="0"/>
              </a:rPr>
              <a:t> chuẩn </a:t>
            </a:r>
            <a:r>
              <a:rPr lang="en-US" sz="2400" b="1">
                <a:latin typeface="Arial" pitchFamily="34" charset="0"/>
                <a:cs typeface="Arial" pitchFamily="34" charset="0"/>
              </a:rPr>
              <a:t>cout</a:t>
            </a:r>
            <a:r>
              <a:rPr lang="vi-VN" sz="2400">
                <a:latin typeface="Arial" pitchFamily="34" charset="0"/>
                <a:cs typeface="Arial" pitchFamily="34" charset="0"/>
              </a:rPr>
              <a:t> dữ liệu </a:t>
            </a:r>
            <a:r>
              <a:rPr lang="en-US" sz="2400">
                <a:latin typeface="Arial" pitchFamily="34" charset="0"/>
                <a:cs typeface="Arial" pitchFamily="34" charset="0"/>
              </a:rPr>
              <a:t>có kiểu tự</a:t>
            </a:r>
            <a:r>
              <a:rPr lang="vi-VN" sz="2400">
                <a:latin typeface="Arial" pitchFamily="34" charset="0"/>
                <a:cs typeface="Arial" pitchFamily="34" charset="0"/>
              </a:rPr>
              <a:t> định nghĩa</a:t>
            </a:r>
            <a:r>
              <a:rPr lang="en-US" sz="2400">
                <a:latin typeface="Arial" pitchFamily="34" charset="0"/>
                <a:cs typeface="Arial" pitchFamily="34" charset="0"/>
              </a:rPr>
              <a:t>.</a:t>
            </a:r>
          </a:p>
          <a:p>
            <a:pPr marL="0" indent="0" algn="just">
              <a:lnSpc>
                <a:spcPct val="130000"/>
              </a:lnSpc>
              <a:spcBef>
                <a:spcPts val="300"/>
              </a:spcBef>
              <a:spcAft>
                <a:spcPts val="300"/>
              </a:spcAft>
              <a:buNone/>
            </a:pPr>
            <a:r>
              <a:rPr lang="en-US" sz="2400">
                <a:solidFill>
                  <a:srgbClr val="0000FF"/>
                </a:solidFill>
                <a:latin typeface="Arial" panose="020B0604020202020204" pitchFamily="34" charset="0"/>
                <a:cs typeface="Arial" panose="020B0604020202020204" pitchFamily="34" charset="0"/>
              </a:rPr>
              <a:t>friend</a:t>
            </a:r>
            <a:r>
              <a:rPr lang="en-US" sz="2400">
                <a:solidFill>
                  <a:srgbClr val="2B91AF"/>
                </a:solidFill>
                <a:latin typeface="Arial" panose="020B0604020202020204" pitchFamily="34" charset="0"/>
                <a:cs typeface="Arial" panose="020B0604020202020204" pitchFamily="34" charset="0"/>
              </a:rPr>
              <a:t> ostream</a:t>
            </a:r>
            <a:r>
              <a:rPr lang="en-US" sz="2400">
                <a:solidFill>
                  <a:srgbClr val="000000"/>
                </a:solidFill>
                <a:latin typeface="Arial" panose="020B0604020202020204" pitchFamily="34" charset="0"/>
                <a:cs typeface="Arial" panose="020B0604020202020204" pitchFamily="34" charset="0"/>
              </a:rPr>
              <a:t>&amp; </a:t>
            </a:r>
            <a:r>
              <a:rPr lang="en-US" sz="2400">
                <a:solidFill>
                  <a:srgbClr val="008080"/>
                </a:solidFill>
                <a:latin typeface="Arial" panose="020B0604020202020204" pitchFamily="34" charset="0"/>
                <a:cs typeface="Arial" panose="020B0604020202020204" pitchFamily="34" charset="0"/>
              </a:rPr>
              <a:t>operator</a:t>
            </a:r>
            <a:r>
              <a:rPr lang="en-US" sz="2400" b="1">
                <a:solidFill>
                  <a:srgbClr val="008080"/>
                </a:solidFill>
                <a:latin typeface="Arial" panose="020B0604020202020204" pitchFamily="34" charset="0"/>
                <a:cs typeface="Arial" panose="020B0604020202020204" pitchFamily="34" charset="0"/>
              </a:rPr>
              <a:t>&lt;&lt;</a:t>
            </a:r>
            <a:r>
              <a:rPr lang="en-US" sz="2400">
                <a:solidFill>
                  <a:srgbClr val="000000"/>
                </a:solidFill>
                <a:latin typeface="Arial" panose="020B0604020202020204" pitchFamily="34" charset="0"/>
                <a:cs typeface="Arial" panose="020B0604020202020204" pitchFamily="34" charset="0"/>
              </a:rPr>
              <a:t>(</a:t>
            </a:r>
            <a:r>
              <a:rPr lang="en-US" sz="2400">
                <a:solidFill>
                  <a:srgbClr val="2B91AF"/>
                </a:solidFill>
                <a:latin typeface="Arial" panose="020B0604020202020204" pitchFamily="34" charset="0"/>
                <a:cs typeface="Arial" panose="020B0604020202020204" pitchFamily="34" charset="0"/>
              </a:rPr>
              <a:t>ostream</a:t>
            </a:r>
            <a:r>
              <a:rPr lang="en-US" sz="2400">
                <a:solidFill>
                  <a:srgbClr val="000000"/>
                </a:solidFill>
                <a:latin typeface="Arial" panose="020B0604020202020204" pitchFamily="34" charset="0"/>
                <a:cs typeface="Arial" panose="020B0604020202020204" pitchFamily="34" charset="0"/>
              </a:rPr>
              <a:t>&amp; os, </a:t>
            </a:r>
            <a:r>
              <a:rPr lang="en-US" sz="2400">
                <a:solidFill>
                  <a:srgbClr val="0000FF"/>
                </a:solidFill>
                <a:latin typeface="Arial" panose="020B0604020202020204" pitchFamily="34" charset="0"/>
                <a:cs typeface="Arial" panose="020B0604020202020204" pitchFamily="34" charset="0"/>
              </a:rPr>
              <a:t>const</a:t>
            </a:r>
            <a:r>
              <a:rPr lang="en-US" sz="2400">
                <a:solidFill>
                  <a:srgbClr val="000000"/>
                </a:solidFill>
                <a:latin typeface="Arial" panose="020B0604020202020204" pitchFamily="34" charset="0"/>
                <a:cs typeface="Arial" panose="020B0604020202020204" pitchFamily="34" charset="0"/>
              </a:rPr>
              <a:t> </a:t>
            </a:r>
            <a:r>
              <a:rPr lang="en-US" sz="2400">
                <a:solidFill>
                  <a:srgbClr val="2B91AF"/>
                </a:solidFill>
                <a:latin typeface="Arial" panose="020B0604020202020204" pitchFamily="34" charset="0"/>
                <a:cs typeface="Arial" panose="020B0604020202020204" pitchFamily="34" charset="0"/>
              </a:rPr>
              <a:t>Kiểu_tự_đn</a:t>
            </a:r>
            <a:r>
              <a:rPr lang="en-US" sz="2400">
                <a:solidFill>
                  <a:srgbClr val="000000"/>
                </a:solidFill>
                <a:latin typeface="Arial" panose="020B0604020202020204" pitchFamily="34" charset="0"/>
                <a:cs typeface="Arial" panose="020B0604020202020204" pitchFamily="34" charset="0"/>
              </a:rPr>
              <a:t> &amp;a) {</a:t>
            </a:r>
          </a:p>
          <a:p>
            <a:pPr marL="0" indent="344488">
              <a:buNone/>
            </a:pPr>
            <a:r>
              <a:rPr lang="en-US" sz="2400">
                <a:latin typeface="Arial" panose="020B0604020202020204" pitchFamily="34" charset="0"/>
                <a:cs typeface="Arial" panose="020B0604020202020204" pitchFamily="34" charset="0"/>
              </a:rPr>
              <a:t>os &lt;&lt; a.Thuộc_tính; </a:t>
            </a:r>
            <a:r>
              <a:rPr lang="en-US" sz="2400">
                <a:solidFill>
                  <a:srgbClr val="C00000"/>
                </a:solidFill>
                <a:latin typeface="Arial" panose="020B0604020202020204" pitchFamily="34" charset="0"/>
                <a:cs typeface="Arial" panose="020B0604020202020204" pitchFamily="34" charset="0"/>
              </a:rPr>
              <a:t>//Hàm bạn nên có thể truy xuất dl của lớp</a:t>
            </a:r>
          </a:p>
          <a:p>
            <a:pPr marL="0" indent="344488">
              <a:buNone/>
            </a:pPr>
            <a:r>
              <a:rPr lang="en-US" sz="2400">
                <a:solidFill>
                  <a:srgbClr val="0000FF"/>
                </a:solidFill>
                <a:latin typeface="Arial" panose="020B0604020202020204" pitchFamily="34" charset="0"/>
                <a:cs typeface="Arial" panose="020B0604020202020204" pitchFamily="34" charset="0"/>
              </a:rPr>
              <a:t>return</a:t>
            </a:r>
            <a:r>
              <a:rPr lang="en-US" sz="2400">
                <a:solidFill>
                  <a:srgbClr val="000000"/>
                </a:solidFill>
                <a:latin typeface="Arial" panose="020B0604020202020204" pitchFamily="34" charset="0"/>
                <a:cs typeface="Arial" panose="020B0604020202020204" pitchFamily="34" charset="0"/>
              </a:rPr>
              <a:t> os;</a:t>
            </a:r>
          </a:p>
          <a:p>
            <a:pPr marL="0" indent="0">
              <a:buNone/>
            </a:pPr>
            <a:r>
              <a:rPr lang="en-US" sz="2400">
                <a:solidFill>
                  <a:srgbClr val="000000"/>
                </a:solidFill>
                <a:latin typeface="Arial" panose="020B0604020202020204" pitchFamily="34" charset="0"/>
                <a:cs typeface="Arial" panose="020B0604020202020204" pitchFamily="34" charset="0"/>
              </a:rPr>
              <a:t>}</a:t>
            </a:r>
          </a:p>
          <a:p>
            <a:pPr marL="0" indent="0">
              <a:buNone/>
            </a:pPr>
            <a:r>
              <a:rPr lang="en-US" sz="2400" b="1">
                <a:solidFill>
                  <a:srgbClr val="000000"/>
                </a:solidFill>
                <a:latin typeface="Arial" panose="020B0604020202020204" pitchFamily="34" charset="0"/>
                <a:cs typeface="Arial" panose="020B0604020202020204" pitchFamily="34" charset="0"/>
              </a:rPr>
              <a:t>=&gt; Sử dụng: </a:t>
            </a:r>
            <a:r>
              <a:rPr lang="en-US" sz="2400">
                <a:solidFill>
                  <a:srgbClr val="FF0000"/>
                </a:solidFill>
                <a:latin typeface="Arial" panose="020B0604020202020204" pitchFamily="34" charset="0"/>
                <a:cs typeface="Arial" panose="020B0604020202020204" pitchFamily="34" charset="0"/>
              </a:rPr>
              <a:t>cout</a:t>
            </a:r>
            <a:r>
              <a:rPr lang="en-US" sz="2400" b="1">
                <a:solidFill>
                  <a:srgbClr val="FF0000"/>
                </a:solidFill>
                <a:latin typeface="Arial" panose="020B0604020202020204" pitchFamily="34" charset="0"/>
                <a:cs typeface="Arial" panose="020B0604020202020204" pitchFamily="34" charset="0"/>
              </a:rPr>
              <a:t> &lt;&lt;</a:t>
            </a:r>
            <a:r>
              <a:rPr lang="en-US" sz="2400">
                <a:solidFill>
                  <a:srgbClr val="FF0000"/>
                </a:solidFill>
                <a:latin typeface="Arial" panose="020B0604020202020204" pitchFamily="34" charset="0"/>
                <a:cs typeface="Arial" panose="020B0604020202020204" pitchFamily="34" charset="0"/>
              </a:rPr>
              <a:t> Đối_tượng_có_kiểu_tự_định_nghĩa;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Title 1">
            <a:extLst>
              <a:ext uri="{FF2B5EF4-FFF2-40B4-BE49-F238E27FC236}">
                <a16:creationId xmlns:a16="http://schemas.microsoft.com/office/drawing/2014/main" id="{F6F0E670-F3D3-404E-AA6D-CE8400DD6446}"/>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4.2.1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&lt;&lt;</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1029817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10650" cy="4724400"/>
          </a:xfrm>
        </p:spPr>
        <p:txBody>
          <a:bodyPr>
            <a:noAutofit/>
          </a:bodyPr>
          <a:lstStyle/>
          <a:p>
            <a:pPr marL="0" indent="0" algn="just">
              <a:lnSpc>
                <a:spcPct val="130000"/>
              </a:lnSpc>
              <a:spcBef>
                <a:spcPts val="0"/>
              </a:spcBef>
              <a:buNone/>
            </a:pPr>
            <a:r>
              <a:rPr lang="en-US" sz="2400">
                <a:latin typeface="Arial" panose="020B0604020202020204" pitchFamily="34" charset="0"/>
                <a:cs typeface="Arial" panose="020B0604020202020204" pitchFamily="34" charset="0"/>
              </a:rPr>
              <a:t>Nếu không phải là hàm bạn mà là hàm thành phần của lớp thì hàm toán tử trên </a:t>
            </a:r>
            <a:r>
              <a:rPr lang="en-US" sz="2400" u="sng">
                <a:latin typeface="Arial" panose="020B0604020202020204" pitchFamily="34" charset="0"/>
                <a:cs typeface="Arial" panose="020B0604020202020204" pitchFamily="34" charset="0"/>
              </a:rPr>
              <a:t>chỉ có một đối số</a:t>
            </a:r>
            <a:r>
              <a:rPr lang="en-US" sz="2400">
                <a:latin typeface="Arial" panose="020B0604020202020204" pitchFamily="34" charset="0"/>
                <a:cs typeface="Arial" panose="020B0604020202020204" pitchFamily="34" charset="0"/>
              </a:rPr>
              <a:t> như sau:</a:t>
            </a:r>
            <a:endParaRPr lang="vi-VN" sz="2400">
              <a:latin typeface="Arial" pitchFamily="34" charset="0"/>
              <a:cs typeface="Arial" pitchFamily="34" charset="0"/>
            </a:endParaRPr>
          </a:p>
          <a:p>
            <a:pPr marL="0" indent="0" algn="just">
              <a:lnSpc>
                <a:spcPct val="130000"/>
              </a:lnSpc>
              <a:spcBef>
                <a:spcPts val="300"/>
              </a:spcBef>
              <a:spcAft>
                <a:spcPts val="300"/>
              </a:spcAft>
              <a:buNone/>
            </a:pPr>
            <a:r>
              <a:rPr lang="en-US" sz="2400">
                <a:solidFill>
                  <a:srgbClr val="2B91AF"/>
                </a:solidFill>
                <a:latin typeface="Arial" panose="020B0604020202020204" pitchFamily="34" charset="0"/>
                <a:cs typeface="Arial" panose="020B0604020202020204" pitchFamily="34" charset="0"/>
              </a:rPr>
              <a:t>ostream</a:t>
            </a:r>
            <a:r>
              <a:rPr lang="en-US" sz="2400">
                <a:solidFill>
                  <a:srgbClr val="000000"/>
                </a:solidFill>
                <a:latin typeface="Arial" panose="020B0604020202020204" pitchFamily="34" charset="0"/>
                <a:cs typeface="Arial" panose="020B0604020202020204" pitchFamily="34" charset="0"/>
              </a:rPr>
              <a:t>&amp; </a:t>
            </a:r>
            <a:r>
              <a:rPr lang="en-US" sz="2400">
                <a:solidFill>
                  <a:srgbClr val="008080"/>
                </a:solidFill>
                <a:latin typeface="Arial" panose="020B0604020202020204" pitchFamily="34" charset="0"/>
                <a:cs typeface="Arial" panose="020B0604020202020204" pitchFamily="34" charset="0"/>
              </a:rPr>
              <a:t>operator</a:t>
            </a:r>
            <a:r>
              <a:rPr lang="en-US" sz="2400" b="1">
                <a:solidFill>
                  <a:srgbClr val="008080"/>
                </a:solidFill>
                <a:latin typeface="Arial" panose="020B0604020202020204" pitchFamily="34" charset="0"/>
                <a:cs typeface="Arial" panose="020B0604020202020204" pitchFamily="34" charset="0"/>
              </a:rPr>
              <a:t>&lt;&lt;</a:t>
            </a:r>
            <a:r>
              <a:rPr lang="en-US" sz="2400">
                <a:solidFill>
                  <a:srgbClr val="000000"/>
                </a:solidFill>
                <a:latin typeface="Arial" panose="020B0604020202020204" pitchFamily="34" charset="0"/>
                <a:cs typeface="Arial" panose="020B0604020202020204" pitchFamily="34" charset="0"/>
              </a:rPr>
              <a:t>(</a:t>
            </a:r>
            <a:r>
              <a:rPr lang="en-US" sz="2400">
                <a:solidFill>
                  <a:srgbClr val="2B91AF"/>
                </a:solidFill>
                <a:latin typeface="Arial" panose="020B0604020202020204" pitchFamily="34" charset="0"/>
                <a:cs typeface="Arial" panose="020B0604020202020204" pitchFamily="34" charset="0"/>
              </a:rPr>
              <a:t>ostream</a:t>
            </a:r>
            <a:r>
              <a:rPr lang="en-US" sz="2400">
                <a:solidFill>
                  <a:srgbClr val="000000"/>
                </a:solidFill>
                <a:latin typeface="Arial" panose="020B0604020202020204" pitchFamily="34" charset="0"/>
                <a:cs typeface="Arial" panose="020B0604020202020204" pitchFamily="34" charset="0"/>
              </a:rPr>
              <a:t>&amp; os) {</a:t>
            </a:r>
          </a:p>
          <a:p>
            <a:pPr marL="0" indent="344488">
              <a:buNone/>
            </a:pPr>
            <a:r>
              <a:rPr lang="en-US" sz="2400">
                <a:latin typeface="Arial" panose="020B0604020202020204" pitchFamily="34" charset="0"/>
                <a:cs typeface="Arial" panose="020B0604020202020204" pitchFamily="34" charset="0"/>
              </a:rPr>
              <a:t>os &lt;&lt; this.Thuộc_tính; hoặc os &lt;&lt; Dữ_liệu_của_lớp;</a:t>
            </a:r>
            <a:endParaRPr lang="en-US" sz="2400">
              <a:solidFill>
                <a:srgbClr val="C00000"/>
              </a:solidFill>
              <a:latin typeface="Arial" panose="020B0604020202020204" pitchFamily="34" charset="0"/>
              <a:cs typeface="Arial" panose="020B0604020202020204" pitchFamily="34" charset="0"/>
            </a:endParaRPr>
          </a:p>
          <a:p>
            <a:pPr marL="0" indent="344488">
              <a:buNone/>
            </a:pPr>
            <a:r>
              <a:rPr lang="en-US" sz="2400">
                <a:solidFill>
                  <a:srgbClr val="0000FF"/>
                </a:solidFill>
                <a:latin typeface="Arial" panose="020B0604020202020204" pitchFamily="34" charset="0"/>
                <a:cs typeface="Arial" panose="020B0604020202020204" pitchFamily="34" charset="0"/>
              </a:rPr>
              <a:t>return</a:t>
            </a:r>
            <a:r>
              <a:rPr lang="en-US" sz="2400">
                <a:solidFill>
                  <a:srgbClr val="000000"/>
                </a:solidFill>
                <a:latin typeface="Arial" panose="020B0604020202020204" pitchFamily="34" charset="0"/>
                <a:cs typeface="Arial" panose="020B0604020202020204" pitchFamily="34" charset="0"/>
              </a:rPr>
              <a:t> os;</a:t>
            </a:r>
          </a:p>
          <a:p>
            <a:pPr marL="0" indent="0">
              <a:buNone/>
            </a:pPr>
            <a:r>
              <a:rPr lang="en-US" sz="2400">
                <a:solidFill>
                  <a:srgbClr val="000000"/>
                </a:solidFill>
                <a:latin typeface="Arial" panose="020B0604020202020204" pitchFamily="34" charset="0"/>
                <a:cs typeface="Arial" panose="020B0604020202020204" pitchFamily="34" charset="0"/>
              </a:rPr>
              <a:t>}</a:t>
            </a:r>
          </a:p>
          <a:p>
            <a:pPr marL="463550" indent="-463550">
              <a:lnSpc>
                <a:spcPct val="130000"/>
              </a:lnSpc>
              <a:spcBef>
                <a:spcPts val="0"/>
              </a:spcBef>
              <a:buNone/>
            </a:pPr>
            <a:r>
              <a:rPr lang="en-US" sz="2400" b="1">
                <a:solidFill>
                  <a:srgbClr val="000000"/>
                </a:solidFill>
                <a:latin typeface="Arial" panose="020B0604020202020204" pitchFamily="34" charset="0"/>
                <a:cs typeface="Arial" panose="020B0604020202020204" pitchFamily="34" charset="0"/>
              </a:rPr>
              <a:t>=&gt; Sử dụng: </a:t>
            </a:r>
            <a:r>
              <a:rPr lang="en-US" sz="2400">
                <a:solidFill>
                  <a:srgbClr val="FF0000"/>
                </a:solidFill>
                <a:latin typeface="Arial" panose="020B0604020202020204" pitchFamily="34" charset="0"/>
                <a:cs typeface="Arial" panose="020B0604020202020204" pitchFamily="34" charset="0"/>
              </a:rPr>
              <a:t>Đối_tượng_có_kiểu_tự_định_nghĩa.operator</a:t>
            </a:r>
            <a:r>
              <a:rPr lang="en-US" sz="2400" b="1">
                <a:solidFill>
                  <a:srgbClr val="FF0000"/>
                </a:solidFill>
                <a:latin typeface="Arial" panose="020B0604020202020204" pitchFamily="34" charset="0"/>
                <a:cs typeface="Arial" panose="020B0604020202020204" pitchFamily="34" charset="0"/>
              </a:rPr>
              <a:t>&lt;&lt;</a:t>
            </a:r>
            <a:r>
              <a:rPr lang="en-US" sz="2400">
                <a:solidFill>
                  <a:srgbClr val="FF0000"/>
                </a:solidFill>
                <a:latin typeface="Arial" panose="020B0604020202020204" pitchFamily="34" charset="0"/>
                <a:cs typeface="Arial" panose="020B0604020202020204" pitchFamily="34" charset="0"/>
              </a:rPr>
              <a:t>(cout);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9" name="Title 1">
            <a:extLst>
              <a:ext uri="{FF2B5EF4-FFF2-40B4-BE49-F238E27FC236}">
                <a16:creationId xmlns:a16="http://schemas.microsoft.com/office/drawing/2014/main" id="{F6F0E670-F3D3-404E-AA6D-CE8400DD6446}"/>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4.2.1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&lt;&lt;</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672494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4.2.2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&gt;&gt;</a:t>
            </a:r>
            <a:r>
              <a:rPr lang="en-US" sz="4000" b="1">
                <a:effectLst>
                  <a:outerShdw blurRad="38100" dist="38100" dir="2700000" algn="tl">
                    <a:srgbClr val="000000">
                      <a:alpha val="43137"/>
                    </a:srgbClr>
                  </a:outerShdw>
                </a:effectLst>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9" name="Content Placeholder 2">
            <a:extLst>
              <a:ext uri="{FF2B5EF4-FFF2-40B4-BE49-F238E27FC236}">
                <a16:creationId xmlns:a16="http://schemas.microsoft.com/office/drawing/2014/main" id="{CCB054D4-F73D-480C-AD86-C9430E0C8E33}"/>
              </a:ext>
            </a:extLst>
          </p:cNvPr>
          <p:cNvSpPr>
            <a:spLocks noGrp="1"/>
          </p:cNvSpPr>
          <p:nvPr>
            <p:ph idx="1"/>
          </p:nvPr>
        </p:nvSpPr>
        <p:spPr>
          <a:xfrm>
            <a:off x="381000" y="1524000"/>
            <a:ext cx="8382000" cy="4876800"/>
          </a:xfrm>
        </p:spPr>
        <p:txBody>
          <a:bodyPr>
            <a:normAutofit fontScale="92500"/>
          </a:bodyPr>
          <a:lstStyle/>
          <a:p>
            <a:pPr marL="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Do </a:t>
            </a:r>
            <a:r>
              <a:rPr lang="en-US" sz="2400" b="1">
                <a:solidFill>
                  <a:schemeClr val="tx1">
                    <a:lumMod val="95000"/>
                    <a:lumOff val="5000"/>
                  </a:schemeClr>
                </a:solidFill>
                <a:latin typeface="Arial" pitchFamily="34" charset="0"/>
                <a:cs typeface="Arial" pitchFamily="34" charset="0"/>
              </a:rPr>
              <a:t>cin</a:t>
            </a:r>
            <a:r>
              <a:rPr lang="en-US" sz="2400">
                <a:solidFill>
                  <a:schemeClr val="tx1">
                    <a:lumMod val="95000"/>
                    <a:lumOff val="5000"/>
                  </a:schemeClr>
                </a:solidFill>
                <a:latin typeface="Arial" pitchFamily="34" charset="0"/>
                <a:cs typeface="Arial" pitchFamily="34" charset="0"/>
              </a:rPr>
              <a:t> là một đối tượng của lớp </a:t>
            </a:r>
            <a:r>
              <a:rPr lang="en-US" sz="2400" b="1">
                <a:solidFill>
                  <a:schemeClr val="tx1">
                    <a:lumMod val="95000"/>
                    <a:lumOff val="5000"/>
                  </a:schemeClr>
                </a:solidFill>
                <a:latin typeface="Arial" pitchFamily="34" charset="0"/>
                <a:cs typeface="Arial" pitchFamily="34" charset="0"/>
              </a:rPr>
              <a:t>istream</a:t>
            </a:r>
            <a:r>
              <a:rPr lang="en-US" sz="2400">
                <a:solidFill>
                  <a:schemeClr val="tx1">
                    <a:lumMod val="95000"/>
                    <a:lumOff val="5000"/>
                  </a:schemeClr>
                </a:solidFill>
                <a:latin typeface="Arial" pitchFamily="34" charset="0"/>
                <a:cs typeface="Arial" pitchFamily="34" charset="0"/>
              </a:rPr>
              <a:t> nên có thể sử dụng </a:t>
            </a:r>
            <a:r>
              <a:rPr lang="en-US" sz="2400" b="1">
                <a:solidFill>
                  <a:schemeClr val="tx1">
                    <a:lumMod val="95000"/>
                    <a:lumOff val="5000"/>
                  </a:schemeClr>
                </a:solidFill>
                <a:latin typeface="Arial" pitchFamily="34" charset="0"/>
                <a:cs typeface="Arial" pitchFamily="34" charset="0"/>
              </a:rPr>
              <a:t>toán tử nhập &gt;&gt;</a:t>
            </a:r>
            <a:r>
              <a:rPr lang="en-US" sz="2400">
                <a:solidFill>
                  <a:schemeClr val="tx1">
                    <a:lumMod val="95000"/>
                    <a:lumOff val="5000"/>
                  </a:schemeClr>
                </a:solidFill>
                <a:latin typeface="Arial" pitchFamily="34" charset="0"/>
                <a:cs typeface="Arial" pitchFamily="34" charset="0"/>
              </a:rPr>
              <a:t> cũng như gọi các </a:t>
            </a:r>
            <a:r>
              <a:rPr lang="en-US" sz="2400" u="sng">
                <a:solidFill>
                  <a:schemeClr val="tx1">
                    <a:lumMod val="95000"/>
                    <a:lumOff val="5000"/>
                  </a:schemeClr>
                </a:solidFill>
                <a:latin typeface="Arial" pitchFamily="34" charset="0"/>
                <a:cs typeface="Arial" pitchFamily="34" charset="0"/>
              </a:rPr>
              <a:t>phương thức nhập khác</a:t>
            </a:r>
            <a:r>
              <a:rPr lang="en-US" sz="2400">
                <a:solidFill>
                  <a:schemeClr val="tx1">
                    <a:lumMod val="95000"/>
                    <a:lumOff val="5000"/>
                  </a:schemeClr>
                </a:solidFill>
                <a:latin typeface="Arial" pitchFamily="34" charset="0"/>
                <a:cs typeface="Arial" pitchFamily="34" charset="0"/>
              </a:rPr>
              <a:t> của lớp </a:t>
            </a:r>
            <a:r>
              <a:rPr lang="en-US" sz="2400" b="1">
                <a:solidFill>
                  <a:schemeClr val="tx1">
                    <a:lumMod val="95000"/>
                    <a:lumOff val="5000"/>
                  </a:schemeClr>
                </a:solidFill>
                <a:latin typeface="Arial" pitchFamily="34" charset="0"/>
                <a:cs typeface="Arial" pitchFamily="34" charset="0"/>
              </a:rPr>
              <a:t>istream </a:t>
            </a:r>
            <a:r>
              <a:rPr lang="en-US" sz="2400">
                <a:solidFill>
                  <a:schemeClr val="tx1">
                    <a:lumMod val="95000"/>
                    <a:lumOff val="5000"/>
                  </a:schemeClr>
                </a:solidFill>
                <a:latin typeface="Arial" pitchFamily="34" charset="0"/>
                <a:cs typeface="Arial" pitchFamily="34" charset="0"/>
              </a:rPr>
              <a:t>(get, getline, ignore, …).</a:t>
            </a:r>
          </a:p>
          <a:p>
            <a:pPr marL="0" indent="344488" algn="just">
              <a:lnSpc>
                <a:spcPct val="130000"/>
              </a:lnSpc>
              <a:spcBef>
                <a:spcPts val="300"/>
              </a:spcBef>
              <a:spcAft>
                <a:spcPts val="300"/>
              </a:spcAft>
              <a:buNone/>
            </a:pPr>
            <a:r>
              <a:rPr lang="en-US" sz="2400" b="1">
                <a:solidFill>
                  <a:schemeClr val="tx1">
                    <a:lumMod val="95000"/>
                    <a:lumOff val="5000"/>
                  </a:schemeClr>
                </a:solidFill>
                <a:latin typeface="Arial" pitchFamily="34" charset="0"/>
                <a:cs typeface="Arial" pitchFamily="34" charset="0"/>
              </a:rPr>
              <a:t>cin &gt;&gt; </a:t>
            </a:r>
            <a:r>
              <a:rPr lang="en-US" sz="2400">
                <a:solidFill>
                  <a:schemeClr val="tx1">
                    <a:lumMod val="95000"/>
                    <a:lumOff val="5000"/>
                  </a:schemeClr>
                </a:solidFill>
                <a:latin typeface="Arial" pitchFamily="34" charset="0"/>
                <a:cs typeface="Arial" pitchFamily="34" charset="0"/>
              </a:rPr>
              <a:t>Tham_số_1 </a:t>
            </a:r>
            <a:r>
              <a:rPr lang="en-US" sz="2400" b="1">
                <a:solidFill>
                  <a:schemeClr val="tx1">
                    <a:lumMod val="95000"/>
                    <a:lumOff val="5000"/>
                  </a:schemeClr>
                </a:solidFill>
                <a:latin typeface="Arial" pitchFamily="34" charset="0"/>
                <a:cs typeface="Arial" pitchFamily="34" charset="0"/>
              </a:rPr>
              <a:t>&gt;&gt;</a:t>
            </a:r>
            <a:r>
              <a:rPr lang="en-US" sz="2400">
                <a:solidFill>
                  <a:schemeClr val="tx1">
                    <a:lumMod val="95000"/>
                    <a:lumOff val="5000"/>
                  </a:schemeClr>
                </a:solidFill>
                <a:latin typeface="Arial" pitchFamily="34" charset="0"/>
                <a:cs typeface="Arial" pitchFamily="34" charset="0"/>
              </a:rPr>
              <a:t> Tham_số_2 </a:t>
            </a:r>
            <a:r>
              <a:rPr lang="en-US" sz="2400" b="1">
                <a:solidFill>
                  <a:schemeClr val="tx1">
                    <a:lumMod val="95000"/>
                    <a:lumOff val="5000"/>
                  </a:schemeClr>
                </a:solidFill>
                <a:latin typeface="Arial" pitchFamily="34" charset="0"/>
                <a:cs typeface="Arial" pitchFamily="34" charset="0"/>
              </a:rPr>
              <a:t>&gt;&gt;</a:t>
            </a:r>
            <a:r>
              <a:rPr lang="en-US" sz="2400">
                <a:solidFill>
                  <a:schemeClr val="tx1">
                    <a:lumMod val="95000"/>
                    <a:lumOff val="5000"/>
                  </a:schemeClr>
                </a:solidFill>
                <a:latin typeface="Arial" pitchFamily="34" charset="0"/>
                <a:cs typeface="Arial" pitchFamily="34" charset="0"/>
              </a:rPr>
              <a:t>…</a:t>
            </a:r>
            <a:r>
              <a:rPr lang="en-US" sz="2400" b="1">
                <a:solidFill>
                  <a:schemeClr val="tx1">
                    <a:lumMod val="95000"/>
                    <a:lumOff val="5000"/>
                  </a:schemeClr>
                </a:solidFill>
                <a:latin typeface="Arial" pitchFamily="34" charset="0"/>
                <a:cs typeface="Arial" pitchFamily="34" charset="0"/>
              </a:rPr>
              <a:t>&gt;&gt;</a:t>
            </a:r>
            <a:r>
              <a:rPr lang="en-US" sz="2400">
                <a:solidFill>
                  <a:schemeClr val="tx1">
                    <a:lumMod val="95000"/>
                    <a:lumOff val="5000"/>
                  </a:schemeClr>
                </a:solidFill>
                <a:latin typeface="Arial" pitchFamily="34" charset="0"/>
                <a:cs typeface="Arial" pitchFamily="34" charset="0"/>
              </a:rPr>
              <a:t> Tham_số_n;</a:t>
            </a:r>
          </a:p>
          <a:p>
            <a:pPr marL="0" indent="0" algn="just">
              <a:lnSpc>
                <a:spcPct val="130000"/>
              </a:lnSpc>
              <a:spcBef>
                <a:spcPts val="300"/>
              </a:spcBef>
              <a:spcAft>
                <a:spcPts val="300"/>
              </a:spcAft>
              <a:buNone/>
            </a:pPr>
            <a:r>
              <a:rPr lang="en-US" sz="2400" u="sng">
                <a:solidFill>
                  <a:schemeClr val="tx1">
                    <a:lumMod val="95000"/>
                    <a:lumOff val="5000"/>
                  </a:schemeClr>
                </a:solidFill>
                <a:latin typeface="Arial" pitchFamily="34" charset="0"/>
                <a:cs typeface="Arial" pitchFamily="34" charset="0"/>
              </a:rPr>
              <a:t>Các tham số có thể là:</a:t>
            </a:r>
          </a:p>
          <a:p>
            <a:pPr marL="688975" indent="-344488" algn="just">
              <a:lnSpc>
                <a:spcPct val="130000"/>
              </a:lnSpc>
              <a:spcBef>
                <a:spcPts val="300"/>
              </a:spcBef>
              <a:spcAft>
                <a:spcPts val="300"/>
              </a:spcAft>
              <a:buFont typeface="Wingdings" panose="05000000000000000000" pitchFamily="2" charset="2"/>
              <a:buChar char="§"/>
            </a:pPr>
            <a:r>
              <a:rPr lang="en-US" sz="2400" b="1">
                <a:solidFill>
                  <a:schemeClr val="tx1">
                    <a:lumMod val="95000"/>
                    <a:lumOff val="5000"/>
                  </a:schemeClr>
                </a:solidFill>
                <a:latin typeface="Arial" pitchFamily="34" charset="0"/>
                <a:cs typeface="Arial" pitchFamily="34" charset="0"/>
              </a:rPr>
              <a:t>Biến hoặc phần tử mảng </a:t>
            </a:r>
            <a:r>
              <a:rPr lang="en-US" sz="2400">
                <a:solidFill>
                  <a:schemeClr val="tx1">
                    <a:lumMod val="95000"/>
                    <a:lumOff val="5000"/>
                  </a:schemeClr>
                </a:solidFill>
                <a:latin typeface="Arial" pitchFamily="34" charset="0"/>
                <a:cs typeface="Arial" pitchFamily="34" charset="0"/>
              </a:rPr>
              <a:t>kiểu số nguyên, số thực, ký tự để nhận một số nguyên, một số thực, một ký tự.</a:t>
            </a:r>
          </a:p>
          <a:p>
            <a:pPr marL="688975" indent="-344488" algn="just">
              <a:lnSpc>
                <a:spcPct val="130000"/>
              </a:lnSpc>
              <a:spcBef>
                <a:spcPts val="300"/>
              </a:spcBef>
              <a:spcAft>
                <a:spcPts val="300"/>
              </a:spcAft>
              <a:buFont typeface="Wingdings" panose="05000000000000000000" pitchFamily="2" charset="2"/>
              <a:buChar char="§"/>
            </a:pPr>
            <a:r>
              <a:rPr lang="en-US" sz="2400" b="1">
                <a:solidFill>
                  <a:schemeClr val="tx1">
                    <a:lumMod val="95000"/>
                    <a:lumOff val="5000"/>
                  </a:schemeClr>
                </a:solidFill>
                <a:latin typeface="Arial" pitchFamily="34" charset="0"/>
                <a:cs typeface="Arial" pitchFamily="34" charset="0"/>
              </a:rPr>
              <a:t>Con trỏ ký tự </a:t>
            </a:r>
            <a:r>
              <a:rPr lang="en-US" sz="2400">
                <a:solidFill>
                  <a:schemeClr val="tx1">
                    <a:lumMod val="95000"/>
                    <a:lumOff val="5000"/>
                  </a:schemeClr>
                </a:solidFill>
                <a:latin typeface="Arial" pitchFamily="34" charset="0"/>
                <a:cs typeface="Arial" pitchFamily="34" charset="0"/>
              </a:rPr>
              <a:t>(char *) để nhận một dãy ký tự đến khi gặp một </a:t>
            </a:r>
            <a:r>
              <a:rPr lang="en-US" sz="2400" b="1">
                <a:solidFill>
                  <a:srgbClr val="FF0000"/>
                </a:solidFill>
                <a:latin typeface="Arial" pitchFamily="34" charset="0"/>
                <a:cs typeface="Arial" pitchFamily="34" charset="0"/>
              </a:rPr>
              <a:t>ký tự trắng (dấu cách, dấu tab, dấu chuyển dòng).</a:t>
            </a:r>
          </a:p>
          <a:p>
            <a:pPr algn="just">
              <a:lnSpc>
                <a:spcPct val="130000"/>
              </a:lnSpc>
              <a:spcBef>
                <a:spcPts val="300"/>
              </a:spcBef>
              <a:spcAft>
                <a:spcPts val="300"/>
              </a:spcAft>
              <a:buNone/>
            </a:pPr>
            <a:r>
              <a:rPr lang="en-US" sz="2400" u="sng">
                <a:solidFill>
                  <a:schemeClr val="tx1">
                    <a:lumMod val="95000"/>
                    <a:lumOff val="5000"/>
                  </a:schemeClr>
                </a:solidFill>
                <a:latin typeface="Arial" pitchFamily="34" charset="0"/>
                <a:cs typeface="Arial" pitchFamily="34" charset="0"/>
              </a:rPr>
              <a:t>Ví dụ</a:t>
            </a:r>
            <a:r>
              <a:rPr lang="en-US" sz="2400">
                <a:solidFill>
                  <a:schemeClr val="tx1">
                    <a:lumMod val="95000"/>
                    <a:lumOff val="5000"/>
                  </a:schemeClr>
                </a:solidFill>
                <a:latin typeface="Arial" pitchFamily="34" charset="0"/>
                <a:cs typeface="Arial" pitchFamily="34" charset="0"/>
              </a:rPr>
              <a:t>: </a:t>
            </a:r>
            <a:r>
              <a:rPr lang="pt-BR" sz="2400" b="1">
                <a:latin typeface="Arial" pitchFamily="34" charset="0"/>
                <a:cs typeface="Arial" pitchFamily="34" charset="0"/>
              </a:rPr>
              <a:t>cin &gt;&gt;</a:t>
            </a:r>
            <a:r>
              <a:rPr lang="pt-BR" sz="2400">
                <a:latin typeface="Arial" pitchFamily="34" charset="0"/>
                <a:cs typeface="Arial" pitchFamily="34" charset="0"/>
              </a:rPr>
              <a:t> a </a:t>
            </a:r>
            <a:r>
              <a:rPr lang="pt-BR" sz="2400" b="1">
                <a:latin typeface="Arial" pitchFamily="34" charset="0"/>
                <a:cs typeface="Arial" pitchFamily="34" charset="0"/>
              </a:rPr>
              <a:t>&gt;&gt;</a:t>
            </a:r>
            <a:r>
              <a:rPr lang="pt-BR" sz="2400">
                <a:latin typeface="Arial" pitchFamily="34" charset="0"/>
                <a:cs typeface="Arial" pitchFamily="34" charset="0"/>
              </a:rPr>
              <a:t> b; </a:t>
            </a:r>
            <a:r>
              <a:rPr lang="pt-BR" sz="2400">
                <a:solidFill>
                  <a:srgbClr val="C00000"/>
                </a:solidFill>
                <a:latin typeface="Arial" pitchFamily="34" charset="0"/>
                <a:cs typeface="Arial" pitchFamily="34" charset="0"/>
              </a:rPr>
              <a:t>//Nghĩa là bỏ </a:t>
            </a:r>
            <a:r>
              <a:rPr lang="pt-BR" sz="2400" b="1">
                <a:solidFill>
                  <a:srgbClr val="C00000"/>
                </a:solidFill>
                <a:latin typeface="Arial" pitchFamily="34" charset="0"/>
                <a:cs typeface="Arial" pitchFamily="34" charset="0"/>
              </a:rPr>
              <a:t>cin</a:t>
            </a:r>
            <a:r>
              <a:rPr lang="pt-BR" sz="2400">
                <a:solidFill>
                  <a:srgbClr val="C00000"/>
                </a:solidFill>
                <a:latin typeface="Arial" pitchFamily="34" charset="0"/>
                <a:cs typeface="Arial" pitchFamily="34" charset="0"/>
              </a:rPr>
              <a:t> vào a và b</a:t>
            </a:r>
          </a:p>
          <a:p>
            <a:pPr marL="0" indent="0" algn="just">
              <a:lnSpc>
                <a:spcPct val="130000"/>
              </a:lnSpc>
              <a:spcBef>
                <a:spcPts val="300"/>
              </a:spcBef>
              <a:spcAft>
                <a:spcPts val="300"/>
              </a:spcAft>
              <a:buNone/>
            </a:pPr>
            <a:endParaRPr lang="pt-BR" sz="2400" b="1">
              <a:solidFill>
                <a:srgbClr val="C00000"/>
              </a:solidFill>
              <a:latin typeface="Arial" pitchFamily="34" charset="0"/>
              <a:cs typeface="Arial" pitchFamily="34" charset="0"/>
            </a:endParaRPr>
          </a:p>
          <a:p>
            <a:pPr marL="0"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406219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382000" cy="4724400"/>
          </a:xfrm>
        </p:spPr>
        <p:txBody>
          <a:bodyPr>
            <a:noAutofit/>
          </a:bodyPr>
          <a:lstStyle/>
          <a:p>
            <a:pPr marL="0" indent="0" algn="just">
              <a:lnSpc>
                <a:spcPct val="130000"/>
              </a:lnSpc>
              <a:spcBef>
                <a:spcPts val="300"/>
              </a:spcBef>
              <a:spcAft>
                <a:spcPts val="300"/>
              </a:spcAft>
              <a:buNone/>
            </a:pPr>
            <a:r>
              <a:rPr lang="en-US" sz="2500">
                <a:latin typeface="Arial" pitchFamily="34" charset="0"/>
                <a:cs typeface="Arial" pitchFamily="34" charset="0"/>
              </a:rPr>
              <a:t>Đ</a:t>
            </a:r>
            <a:r>
              <a:rPr lang="vi-VN" sz="2500">
                <a:latin typeface="Arial" pitchFamily="34" charset="0"/>
                <a:cs typeface="Arial" pitchFamily="34" charset="0"/>
              </a:rPr>
              <a:t>ịnh nghĩa</a:t>
            </a:r>
            <a:r>
              <a:rPr lang="en-US" sz="2500">
                <a:latin typeface="Arial" pitchFamily="34" charset="0"/>
                <a:cs typeface="Arial" pitchFamily="34" charset="0"/>
              </a:rPr>
              <a:t> chồng</a:t>
            </a:r>
            <a:r>
              <a:rPr lang="vi-VN" sz="2500">
                <a:latin typeface="Arial" pitchFamily="34" charset="0"/>
                <a:cs typeface="Arial" pitchFamily="34" charset="0"/>
              </a:rPr>
              <a:t> </a:t>
            </a:r>
            <a:r>
              <a:rPr lang="vi-VN" sz="2500" b="1">
                <a:latin typeface="Arial" pitchFamily="34" charset="0"/>
                <a:cs typeface="Arial" pitchFamily="34" charset="0"/>
              </a:rPr>
              <a:t>toán</a:t>
            </a:r>
            <a:r>
              <a:rPr lang="en-US" sz="2500" b="1">
                <a:latin typeface="Arial" pitchFamily="34" charset="0"/>
                <a:cs typeface="Arial" pitchFamily="34" charset="0"/>
              </a:rPr>
              <a:t> tử</a:t>
            </a:r>
            <a:r>
              <a:rPr lang="vi-VN" sz="2500" b="1">
                <a:latin typeface="Arial" pitchFamily="34" charset="0"/>
                <a:cs typeface="Arial" pitchFamily="34" charset="0"/>
              </a:rPr>
              <a:t> </a:t>
            </a:r>
            <a:r>
              <a:rPr lang="en-US" sz="2500" b="1">
                <a:latin typeface="Arial" pitchFamily="34" charset="0"/>
                <a:cs typeface="Arial" pitchFamily="34" charset="0"/>
              </a:rPr>
              <a:t>&lt;&lt;</a:t>
            </a:r>
            <a:r>
              <a:rPr lang="vi-VN" sz="2500">
                <a:latin typeface="Arial" pitchFamily="34" charset="0"/>
                <a:cs typeface="Arial" pitchFamily="34" charset="0"/>
              </a:rPr>
              <a:t> </a:t>
            </a:r>
            <a:r>
              <a:rPr lang="en-US" sz="2500">
                <a:latin typeface="Arial" pitchFamily="34" charset="0"/>
                <a:cs typeface="Arial" pitchFamily="34" charset="0"/>
              </a:rPr>
              <a:t>để</a:t>
            </a:r>
            <a:r>
              <a:rPr lang="vi-VN" sz="2500">
                <a:latin typeface="Arial" pitchFamily="34" charset="0"/>
                <a:cs typeface="Arial" pitchFamily="34" charset="0"/>
              </a:rPr>
              <a:t> </a:t>
            </a:r>
            <a:r>
              <a:rPr lang="en-US" sz="2500">
                <a:latin typeface="Arial" pitchFamily="34" charset="0"/>
                <a:cs typeface="Arial" pitchFamily="34" charset="0"/>
              </a:rPr>
              <a:t>nhận dữ liệu từ</a:t>
            </a:r>
            <a:r>
              <a:rPr lang="vi-VN" sz="2500">
                <a:latin typeface="Arial" pitchFamily="34" charset="0"/>
                <a:cs typeface="Arial" pitchFamily="34" charset="0"/>
              </a:rPr>
              <a:t> dòng </a:t>
            </a:r>
            <a:r>
              <a:rPr lang="en-US" sz="2500">
                <a:latin typeface="Arial" pitchFamily="34" charset="0"/>
                <a:cs typeface="Arial" pitchFamily="34" charset="0"/>
              </a:rPr>
              <a:t>nhập chuẩn </a:t>
            </a:r>
            <a:r>
              <a:rPr lang="en-US" sz="2500" b="1">
                <a:latin typeface="Arial" pitchFamily="34" charset="0"/>
                <a:cs typeface="Arial" pitchFamily="34" charset="0"/>
              </a:rPr>
              <a:t>cin </a:t>
            </a:r>
            <a:r>
              <a:rPr lang="en-US" sz="2500">
                <a:latin typeface="Arial" pitchFamily="34" charset="0"/>
                <a:cs typeface="Arial" pitchFamily="34" charset="0"/>
              </a:rPr>
              <a:t>và gán cho biến có kiểu tự định nghĩa.</a:t>
            </a:r>
          </a:p>
          <a:p>
            <a:pPr marL="0" indent="0" algn="just">
              <a:lnSpc>
                <a:spcPct val="130000"/>
              </a:lnSpc>
              <a:spcBef>
                <a:spcPts val="300"/>
              </a:spcBef>
              <a:spcAft>
                <a:spcPts val="300"/>
              </a:spcAft>
              <a:buNone/>
            </a:pPr>
            <a:r>
              <a:rPr lang="en-US" sz="2500">
                <a:solidFill>
                  <a:srgbClr val="0000FF"/>
                </a:solidFill>
                <a:latin typeface="Arial" panose="020B0604020202020204" pitchFamily="34" charset="0"/>
                <a:cs typeface="Arial" panose="020B0604020202020204" pitchFamily="34" charset="0"/>
              </a:rPr>
              <a:t>friend</a:t>
            </a:r>
            <a:r>
              <a:rPr lang="en-US" sz="2500">
                <a:solidFill>
                  <a:srgbClr val="2B91AF"/>
                </a:solidFill>
                <a:latin typeface="Arial" panose="020B0604020202020204" pitchFamily="34" charset="0"/>
                <a:cs typeface="Arial" panose="020B0604020202020204" pitchFamily="34" charset="0"/>
              </a:rPr>
              <a:t> istream</a:t>
            </a:r>
            <a:r>
              <a:rPr lang="en-US" sz="2500">
                <a:solidFill>
                  <a:srgbClr val="000000"/>
                </a:solidFill>
                <a:latin typeface="Arial" panose="020B0604020202020204" pitchFamily="34" charset="0"/>
                <a:cs typeface="Arial" panose="020B0604020202020204" pitchFamily="34" charset="0"/>
              </a:rPr>
              <a:t>&amp; </a:t>
            </a:r>
            <a:r>
              <a:rPr lang="en-US" sz="2500">
                <a:solidFill>
                  <a:srgbClr val="008080"/>
                </a:solidFill>
                <a:latin typeface="Arial" panose="020B0604020202020204" pitchFamily="34" charset="0"/>
                <a:cs typeface="Arial" panose="020B0604020202020204" pitchFamily="34" charset="0"/>
              </a:rPr>
              <a:t>operator</a:t>
            </a:r>
            <a:r>
              <a:rPr lang="en-US" sz="2500" b="1">
                <a:solidFill>
                  <a:srgbClr val="008080"/>
                </a:solidFill>
                <a:latin typeface="Arial" panose="020B0604020202020204" pitchFamily="34" charset="0"/>
                <a:cs typeface="Arial" panose="020B0604020202020204" pitchFamily="34" charset="0"/>
              </a:rPr>
              <a:t>&gt;&gt;</a:t>
            </a:r>
            <a:r>
              <a:rPr lang="en-US" sz="2500">
                <a:solidFill>
                  <a:srgbClr val="000000"/>
                </a:solidFill>
                <a:latin typeface="Arial" panose="020B0604020202020204" pitchFamily="34" charset="0"/>
                <a:cs typeface="Arial" panose="020B0604020202020204" pitchFamily="34" charset="0"/>
              </a:rPr>
              <a:t>(</a:t>
            </a:r>
            <a:r>
              <a:rPr lang="en-US" sz="2500">
                <a:solidFill>
                  <a:srgbClr val="2B91AF"/>
                </a:solidFill>
                <a:latin typeface="Arial" panose="020B0604020202020204" pitchFamily="34" charset="0"/>
                <a:cs typeface="Arial" panose="020B0604020202020204" pitchFamily="34" charset="0"/>
              </a:rPr>
              <a:t>istream</a:t>
            </a:r>
            <a:r>
              <a:rPr lang="en-US" sz="2500">
                <a:solidFill>
                  <a:srgbClr val="000000"/>
                </a:solidFill>
                <a:latin typeface="Arial" panose="020B0604020202020204" pitchFamily="34" charset="0"/>
                <a:cs typeface="Arial" panose="020B0604020202020204" pitchFamily="34" charset="0"/>
              </a:rPr>
              <a:t>&amp; is, </a:t>
            </a:r>
            <a:r>
              <a:rPr lang="en-US" sz="2500">
                <a:solidFill>
                  <a:srgbClr val="2B91AF"/>
                </a:solidFill>
                <a:latin typeface="Arial" panose="020B0604020202020204" pitchFamily="34" charset="0"/>
                <a:cs typeface="Arial" panose="020B0604020202020204" pitchFamily="34" charset="0"/>
              </a:rPr>
              <a:t>Kiểu_tự_đn</a:t>
            </a:r>
            <a:r>
              <a:rPr lang="en-US" sz="2500">
                <a:solidFill>
                  <a:srgbClr val="000000"/>
                </a:solidFill>
                <a:latin typeface="Arial" panose="020B0604020202020204" pitchFamily="34" charset="0"/>
                <a:cs typeface="Arial" panose="020B0604020202020204" pitchFamily="34" charset="0"/>
              </a:rPr>
              <a:t> &amp;a) {</a:t>
            </a:r>
          </a:p>
          <a:p>
            <a:pPr marL="0" indent="463550">
              <a:buNone/>
            </a:pPr>
            <a:r>
              <a:rPr lang="en-US" sz="2500">
                <a:latin typeface="Arial" panose="020B0604020202020204" pitchFamily="34" charset="0"/>
                <a:cs typeface="Arial" panose="020B0604020202020204" pitchFamily="34" charset="0"/>
              </a:rPr>
              <a:t>is &gt;&gt; a.Thuộc_tính;	</a:t>
            </a:r>
          </a:p>
          <a:p>
            <a:pPr marL="0" indent="463550">
              <a:buNone/>
            </a:pPr>
            <a:r>
              <a:rPr lang="en-US" sz="2500">
                <a:solidFill>
                  <a:srgbClr val="0000FF"/>
                </a:solidFill>
                <a:latin typeface="Arial" panose="020B0604020202020204" pitchFamily="34" charset="0"/>
                <a:cs typeface="Arial" panose="020B0604020202020204" pitchFamily="34" charset="0"/>
              </a:rPr>
              <a:t>return</a:t>
            </a:r>
            <a:r>
              <a:rPr lang="en-US" sz="2500">
                <a:solidFill>
                  <a:srgbClr val="000000"/>
                </a:solidFill>
                <a:latin typeface="Arial" panose="020B0604020202020204" pitchFamily="34" charset="0"/>
                <a:cs typeface="Arial" panose="020B0604020202020204" pitchFamily="34" charset="0"/>
              </a:rPr>
              <a:t> is;</a:t>
            </a:r>
          </a:p>
          <a:p>
            <a:pPr marL="0" indent="0">
              <a:buNone/>
            </a:pPr>
            <a:r>
              <a:rPr lang="en-US" sz="2500">
                <a:solidFill>
                  <a:srgbClr val="000000"/>
                </a:solidFill>
                <a:latin typeface="Arial" panose="020B0604020202020204" pitchFamily="34" charset="0"/>
                <a:cs typeface="Arial" panose="020B0604020202020204" pitchFamily="34" charset="0"/>
              </a:rPr>
              <a:t>}</a:t>
            </a:r>
          </a:p>
          <a:p>
            <a:pPr marL="0" indent="0">
              <a:buNone/>
            </a:pPr>
            <a:r>
              <a:rPr lang="en-US" sz="2500" b="1">
                <a:solidFill>
                  <a:srgbClr val="000000"/>
                </a:solidFill>
                <a:latin typeface="Arial" panose="020B0604020202020204" pitchFamily="34" charset="0"/>
                <a:cs typeface="Arial" panose="020B0604020202020204" pitchFamily="34" charset="0"/>
              </a:rPr>
              <a:t>=&gt; Sử dụng: </a:t>
            </a:r>
            <a:r>
              <a:rPr lang="en-US" sz="2500">
                <a:solidFill>
                  <a:srgbClr val="FF0000"/>
                </a:solidFill>
                <a:latin typeface="Arial" panose="020B0604020202020204" pitchFamily="34" charset="0"/>
                <a:cs typeface="Arial" panose="020B0604020202020204" pitchFamily="34" charset="0"/>
              </a:rPr>
              <a:t>cin</a:t>
            </a:r>
            <a:r>
              <a:rPr lang="en-US" sz="2500" b="1">
                <a:solidFill>
                  <a:srgbClr val="FF0000"/>
                </a:solidFill>
                <a:latin typeface="Arial" panose="020B0604020202020204" pitchFamily="34" charset="0"/>
                <a:cs typeface="Arial" panose="020B0604020202020204" pitchFamily="34" charset="0"/>
              </a:rPr>
              <a:t> &gt;&gt;</a:t>
            </a:r>
            <a:r>
              <a:rPr lang="en-US" sz="2500">
                <a:solidFill>
                  <a:srgbClr val="FF0000"/>
                </a:solidFill>
                <a:latin typeface="Arial" panose="020B0604020202020204" pitchFamily="34" charset="0"/>
                <a:cs typeface="Arial" panose="020B0604020202020204" pitchFamily="34" charset="0"/>
              </a:rPr>
              <a:t> Đối_tượng_có_kiểu_tự_định_nghĩa; </a:t>
            </a:r>
            <a:endParaRPr lang="vi-VN" sz="250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Title 1">
            <a:extLst>
              <a:ext uri="{FF2B5EF4-FFF2-40B4-BE49-F238E27FC236}">
                <a16:creationId xmlns:a16="http://schemas.microsoft.com/office/drawing/2014/main" id="{F6F0E670-F3D3-404E-AA6D-CE8400DD6446}"/>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4.2.2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&gt;&gt;</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3461448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10650" cy="4724400"/>
          </a:xfrm>
        </p:spPr>
        <p:txBody>
          <a:bodyPr>
            <a:noAutofit/>
          </a:bodyPr>
          <a:lstStyle/>
          <a:p>
            <a:pPr marL="0" indent="0" algn="just">
              <a:lnSpc>
                <a:spcPct val="130000"/>
              </a:lnSpc>
              <a:spcBef>
                <a:spcPts val="0"/>
              </a:spcBef>
              <a:buNone/>
            </a:pPr>
            <a:r>
              <a:rPr lang="en-US" sz="2400">
                <a:latin typeface="Arial" panose="020B0604020202020204" pitchFamily="34" charset="0"/>
                <a:cs typeface="Arial" panose="020B0604020202020204" pitchFamily="34" charset="0"/>
              </a:rPr>
              <a:t>Nếu không phải là hàm bạn mà là hàm thành phần của lớp thì hàm toán tử trên </a:t>
            </a:r>
            <a:r>
              <a:rPr lang="en-US" sz="2400" u="sng">
                <a:latin typeface="Arial" panose="020B0604020202020204" pitchFamily="34" charset="0"/>
                <a:cs typeface="Arial" panose="020B0604020202020204" pitchFamily="34" charset="0"/>
              </a:rPr>
              <a:t>chỉ có một đối số</a:t>
            </a:r>
            <a:r>
              <a:rPr lang="en-US" sz="2400">
                <a:latin typeface="Arial" panose="020B0604020202020204" pitchFamily="34" charset="0"/>
                <a:cs typeface="Arial" panose="020B0604020202020204" pitchFamily="34" charset="0"/>
              </a:rPr>
              <a:t> như sau:</a:t>
            </a:r>
            <a:endParaRPr lang="vi-VN" sz="2400">
              <a:latin typeface="Arial" pitchFamily="34" charset="0"/>
              <a:cs typeface="Arial" pitchFamily="34" charset="0"/>
            </a:endParaRPr>
          </a:p>
          <a:p>
            <a:pPr marL="0" indent="0" algn="just">
              <a:lnSpc>
                <a:spcPct val="130000"/>
              </a:lnSpc>
              <a:spcBef>
                <a:spcPts val="300"/>
              </a:spcBef>
              <a:spcAft>
                <a:spcPts val="300"/>
              </a:spcAft>
              <a:buNone/>
            </a:pPr>
            <a:r>
              <a:rPr lang="en-US" sz="2400">
                <a:solidFill>
                  <a:srgbClr val="2B91AF"/>
                </a:solidFill>
                <a:latin typeface="Arial" panose="020B0604020202020204" pitchFamily="34" charset="0"/>
                <a:cs typeface="Arial" panose="020B0604020202020204" pitchFamily="34" charset="0"/>
              </a:rPr>
              <a:t>istream</a:t>
            </a:r>
            <a:r>
              <a:rPr lang="en-US" sz="2400">
                <a:solidFill>
                  <a:srgbClr val="000000"/>
                </a:solidFill>
                <a:latin typeface="Arial" panose="020B0604020202020204" pitchFamily="34" charset="0"/>
                <a:cs typeface="Arial" panose="020B0604020202020204" pitchFamily="34" charset="0"/>
              </a:rPr>
              <a:t>&amp; </a:t>
            </a:r>
            <a:r>
              <a:rPr lang="en-US" sz="2400">
                <a:solidFill>
                  <a:srgbClr val="008080"/>
                </a:solidFill>
                <a:latin typeface="Arial" panose="020B0604020202020204" pitchFamily="34" charset="0"/>
                <a:cs typeface="Arial" panose="020B0604020202020204" pitchFamily="34" charset="0"/>
              </a:rPr>
              <a:t>operator</a:t>
            </a:r>
            <a:r>
              <a:rPr lang="en-US" sz="2400" b="1">
                <a:solidFill>
                  <a:srgbClr val="008080"/>
                </a:solidFill>
                <a:latin typeface="Arial" panose="020B0604020202020204" pitchFamily="34" charset="0"/>
                <a:cs typeface="Arial" panose="020B0604020202020204" pitchFamily="34" charset="0"/>
              </a:rPr>
              <a:t>&gt;&gt;</a:t>
            </a:r>
            <a:r>
              <a:rPr lang="en-US" sz="2400">
                <a:solidFill>
                  <a:srgbClr val="000000"/>
                </a:solidFill>
                <a:latin typeface="Arial" panose="020B0604020202020204" pitchFamily="34" charset="0"/>
                <a:cs typeface="Arial" panose="020B0604020202020204" pitchFamily="34" charset="0"/>
              </a:rPr>
              <a:t>(</a:t>
            </a:r>
            <a:r>
              <a:rPr lang="en-US" sz="2400">
                <a:solidFill>
                  <a:srgbClr val="2B91AF"/>
                </a:solidFill>
                <a:latin typeface="Arial" panose="020B0604020202020204" pitchFamily="34" charset="0"/>
                <a:cs typeface="Arial" panose="020B0604020202020204" pitchFamily="34" charset="0"/>
              </a:rPr>
              <a:t>istream</a:t>
            </a:r>
            <a:r>
              <a:rPr lang="en-US" sz="2400">
                <a:solidFill>
                  <a:srgbClr val="000000"/>
                </a:solidFill>
                <a:latin typeface="Arial" panose="020B0604020202020204" pitchFamily="34" charset="0"/>
                <a:cs typeface="Arial" panose="020B0604020202020204" pitchFamily="34" charset="0"/>
              </a:rPr>
              <a:t>&amp; is) {</a:t>
            </a:r>
          </a:p>
          <a:p>
            <a:pPr marL="0" indent="463550">
              <a:buNone/>
            </a:pPr>
            <a:r>
              <a:rPr lang="en-US" sz="2400">
                <a:latin typeface="Arial" panose="020B0604020202020204" pitchFamily="34" charset="0"/>
                <a:cs typeface="Arial" panose="020B0604020202020204" pitchFamily="34" charset="0"/>
              </a:rPr>
              <a:t>is &gt;&gt; this.Thuộc_tính; hoặc is &gt;&gt; Dữ_liệu_của_lớp;</a:t>
            </a:r>
          </a:p>
          <a:p>
            <a:pPr marL="0" indent="463550">
              <a:buNone/>
            </a:pPr>
            <a:r>
              <a:rPr lang="en-US" sz="2400">
                <a:solidFill>
                  <a:srgbClr val="0000FF"/>
                </a:solidFill>
                <a:latin typeface="Arial" panose="020B0604020202020204" pitchFamily="34" charset="0"/>
                <a:cs typeface="Arial" panose="020B0604020202020204" pitchFamily="34" charset="0"/>
              </a:rPr>
              <a:t>return</a:t>
            </a:r>
            <a:r>
              <a:rPr lang="en-US" sz="2400">
                <a:solidFill>
                  <a:srgbClr val="000000"/>
                </a:solidFill>
                <a:latin typeface="Arial" panose="020B0604020202020204" pitchFamily="34" charset="0"/>
                <a:cs typeface="Arial" panose="020B0604020202020204" pitchFamily="34" charset="0"/>
              </a:rPr>
              <a:t> is;</a:t>
            </a:r>
          </a:p>
          <a:p>
            <a:pPr marL="0" indent="0">
              <a:buNone/>
            </a:pPr>
            <a:r>
              <a:rPr lang="en-US" sz="2400">
                <a:solidFill>
                  <a:srgbClr val="000000"/>
                </a:solidFill>
                <a:latin typeface="Arial" panose="020B0604020202020204" pitchFamily="34" charset="0"/>
                <a:cs typeface="Arial" panose="020B0604020202020204" pitchFamily="34" charset="0"/>
              </a:rPr>
              <a:t>}</a:t>
            </a:r>
          </a:p>
          <a:p>
            <a:pPr marL="0" indent="0">
              <a:buNone/>
            </a:pPr>
            <a:r>
              <a:rPr lang="en-US" sz="2400" b="1">
                <a:solidFill>
                  <a:srgbClr val="000000"/>
                </a:solidFill>
                <a:latin typeface="Arial" panose="020B0604020202020204" pitchFamily="34" charset="0"/>
                <a:cs typeface="Arial" panose="020B0604020202020204" pitchFamily="34" charset="0"/>
              </a:rPr>
              <a:t>=&gt; Sử dụng: </a:t>
            </a:r>
          </a:p>
          <a:p>
            <a:pPr marL="0" indent="463550">
              <a:buNone/>
            </a:pPr>
            <a:r>
              <a:rPr lang="en-US" sz="2400">
                <a:solidFill>
                  <a:srgbClr val="FF0000"/>
                </a:solidFill>
                <a:latin typeface="Arial" panose="020B0604020202020204" pitchFamily="34" charset="0"/>
                <a:cs typeface="Arial" panose="020B0604020202020204" pitchFamily="34" charset="0"/>
              </a:rPr>
              <a:t>Đối_tượng_có_kiểu_tự_định_nghĩa.operator</a:t>
            </a:r>
            <a:r>
              <a:rPr lang="en-US" sz="2400" b="1">
                <a:solidFill>
                  <a:srgbClr val="FF0000"/>
                </a:solidFill>
                <a:latin typeface="Arial" panose="020B0604020202020204" pitchFamily="34" charset="0"/>
                <a:cs typeface="Arial" panose="020B0604020202020204" pitchFamily="34" charset="0"/>
              </a:rPr>
              <a:t>&gt;&gt;</a:t>
            </a:r>
            <a:r>
              <a:rPr lang="en-US" sz="2400">
                <a:solidFill>
                  <a:srgbClr val="FF0000"/>
                </a:solidFill>
                <a:latin typeface="Arial" panose="020B0604020202020204" pitchFamily="34" charset="0"/>
                <a:cs typeface="Arial" panose="020B0604020202020204" pitchFamily="34" charset="0"/>
              </a:rPr>
              <a:t>(cin);</a:t>
            </a:r>
            <a:endParaRPr lang="vi-VN" sz="240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9" name="Title 1">
            <a:extLst>
              <a:ext uri="{FF2B5EF4-FFF2-40B4-BE49-F238E27FC236}">
                <a16:creationId xmlns:a16="http://schemas.microsoft.com/office/drawing/2014/main" id="{F6F0E670-F3D3-404E-AA6D-CE8400DD6446}"/>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4.2.2 Overload t</a:t>
            </a:r>
            <a:r>
              <a:rPr lang="vi-VN" sz="4000" b="1">
                <a:effectLst>
                  <a:outerShdw blurRad="38100" dist="38100" dir="2700000" algn="tl">
                    <a:srgbClr val="000000">
                      <a:alpha val="43137"/>
                    </a:srgbClr>
                  </a:outerShdw>
                </a:effectLst>
                <a:latin typeface="Arial" pitchFamily="34" charset="0"/>
                <a:cs typeface="Arial" pitchFamily="34" charset="0"/>
              </a:rPr>
              <a:t>oán</a:t>
            </a:r>
            <a:r>
              <a:rPr lang="en-US" sz="4000" b="1">
                <a:effectLst>
                  <a:outerShdw blurRad="38100" dist="38100" dir="2700000" algn="tl">
                    <a:srgbClr val="000000">
                      <a:alpha val="43137"/>
                    </a:srgbClr>
                  </a:outerShdw>
                </a:effectLst>
                <a:latin typeface="Arial" pitchFamily="34" charset="0"/>
                <a:cs typeface="Arial" pitchFamily="34" charset="0"/>
              </a:rPr>
              <a:t> tử</a:t>
            </a:r>
            <a:r>
              <a:rPr lang="vi-VN" sz="4000" b="1">
                <a:effectLst>
                  <a:outerShdw blurRad="38100" dist="38100" dir="2700000" algn="tl">
                    <a:srgbClr val="000000">
                      <a:alpha val="43137"/>
                    </a:srgbClr>
                  </a:outerShdw>
                </a:effectLst>
                <a:latin typeface="Arial" pitchFamily="34" charset="0"/>
                <a:cs typeface="Arial" pitchFamily="34" charset="0"/>
              </a:rPr>
              <a:t> </a:t>
            </a:r>
            <a:r>
              <a:rPr lang="en-US" sz="4000" b="1">
                <a:effectLst>
                  <a:outerShdw blurRad="38100" dist="38100" dir="2700000" algn="tl">
                    <a:srgbClr val="000000">
                      <a:alpha val="43137"/>
                    </a:srgbClr>
                  </a:outerShdw>
                </a:effectLst>
                <a:latin typeface="Arial" pitchFamily="34" charset="0"/>
                <a:cs typeface="Arial" pitchFamily="34" charset="0"/>
              </a:rPr>
              <a:t>&gt;&gt; (tt)</a:t>
            </a:r>
          </a:p>
        </p:txBody>
      </p:sp>
    </p:spTree>
    <p:extLst>
      <p:ext uri="{BB962C8B-B14F-4D97-AF65-F5344CB8AC3E}">
        <p14:creationId xmlns:p14="http://schemas.microsoft.com/office/powerpoint/2010/main" val="1823670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Overload t</a:t>
            </a:r>
            <a:r>
              <a:rPr lang="vi-VN" sz="3600" b="1">
                <a:effectLst>
                  <a:outerShdw blurRad="38100" dist="38100" dir="2700000" algn="tl">
                    <a:srgbClr val="000000">
                      <a:alpha val="43137"/>
                    </a:srgbClr>
                  </a:outerShdw>
                </a:effectLst>
                <a:latin typeface="Arial" pitchFamily="34" charset="0"/>
                <a:cs typeface="Arial" pitchFamily="34" charset="0"/>
              </a:rPr>
              <a:t>oán</a:t>
            </a:r>
            <a:r>
              <a:rPr lang="en-US" sz="3600" b="1">
                <a:effectLst>
                  <a:outerShdw blurRad="38100" dist="38100" dir="2700000" algn="tl">
                    <a:srgbClr val="000000">
                      <a:alpha val="43137"/>
                    </a:srgbClr>
                  </a:outerShdw>
                </a:effectLst>
                <a:latin typeface="Arial" pitchFamily="34" charset="0"/>
                <a:cs typeface="Arial" pitchFamily="34" charset="0"/>
              </a:rPr>
              <a:t> tử</a:t>
            </a:r>
            <a:r>
              <a:rPr lang="vi-VN" sz="3600" b="1">
                <a:effectLst>
                  <a:outerShdw blurRad="38100" dist="38100" dir="2700000" algn="tl">
                    <a:srgbClr val="000000">
                      <a:alpha val="43137"/>
                    </a:srgbClr>
                  </a:outerShdw>
                </a:effectLst>
                <a:latin typeface="Arial" pitchFamily="34" charset="0"/>
                <a:cs typeface="Arial" pitchFamily="34" charset="0"/>
              </a:rPr>
              <a:t> &lt;&lt; và &gt;&gt;</a:t>
            </a:r>
            <a:r>
              <a:rPr lang="en-US" sz="36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 </a:t>
            </a:r>
            <a:r>
              <a:rPr lang="en-US" sz="2000" b="0">
                <a:solidFill>
                  <a:srgbClr val="008000"/>
                </a:solidFill>
              </a:rPr>
              <a:t>//nhập phân số</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 </a:t>
            </a:r>
            <a:r>
              <a:rPr lang="en-US" sz="2000" b="0">
                <a:solidFill>
                  <a:srgbClr val="008000"/>
                </a:solidFill>
              </a:rPr>
              <a:t>//xuất phân số</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r>
              <a:rPr lang="en-US" sz="2000" b="0">
                <a:solidFill>
                  <a:srgbClr val="008000"/>
                </a:solidFill>
              </a:rPr>
              <a:t>//nhập lại mẫu số nếu mẫu số = 0</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FF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FF0000"/>
                </a:solidFill>
              </a:rPr>
              <a:t>}</a:t>
            </a:r>
          </a:p>
        </p:txBody>
      </p:sp>
      <p:sp>
        <p:nvSpPr>
          <p:cNvPr id="9" name="Title 1">
            <a:extLst>
              <a:ext uri="{FF2B5EF4-FFF2-40B4-BE49-F238E27FC236}">
                <a16:creationId xmlns:a16="http://schemas.microsoft.com/office/drawing/2014/main" id="{0B5A6109-41B6-4E6F-845A-BDD37DA935A8}"/>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Overload t</a:t>
            </a:r>
            <a:r>
              <a:rPr lang="vi-VN" sz="3600" b="1">
                <a:effectLst>
                  <a:outerShdw blurRad="38100" dist="38100" dir="2700000" algn="tl">
                    <a:srgbClr val="000000">
                      <a:alpha val="43137"/>
                    </a:srgbClr>
                  </a:outerShdw>
                </a:effectLst>
                <a:latin typeface="Arial" pitchFamily="34" charset="0"/>
                <a:cs typeface="Arial" pitchFamily="34" charset="0"/>
              </a:rPr>
              <a:t>oán</a:t>
            </a:r>
            <a:r>
              <a:rPr lang="en-US" sz="3600" b="1">
                <a:effectLst>
                  <a:outerShdw blurRad="38100" dist="38100" dir="2700000" algn="tl">
                    <a:srgbClr val="000000">
                      <a:alpha val="43137"/>
                    </a:srgbClr>
                  </a:outerShdw>
                </a:effectLst>
                <a:latin typeface="Arial" pitchFamily="34" charset="0"/>
                <a:cs typeface="Arial" pitchFamily="34" charset="0"/>
              </a:rPr>
              <a:t> tử</a:t>
            </a:r>
            <a:r>
              <a:rPr lang="vi-VN" sz="3600" b="1">
                <a:effectLst>
                  <a:outerShdw blurRad="38100" dist="38100" dir="2700000" algn="tl">
                    <a:srgbClr val="000000">
                      <a:alpha val="43137"/>
                    </a:srgbClr>
                  </a:outerShdw>
                </a:effectLst>
                <a:latin typeface="Arial" pitchFamily="34" charset="0"/>
                <a:cs typeface="Arial" pitchFamily="34" charset="0"/>
              </a:rPr>
              <a:t> &lt;&lt; và &gt;&gt;</a:t>
            </a:r>
            <a:r>
              <a:rPr lang="en-US" sz="36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1029817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3"/>
          <p:cNvSpPr>
            <a:spLocks noChangeArrowheads="1"/>
          </p:cNvSpPr>
          <p:nvPr/>
        </p:nvSpPr>
        <p:spPr bwMode="auto">
          <a:xfrm>
            <a:off x="381000" y="1471550"/>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a:t>
            </a:r>
            <a:r>
              <a:rPr lang="en-US" sz="2400" b="0">
                <a:solidFill>
                  <a:srgbClr val="FF0000"/>
                </a:solidFill>
              </a:rPr>
              <a:t>cin &gt;&gt; a;</a:t>
            </a:r>
          </a:p>
          <a:p>
            <a:pPr marL="342900" indent="-342900">
              <a:lnSpc>
                <a:spcPct val="120000"/>
              </a:lnSpc>
              <a:spcBef>
                <a:spcPct val="20000"/>
              </a:spcBef>
              <a:buFont typeface="Wingdings" pitchFamily="2" charset="2"/>
              <a:buNone/>
            </a:pPr>
            <a:r>
              <a:rPr lang="en-US" sz="2400" b="0">
                <a:solidFill>
                  <a:srgbClr val="000000"/>
                </a:solidFill>
              </a:rPr>
              <a:t>	cout &lt;&lt; “Nhap phan so b: ”; </a:t>
            </a:r>
            <a:r>
              <a:rPr lang="en-US" sz="2400" b="0">
                <a:solidFill>
                  <a:srgbClr val="FF0000"/>
                </a:solidFill>
              </a:rPr>
              <a:t>cin &gt;&gt; b;</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cout &lt;&lt; a </a:t>
            </a:r>
            <a:r>
              <a:rPr lang="en-US" sz="2400" b="0">
                <a:solidFill>
                  <a:srgbClr val="000000"/>
                </a:solidFill>
              </a:rPr>
              <a:t>&lt;&lt; " + " </a:t>
            </a:r>
            <a:r>
              <a:rPr lang="en-US" sz="2400" b="0">
                <a:solidFill>
                  <a:srgbClr val="FF0000"/>
                </a:solidFill>
              </a:rPr>
              <a:t>&lt;&lt; b </a:t>
            </a:r>
            <a:r>
              <a:rPr lang="en-US" sz="2400" b="0">
                <a:solidFill>
                  <a:srgbClr val="000000"/>
                </a:solidFill>
              </a:rPr>
              <a:t>&lt;&lt; " = " </a:t>
            </a:r>
            <a:r>
              <a:rPr lang="en-US" sz="2400" b="0">
                <a:solidFill>
                  <a:srgbClr val="FF0000"/>
                </a:solidFill>
              </a:rPr>
              <a:t>&lt;&lt; a + b </a:t>
            </a:r>
            <a:r>
              <a:rPr lang="en-US" sz="2400" b="0">
                <a:solidFill>
                  <a:srgbClr val="000000"/>
                </a:solidFill>
              </a:rPr>
              <a:t>&lt;&lt; "\n";</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cout &lt;&lt; a </a:t>
            </a:r>
            <a:r>
              <a:rPr lang="en-US" sz="2400" b="0">
                <a:solidFill>
                  <a:srgbClr val="000000"/>
                </a:solidFill>
              </a:rPr>
              <a:t>&lt;&lt; " - " </a:t>
            </a:r>
            <a:r>
              <a:rPr lang="en-US" sz="2400" b="0">
                <a:solidFill>
                  <a:srgbClr val="FF0000"/>
                </a:solidFill>
              </a:rPr>
              <a:t>&lt;&lt; b </a:t>
            </a:r>
            <a:r>
              <a:rPr lang="en-US" sz="2400" b="0">
                <a:solidFill>
                  <a:srgbClr val="000000"/>
                </a:solidFill>
              </a:rPr>
              <a:t>&lt;&lt; " = " </a:t>
            </a:r>
            <a:r>
              <a:rPr lang="en-US" sz="2400" b="0">
                <a:solidFill>
                  <a:srgbClr val="FF0000"/>
                </a:solidFill>
              </a:rPr>
              <a:t>&lt;&lt; a - b </a:t>
            </a:r>
            <a:r>
              <a:rPr lang="en-US" sz="2400" b="0">
                <a:solidFill>
                  <a:srgbClr val="000000"/>
                </a:solidFill>
              </a:rPr>
              <a:t>&lt;&lt; "\n";</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cout &lt;&lt; a </a:t>
            </a:r>
            <a:r>
              <a:rPr lang="en-US" sz="2400" b="0">
                <a:solidFill>
                  <a:srgbClr val="000000"/>
                </a:solidFill>
              </a:rPr>
              <a:t>&lt;&lt; " * " </a:t>
            </a:r>
            <a:r>
              <a:rPr lang="en-US" sz="2400" b="0">
                <a:solidFill>
                  <a:srgbClr val="FF0000"/>
                </a:solidFill>
              </a:rPr>
              <a:t>&lt;&lt; b </a:t>
            </a:r>
            <a:r>
              <a:rPr lang="en-US" sz="2400" b="0">
                <a:solidFill>
                  <a:srgbClr val="000000"/>
                </a:solidFill>
              </a:rPr>
              <a:t>&lt;&lt; " = " </a:t>
            </a:r>
            <a:r>
              <a:rPr lang="en-US" sz="2400" b="0">
                <a:solidFill>
                  <a:srgbClr val="FF0000"/>
                </a:solidFill>
              </a:rPr>
              <a:t>&lt;&lt; a * b </a:t>
            </a:r>
            <a:r>
              <a:rPr lang="en-US" sz="2400" b="0">
                <a:solidFill>
                  <a:srgbClr val="000000"/>
                </a:solidFill>
              </a:rPr>
              <a:t>&lt;&lt; "\n";</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cout &lt;&lt; a </a:t>
            </a:r>
            <a:r>
              <a:rPr lang="en-US" sz="2400" b="0">
                <a:solidFill>
                  <a:srgbClr val="000000"/>
                </a:solidFill>
              </a:rPr>
              <a:t>&lt;&lt; " / " </a:t>
            </a:r>
            <a:r>
              <a:rPr lang="en-US" sz="2400" b="0">
                <a:solidFill>
                  <a:srgbClr val="FF0000"/>
                </a:solidFill>
              </a:rPr>
              <a:t>&lt;&lt; b </a:t>
            </a:r>
            <a:r>
              <a:rPr lang="en-US" sz="2400" b="0">
                <a:solidFill>
                  <a:srgbClr val="000000"/>
                </a:solidFill>
              </a:rPr>
              <a:t>&lt;&lt; " = " </a:t>
            </a:r>
            <a:r>
              <a:rPr lang="en-US" sz="2400" b="0">
                <a:solidFill>
                  <a:srgbClr val="FF0000"/>
                </a:solidFill>
              </a:rPr>
              <a:t>&lt;&lt; a / b </a:t>
            </a:r>
            <a:r>
              <a:rPr lang="en-US" sz="2400" b="0">
                <a:solidFill>
                  <a:srgbClr val="000000"/>
                </a:solidFill>
              </a:rPr>
              <a:t>&lt;&lt; "\n";</a:t>
            </a:r>
          </a:p>
          <a:p>
            <a:pPr marL="342900" indent="-342900">
              <a:lnSpc>
                <a:spcPct val="120000"/>
              </a:lnSpc>
              <a:spcBef>
                <a:spcPct val="20000"/>
              </a:spcBef>
              <a:buFont typeface="Wingdings" pitchFamily="2" charset="2"/>
              <a:buNone/>
            </a:pPr>
            <a:r>
              <a:rPr lang="en-US" sz="2400" b="0">
                <a:solidFill>
                  <a:srgbClr val="000000"/>
                </a:solidFill>
                <a:latin typeface="Arial" panose="020B0604020202020204" pitchFamily="34" charset="0"/>
                <a:cs typeface="Arial" panose="020B0604020202020204" pitchFamily="34" charset="0"/>
              </a:rPr>
              <a:t>	system(</a:t>
            </a:r>
            <a:r>
              <a:rPr lang="en-US" sz="2400" b="0">
                <a:solidFill>
                  <a:srgbClr val="A31515"/>
                </a:solidFill>
                <a:latin typeface="Arial" panose="020B0604020202020204" pitchFamily="34" charset="0"/>
                <a:cs typeface="Arial" panose="020B0604020202020204" pitchFamily="34" charset="0"/>
              </a:rPr>
              <a:t>"pause"</a:t>
            </a:r>
            <a:r>
              <a:rPr lang="en-US" sz="2400" b="0">
                <a:solidFill>
                  <a:srgbClr val="000000"/>
                </a:solidFill>
                <a:latin typeface="Arial" panose="020B0604020202020204" pitchFamily="34" charset="0"/>
                <a:cs typeface="Arial" panose="020B0604020202020204" pitchFamily="34" charset="0"/>
              </a:rPr>
              <a:t>);</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610AFF38-7379-4106-8996-75AFED193A40}"/>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Overload t</a:t>
            </a:r>
            <a:r>
              <a:rPr lang="vi-VN" sz="3600" b="1">
                <a:effectLst>
                  <a:outerShdw blurRad="38100" dist="38100" dir="2700000" algn="tl">
                    <a:srgbClr val="000000">
                      <a:alpha val="43137"/>
                    </a:srgbClr>
                  </a:outerShdw>
                </a:effectLst>
                <a:latin typeface="Arial" pitchFamily="34" charset="0"/>
                <a:cs typeface="Arial" pitchFamily="34" charset="0"/>
              </a:rPr>
              <a:t>oán</a:t>
            </a:r>
            <a:r>
              <a:rPr lang="en-US" sz="3600" b="1">
                <a:effectLst>
                  <a:outerShdw blurRad="38100" dist="38100" dir="2700000" algn="tl">
                    <a:srgbClr val="000000">
                      <a:alpha val="43137"/>
                    </a:srgbClr>
                  </a:outerShdw>
                </a:effectLst>
                <a:latin typeface="Arial" pitchFamily="34" charset="0"/>
                <a:cs typeface="Arial" pitchFamily="34" charset="0"/>
              </a:rPr>
              <a:t> tử</a:t>
            </a:r>
            <a:r>
              <a:rPr lang="vi-VN" sz="3600" b="1">
                <a:effectLst>
                  <a:outerShdw blurRad="38100" dist="38100" dir="2700000" algn="tl">
                    <a:srgbClr val="000000">
                      <a:alpha val="43137"/>
                    </a:srgbClr>
                  </a:outerShdw>
                </a:effectLst>
                <a:latin typeface="Arial" pitchFamily="34" charset="0"/>
                <a:cs typeface="Arial" pitchFamily="34" charset="0"/>
              </a:rPr>
              <a:t> &lt;&lt; và &gt;&gt;</a:t>
            </a:r>
            <a:r>
              <a:rPr lang="en-US" sz="36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4.3 Overload toán tử</a:t>
            </a:r>
            <a:r>
              <a:rPr lang="vi-VN" sz="4000" b="1">
                <a:effectLst>
                  <a:outerShdw blurRad="38100" dist="38100" dir="2700000" algn="tl">
                    <a:srgbClr val="000000">
                      <a:alpha val="43137"/>
                    </a:srgbClr>
                  </a:outerShdw>
                </a:effectLst>
                <a:latin typeface="Arial" pitchFamily="34" charset="0"/>
                <a:cs typeface="Arial" pitchFamily="34" charset="0"/>
              </a:rPr>
              <a:t> lấy phần tử mảng [ ]</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371600"/>
            <a:ext cx="8458200" cy="1066800"/>
          </a:xfrm>
        </p:spPr>
        <p:txBody>
          <a:bodyPr>
            <a:normAutofit/>
          </a:bodyPr>
          <a:lstStyle/>
          <a:p>
            <a:pPr marL="0" indent="0" algn="just">
              <a:lnSpc>
                <a:spcPct val="130000"/>
              </a:lnSpc>
              <a:spcBef>
                <a:spcPts val="300"/>
              </a:spcBef>
              <a:spcAft>
                <a:spcPts val="300"/>
              </a:spcAft>
              <a:buNone/>
            </a:pPr>
            <a:r>
              <a:rPr lang="en-US" sz="2400">
                <a:latin typeface="Arial" pitchFamily="34" charset="0"/>
                <a:cs typeface="Arial" pitchFamily="34" charset="0"/>
              </a:rPr>
              <a:t>Đ</a:t>
            </a:r>
            <a:r>
              <a:rPr lang="vi-VN" sz="2400">
                <a:latin typeface="Arial" pitchFamily="34" charset="0"/>
                <a:cs typeface="Arial" pitchFamily="34" charset="0"/>
              </a:rPr>
              <a:t>ịnh nghĩa </a:t>
            </a:r>
            <a:r>
              <a:rPr lang="en-US" sz="2400">
                <a:latin typeface="Arial" pitchFamily="34" charset="0"/>
                <a:cs typeface="Arial" pitchFamily="34" charset="0"/>
              </a:rPr>
              <a:t>chồng </a:t>
            </a:r>
            <a:r>
              <a:rPr lang="vi-VN" sz="2400">
                <a:latin typeface="Arial" pitchFamily="34" charset="0"/>
                <a:cs typeface="Arial" pitchFamily="34" charset="0"/>
              </a:rPr>
              <a:t>toán </a:t>
            </a:r>
            <a:r>
              <a:rPr lang="en-US" sz="2400">
                <a:latin typeface="Arial" pitchFamily="34" charset="0"/>
                <a:cs typeface="Arial" pitchFamily="34" charset="0"/>
              </a:rPr>
              <a:t>tử </a:t>
            </a:r>
            <a:r>
              <a:rPr lang="vi-VN" sz="2400" b="1">
                <a:latin typeface="Arial" pitchFamily="34" charset="0"/>
                <a:cs typeface="Arial" pitchFamily="34" charset="0"/>
              </a:rPr>
              <a:t>[ ]</a:t>
            </a:r>
            <a:r>
              <a:rPr lang="vi-VN" sz="2400">
                <a:latin typeface="Arial" pitchFamily="34" charset="0"/>
                <a:cs typeface="Arial" pitchFamily="34" charset="0"/>
              </a:rPr>
              <a:t> để </a:t>
            </a:r>
            <a:r>
              <a:rPr lang="vi-VN" sz="2400" u="sng">
                <a:latin typeface="Arial" pitchFamily="34" charset="0"/>
                <a:cs typeface="Arial" pitchFamily="34" charset="0"/>
              </a:rPr>
              <a:t>truy xuất phần tử</a:t>
            </a:r>
            <a:r>
              <a:rPr lang="vi-VN" sz="2400">
                <a:latin typeface="Arial" pitchFamily="34" charset="0"/>
                <a:cs typeface="Arial" pitchFamily="34" charset="0"/>
              </a:rPr>
              <a:t> của một đối tượng có ý nghĩa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381000" y="2438400"/>
            <a:ext cx="8382000" cy="41148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_strdup(s);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_strdup(s.p);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&amp; </a:t>
            </a:r>
            <a:r>
              <a:rPr lang="en-US" sz="2000" b="0">
                <a:solidFill>
                  <a:srgbClr val="0070C0"/>
                </a:solidFill>
              </a:rPr>
              <a:t>operator[ ]</a:t>
            </a:r>
            <a:r>
              <a:rPr lang="en-US" sz="2000" b="0">
                <a:solidFill>
                  <a:srgbClr val="000000"/>
                </a:solidFill>
              </a:rPr>
              <a:t>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 </a:t>
            </a:r>
            <a:r>
              <a:rPr lang="en-US" sz="2000" b="0">
                <a:solidFill>
                  <a:srgbClr val="C00000"/>
                </a:solidFill>
              </a:rPr>
              <a:t>/*Kết quả trả về phải là tham chiếu </a:t>
            </a:r>
            <a:r>
              <a:rPr lang="en-US" b="0">
                <a:solidFill>
                  <a:srgbClr val="C00000"/>
                </a:solidFill>
              </a:rPr>
              <a:t>để phần tử trả về có thể đứng bên trái của phép gán (lvalue)*/</a:t>
            </a:r>
            <a:r>
              <a:rPr lang="en-US" sz="2000" b="0">
                <a:solidFill>
                  <a:srgbClr val="C00000"/>
                </a:solidFill>
              </a:rPr>
              <a:t>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(ostream&amp; os,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 (tt)</a:t>
            </a:r>
          </a:p>
        </p:txBody>
      </p:sp>
      <p:sp>
        <p:nvSpPr>
          <p:cNvPr id="3" name="Content Placeholder 2"/>
          <p:cNvSpPr>
            <a:spLocks noGrp="1"/>
          </p:cNvSpPr>
          <p:nvPr>
            <p:ph idx="1"/>
          </p:nvPr>
        </p:nvSpPr>
        <p:spPr>
          <a:xfrm>
            <a:off x="152400" y="1473200"/>
            <a:ext cx="85344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Việc cài đặt các </a:t>
            </a:r>
            <a:r>
              <a:rPr lang="vi-VN" sz="2400">
                <a:latin typeface="Arial" pitchFamily="34" charset="0"/>
                <a:cs typeface="Arial" pitchFamily="34" charset="0"/>
              </a:rPr>
              <a:t>toán tử </a:t>
            </a:r>
            <a:r>
              <a:rPr lang="en-US" sz="2400">
                <a:latin typeface="Arial" pitchFamily="34" charset="0"/>
                <a:cs typeface="Arial" pitchFamily="34" charset="0"/>
              </a:rPr>
              <a:t>cho các kiểu dữ liệu tự định nghĩa </a:t>
            </a:r>
            <a:r>
              <a:rPr lang="vi-VN" sz="2400">
                <a:latin typeface="Arial" pitchFamily="34" charset="0"/>
                <a:cs typeface="Arial" pitchFamily="34" charset="0"/>
              </a:rPr>
              <a:t>cho phép ta </a:t>
            </a:r>
            <a:r>
              <a:rPr lang="en-US" sz="2400" u="sng">
                <a:latin typeface="Arial" pitchFamily="34" charset="0"/>
                <a:cs typeface="Arial" pitchFamily="34" charset="0"/>
              </a:rPr>
              <a:t>viết các biểu thức một cách tự nhiên</a:t>
            </a:r>
            <a:r>
              <a:rPr lang="en-US" sz="2400">
                <a:latin typeface="Arial" pitchFamily="34" charset="0"/>
                <a:cs typeface="Arial" pitchFamily="34" charset="0"/>
              </a:rPr>
              <a:t> như trên các kiểu dữ liệu cơ sở, </a:t>
            </a:r>
            <a:r>
              <a:rPr lang="vi-VN" sz="2400">
                <a:latin typeface="Arial" pitchFamily="34" charset="0"/>
                <a:cs typeface="Arial" pitchFamily="34" charset="0"/>
              </a:rPr>
              <a:t>thay vì </a:t>
            </a:r>
            <a:r>
              <a:rPr lang="en-US" sz="2400">
                <a:latin typeface="Arial" pitchFamily="34" charset="0"/>
                <a:cs typeface="Arial" pitchFamily="34" charset="0"/>
              </a:rPr>
              <a:t>phải </a:t>
            </a:r>
            <a:r>
              <a:rPr lang="vi-VN" sz="2400">
                <a:latin typeface="Arial" pitchFamily="34" charset="0"/>
                <a:cs typeface="Arial" pitchFamily="34" charset="0"/>
              </a:rPr>
              <a:t>gọi hàm (bản chất vẫn là gọi hàm)</a:t>
            </a:r>
            <a:r>
              <a:rPr lang="en-US" sz="2400">
                <a:latin typeface="Arial" pitchFamily="34" charset="0"/>
                <a:cs typeface="Arial" pitchFamily="34" charset="0"/>
              </a:rPr>
              <a:t>.</a:t>
            </a:r>
          </a:p>
          <a:p>
            <a:pPr marL="457200" marR="0" indent="-457200" algn="just" defTabSz="914400" rtl="0" eaLnBrk="1" fontAlgn="auto" latinLnBrk="0" hangingPunct="1">
              <a:lnSpc>
                <a:spcPct val="130000"/>
              </a:lnSpc>
              <a:spcBef>
                <a:spcPts val="300"/>
              </a:spcBef>
              <a:spcAft>
                <a:spcPts val="300"/>
              </a:spcAft>
              <a:buClrTx/>
              <a:buSzTx/>
              <a:buFont typeface="Wingdings" panose="05000000000000000000" pitchFamily="2" charset="2"/>
              <a:buChar char="v"/>
              <a:tabLst/>
              <a:defRPr/>
            </a:pPr>
            <a:r>
              <a:rPr lang="vi-VN" sz="2400">
                <a:solidFill>
                  <a:schemeClr val="tx1">
                    <a:lumMod val="95000"/>
                    <a:lumOff val="5000"/>
                  </a:schemeClr>
                </a:solidFill>
                <a:latin typeface="Arial" pitchFamily="34" charset="0"/>
                <a:cs typeface="Arial" pitchFamily="34" charset="0"/>
              </a:rPr>
              <a:t>Đây là một mở rộng đáng kể của </a:t>
            </a:r>
            <a:r>
              <a:rPr lang="vi-VN" sz="2400" b="1">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 so với </a:t>
            </a:r>
            <a:r>
              <a:rPr lang="vi-VN" sz="2400" b="1">
                <a:solidFill>
                  <a:schemeClr val="tx1">
                    <a:lumMod val="95000"/>
                    <a:lumOff val="5000"/>
                  </a:schemeClr>
                </a:solidFill>
                <a:latin typeface="Arial" pitchFamily="34" charset="0"/>
                <a:cs typeface="Arial" pitchFamily="34" charset="0"/>
              </a:rPr>
              <a:t>C</a:t>
            </a:r>
            <a:endParaRPr lang="en-US" sz="2400" b="1">
              <a:solidFill>
                <a:schemeClr val="tx1">
                  <a:lumMod val="95000"/>
                  <a:lumOff val="5000"/>
                </a:schemeClr>
              </a:solidFill>
              <a:latin typeface="Arial" pitchFamily="34" charset="0"/>
              <a:cs typeface="Arial" pitchFamily="34" charset="0"/>
            </a:endParaRPr>
          </a:p>
          <a:p>
            <a:pPr marL="457200" marR="0" indent="-457200" algn="just" defTabSz="914400" rtl="0" eaLnBrk="1" fontAlgn="auto" latinLnBrk="0" hangingPunct="1">
              <a:lnSpc>
                <a:spcPct val="130000"/>
              </a:lnSpc>
              <a:spcBef>
                <a:spcPts val="300"/>
              </a:spcBef>
              <a:spcAft>
                <a:spcPts val="300"/>
              </a:spcAft>
              <a:buClrTx/>
              <a:buSzTx/>
              <a:buFont typeface="Wingdings" panose="05000000000000000000" pitchFamily="2" charset="2"/>
              <a:buChar char="v"/>
              <a:tabLst/>
              <a:defRPr/>
            </a:pPr>
            <a:r>
              <a:rPr lang="vi-VN" sz="2400" b="1">
                <a:solidFill>
                  <a:schemeClr val="tx1">
                    <a:lumMod val="95000"/>
                    <a:lumOff val="5000"/>
                  </a:schemeClr>
                </a:solidFill>
                <a:latin typeface="Arial" pitchFamily="34" charset="0"/>
                <a:cs typeface="Arial" pitchFamily="34" charset="0"/>
              </a:rPr>
              <a:t>C/C++ </a:t>
            </a:r>
            <a:r>
              <a:rPr lang="vi-VN" sz="2400">
                <a:solidFill>
                  <a:schemeClr val="tx1">
                    <a:lumMod val="95000"/>
                    <a:lumOff val="5000"/>
                  </a:schemeClr>
                </a:solidFill>
                <a:latin typeface="Arial" pitchFamily="34" charset="0"/>
                <a:cs typeface="Arial" pitchFamily="34" charset="0"/>
              </a:rPr>
              <a:t>đã cài đặt sẵn các toán tử cho các kiểu dữ liệu </a:t>
            </a:r>
            <a:r>
              <a:rPr lang="en-US" sz="2400">
                <a:solidFill>
                  <a:schemeClr val="tx1">
                    <a:lumMod val="95000"/>
                    <a:lumOff val="5000"/>
                  </a:schemeClr>
                </a:solidFill>
                <a:latin typeface="Arial" pitchFamily="34" charset="0"/>
                <a:cs typeface="Arial" pitchFamily="34" charset="0"/>
              </a:rPr>
              <a:t>cơ sở</a:t>
            </a:r>
            <a:r>
              <a:rPr lang="vi-VN" sz="2400">
                <a:solidFill>
                  <a:schemeClr val="tx1">
                    <a:lumMod val="95000"/>
                    <a:lumOff val="5000"/>
                  </a:schemeClr>
                </a:solidFill>
                <a:latin typeface="Arial" pitchFamily="34" charset="0"/>
                <a:cs typeface="Arial" pitchFamily="34" charset="0"/>
              </a:rPr>
              <a:t> </a:t>
            </a:r>
            <a:r>
              <a:rPr lang="vi-VN" sz="2400" b="1">
                <a:solidFill>
                  <a:schemeClr val="tx1">
                    <a:lumMod val="95000"/>
                    <a:lumOff val="5000"/>
                  </a:schemeClr>
                </a:solidFill>
                <a:latin typeface="Arial" pitchFamily="34" charset="0"/>
                <a:cs typeface="Arial" pitchFamily="34" charset="0"/>
              </a:rPr>
              <a:t>(int, float…)</a:t>
            </a:r>
            <a:r>
              <a:rPr lang="en-US" sz="2400" b="1">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defRPr/>
            </a:pPr>
            <a:r>
              <a:rPr lang="vi-VN" sz="2400">
                <a:solidFill>
                  <a:schemeClr val="tx1">
                    <a:lumMod val="95000"/>
                    <a:lumOff val="5000"/>
                  </a:schemeClr>
                </a:solidFill>
                <a:latin typeface="Arial" pitchFamily="34" charset="0"/>
                <a:cs typeface="Arial" pitchFamily="34" charset="0"/>
              </a:rPr>
              <a:t>Đối với các kiểu dữ liệu </a:t>
            </a:r>
            <a:r>
              <a:rPr lang="en-US" sz="2400">
                <a:solidFill>
                  <a:schemeClr val="tx1">
                    <a:lumMod val="95000"/>
                    <a:lumOff val="5000"/>
                  </a:schemeClr>
                </a:solidFill>
                <a:latin typeface="Arial" pitchFamily="34" charset="0"/>
                <a:cs typeface="Arial" pitchFamily="34" charset="0"/>
              </a:rPr>
              <a:t>tự định nghĩa,</a:t>
            </a:r>
            <a:r>
              <a:rPr lang="vi-VN" sz="2400">
                <a:solidFill>
                  <a:schemeClr val="tx1">
                    <a:lumMod val="95000"/>
                    <a:lumOff val="5000"/>
                  </a:schemeClr>
                </a:solidFill>
                <a:latin typeface="Arial" pitchFamily="34" charset="0"/>
                <a:cs typeface="Arial" pitchFamily="34" charset="0"/>
              </a:rPr>
              <a:t> C++ cho phép </a:t>
            </a:r>
            <a:r>
              <a:rPr lang="en-US" sz="2400">
                <a:solidFill>
                  <a:schemeClr val="tx1">
                    <a:lumMod val="95000"/>
                    <a:lumOff val="5000"/>
                  </a:schemeClr>
                </a:solidFill>
                <a:latin typeface="Arial" pitchFamily="34" charset="0"/>
                <a:cs typeface="Arial" pitchFamily="34" charset="0"/>
              </a:rPr>
              <a:t>cài đặt</a:t>
            </a:r>
            <a:r>
              <a:rPr lang="vi-VN" sz="2400">
                <a:solidFill>
                  <a:schemeClr val="tx1">
                    <a:lumMod val="95000"/>
                    <a:lumOff val="5000"/>
                  </a:schemeClr>
                </a:solidFill>
                <a:latin typeface="Arial" pitchFamily="34" charset="0"/>
                <a:cs typeface="Arial" pitchFamily="34" charset="0"/>
              </a:rPr>
              <a:t> </a:t>
            </a:r>
            <a:r>
              <a:rPr lang="vi-VN" sz="2400" u="sng">
                <a:solidFill>
                  <a:schemeClr val="tx1">
                    <a:lumMod val="95000"/>
                    <a:lumOff val="5000"/>
                  </a:schemeClr>
                </a:solidFill>
                <a:latin typeface="Arial" pitchFamily="34" charset="0"/>
                <a:cs typeface="Arial" pitchFamily="34" charset="0"/>
              </a:rPr>
              <a:t>các toán tử </a:t>
            </a:r>
            <a:r>
              <a:rPr lang="en-US" sz="2400" u="sng">
                <a:solidFill>
                  <a:schemeClr val="tx1">
                    <a:lumMod val="95000"/>
                    <a:lumOff val="5000"/>
                  </a:schemeClr>
                </a:solidFill>
                <a:latin typeface="Arial" pitchFamily="34" charset="0"/>
                <a:cs typeface="Arial" pitchFamily="34" charset="0"/>
              </a:rPr>
              <a:t>là các ký hiệu toán học đã có</a:t>
            </a:r>
            <a:r>
              <a:rPr lang="vi-VN"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sym typeface="Wingdings" pitchFamily="2" charset="2"/>
              </a:rPr>
              <a:t>(</a:t>
            </a:r>
            <a:r>
              <a:rPr lang="vi-VN" sz="2400" b="1">
                <a:solidFill>
                  <a:schemeClr val="tx1">
                    <a:lumMod val="95000"/>
                    <a:lumOff val="5000"/>
                  </a:schemeClr>
                </a:solidFill>
                <a:latin typeface="Arial" pitchFamily="34" charset="0"/>
                <a:cs typeface="Arial" pitchFamily="34" charset="0"/>
              </a:rPr>
              <a:t>over</a:t>
            </a:r>
            <a:r>
              <a:rPr lang="en-US" sz="2400" b="1">
                <a:solidFill>
                  <a:schemeClr val="tx1">
                    <a:lumMod val="95000"/>
                    <a:lumOff val="5000"/>
                  </a:schemeClr>
                </a:solidFill>
                <a:latin typeface="Arial" pitchFamily="34" charset="0"/>
                <a:cs typeface="Arial" pitchFamily="34" charset="0"/>
              </a:rPr>
              <a:t>load toán tử).</a:t>
            </a:r>
          </a:p>
          <a:p>
            <a:pPr marL="457200" marR="0" indent="-457200" algn="just" defTabSz="914400" rtl="0" eaLnBrk="1" fontAlgn="auto" latinLnBrk="0" hangingPunct="1">
              <a:lnSpc>
                <a:spcPct val="130000"/>
              </a:lnSpc>
              <a:spcBef>
                <a:spcPts val="300"/>
              </a:spcBef>
              <a:spcAft>
                <a:spcPts val="300"/>
              </a:spcAft>
              <a:buClrTx/>
              <a:buSzTx/>
              <a:buFont typeface="Wingdings" panose="05000000000000000000" pitchFamily="2" charset="2"/>
              <a:buChar char="v"/>
              <a:tabLst/>
              <a:defRPr/>
            </a:pPr>
            <a:endParaRPr lang="en-US" sz="24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Overload toán tử</a:t>
            </a:r>
            <a:r>
              <a:rPr lang="vi-VN" sz="3200" b="1">
                <a:effectLst>
                  <a:outerShdw blurRad="38100" dist="38100" dir="2700000" algn="tl">
                    <a:srgbClr val="000000">
                      <a:alpha val="43137"/>
                    </a:srgbClr>
                  </a:outerShdw>
                </a:effectLst>
                <a:latin typeface="Arial" pitchFamily="34" charset="0"/>
                <a:cs typeface="Arial" pitchFamily="34" charset="0"/>
              </a:rPr>
              <a:t> lấy phần tử mảng [ ]</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
        <p:nvSpPr>
          <p:cNvPr id="7" name="Rectangle 3"/>
          <p:cNvSpPr>
            <a:spLocks noChangeArrowheads="1"/>
          </p:cNvSpPr>
          <p:nvPr/>
        </p:nvSpPr>
        <p:spPr bwMode="auto">
          <a:xfrm>
            <a:off x="0" y="1828800"/>
            <a:ext cx="9144000" cy="4267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285750" indent="-285750">
              <a:lnSpc>
                <a:spcPct val="120000"/>
              </a:lnSpc>
              <a:spcBef>
                <a:spcPct val="20000"/>
              </a:spcBef>
              <a:buFont typeface="Wingdings" pitchFamily="2" charset="2"/>
              <a:buNone/>
            </a:pPr>
            <a:r>
              <a:rPr lang="en-US" sz="2200" b="0">
                <a:solidFill>
                  <a:srgbClr val="000000"/>
                </a:solidFill>
              </a:rPr>
              <a:t>	String a("Nguyen van A");</a:t>
            </a:r>
          </a:p>
          <a:p>
            <a:pPr marL="285750" indent="-285750">
              <a:lnSpc>
                <a:spcPct val="120000"/>
              </a:lnSpc>
              <a:spcBef>
                <a:spcPct val="20000"/>
              </a:spcBef>
              <a:buFont typeface="Wingdings" pitchFamily="2" charset="2"/>
              <a:buNone/>
            </a:pPr>
            <a:r>
              <a:rPr lang="en-US" sz="2200" b="0">
                <a:solidFill>
                  <a:srgbClr val="000000"/>
                </a:solidFill>
              </a:rPr>
              <a:t>	cout &lt;&lt; a[7] &lt;&lt; "\n"; 	</a:t>
            </a:r>
            <a:r>
              <a:rPr lang="en-US" sz="2200" b="0">
                <a:solidFill>
                  <a:srgbClr val="008000"/>
                </a:solidFill>
              </a:rPr>
              <a:t>// a.operator[ ](7)</a:t>
            </a:r>
          </a:p>
          <a:p>
            <a:pPr marL="285750" indent="-285750">
              <a:lnSpc>
                <a:spcPct val="120000"/>
              </a:lnSpc>
              <a:spcBef>
                <a:spcPct val="20000"/>
              </a:spcBef>
              <a:buFont typeface="Wingdings" pitchFamily="2" charset="2"/>
              <a:buNone/>
            </a:pPr>
            <a:r>
              <a:rPr lang="en-US" sz="2200" b="0">
                <a:solidFill>
                  <a:srgbClr val="000000"/>
                </a:solidFill>
              </a:rPr>
              <a:t>	a[7] = 'V’; </a:t>
            </a:r>
            <a:r>
              <a:rPr lang="en-US" sz="2200" b="0">
                <a:solidFill>
                  <a:srgbClr val="C00000"/>
                </a:solidFill>
              </a:rPr>
              <a:t>/*Được phép do kq trả về của hàm toán tử </a:t>
            </a:r>
            <a:r>
              <a:rPr lang="en-US" sz="2200">
                <a:solidFill>
                  <a:srgbClr val="C00000"/>
                </a:solidFill>
              </a:rPr>
              <a:t>[ ]</a:t>
            </a:r>
            <a:r>
              <a:rPr lang="en-US" sz="2200" b="0">
                <a:solidFill>
                  <a:srgbClr val="C00000"/>
                </a:solidFill>
              </a:rPr>
              <a:t> là tham chiếu.</a:t>
            </a:r>
          </a:p>
          <a:p>
            <a:pPr marL="285750" indent="-285750">
              <a:lnSpc>
                <a:spcPct val="120000"/>
              </a:lnSpc>
              <a:spcBef>
                <a:spcPct val="20000"/>
              </a:spcBef>
            </a:pPr>
            <a:r>
              <a:rPr lang="en-US" sz="2200" b="0">
                <a:solidFill>
                  <a:srgbClr val="C00000"/>
                </a:solidFill>
              </a:rPr>
              <a:t>	Nếu không phép gán trên sẽ bị báo lỗi “expression must be a modifiable lvalue” */</a:t>
            </a:r>
          </a:p>
          <a:p>
            <a:pPr marL="342900" indent="-342900">
              <a:lnSpc>
                <a:spcPct val="120000"/>
              </a:lnSpc>
              <a:spcBef>
                <a:spcPct val="20000"/>
              </a:spcBef>
              <a:buFont typeface="Wingdings" pitchFamily="2" charset="2"/>
              <a:buNone/>
            </a:pPr>
            <a:r>
              <a:rPr lang="en-US" sz="2200" b="0">
                <a:solidFill>
                  <a:srgbClr val="000000"/>
                </a:solidFill>
              </a:rPr>
              <a:t>	cout &lt;&lt; a[7] &lt;&lt; "\n"; 	</a:t>
            </a:r>
            <a:r>
              <a:rPr lang="en-US" sz="2200" b="0">
                <a:solidFill>
                  <a:srgbClr val="008000"/>
                </a:solidFill>
              </a:rPr>
              <a:t>// a.operator[ ](7)</a:t>
            </a:r>
          </a:p>
          <a:p>
            <a:pPr marL="342900" indent="-342900">
              <a:lnSpc>
                <a:spcPct val="120000"/>
              </a:lnSpc>
              <a:spcBef>
                <a:spcPct val="20000"/>
              </a:spcBef>
              <a:buFont typeface="Wingdings" pitchFamily="2" charset="2"/>
              <a:buNone/>
            </a:pPr>
            <a:r>
              <a:rPr lang="en-US" sz="2200" b="0">
                <a:solidFill>
                  <a:srgbClr val="000000"/>
                </a:solidFill>
              </a:rPr>
              <a:t>	cout &lt;&lt; a &lt;&lt; "\n";</a:t>
            </a:r>
          </a:p>
          <a:p>
            <a:pPr marL="342900" indent="-342900">
              <a:lnSpc>
                <a:spcPct val="120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Overload toán tử</a:t>
            </a:r>
            <a:r>
              <a:rPr lang="vi-VN" sz="3200" b="1">
                <a:effectLst>
                  <a:outerShdw blurRad="38100" dist="38100" dir="2700000" algn="tl">
                    <a:srgbClr val="000000">
                      <a:alpha val="43137"/>
                    </a:srgbClr>
                  </a:outerShdw>
                </a:effectLst>
                <a:latin typeface="Arial" pitchFamily="34" charset="0"/>
                <a:cs typeface="Arial" pitchFamily="34" charset="0"/>
              </a:rPr>
              <a:t> lấy phần tử mảng [ ]</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533400" y="1600200"/>
            <a:ext cx="8077200" cy="1219200"/>
          </a:xfrm>
        </p:spPr>
        <p:txBody>
          <a:bodyPr>
            <a:normAutofit/>
          </a:bodyPr>
          <a:lstStyle/>
          <a:p>
            <a:pPr marL="0" indent="0" algn="just" eaLnBrk="1" hangingPunct="1">
              <a:lnSpc>
                <a:spcPct val="130000"/>
              </a:lnSpc>
              <a:spcBef>
                <a:spcPts val="0"/>
              </a:spcBef>
              <a:buNone/>
            </a:pPr>
            <a:r>
              <a:rPr lang="en-US" sz="2800">
                <a:latin typeface="Arial" panose="020B0604020202020204" pitchFamily="34" charset="0"/>
                <a:cs typeface="Arial" panose="020B0604020202020204" pitchFamily="34" charset="0"/>
              </a:rPr>
              <a:t>C</a:t>
            </a:r>
            <a:r>
              <a:rPr lang="vi-VN" sz="2800">
                <a:latin typeface="Arial" panose="020B0604020202020204" pitchFamily="34" charset="0"/>
                <a:cs typeface="Arial" panose="020B0604020202020204" pitchFamily="34" charset="0"/>
              </a:rPr>
              <a:t>ải tiến</a:t>
            </a:r>
            <a:r>
              <a:rPr lang="en-US" sz="2800">
                <a:latin typeface="Arial" panose="020B0604020202020204" pitchFamily="34" charset="0"/>
                <a:cs typeface="Arial" panose="020B0604020202020204" pitchFamily="34" charset="0"/>
              </a:rPr>
              <a:t> hàm</a:t>
            </a:r>
            <a:r>
              <a:rPr lang="vi-VN" sz="2800">
                <a:latin typeface="Arial" panose="020B0604020202020204" pitchFamily="34" charset="0"/>
                <a:cs typeface="Arial" panose="020B0604020202020204" pitchFamily="34" charset="0"/>
              </a:rPr>
              <a:t> toán </a:t>
            </a:r>
            <a:r>
              <a:rPr lang="en-US" sz="2800">
                <a:latin typeface="Arial" panose="020B0604020202020204" pitchFamily="34" charset="0"/>
                <a:cs typeface="Arial" panose="020B0604020202020204" pitchFamily="34" charset="0"/>
              </a:rPr>
              <a:t>tử </a:t>
            </a:r>
            <a:r>
              <a:rPr lang="vi-VN" sz="2800">
                <a:latin typeface="Arial" panose="020B0604020202020204" pitchFamily="34" charset="0"/>
                <a:cs typeface="Arial" panose="020B0604020202020204" pitchFamily="34" charset="0"/>
              </a:rPr>
              <a:t>trên </a:t>
            </a:r>
            <a:r>
              <a:rPr lang="en-US" sz="2800">
                <a:latin typeface="Arial" panose="020B0604020202020204" pitchFamily="34" charset="0"/>
                <a:cs typeface="Arial" panose="020B0604020202020204" pitchFamily="34" charset="0"/>
              </a:rPr>
              <a:t>để sử dụng an toàn khi </a:t>
            </a:r>
            <a:r>
              <a:rPr lang="vi-VN" sz="2800" u="sng">
                <a:latin typeface="Arial" panose="020B0604020202020204" pitchFamily="34" charset="0"/>
                <a:cs typeface="Arial" panose="020B0604020202020204" pitchFamily="34" charset="0"/>
              </a:rPr>
              <a:t>chỉ số không hợp lệ</a:t>
            </a:r>
            <a:r>
              <a:rPr lang="en-US" sz="2800">
                <a:latin typeface="Arial" panose="020B0604020202020204" pitchFamily="34" charset="0"/>
                <a:cs typeface="Arial" panose="020B0604020202020204"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7" name="Rectangle 3"/>
          <p:cNvSpPr>
            <a:spLocks noChangeArrowheads="1"/>
          </p:cNvSpPr>
          <p:nvPr/>
        </p:nvSpPr>
        <p:spPr bwMode="auto">
          <a:xfrm>
            <a:off x="569025" y="2943944"/>
            <a:ext cx="8001000" cy="3228256"/>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void</a:t>
            </a:r>
            <a:r>
              <a:rPr lang="en-US" sz="2200" b="0">
                <a:solidFill>
                  <a:srgbClr val="000000"/>
                </a:solidFill>
                <a:latin typeface="Arial" panose="020B0604020202020204" pitchFamily="34" charset="0"/>
                <a:cs typeface="Arial" panose="020B0604020202020204" pitchFamily="34" charset="0"/>
              </a:rPr>
              <a:t> main() {</a:t>
            </a:r>
          </a:p>
          <a:p>
            <a:pPr eaLnBrk="1" hangingPunct="1"/>
            <a:r>
              <a:rPr lang="en-US" sz="2200" b="0">
                <a:solidFill>
                  <a:srgbClr val="000000"/>
                </a:solidFill>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char</a:t>
            </a:r>
            <a:r>
              <a:rPr lang="en-US" sz="2200" b="0">
                <a:latin typeface="Arial" panose="020B0604020202020204" pitchFamily="34" charset="0"/>
                <a:cs typeface="Arial" panose="020B0604020202020204" pitchFamily="34" charset="0"/>
              </a:rPr>
              <a:t> *a = “Dai hoc Tu nhien”;</a:t>
            </a:r>
          </a:p>
          <a:p>
            <a:pPr lvl="1" eaLnBrk="1" hangingPunct="1"/>
            <a:r>
              <a:rPr lang="en-US" sz="2200" b="0">
                <a:latin typeface="Arial" panose="020B0604020202020204" pitchFamily="34" charset="0"/>
                <a:cs typeface="Arial" panose="020B0604020202020204" pitchFamily="34" charset="0"/>
              </a:rPr>
              <a:t>	a[300] = ‘H’;	</a:t>
            </a:r>
            <a:r>
              <a:rPr lang="en-US" sz="2200" b="0">
                <a:solidFill>
                  <a:srgbClr val="C00000"/>
                </a:solidFill>
                <a:latin typeface="Arial" panose="020B0604020202020204" pitchFamily="34" charset="0"/>
                <a:cs typeface="Arial" panose="020B0604020202020204" pitchFamily="34" charset="0"/>
              </a:rPr>
              <a:t>// Chỉ số không hợp lệ</a:t>
            </a:r>
          </a:p>
          <a:p>
            <a:pPr lvl="1" eaLnBrk="1" hangingPunct="1"/>
            <a:r>
              <a:rPr lang="en-US" sz="2200" b="0">
                <a:latin typeface="Arial" panose="020B0604020202020204" pitchFamily="34" charset="0"/>
                <a:cs typeface="Arial" panose="020B0604020202020204" pitchFamily="34" charset="0"/>
              </a:rPr>
              <a:t>	</a:t>
            </a:r>
            <a:r>
              <a:rPr lang="en-US" sz="2200" b="0">
                <a:solidFill>
                  <a:srgbClr val="0070C0"/>
                </a:solidFill>
                <a:latin typeface="Arial" panose="020B0604020202020204" pitchFamily="34" charset="0"/>
                <a:cs typeface="Arial" panose="020B0604020202020204" pitchFamily="34" charset="0"/>
              </a:rPr>
              <a:t>String</a:t>
            </a:r>
            <a:r>
              <a:rPr lang="en-US" sz="2200" b="0">
                <a:latin typeface="Arial" panose="020B0604020202020204" pitchFamily="34" charset="0"/>
                <a:cs typeface="Arial" panose="020B0604020202020204" pitchFamily="34" charset="0"/>
              </a:rPr>
              <a:t> aa(“Dai hoc Tu nhien”);</a:t>
            </a:r>
          </a:p>
          <a:p>
            <a:pPr lvl="1" eaLnBrk="1" hangingPunct="1"/>
            <a:r>
              <a:rPr lang="en-US" sz="2200" b="0">
                <a:latin typeface="Arial" panose="020B0604020202020204" pitchFamily="34" charset="0"/>
                <a:cs typeface="Arial" panose="020B0604020202020204" pitchFamily="34" charset="0"/>
              </a:rPr>
              <a:t>	aa[300] = ‘H’;	</a:t>
            </a:r>
            <a:r>
              <a:rPr lang="en-US" sz="2200" b="0">
                <a:solidFill>
                  <a:srgbClr val="C00000"/>
                </a:solidFill>
                <a:latin typeface="Arial" panose="020B0604020202020204" pitchFamily="34" charset="0"/>
                <a:cs typeface="Arial" panose="020B0604020202020204" pitchFamily="34" charset="0"/>
              </a:rPr>
              <a:t>// Chỉ số không hợp lệ</a:t>
            </a:r>
          </a:p>
          <a:p>
            <a:pPr marL="0" lvl="1" eaLnBrk="1" hangingPunct="1"/>
            <a:r>
              <a:rPr lang="en-US" sz="2200" b="0">
                <a:solidFill>
                  <a:srgbClr val="000000"/>
                </a:solidFill>
                <a:latin typeface="Arial" panose="020B0604020202020204" pitchFamily="34" charset="0"/>
                <a:cs typeface="Arial" panose="020B0604020202020204" pitchFamily="34" charset="0"/>
              </a:rPr>
              <a:t>}</a:t>
            </a:r>
          </a:p>
          <a:p>
            <a:pPr>
              <a:buFontTx/>
              <a:buNone/>
              <a:tabLst>
                <a:tab pos="855663" algn="l"/>
              </a:tabLst>
            </a:pPr>
            <a:r>
              <a:rPr lang="en-US" sz="2200" b="0">
                <a:solidFill>
                  <a:srgbClr val="0000FF"/>
                </a:solidFill>
                <a:latin typeface="Arial" panose="020B0604020202020204" pitchFamily="34" charset="0"/>
                <a:cs typeface="Arial" panose="020B0604020202020204" pitchFamily="34" charset="0"/>
              </a:rPr>
              <a:t>char</a:t>
            </a:r>
            <a:r>
              <a:rPr lang="en-US" sz="2200" b="0">
                <a:latin typeface="Arial" panose="020B0604020202020204" pitchFamily="34" charset="0"/>
                <a:cs typeface="Arial" panose="020B0604020202020204" pitchFamily="34" charset="0"/>
              </a:rPr>
              <a:t>&amp; String::</a:t>
            </a:r>
            <a:r>
              <a:rPr lang="en-US" sz="2200" b="0">
                <a:solidFill>
                  <a:srgbClr val="0070C0"/>
                </a:solidFill>
                <a:latin typeface="Arial" panose="020B0604020202020204" pitchFamily="34" charset="0"/>
                <a:cs typeface="Arial" panose="020B0604020202020204" pitchFamily="34" charset="0"/>
              </a:rPr>
              <a:t>operator[ ]</a:t>
            </a:r>
            <a:r>
              <a:rPr lang="en-US" sz="2200" b="0">
                <a:latin typeface="Arial" panose="020B0604020202020204" pitchFamily="34" charset="0"/>
                <a:cs typeface="Arial" panose="020B0604020202020204" pitchFamily="34" charset="0"/>
              </a:rPr>
              <a:t>(</a:t>
            </a:r>
            <a:r>
              <a:rPr lang="en-US" sz="2200" b="0">
                <a:solidFill>
                  <a:srgbClr val="0000FF"/>
                </a:solidFill>
                <a:latin typeface="Arial" panose="020B0604020202020204" pitchFamily="34" charset="0"/>
                <a:cs typeface="Arial" panose="020B0604020202020204" pitchFamily="34" charset="0"/>
              </a:rPr>
              <a:t>int</a:t>
            </a:r>
            <a:r>
              <a:rPr lang="en-US" sz="2200" b="0">
                <a:latin typeface="Arial" panose="020B0604020202020204" pitchFamily="34" charset="0"/>
                <a:cs typeface="Arial" panose="020B0604020202020204" pitchFamily="34" charset="0"/>
              </a:rPr>
              <a:t> i) {</a:t>
            </a:r>
          </a:p>
          <a:p>
            <a:pPr>
              <a:buFontTx/>
              <a:buNone/>
              <a:tabLst>
                <a:tab pos="855663" algn="l"/>
              </a:tabLst>
            </a:pPr>
            <a:r>
              <a:rPr lang="en-US" sz="2200" b="0">
                <a:latin typeface="Arial" panose="020B0604020202020204" pitchFamily="34" charset="0"/>
                <a:cs typeface="Arial" panose="020B0604020202020204" pitchFamily="34" charset="0"/>
              </a:rPr>
              <a:t>		 </a:t>
            </a:r>
            <a:r>
              <a:rPr lang="en-US" sz="2200" b="0">
                <a:solidFill>
                  <a:srgbClr val="0000FF"/>
                </a:solidFill>
                <a:latin typeface="Arial" panose="020B0604020202020204" pitchFamily="34" charset="0"/>
                <a:cs typeface="Arial" panose="020B0604020202020204" pitchFamily="34" charset="0"/>
              </a:rPr>
              <a:t> return</a:t>
            </a:r>
            <a:r>
              <a:rPr lang="en-US" sz="2200" b="0">
                <a:latin typeface="Arial" panose="020B0604020202020204" pitchFamily="34" charset="0"/>
                <a:cs typeface="Arial" panose="020B0604020202020204" pitchFamily="34" charset="0"/>
              </a:rPr>
              <a:t> (i &gt; 0 &amp;&amp; i &lt; _strlen(p)) ? p[i] : p[0];</a:t>
            </a:r>
          </a:p>
          <a:p>
            <a:pPr>
              <a:buFontTx/>
              <a:buNone/>
            </a:pPr>
            <a:r>
              <a:rPr lang="en-US" sz="2200" b="0">
                <a:latin typeface="Arial" panose="020B0604020202020204" pitchFamily="34" charset="0"/>
                <a:cs typeface="Arial" panose="020B0604020202020204" pitchFamily="34" charset="0"/>
              </a:rPr>
              <a:t>}</a:t>
            </a:r>
          </a:p>
          <a:p>
            <a:pPr lvl="1" eaLnBrk="1" hangingPunct="1"/>
            <a:endParaRPr lang="en-US" sz="2200" b="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198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153400" cy="990600"/>
          </a:xfrm>
        </p:spPr>
        <p:txBody>
          <a:bodyPr>
            <a:normAutofit lnSpcReduction="10000"/>
          </a:bodyPr>
          <a:lstStyle/>
          <a:p>
            <a:pPr marL="0" indent="0" algn="just">
              <a:lnSpc>
                <a:spcPct val="130000"/>
              </a:lnSpc>
              <a:spcBef>
                <a:spcPts val="300"/>
              </a:spcBef>
              <a:spcAft>
                <a:spcPts val="300"/>
              </a:spcAft>
              <a:buNone/>
            </a:pPr>
            <a:r>
              <a:rPr lang="en-US" sz="2400">
                <a:latin typeface="Arial" pitchFamily="34" charset="0"/>
                <a:cs typeface="Arial" pitchFamily="34" charset="0"/>
              </a:rPr>
              <a:t>Tuy nhiên, hàm </a:t>
            </a:r>
            <a:r>
              <a:rPr lang="vi-VN" sz="2400">
                <a:latin typeface="Arial" pitchFamily="34" charset="0"/>
                <a:cs typeface="Arial" pitchFamily="34" charset="0"/>
              </a:rPr>
              <a:t>toán</a:t>
            </a:r>
            <a:r>
              <a:rPr lang="en-US" sz="2400">
                <a:latin typeface="Arial" pitchFamily="34" charset="0"/>
                <a:cs typeface="Arial" pitchFamily="34" charset="0"/>
              </a:rPr>
              <a:t> tử trên không sử dụng được</a:t>
            </a:r>
            <a:r>
              <a:rPr lang="vi-VN" sz="2400">
                <a:latin typeface="Arial" pitchFamily="34" charset="0"/>
                <a:cs typeface="Arial" pitchFamily="34" charset="0"/>
              </a:rPr>
              <a:t> với đối tượng hằng</a:t>
            </a:r>
            <a:r>
              <a:rPr lang="en-US" sz="2400">
                <a:latin typeface="Arial" pitchFamily="34" charset="0"/>
                <a:cs typeface="Arial" pitchFamily="34" charset="0"/>
              </a:rPr>
              <a:t>.</a:t>
            </a:r>
            <a:endParaRPr lang="vi-VN"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7" name="Rectangle 3"/>
          <p:cNvSpPr>
            <a:spLocks noChangeArrowheads="1"/>
          </p:cNvSpPr>
          <p:nvPr/>
        </p:nvSpPr>
        <p:spPr bwMode="auto">
          <a:xfrm>
            <a:off x="533400" y="2438400"/>
            <a:ext cx="8077200" cy="4114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10000"/>
              </a:lnSpc>
              <a:spcBef>
                <a:spcPts val="0"/>
              </a:spcBef>
              <a:buFont typeface="Wingdings" pitchFamily="2" charset="2"/>
              <a:buNone/>
            </a:pPr>
            <a:r>
              <a:rPr lang="en-US" sz="2200" b="0">
                <a:solidFill>
                  <a:srgbClr val="000000"/>
                </a:solidFill>
              </a:rPr>
              <a:t>	String a("Nguyen van A");</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const</a:t>
            </a:r>
            <a:r>
              <a:rPr lang="en-US" sz="2200" b="0">
                <a:solidFill>
                  <a:srgbClr val="000000"/>
                </a:solidFill>
              </a:rPr>
              <a:t> String aa("Dai Hoc Tu Nhien"); </a:t>
            </a:r>
            <a:r>
              <a:rPr lang="en-US" sz="2200" b="0">
                <a:solidFill>
                  <a:srgbClr val="C00000"/>
                </a:solidFill>
              </a:rPr>
              <a:t>//aa là đối tượng hằng</a:t>
            </a:r>
          </a:p>
          <a:p>
            <a:pPr marL="342900" indent="-342900">
              <a:lnSpc>
                <a:spcPct val="110000"/>
              </a:lnSpc>
              <a:spcBef>
                <a:spcPts val="0"/>
              </a:spcBef>
              <a:buFont typeface="Wingdings" pitchFamily="2" charset="2"/>
              <a:buNone/>
            </a:pPr>
            <a:r>
              <a:rPr lang="en-US" sz="2200" b="0">
                <a:solidFill>
                  <a:srgbClr val="000000"/>
                </a:solidFill>
              </a:rPr>
              <a:t>	cout &lt;&lt; a[7] &lt;&lt; "\n";</a:t>
            </a:r>
          </a:p>
          <a:p>
            <a:pPr marL="342900" indent="-342900">
              <a:lnSpc>
                <a:spcPct val="110000"/>
              </a:lnSpc>
              <a:spcBef>
                <a:spcPts val="0"/>
              </a:spcBef>
              <a:buFont typeface="Wingdings" pitchFamily="2" charset="2"/>
              <a:buNone/>
            </a:pPr>
            <a:r>
              <a:rPr lang="en-US" sz="2200" b="0">
                <a:solidFill>
                  <a:srgbClr val="000000"/>
                </a:solidFill>
              </a:rPr>
              <a:t>	a[7] = 'V';</a:t>
            </a:r>
          </a:p>
          <a:p>
            <a:pPr marL="342900" indent="-342900">
              <a:lnSpc>
                <a:spcPct val="110000"/>
              </a:lnSpc>
              <a:spcBef>
                <a:spcPts val="0"/>
              </a:spcBef>
              <a:buFont typeface="Wingdings" pitchFamily="2" charset="2"/>
              <a:buNone/>
            </a:pPr>
            <a:r>
              <a:rPr lang="en-US" sz="2200" b="0">
                <a:solidFill>
                  <a:srgbClr val="000000"/>
                </a:solidFill>
              </a:rPr>
              <a:t>	cout &lt;&lt; a[7] &lt;&lt; "\n";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FF3300"/>
                </a:solidFill>
              </a:rPr>
              <a:t>cout &lt;&lt; aa[4] &lt;&lt; "\n"; </a:t>
            </a:r>
          </a:p>
          <a:p>
            <a:pPr marL="342900" indent="-342900">
              <a:lnSpc>
                <a:spcPct val="110000"/>
              </a:lnSpc>
              <a:spcBef>
                <a:spcPts val="0"/>
              </a:spcBef>
              <a:buFont typeface="Wingdings" pitchFamily="2" charset="2"/>
              <a:buNone/>
            </a:pPr>
            <a:r>
              <a:rPr lang="en-US" sz="2200" b="0">
                <a:solidFill>
                  <a:srgbClr val="FF3300"/>
                </a:solidFill>
              </a:rPr>
              <a:t>	aa[4] = 'L';</a:t>
            </a:r>
          </a:p>
          <a:p>
            <a:pPr marL="342900" indent="-342900">
              <a:lnSpc>
                <a:spcPct val="110000"/>
              </a:lnSpc>
              <a:spcBef>
                <a:spcPts val="0"/>
              </a:spcBef>
              <a:buFont typeface="Wingdings" pitchFamily="2" charset="2"/>
              <a:buNone/>
            </a:pPr>
            <a:r>
              <a:rPr lang="en-US" sz="2200" b="0">
                <a:solidFill>
                  <a:srgbClr val="FF3300"/>
                </a:solidFill>
              </a:rPr>
              <a:t>	cout &lt;&lt; aa[4] &lt;&lt; "\n";</a:t>
            </a:r>
          </a:p>
          <a:p>
            <a:pPr marL="342900" indent="-342900">
              <a:lnSpc>
                <a:spcPct val="110000"/>
              </a:lnSpc>
              <a:spcBef>
                <a:spcPts val="0"/>
              </a:spcBef>
              <a:buFont typeface="Wingdings" pitchFamily="2" charset="2"/>
              <a:buNone/>
            </a:pPr>
            <a:r>
              <a:rPr lang="en-US" sz="2200" b="0">
                <a:solidFill>
                  <a:srgbClr val="000000"/>
                </a:solidFill>
              </a:rPr>
              <a:t>	cout &lt;&lt; aa &lt;&lt; "\n";</a:t>
            </a:r>
          </a:p>
          <a:p>
            <a:pPr marL="342900" indent="-342900">
              <a:lnSpc>
                <a:spcPct val="110000"/>
              </a:lnSpc>
              <a:spcBef>
                <a:spcPts val="0"/>
              </a:spcBef>
              <a:buFont typeface="Wingdings" pitchFamily="2" charset="2"/>
              <a:buNone/>
            </a:pPr>
            <a:r>
              <a:rPr lang="en-US" sz="2200" b="0">
                <a:solidFill>
                  <a:srgbClr val="000000"/>
                </a:solidFill>
              </a:rPr>
              <a:t>}</a:t>
            </a:r>
          </a:p>
        </p:txBody>
      </p:sp>
      <p:sp>
        <p:nvSpPr>
          <p:cNvPr id="10" name="Title 1">
            <a:extLst>
              <a:ext uri="{FF2B5EF4-FFF2-40B4-BE49-F238E27FC236}">
                <a16:creationId xmlns:a16="http://schemas.microsoft.com/office/drawing/2014/main" id="{FBB1DA78-AF92-45BD-82E3-60406F54DFF6}"/>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Overload toán tử</a:t>
            </a:r>
            <a:r>
              <a:rPr lang="vi-VN" sz="3200" b="1">
                <a:effectLst>
                  <a:outerShdw blurRad="38100" dist="38100" dir="2700000" algn="tl">
                    <a:srgbClr val="000000">
                      <a:alpha val="43137"/>
                    </a:srgbClr>
                  </a:outerShdw>
                </a:effectLst>
                <a:latin typeface="Arial" pitchFamily="34" charset="0"/>
                <a:cs typeface="Arial" pitchFamily="34" charset="0"/>
              </a:rPr>
              <a:t> lấy phần tử mảng [ ]</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1029817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153400" cy="914400"/>
          </a:xfrm>
        </p:spPr>
        <p:txBody>
          <a:bodyPr>
            <a:normAutofit lnSpcReduction="10000"/>
          </a:bodyPr>
          <a:lstStyle/>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Cách </a:t>
            </a:r>
            <a:r>
              <a:rPr lang="vi-VN" sz="2200" b="1">
                <a:solidFill>
                  <a:schemeClr val="tx1">
                    <a:lumMod val="95000"/>
                    <a:lumOff val="5000"/>
                  </a:schemeClr>
                </a:solidFill>
                <a:latin typeface="Arial" pitchFamily="34" charset="0"/>
                <a:cs typeface="Arial" pitchFamily="34" charset="0"/>
              </a:rPr>
              <a:t>khắc phục</a:t>
            </a:r>
            <a:r>
              <a:rPr lang="en-US" sz="2200" b="1">
                <a:solidFill>
                  <a:schemeClr val="tx1">
                    <a:lumMod val="95000"/>
                    <a:lumOff val="5000"/>
                  </a:schemeClr>
                </a:solidFill>
                <a:latin typeface="Arial" pitchFamily="34" charset="0"/>
                <a:cs typeface="Arial" pitchFamily="34" charset="0"/>
              </a:rPr>
              <a:t>:</a:t>
            </a:r>
            <a:r>
              <a:rPr lang="en-US" sz="2200">
                <a:solidFill>
                  <a:schemeClr val="tx1">
                    <a:lumMod val="95000"/>
                    <a:lumOff val="5000"/>
                  </a:schemeClr>
                </a:solidFill>
                <a:latin typeface="Arial" pitchFamily="34" charset="0"/>
                <a:cs typeface="Arial" pitchFamily="34" charset="0"/>
              </a:rPr>
              <a:t> </a:t>
            </a:r>
            <a:r>
              <a:rPr lang="en-US" sz="2200" u="sng">
                <a:solidFill>
                  <a:schemeClr val="tx1">
                    <a:lumMod val="95000"/>
                    <a:lumOff val="5000"/>
                  </a:schemeClr>
                </a:solidFill>
                <a:latin typeface="Arial" pitchFamily="34" charset="0"/>
                <a:cs typeface="Arial" pitchFamily="34" charset="0"/>
              </a:rPr>
              <a:t>định nghĩa một hàm toán tử khác</a:t>
            </a:r>
            <a:r>
              <a:rPr lang="en-US" sz="2200">
                <a:solidFill>
                  <a:schemeClr val="tx1">
                    <a:lumMod val="95000"/>
                    <a:lumOff val="5000"/>
                  </a:schemeClr>
                </a:solidFill>
                <a:latin typeface="Arial" pitchFamily="34" charset="0"/>
                <a:cs typeface="Arial" pitchFamily="34" charset="0"/>
              </a:rPr>
              <a:t> dành cho đối tượng hằng. </a:t>
            </a:r>
            <a:endParaRPr lang="vi-VN" sz="22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7" name="Rectangle 3"/>
          <p:cNvSpPr>
            <a:spLocks noChangeArrowheads="1"/>
          </p:cNvSpPr>
          <p:nvPr/>
        </p:nvSpPr>
        <p:spPr bwMode="auto">
          <a:xfrm>
            <a:off x="533400" y="2397825"/>
            <a:ext cx="8077200" cy="4114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b="0">
                <a:solidFill>
                  <a:srgbClr val="0000FF"/>
                </a:solidFill>
              </a:rPr>
              <a:t>class</a:t>
            </a:r>
            <a:r>
              <a:rPr lang="en-US" b="0">
                <a:solidFill>
                  <a:srgbClr val="000000"/>
                </a:solidFill>
              </a:rPr>
              <a:t> String {</a:t>
            </a:r>
          </a:p>
          <a:p>
            <a:pPr marL="342900" indent="-342900">
              <a:lnSpc>
                <a:spcPct val="110000"/>
              </a:lnSpc>
              <a:spcBef>
                <a:spcPts val="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*p;</a:t>
            </a:r>
          </a:p>
          <a:p>
            <a:pPr marL="342900" indent="-342900">
              <a:lnSpc>
                <a:spcPct val="110000"/>
              </a:lnSpc>
              <a:spcBef>
                <a:spcPts val="0"/>
              </a:spcBef>
              <a:buFont typeface="Wingdings" pitchFamily="2" charset="2"/>
              <a:buNone/>
            </a:pPr>
            <a:r>
              <a:rPr lang="en-US" b="0">
                <a:solidFill>
                  <a:srgbClr val="000000"/>
                </a:solidFill>
              </a:rPr>
              <a:t>	</a:t>
            </a:r>
            <a:r>
              <a:rPr lang="en-US" b="0">
                <a:solidFill>
                  <a:srgbClr val="0000FF"/>
                </a:solidFill>
              </a:rPr>
              <a:t>static</a:t>
            </a:r>
            <a:r>
              <a:rPr lang="en-US" b="0">
                <a:solidFill>
                  <a:srgbClr val="000000"/>
                </a:solidFill>
              </a:rPr>
              <a:t> </a:t>
            </a:r>
            <a:r>
              <a:rPr lang="en-US" b="0">
                <a:solidFill>
                  <a:srgbClr val="0000FF"/>
                </a:solidFill>
              </a:rPr>
              <a:t>char</a:t>
            </a:r>
            <a:r>
              <a:rPr lang="en-US" b="0">
                <a:solidFill>
                  <a:srgbClr val="000000"/>
                </a:solidFill>
              </a:rPr>
              <a:t> c;</a:t>
            </a:r>
          </a:p>
          <a:p>
            <a:pPr marL="342900" indent="-342900">
              <a:lnSpc>
                <a:spcPct val="11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110000"/>
              </a:lnSpc>
              <a:spcBef>
                <a:spcPts val="0"/>
              </a:spcBef>
              <a:buFont typeface="Wingdings" pitchFamily="2" charset="2"/>
              <a:buNone/>
            </a:pPr>
            <a:r>
              <a:rPr lang="en-US" b="0">
                <a:solidFill>
                  <a:srgbClr val="000000"/>
                </a:solidFill>
              </a:rPr>
              <a:t>	String(</a:t>
            </a:r>
            <a:r>
              <a:rPr lang="en-US" b="0">
                <a:solidFill>
                  <a:srgbClr val="0000FF"/>
                </a:solidFill>
              </a:rPr>
              <a:t>char</a:t>
            </a:r>
            <a:r>
              <a:rPr lang="en-US" b="0">
                <a:solidFill>
                  <a:srgbClr val="000000"/>
                </a:solidFill>
              </a:rPr>
              <a:t> *s = "") {p = strdup(s);}</a:t>
            </a:r>
          </a:p>
          <a:p>
            <a:pPr marL="342900" indent="-342900">
              <a:lnSpc>
                <a:spcPct val="110000"/>
              </a:lnSpc>
              <a:spcBef>
                <a:spcPts val="0"/>
              </a:spcBef>
              <a:buFont typeface="Wingdings" pitchFamily="2" charset="2"/>
              <a:buNone/>
            </a:pPr>
            <a:r>
              <a:rPr lang="en-US" b="0">
                <a:solidFill>
                  <a:srgbClr val="000000"/>
                </a:solidFill>
              </a:rPr>
              <a:t>	</a:t>
            </a:r>
            <a:r>
              <a:rPr lang="en-US" b="0">
                <a:solidFill>
                  <a:schemeClr val="tx1">
                    <a:lumMod val="95000"/>
                    <a:lumOff val="5000"/>
                  </a:schemeClr>
                </a:solidFill>
              </a:rPr>
              <a:t>String(</a:t>
            </a:r>
            <a:r>
              <a:rPr lang="en-US" b="0">
                <a:solidFill>
                  <a:srgbClr val="0000FF"/>
                </a:solidFill>
              </a:rPr>
              <a:t>const</a:t>
            </a:r>
            <a:r>
              <a:rPr lang="en-US" b="0">
                <a:solidFill>
                  <a:srgbClr val="000000"/>
                </a:solidFill>
              </a:rPr>
              <a:t> String &amp;s) {p = strdup(s.p);}</a:t>
            </a:r>
          </a:p>
          <a:p>
            <a:pPr marL="342900" indent="-342900">
              <a:lnSpc>
                <a:spcPct val="110000"/>
              </a:lnSpc>
              <a:spcBef>
                <a:spcPts val="0"/>
              </a:spcBef>
              <a:buFont typeface="Wingdings" pitchFamily="2" charset="2"/>
              <a:buNone/>
            </a:pPr>
            <a:r>
              <a:rPr lang="en-US" b="0">
                <a:solidFill>
                  <a:srgbClr val="000000"/>
                </a:solidFill>
              </a:rPr>
              <a:t>	~String() {</a:t>
            </a:r>
            <a:r>
              <a:rPr lang="en-US" b="0">
                <a:solidFill>
                  <a:srgbClr val="0000FF"/>
                </a:solidFill>
              </a:rPr>
              <a:t>delete</a:t>
            </a:r>
            <a:r>
              <a:rPr lang="en-US" b="0">
                <a:solidFill>
                  <a:srgbClr val="000000"/>
                </a:solidFill>
              </a:rPr>
              <a:t> [] p;}</a:t>
            </a:r>
          </a:p>
          <a:p>
            <a:pPr marL="342900" indent="-342900">
              <a:lnSpc>
                <a:spcPct val="110000"/>
              </a:lnSpc>
              <a:spcBef>
                <a:spcPts val="0"/>
              </a:spcBef>
              <a:buFont typeface="Wingdings" pitchFamily="2" charset="2"/>
              <a:buNone/>
            </a:pPr>
            <a:r>
              <a:rPr lang="en-US" b="0">
                <a:solidFill>
                  <a:srgbClr val="000000"/>
                </a:solidFill>
              </a:rPr>
              <a:t>	String &amp; operator = (</a:t>
            </a:r>
            <a:r>
              <a:rPr lang="en-US" b="0">
                <a:solidFill>
                  <a:srgbClr val="0000FF"/>
                </a:solidFill>
              </a:rPr>
              <a:t>const</a:t>
            </a:r>
            <a:r>
              <a:rPr lang="en-US" b="0">
                <a:solidFill>
                  <a:srgbClr val="000000"/>
                </a:solidFill>
              </a:rPr>
              <a:t> String &amp;s);</a:t>
            </a:r>
          </a:p>
          <a:p>
            <a:pPr marL="342900" indent="-342900">
              <a:lnSpc>
                <a:spcPct val="110000"/>
              </a:lnSpc>
              <a:spcBef>
                <a:spcPts val="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&amp; operator[](</a:t>
            </a:r>
            <a:r>
              <a:rPr lang="en-US" b="0">
                <a:solidFill>
                  <a:srgbClr val="0000FF"/>
                </a:solidFill>
              </a:rPr>
              <a:t>int</a:t>
            </a:r>
            <a:r>
              <a:rPr lang="en-US" b="0">
                <a:solidFill>
                  <a:srgbClr val="000000"/>
                </a:solidFill>
              </a:rPr>
              <a:t> i) {</a:t>
            </a:r>
            <a:r>
              <a:rPr lang="en-US" b="0">
                <a:solidFill>
                  <a:srgbClr val="0000FF"/>
                </a:solidFill>
              </a:rPr>
              <a:t>return</a:t>
            </a:r>
            <a:r>
              <a:rPr lang="en-US" b="0">
                <a:solidFill>
                  <a:srgbClr val="000000"/>
                </a:solidFill>
              </a:rPr>
              <a:t> (i&gt;=0 &amp;&amp; i&lt;strlen(p))?p[i]:c;}</a:t>
            </a:r>
          </a:p>
          <a:p>
            <a:pPr marL="342900" indent="-342900">
              <a:lnSpc>
                <a:spcPct val="110000"/>
              </a:lnSpc>
              <a:spcBef>
                <a:spcPts val="0"/>
              </a:spcBef>
            </a:pPr>
            <a:r>
              <a:rPr lang="en-US" b="0">
                <a:solidFill>
                  <a:srgbClr val="000000"/>
                </a:solidFill>
              </a:rPr>
              <a:t>	</a:t>
            </a:r>
            <a:r>
              <a:rPr lang="en-US" b="0">
                <a:solidFill>
                  <a:srgbClr val="FF0000"/>
                </a:solidFill>
              </a:rPr>
              <a:t>char </a:t>
            </a:r>
            <a:r>
              <a:rPr lang="en-US" b="0">
                <a:solidFill>
                  <a:srgbClr val="000000"/>
                </a:solidFill>
              </a:rPr>
              <a:t>operator[](</a:t>
            </a:r>
            <a:r>
              <a:rPr lang="en-US" b="0">
                <a:solidFill>
                  <a:srgbClr val="0000FF"/>
                </a:solidFill>
              </a:rPr>
              <a:t>int</a:t>
            </a:r>
            <a:r>
              <a:rPr lang="en-US" b="0">
                <a:solidFill>
                  <a:srgbClr val="000000"/>
                </a:solidFill>
              </a:rPr>
              <a:t> i)</a:t>
            </a:r>
            <a:r>
              <a:rPr lang="en-US" b="0">
                <a:solidFill>
                  <a:srgbClr val="FF0000"/>
                </a:solidFill>
              </a:rPr>
              <a:t> const </a:t>
            </a:r>
            <a:r>
              <a:rPr lang="en-US" b="0">
                <a:solidFill>
                  <a:srgbClr val="000000"/>
                </a:solidFill>
              </a:rPr>
              <a:t>{</a:t>
            </a:r>
            <a:r>
              <a:rPr lang="en-US" b="0">
                <a:solidFill>
                  <a:srgbClr val="0000FF"/>
                </a:solidFill>
              </a:rPr>
              <a:t>return</a:t>
            </a:r>
            <a:r>
              <a:rPr lang="en-US" b="0">
                <a:solidFill>
                  <a:srgbClr val="000000"/>
                </a:solidFill>
              </a:rPr>
              <a:t> (i&gt;=0 &amp;&amp; i&lt;strlen(p))?p[i]:c;}</a:t>
            </a:r>
            <a:endParaRPr lang="en-US" b="0">
              <a:solidFill>
                <a:srgbClr val="FF0000"/>
              </a:solidFill>
            </a:endParaRPr>
          </a:p>
          <a:p>
            <a:pPr marL="342900" indent="-342900">
              <a:lnSpc>
                <a:spcPct val="110000"/>
              </a:lnSpc>
              <a:spcBef>
                <a:spcPts val="0"/>
              </a:spcBef>
              <a:buFont typeface="Wingdings" pitchFamily="2" charset="2"/>
              <a:buNone/>
            </a:pPr>
            <a:r>
              <a:rPr lang="en-US" b="0">
                <a:solidFill>
                  <a:srgbClr val="000000"/>
                </a:solidFill>
              </a:rPr>
              <a:t>};</a:t>
            </a:r>
          </a:p>
          <a:p>
            <a:pPr marL="342900" indent="-342900">
              <a:lnSpc>
                <a:spcPct val="110000"/>
              </a:lnSpc>
              <a:spcBef>
                <a:spcPts val="0"/>
              </a:spcBef>
              <a:buFont typeface="Wingdings" pitchFamily="2" charset="2"/>
              <a:buNone/>
            </a:pPr>
            <a:r>
              <a:rPr lang="en-US" b="0">
                <a:solidFill>
                  <a:srgbClr val="0000FF"/>
                </a:solidFill>
              </a:rPr>
              <a:t>char</a:t>
            </a:r>
            <a:r>
              <a:rPr lang="en-US" b="0">
                <a:solidFill>
                  <a:srgbClr val="000000"/>
                </a:solidFill>
              </a:rPr>
              <a:t> String::c = 'A';</a:t>
            </a:r>
          </a:p>
        </p:txBody>
      </p:sp>
      <p:sp>
        <p:nvSpPr>
          <p:cNvPr id="10" name="Title 1">
            <a:extLst>
              <a:ext uri="{FF2B5EF4-FFF2-40B4-BE49-F238E27FC236}">
                <a16:creationId xmlns:a16="http://schemas.microsoft.com/office/drawing/2014/main" id="{A5490909-27F4-4265-9717-7D2F483FBFA0}"/>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Overload toán tử</a:t>
            </a:r>
            <a:r>
              <a:rPr lang="vi-VN" sz="3200" b="1">
                <a:effectLst>
                  <a:outerShdw blurRad="38100" dist="38100" dir="2700000" algn="tl">
                    <a:srgbClr val="000000">
                      <a:alpha val="43137"/>
                    </a:srgbClr>
                  </a:outerShdw>
                </a:effectLst>
                <a:latin typeface="Arial" pitchFamily="34" charset="0"/>
                <a:cs typeface="Arial" pitchFamily="34" charset="0"/>
              </a:rPr>
              <a:t> lấy phần tử mảng [ ]</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102981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8" name="Rectangle 3"/>
          <p:cNvSpPr>
            <a:spLocks noChangeArrowheads="1"/>
          </p:cNvSpPr>
          <p:nvPr/>
        </p:nvSpPr>
        <p:spPr bwMode="auto">
          <a:xfrm>
            <a:off x="121725" y="1331025"/>
            <a:ext cx="8915400" cy="5257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70C0"/>
                </a:solidFill>
              </a:rPr>
              <a:t>String</a:t>
            </a:r>
            <a:r>
              <a:rPr lang="en-US" sz="2400" b="0">
                <a:solidFill>
                  <a:srgbClr val="000000"/>
                </a:solidFill>
              </a:rPr>
              <a:t> a("Nguyen van A");</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const</a:t>
            </a:r>
            <a:r>
              <a:rPr lang="en-US" sz="2400" b="0">
                <a:solidFill>
                  <a:srgbClr val="000000"/>
                </a:solidFill>
              </a:rPr>
              <a:t> String aa("Dai Hoc Tu Nhien");</a:t>
            </a:r>
          </a:p>
          <a:p>
            <a:pPr marL="342900" indent="-342900">
              <a:lnSpc>
                <a:spcPct val="120000"/>
              </a:lnSpc>
              <a:spcBef>
                <a:spcPts val="0"/>
              </a:spcBef>
              <a:buFont typeface="Wingdings" pitchFamily="2" charset="2"/>
              <a:buNone/>
            </a:pPr>
            <a:r>
              <a:rPr lang="en-US" sz="2400" b="0">
                <a:solidFill>
                  <a:srgbClr val="000000"/>
                </a:solidFill>
              </a:rPr>
              <a:t>	cout &lt;&lt; a[7] &lt;&lt; "\n";</a:t>
            </a:r>
          </a:p>
          <a:p>
            <a:pPr marL="342900" indent="-342900">
              <a:lnSpc>
                <a:spcPct val="120000"/>
              </a:lnSpc>
              <a:spcBef>
                <a:spcPts val="0"/>
              </a:spcBef>
              <a:buFont typeface="Wingdings" pitchFamily="2" charset="2"/>
              <a:buNone/>
            </a:pPr>
            <a:r>
              <a:rPr lang="en-US" sz="2400" b="0">
                <a:solidFill>
                  <a:srgbClr val="000000"/>
                </a:solidFill>
              </a:rPr>
              <a:t>	a[7] = 'V';</a:t>
            </a:r>
          </a:p>
          <a:p>
            <a:pPr marL="342900" indent="-342900">
              <a:lnSpc>
                <a:spcPct val="120000"/>
              </a:lnSpc>
              <a:spcBef>
                <a:spcPts val="0"/>
              </a:spcBef>
              <a:buFont typeface="Wingdings" pitchFamily="2" charset="2"/>
              <a:buNone/>
            </a:pPr>
            <a:r>
              <a:rPr lang="en-US" sz="2400" b="0">
                <a:solidFill>
                  <a:srgbClr val="000000"/>
                </a:solidFill>
              </a:rPr>
              <a:t>	cout &lt;&lt; a[7] &lt;&lt; "\n";</a:t>
            </a:r>
          </a:p>
          <a:p>
            <a:pPr marL="342900" indent="-342900">
              <a:lnSpc>
                <a:spcPct val="120000"/>
              </a:lnSpc>
              <a:spcBef>
                <a:spcPts val="0"/>
              </a:spcBef>
              <a:buFont typeface="Wingdings" pitchFamily="2" charset="2"/>
              <a:buNone/>
            </a:pPr>
            <a:r>
              <a:rPr lang="en-US" sz="2400" b="0">
                <a:solidFill>
                  <a:srgbClr val="000000"/>
                </a:solidFill>
              </a:rPr>
              <a:t>	cout &lt;&lt; aa[4] &lt;&lt; "\n"; </a:t>
            </a:r>
            <a:r>
              <a:rPr lang="en-US" sz="2400" b="0">
                <a:solidFill>
                  <a:srgbClr val="008000"/>
                </a:solidFill>
              </a:rPr>
              <a:t>//Gọi hàm toán tử operator[](int) const</a:t>
            </a:r>
          </a:p>
          <a:p>
            <a:pPr marL="342900" indent="-342900">
              <a:lnSpc>
                <a:spcPct val="120000"/>
              </a:lnSpc>
              <a:spcBef>
                <a:spcPts val="0"/>
              </a:spcBef>
              <a:buFont typeface="Wingdings" pitchFamily="2" charset="2"/>
              <a:buNone/>
            </a:pPr>
            <a:r>
              <a:rPr lang="en-US" sz="2400" b="0">
                <a:solidFill>
                  <a:srgbClr val="000000"/>
                </a:solidFill>
              </a:rPr>
              <a:t>	aa[4] = 'L’; </a:t>
            </a:r>
            <a:r>
              <a:rPr lang="en-US" sz="2400" b="0">
                <a:solidFill>
                  <a:srgbClr val="C00000"/>
                </a:solidFill>
              </a:rPr>
              <a:t>/* Báo lỗi “expression must be a modifiable lvalue” và ta cũng không được phép thay đổi giá trị của đt hằng */</a:t>
            </a:r>
          </a:p>
          <a:p>
            <a:pPr marL="342900" indent="-342900">
              <a:lnSpc>
                <a:spcPct val="120000"/>
              </a:lnSpc>
              <a:spcBef>
                <a:spcPts val="0"/>
              </a:spcBef>
              <a:buFont typeface="Wingdings" pitchFamily="2" charset="2"/>
              <a:buNone/>
            </a:pPr>
            <a:r>
              <a:rPr lang="en-US" sz="2400" b="0">
                <a:solidFill>
                  <a:srgbClr val="000000"/>
                </a:solidFill>
              </a:rPr>
              <a:t>	cout &lt;&lt; aa[4] &lt;&lt; "\n"; </a:t>
            </a:r>
            <a:r>
              <a:rPr lang="en-US" sz="2400" b="0">
                <a:solidFill>
                  <a:srgbClr val="008000"/>
                </a:solidFill>
              </a:rPr>
              <a:t>//Gọi hàm toán tử operator[](int) const</a:t>
            </a:r>
            <a:endParaRPr lang="en-US" sz="2400" b="0">
              <a:solidFill>
                <a:srgbClr val="C00000"/>
              </a:solidFill>
            </a:endParaRPr>
          </a:p>
          <a:p>
            <a:pPr marL="342900" indent="-342900">
              <a:lnSpc>
                <a:spcPct val="120000"/>
              </a:lnSpc>
              <a:spcBef>
                <a:spcPts val="0"/>
              </a:spcBef>
              <a:buFont typeface="Wingdings" pitchFamily="2" charset="2"/>
              <a:buNone/>
            </a:pPr>
            <a:r>
              <a:rPr lang="en-US" sz="2400" b="0">
                <a:solidFill>
                  <a:srgbClr val="000000"/>
                </a:solidFill>
              </a:rPr>
              <a:t>	cout &lt;&lt; aa &lt;&lt; "\n";</a:t>
            </a:r>
          </a:p>
          <a:p>
            <a:pPr marL="342900" indent="-342900">
              <a:lnSpc>
                <a:spcPct val="120000"/>
              </a:lnSpc>
              <a:spcBef>
                <a:spcPts val="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FC2192AD-C934-4BCA-BCC6-D0B7631E6E2D}"/>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Overload toán tử</a:t>
            </a:r>
            <a:r>
              <a:rPr lang="vi-VN" sz="3200" b="1">
                <a:effectLst>
                  <a:outerShdw blurRad="38100" dist="38100" dir="2700000" algn="tl">
                    <a:srgbClr val="000000">
                      <a:alpha val="43137"/>
                    </a:srgbClr>
                  </a:outerShdw>
                </a:effectLst>
                <a:latin typeface="Arial" pitchFamily="34" charset="0"/>
                <a:cs typeface="Arial" pitchFamily="34" charset="0"/>
              </a:rPr>
              <a:t> lấy phần tử mảng [ ]</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1029817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4.4 Overload toán tử</a:t>
            </a:r>
            <a:r>
              <a:rPr lang="vi-VN" sz="4000" b="1">
                <a:effectLst>
                  <a:outerShdw blurRad="38100" dist="38100" dir="2700000" algn="tl">
                    <a:srgbClr val="000000">
                      <a:alpha val="43137"/>
                    </a:srgbClr>
                  </a:outerShdw>
                </a:effectLst>
                <a:latin typeface="Arial" pitchFamily="34" charset="0"/>
                <a:cs typeface="Arial" pitchFamily="34" charset="0"/>
              </a:rPr>
              <a:t> gọi hàm</a:t>
            </a:r>
            <a:r>
              <a:rPr lang="en-US" sz="4000" b="1">
                <a:effectLst>
                  <a:outerShdw blurRad="38100" dist="38100" dir="2700000" algn="tl">
                    <a:srgbClr val="000000">
                      <a:alpha val="43137"/>
                    </a:srgbClr>
                  </a:outerShdw>
                </a:effectLst>
                <a:latin typeface="Arial" pitchFamily="34" charset="0"/>
                <a:cs typeface="Arial" pitchFamily="34" charset="0"/>
              </a:rPr>
              <a:t> </a:t>
            </a:r>
            <a:r>
              <a:rPr lang="vi-VN" sz="4000" b="1">
                <a:effectLst>
                  <a:outerShdw blurRad="38100" dist="38100" dir="2700000" algn="tl">
                    <a:srgbClr val="000000">
                      <a:alpha val="43137"/>
                    </a:srgbClr>
                  </a:outerShdw>
                </a:effectLst>
                <a:latin typeface="Arial" pitchFamily="34" charset="0"/>
                <a:cs typeface="Arial" pitchFamily="34" charset="0"/>
              </a:rPr>
              <a:t>()</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676400"/>
            <a:ext cx="8382000" cy="4772744"/>
          </a:xfrm>
        </p:spPr>
        <p:txBody>
          <a:bodyPr>
            <a:normAutofit fontScale="92500" lnSpcReduction="10000"/>
          </a:bodyPr>
          <a:lstStyle/>
          <a:p>
            <a:pPr marL="0" indent="0" algn="just">
              <a:lnSpc>
                <a:spcPct val="130000"/>
              </a:lnSpc>
              <a:spcBef>
                <a:spcPts val="300"/>
              </a:spcBef>
              <a:spcAft>
                <a:spcPts val="300"/>
              </a:spcAft>
              <a:buNone/>
            </a:pPr>
            <a:r>
              <a:rPr lang="en-US" sz="2800" b="1">
                <a:latin typeface="Arial" pitchFamily="34" charset="0"/>
                <a:cs typeface="Arial" pitchFamily="34" charset="0"/>
              </a:rPr>
              <a:t>T</a:t>
            </a:r>
            <a:r>
              <a:rPr lang="vi-VN" sz="2800" b="1">
                <a:latin typeface="Arial" pitchFamily="34" charset="0"/>
                <a:cs typeface="Arial" pitchFamily="34" charset="0"/>
              </a:rPr>
              <a:t>oán </a:t>
            </a:r>
            <a:r>
              <a:rPr lang="en-US" sz="2800" b="1">
                <a:latin typeface="Arial" pitchFamily="34" charset="0"/>
                <a:cs typeface="Arial" pitchFamily="34" charset="0"/>
              </a:rPr>
              <a:t>tử </a:t>
            </a:r>
            <a:r>
              <a:rPr lang="vi-VN" sz="2800" b="1">
                <a:latin typeface="Arial" pitchFamily="34" charset="0"/>
                <a:cs typeface="Arial" pitchFamily="34" charset="0"/>
              </a:rPr>
              <a:t>[ ] chỉ có một tham số</a:t>
            </a:r>
            <a:r>
              <a:rPr lang="en-US" sz="2800" b="1">
                <a:latin typeface="Arial" pitchFamily="34" charset="0"/>
                <a:cs typeface="Arial" pitchFamily="34" charset="0"/>
              </a:rPr>
              <a:t> </a:t>
            </a: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sym typeface="Wingdings" pitchFamily="2" charset="2"/>
              </a:rPr>
              <a:t></a:t>
            </a:r>
            <a:r>
              <a:rPr lang="en-US" sz="2800">
                <a:latin typeface="Arial" pitchFamily="34" charset="0"/>
                <a:cs typeface="Arial" pitchFamily="34" charset="0"/>
              </a:rPr>
              <a:t> Chỉ được dùng để truy xuất phần tử của đối tượng thuộc loại </a:t>
            </a:r>
            <a:r>
              <a:rPr lang="en-US" sz="2800">
                <a:solidFill>
                  <a:srgbClr val="C00000"/>
                </a:solidFill>
                <a:latin typeface="Arial" pitchFamily="34" charset="0"/>
                <a:cs typeface="Arial" pitchFamily="34" charset="0"/>
              </a:rPr>
              <a:t>mảng một chiều</a:t>
            </a:r>
            <a:r>
              <a:rPr lang="vi-VN" sz="2800">
                <a:solidFill>
                  <a:srgbClr val="C00000"/>
                </a:solidFill>
                <a:latin typeface="Arial" pitchFamily="34" charset="0"/>
                <a:cs typeface="Arial" pitchFamily="34" charset="0"/>
              </a:rPr>
              <a:t>.</a:t>
            </a:r>
            <a:endParaRPr lang="en-US" sz="2800">
              <a:solidFill>
                <a:srgbClr val="C00000"/>
              </a:solidFill>
              <a:latin typeface="Arial" pitchFamily="34" charset="0"/>
              <a:cs typeface="Arial" pitchFamily="34" charset="0"/>
            </a:endParaRPr>
          </a:p>
          <a:p>
            <a:pPr marL="0" indent="0" algn="just">
              <a:lnSpc>
                <a:spcPct val="130000"/>
              </a:lnSpc>
              <a:spcBef>
                <a:spcPts val="300"/>
              </a:spcBef>
              <a:spcAft>
                <a:spcPts val="300"/>
              </a:spcAft>
              <a:buNone/>
            </a:pPr>
            <a:r>
              <a:rPr lang="en-US" sz="2800" b="1">
                <a:latin typeface="Arial" pitchFamily="34" charset="0"/>
                <a:cs typeface="Arial" pitchFamily="34" charset="0"/>
              </a:rPr>
              <a:t>T</a:t>
            </a:r>
            <a:r>
              <a:rPr lang="vi-VN" sz="2800" b="1">
                <a:latin typeface="Arial" pitchFamily="34" charset="0"/>
                <a:cs typeface="Arial" pitchFamily="34" charset="0"/>
              </a:rPr>
              <a:t>oán </a:t>
            </a:r>
            <a:r>
              <a:rPr lang="en-US" sz="2800" b="1">
                <a:latin typeface="Arial" pitchFamily="34" charset="0"/>
                <a:cs typeface="Arial" pitchFamily="34" charset="0"/>
              </a:rPr>
              <a:t>tử </a:t>
            </a:r>
            <a:r>
              <a:rPr lang="vi-VN" sz="2800" b="1">
                <a:latin typeface="Arial" pitchFamily="34" charset="0"/>
                <a:cs typeface="Arial" pitchFamily="34" charset="0"/>
              </a:rPr>
              <a:t>gọi hàm </a:t>
            </a:r>
            <a:r>
              <a:rPr lang="en-US" sz="2800" b="1">
                <a:latin typeface="Arial" pitchFamily="34" charset="0"/>
                <a:cs typeface="Arial" pitchFamily="34" charset="0"/>
              </a:rPr>
              <a:t>( ) </a:t>
            </a:r>
            <a:r>
              <a:rPr lang="vi-VN" sz="2800" b="1">
                <a:latin typeface="Arial" pitchFamily="34" charset="0"/>
                <a:cs typeface="Arial" pitchFamily="34" charset="0"/>
              </a:rPr>
              <a:t>có số tham số bất kỳ</a:t>
            </a:r>
            <a:endParaRPr lang="en-US" sz="2800" b="1">
              <a:latin typeface="Arial" pitchFamily="34" charset="0"/>
              <a:cs typeface="Arial"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sym typeface="Wingdings" pitchFamily="2" charset="2"/>
              </a:rPr>
              <a:t> Được dùng để</a:t>
            </a:r>
            <a:r>
              <a:rPr lang="vi-VN" sz="2800">
                <a:latin typeface="Arial" pitchFamily="34" charset="0"/>
                <a:cs typeface="Arial" pitchFamily="34" charset="0"/>
              </a:rPr>
              <a:t> truy xuất phần tử của các đối tượng thuộc loại </a:t>
            </a:r>
            <a:r>
              <a:rPr lang="vi-VN" sz="2800">
                <a:solidFill>
                  <a:srgbClr val="C00000"/>
                </a:solidFill>
                <a:latin typeface="Arial" pitchFamily="34" charset="0"/>
                <a:cs typeface="Arial" pitchFamily="34" charset="0"/>
              </a:rPr>
              <a:t>mảng hai hay nhiều chiều.</a:t>
            </a:r>
          </a:p>
          <a:p>
            <a:pPr marL="0" indent="0" algn="just">
              <a:lnSpc>
                <a:spcPct val="130000"/>
              </a:lnSpc>
              <a:spcBef>
                <a:spcPts val="300"/>
              </a:spcBef>
              <a:spcAft>
                <a:spcPts val="300"/>
              </a:spcAft>
              <a:buNone/>
            </a:pPr>
            <a:r>
              <a:rPr lang="en-US" sz="2800" u="sng">
                <a:latin typeface="Arial" pitchFamily="34" charset="0"/>
                <a:cs typeface="Arial" pitchFamily="34" charset="0"/>
              </a:rPr>
              <a:t>Ví dụ:</a:t>
            </a:r>
            <a:r>
              <a:rPr lang="en-US" sz="2800">
                <a:latin typeface="Arial" pitchFamily="34" charset="0"/>
                <a:cs typeface="Arial" pitchFamily="34" charset="0"/>
              </a:rPr>
              <a:t> </a:t>
            </a:r>
            <a:r>
              <a:rPr lang="vi-VN" sz="2800">
                <a:latin typeface="Arial" pitchFamily="34" charset="0"/>
                <a:cs typeface="Arial" pitchFamily="34" charset="0"/>
              </a:rPr>
              <a:t>Lớp ma trận sau định nghĩa </a:t>
            </a:r>
            <a:r>
              <a:rPr lang="en-US" sz="2800" b="1">
                <a:latin typeface="Arial" pitchFamily="34" charset="0"/>
                <a:cs typeface="Arial" pitchFamily="34" charset="0"/>
              </a:rPr>
              <a:t>hàm </a:t>
            </a:r>
            <a:r>
              <a:rPr lang="vi-VN" sz="2800" b="1">
                <a:latin typeface="Arial" pitchFamily="34" charset="0"/>
                <a:cs typeface="Arial" pitchFamily="34" charset="0"/>
              </a:rPr>
              <a:t>toán </a:t>
            </a:r>
            <a:r>
              <a:rPr lang="en-US" sz="2800" b="1">
                <a:latin typeface="Arial" pitchFamily="34" charset="0"/>
                <a:cs typeface="Arial" pitchFamily="34" charset="0"/>
              </a:rPr>
              <a:t>tử </a:t>
            </a:r>
            <a:r>
              <a:rPr lang="vi-VN" sz="2800" b="1">
                <a:latin typeface="Arial" pitchFamily="34" charset="0"/>
                <a:cs typeface="Arial" pitchFamily="34" charset="0"/>
              </a:rPr>
              <a:t>()</a:t>
            </a:r>
            <a:r>
              <a:rPr lang="vi-VN" sz="2800">
                <a:latin typeface="Arial" pitchFamily="34" charset="0"/>
                <a:cs typeface="Arial" pitchFamily="34" charset="0"/>
              </a:rPr>
              <a:t> với hai </a:t>
            </a:r>
            <a:r>
              <a:rPr lang="en-US" sz="2800">
                <a:latin typeface="Arial" pitchFamily="34" charset="0"/>
                <a:cs typeface="Arial" pitchFamily="34" charset="0"/>
              </a:rPr>
              <a:t>đối</a:t>
            </a:r>
            <a:r>
              <a:rPr lang="vi-VN" sz="2800">
                <a:latin typeface="Arial" pitchFamily="34" charset="0"/>
                <a:cs typeface="Arial" pitchFamily="34" charset="0"/>
              </a:rPr>
              <a:t> số</a:t>
            </a:r>
            <a:r>
              <a:rPr lang="en-US" sz="2800">
                <a:latin typeface="Arial" pitchFamily="34" charset="0"/>
                <a:cs typeface="Arial" pitchFamily="34" charset="0"/>
              </a:rPr>
              <a:t> </a:t>
            </a:r>
            <a:r>
              <a:rPr lang="en-US" sz="2800">
                <a:latin typeface="Arial" panose="020B0604020202020204" pitchFamily="34" charset="0"/>
                <a:cs typeface="Arial" panose="020B0604020202020204" pitchFamily="34" charset="0"/>
                <a:sym typeface="Wingdings" pitchFamily="2" charset="2"/>
              </a:rPr>
              <a:t></a:t>
            </a:r>
            <a:r>
              <a:rPr lang="en-US" sz="2800">
                <a:latin typeface="Arial" pitchFamily="34" charset="0"/>
                <a:cs typeface="Arial" pitchFamily="34" charset="0"/>
              </a:rPr>
              <a:t> </a:t>
            </a:r>
            <a:r>
              <a:rPr lang="vi-VN" sz="2800">
                <a:latin typeface="Arial" pitchFamily="34" charset="0"/>
                <a:cs typeface="Arial" pitchFamily="34" charset="0"/>
              </a:rPr>
              <a:t>ta có thể truy xuất phần tử của ma trận thông qua </a:t>
            </a:r>
            <a:r>
              <a:rPr lang="en-US" sz="2800">
                <a:latin typeface="Arial" pitchFamily="34" charset="0"/>
                <a:cs typeface="Arial" pitchFamily="34" charset="0"/>
              </a:rPr>
              <a:t>chỉ </a:t>
            </a:r>
            <a:r>
              <a:rPr lang="vi-VN" sz="2800">
                <a:latin typeface="Arial" pitchFamily="34" charset="0"/>
                <a:cs typeface="Arial" pitchFamily="34" charset="0"/>
              </a:rPr>
              <a:t>số dòng và </a:t>
            </a:r>
            <a:r>
              <a:rPr lang="en-US" sz="2800">
                <a:latin typeface="Arial" pitchFamily="34" charset="0"/>
                <a:cs typeface="Arial" pitchFamily="34" charset="0"/>
              </a:rPr>
              <a:t>chỉ </a:t>
            </a:r>
            <a:r>
              <a:rPr lang="vi-VN" sz="2800">
                <a:latin typeface="Arial" pitchFamily="34" charset="0"/>
                <a:cs typeface="Arial" pitchFamily="34" charset="0"/>
              </a:rPr>
              <a:t>số cột.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Tree>
    <p:extLst>
      <p:ext uri="{BB962C8B-B14F-4D97-AF65-F5344CB8AC3E}">
        <p14:creationId xmlns:p14="http://schemas.microsoft.com/office/powerpoint/2010/main" val="1029817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4.4 Overload toán tử</a:t>
            </a:r>
            <a:r>
              <a:rPr lang="vi-VN" sz="3600" b="1">
                <a:effectLst>
                  <a:outerShdw blurRad="38100" dist="38100" dir="2700000" algn="tl">
                    <a:srgbClr val="000000">
                      <a:alpha val="43137"/>
                    </a:srgbClr>
                  </a:outerShdw>
                </a:effectLst>
                <a:latin typeface="Arial" pitchFamily="34" charset="0"/>
                <a:cs typeface="Arial" pitchFamily="34" charset="0"/>
              </a:rPr>
              <a:t> gọi hàm</a:t>
            </a:r>
            <a:r>
              <a:rPr lang="en-US" sz="3600" b="1">
                <a:effectLst>
                  <a:outerShdw blurRad="38100" dist="38100" dir="2700000" algn="tl">
                    <a:srgbClr val="000000">
                      <a:alpha val="43137"/>
                    </a:srgbClr>
                  </a:outerShdw>
                </a:effectLst>
                <a:latin typeface="Arial" pitchFamily="34" charset="0"/>
                <a:cs typeface="Arial" pitchFamily="34" charset="0"/>
              </a:rPr>
              <a:t> </a:t>
            </a:r>
            <a:r>
              <a:rPr lang="vi-VN" sz="3600" b="1">
                <a:effectLst>
                  <a:outerShdw blurRad="38100" dist="38100" dir="2700000" algn="tl">
                    <a:srgbClr val="000000">
                      <a:alpha val="43137"/>
                    </a:srgbClr>
                  </a:outerShdw>
                </a:effectLst>
                <a:latin typeface="Arial" pitchFamily="34" charset="0"/>
                <a:cs typeface="Arial" pitchFamily="34" charset="0"/>
              </a:rPr>
              <a:t>()</a:t>
            </a:r>
            <a:r>
              <a:rPr lang="en-US" sz="36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7" name="Rectangle 3"/>
          <p:cNvSpPr>
            <a:spLocks noChangeArrowheads="1"/>
          </p:cNvSpPr>
          <p:nvPr/>
        </p:nvSpPr>
        <p:spPr bwMode="auto">
          <a:xfrm>
            <a:off x="381000" y="1584434"/>
            <a:ext cx="8382000" cy="4892566"/>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 </a:t>
            </a:r>
            <a:r>
              <a:rPr lang="en-US" sz="2400" b="0">
                <a:solidFill>
                  <a:srgbClr val="C00000"/>
                </a:solidFill>
              </a:rPr>
              <a:t>//Hàm toán tử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8" name="Rectangle 3"/>
          <p:cNvSpPr>
            <a:spLocks noChangeArrowheads="1"/>
          </p:cNvSpPr>
          <p:nvPr/>
        </p:nvSpPr>
        <p:spPr bwMode="auto">
          <a:xfrm>
            <a:off x="3810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~MATRIX::MATRIX(){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pPr>
            <a:r>
              <a:rPr lang="en-US" sz="2400" b="0">
                <a:solidFill>
                  <a:srgbClr val="000000"/>
                </a:solidFill>
              </a:rPr>
              <a:t>		</a:t>
            </a:r>
            <a:r>
              <a:rPr lang="en-US" sz="2400" b="0">
                <a:solidFill>
                  <a:srgbClr val="0000FF"/>
                </a:solidFill>
              </a:rPr>
              <a:t>delete</a:t>
            </a:r>
            <a:r>
              <a:rPr lang="en-US" sz="2400" b="0">
                <a:solidFill>
                  <a:srgbClr val="000000"/>
                </a:solidFill>
              </a:rPr>
              <a:t> [ ] M[i]; </a:t>
            </a:r>
            <a:r>
              <a:rPr lang="en-US" sz="2400" b="0">
                <a:solidFill>
                  <a:srgbClr val="C00000"/>
                </a:solidFill>
              </a:rPr>
              <a:t>//M[i] = new float[c]</a:t>
            </a:r>
          </a:p>
          <a:p>
            <a:pPr marL="342900" indent="-342900">
              <a:lnSpc>
                <a:spcPct val="95000"/>
              </a:lnSpc>
              <a:spcBef>
                <a:spcPct val="20000"/>
              </a:spcBef>
            </a:pPr>
            <a:r>
              <a:rPr lang="en-US" sz="2400" b="0">
                <a:solidFill>
                  <a:srgbClr val="000000"/>
                </a:solidFill>
              </a:rPr>
              <a:t>	</a:t>
            </a:r>
            <a:r>
              <a:rPr lang="en-US" sz="2400" b="0">
                <a:solidFill>
                  <a:srgbClr val="0000FF"/>
                </a:solidFill>
              </a:rPr>
              <a:t>delete</a:t>
            </a:r>
            <a:r>
              <a:rPr lang="en-US" sz="2400" b="0">
                <a:solidFill>
                  <a:srgbClr val="000000"/>
                </a:solidFill>
              </a:rPr>
              <a:t> [ ] M; </a:t>
            </a:r>
            <a:r>
              <a:rPr lang="en-US" sz="2400" b="0">
                <a:solidFill>
                  <a:srgbClr val="C00000"/>
                </a:solidFill>
              </a:rPr>
              <a:t>//M = new float* [r]</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DEEFEA9F-D842-4687-BDA6-2B8B5D6DADA7}"/>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4.4 Overload toán tử</a:t>
            </a:r>
            <a:r>
              <a:rPr lang="vi-VN" sz="3400" b="1">
                <a:effectLst>
                  <a:outerShdw blurRad="38100" dist="38100" dir="2700000" algn="tl">
                    <a:srgbClr val="000000">
                      <a:alpha val="43137"/>
                    </a:srgbClr>
                  </a:outerShdw>
                </a:effectLst>
                <a:latin typeface="Arial" pitchFamily="34" charset="0"/>
                <a:cs typeface="Arial" pitchFamily="34" charset="0"/>
              </a:rPr>
              <a:t> gọi hàm</a:t>
            </a:r>
            <a:r>
              <a:rPr lang="en-US" sz="3400" b="1">
                <a:effectLst>
                  <a:outerShdw blurRad="38100" dist="38100" dir="2700000" algn="tl">
                    <a:srgbClr val="000000">
                      <a:alpha val="43137"/>
                    </a:srgbClr>
                  </a:outerShdw>
                </a:effectLst>
                <a:latin typeface="Arial" pitchFamily="34" charset="0"/>
                <a:cs typeface="Arial" pitchFamily="34" charset="0"/>
              </a:rPr>
              <a:t> </a:t>
            </a:r>
            <a:r>
              <a:rPr lang="vi-VN" sz="3400" b="1">
                <a:effectLst>
                  <a:outerShdw blurRad="38100" dist="38100" dir="2700000" algn="tl">
                    <a:srgbClr val="000000">
                      <a:alpha val="43137"/>
                    </a:srgbClr>
                  </a:outerShdw>
                </a:effectLst>
                <a:latin typeface="Arial" pitchFamily="34" charset="0"/>
                <a:cs typeface="Arial" pitchFamily="34" charset="0"/>
              </a:rPr>
              <a:t>()</a:t>
            </a:r>
            <a:r>
              <a:rPr lang="en-US" sz="34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1029817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7" name="Rectangle 3"/>
          <p:cNvSpPr>
            <a:spLocks noChangeArrowheads="1"/>
          </p:cNvSpPr>
          <p:nvPr/>
        </p:nvSpPr>
        <p:spPr bwMode="auto">
          <a:xfrm>
            <a:off x="381000" y="1371600"/>
            <a:ext cx="83820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85000"/>
              </a:lnSpc>
              <a:spcBef>
                <a:spcPct val="20000"/>
              </a:spcBef>
              <a:buFont typeface="Wingdings" pitchFamily="2" charset="2"/>
              <a:buNone/>
            </a:pPr>
            <a:r>
              <a:rPr lang="en-US" sz="2300" b="0">
                <a:solidFill>
                  <a:srgbClr val="000000"/>
                </a:solidFill>
              </a:rPr>
              <a:t>	cout&lt;&lt;“Cho ma tran 2x3\n”;</a:t>
            </a:r>
          </a:p>
          <a:p>
            <a:pPr marL="342900" indent="-342900">
              <a:lnSpc>
                <a:spcPct val="85000"/>
              </a:lnSpc>
              <a:spcBef>
                <a:spcPct val="20000"/>
              </a:spcBef>
              <a:buFont typeface="Wingdings" pitchFamily="2" charset="2"/>
              <a:buNone/>
            </a:pPr>
            <a:r>
              <a:rPr lang="en-US" sz="2300" b="0">
                <a:solidFill>
                  <a:srgbClr val="000000"/>
                </a:solidFill>
              </a:rPr>
              <a:t>	MATRIX a(2, 3);</a:t>
            </a:r>
          </a:p>
          <a:p>
            <a:pPr marL="342900" indent="-342900">
              <a:lnSpc>
                <a:spcPct val="85000"/>
              </a:lnSpc>
              <a:spcBef>
                <a:spcPct val="20000"/>
              </a:spcBef>
              <a:buFont typeface="Wingdings" pitchFamily="2" charset="2"/>
              <a:buNone/>
            </a:pPr>
            <a:r>
              <a:rPr lang="en-US" sz="2300" b="0">
                <a:solidFill>
                  <a:srgbClr val="000000"/>
                </a:solidFill>
              </a:rPr>
              <a:t>	</a:t>
            </a:r>
            <a:r>
              <a:rPr lang="en-US" sz="2300" b="0">
                <a:solidFill>
                  <a:srgbClr val="0000FF"/>
                </a:solidFill>
              </a:rPr>
              <a:t>int</a:t>
            </a:r>
            <a:r>
              <a:rPr lang="en-US" sz="2300" b="0">
                <a:solidFill>
                  <a:srgbClr val="000000"/>
                </a:solidFill>
              </a:rPr>
              <a:t> i, j;</a:t>
            </a:r>
          </a:p>
          <a:p>
            <a:pPr marL="342900" indent="-342900">
              <a:lnSpc>
                <a:spcPct val="85000"/>
              </a:lnSpc>
              <a:spcBef>
                <a:spcPct val="20000"/>
              </a:spcBef>
              <a:buFont typeface="Wingdings" pitchFamily="2" charset="2"/>
              <a:buNone/>
            </a:pPr>
            <a:r>
              <a:rPr lang="en-US" sz="2300" b="0">
                <a:solidFill>
                  <a:srgbClr val="000000"/>
                </a:solidFill>
              </a:rPr>
              <a:t>	</a:t>
            </a:r>
            <a:r>
              <a:rPr lang="en-US" sz="2300" b="0">
                <a:solidFill>
                  <a:srgbClr val="0000FF"/>
                </a:solidFill>
              </a:rPr>
              <a:t>for</a:t>
            </a:r>
            <a:r>
              <a:rPr lang="en-US" sz="2300" b="0">
                <a:solidFill>
                  <a:srgbClr val="000000"/>
                </a:solidFill>
              </a:rPr>
              <a:t> (i = 0; i&lt;2; i++)</a:t>
            </a:r>
          </a:p>
          <a:p>
            <a:pPr marL="342900" indent="-342900">
              <a:lnSpc>
                <a:spcPct val="85000"/>
              </a:lnSpc>
              <a:spcBef>
                <a:spcPct val="20000"/>
              </a:spcBef>
              <a:buFont typeface="Wingdings" pitchFamily="2" charset="2"/>
              <a:buNone/>
            </a:pPr>
            <a:r>
              <a:rPr lang="en-US" sz="2300" b="0">
                <a:solidFill>
                  <a:srgbClr val="000000"/>
                </a:solidFill>
              </a:rPr>
              <a:t>		</a:t>
            </a:r>
            <a:r>
              <a:rPr lang="en-US" sz="2300" b="0">
                <a:solidFill>
                  <a:srgbClr val="0000FF"/>
                </a:solidFill>
              </a:rPr>
              <a:t>for</a:t>
            </a:r>
            <a:r>
              <a:rPr lang="en-US" sz="2300" b="0">
                <a:solidFill>
                  <a:srgbClr val="000000"/>
                </a:solidFill>
              </a:rPr>
              <a:t> (j = 0; j&lt;3; j++)</a:t>
            </a:r>
          </a:p>
          <a:p>
            <a:pPr marL="342900" indent="-342900">
              <a:lnSpc>
                <a:spcPct val="85000"/>
              </a:lnSpc>
              <a:spcBef>
                <a:spcPct val="20000"/>
              </a:spcBef>
              <a:buFont typeface="Wingdings" pitchFamily="2" charset="2"/>
              <a:buNone/>
            </a:pPr>
            <a:r>
              <a:rPr lang="en-US" sz="2300" b="0">
                <a:solidFill>
                  <a:srgbClr val="000000"/>
                </a:solidFill>
              </a:rPr>
              <a:t>			cin &gt;&gt; </a:t>
            </a:r>
            <a:r>
              <a:rPr lang="en-US" sz="2300">
                <a:solidFill>
                  <a:srgbClr val="000000"/>
                </a:solidFill>
              </a:rPr>
              <a:t>a(i,j)</a:t>
            </a:r>
            <a:r>
              <a:rPr lang="en-US" sz="2300" b="0">
                <a:solidFill>
                  <a:srgbClr val="000000"/>
                </a:solidFill>
              </a:rPr>
              <a:t>;</a:t>
            </a:r>
          </a:p>
          <a:p>
            <a:pPr marL="342900" indent="-342900">
              <a:lnSpc>
                <a:spcPct val="85000"/>
              </a:lnSpc>
              <a:spcBef>
                <a:spcPct val="20000"/>
              </a:spcBef>
              <a:buFont typeface="Wingdings" pitchFamily="2" charset="2"/>
              <a:buNone/>
            </a:pPr>
            <a:r>
              <a:rPr lang="en-US" sz="2300" b="0">
                <a:solidFill>
                  <a:srgbClr val="000000"/>
                </a:solidFill>
              </a:rPr>
              <a:t>	</a:t>
            </a:r>
            <a:r>
              <a:rPr lang="en-US" sz="2300" b="0">
                <a:solidFill>
                  <a:srgbClr val="0000FF"/>
                </a:solidFill>
              </a:rPr>
              <a:t>for</a:t>
            </a:r>
            <a:r>
              <a:rPr lang="en-US" sz="2300" b="0">
                <a:solidFill>
                  <a:srgbClr val="000000"/>
                </a:solidFill>
              </a:rPr>
              <a:t> (i = 0; i&lt;2; i++)</a:t>
            </a:r>
          </a:p>
          <a:p>
            <a:pPr marL="342900" indent="-342900">
              <a:lnSpc>
                <a:spcPct val="85000"/>
              </a:lnSpc>
              <a:spcBef>
                <a:spcPct val="20000"/>
              </a:spcBef>
              <a:buFont typeface="Wingdings" pitchFamily="2" charset="2"/>
              <a:buNone/>
            </a:pPr>
            <a:r>
              <a:rPr lang="en-US" sz="2300" b="0">
                <a:solidFill>
                  <a:srgbClr val="000000"/>
                </a:solidFill>
              </a:rPr>
              <a:t>	{</a:t>
            </a:r>
          </a:p>
          <a:p>
            <a:pPr marL="342900" indent="-342900">
              <a:lnSpc>
                <a:spcPct val="85000"/>
              </a:lnSpc>
              <a:spcBef>
                <a:spcPct val="20000"/>
              </a:spcBef>
              <a:buFont typeface="Wingdings" pitchFamily="2" charset="2"/>
              <a:buNone/>
            </a:pPr>
            <a:r>
              <a:rPr lang="en-US" sz="2300" b="0">
                <a:solidFill>
                  <a:srgbClr val="000000"/>
                </a:solidFill>
              </a:rPr>
              <a:t>		</a:t>
            </a:r>
            <a:r>
              <a:rPr lang="en-US" sz="2300" b="0">
                <a:solidFill>
                  <a:srgbClr val="0000FF"/>
                </a:solidFill>
              </a:rPr>
              <a:t>for</a:t>
            </a:r>
            <a:r>
              <a:rPr lang="en-US" sz="2300" b="0">
                <a:solidFill>
                  <a:srgbClr val="000000"/>
                </a:solidFill>
              </a:rPr>
              <a:t> (j = 0; j&lt;3; j++)</a:t>
            </a:r>
          </a:p>
          <a:p>
            <a:pPr marL="342900" indent="-342900">
              <a:lnSpc>
                <a:spcPct val="85000"/>
              </a:lnSpc>
              <a:spcBef>
                <a:spcPct val="20000"/>
              </a:spcBef>
              <a:buFont typeface="Wingdings" pitchFamily="2" charset="2"/>
              <a:buNone/>
            </a:pPr>
            <a:r>
              <a:rPr lang="en-US" sz="2300" b="0">
                <a:solidFill>
                  <a:srgbClr val="000000"/>
                </a:solidFill>
              </a:rPr>
              <a:t>			cout &lt;&lt; </a:t>
            </a:r>
            <a:r>
              <a:rPr lang="en-US" sz="2300">
                <a:solidFill>
                  <a:srgbClr val="000000"/>
                </a:solidFill>
              </a:rPr>
              <a:t>a(i,j)</a:t>
            </a:r>
            <a:r>
              <a:rPr lang="en-US" sz="2300" b="0">
                <a:solidFill>
                  <a:srgbClr val="000000"/>
                </a:solidFill>
              </a:rPr>
              <a:t> &lt;&lt; “ ”;</a:t>
            </a:r>
          </a:p>
          <a:p>
            <a:pPr marL="342900" indent="-342900">
              <a:lnSpc>
                <a:spcPct val="85000"/>
              </a:lnSpc>
              <a:spcBef>
                <a:spcPct val="20000"/>
              </a:spcBef>
              <a:buFont typeface="Wingdings" pitchFamily="2" charset="2"/>
              <a:buNone/>
            </a:pPr>
            <a:r>
              <a:rPr lang="en-US" sz="2300" b="0">
                <a:solidFill>
                  <a:srgbClr val="000000"/>
                </a:solidFill>
              </a:rPr>
              <a:t>		cout &lt;&lt; endl;</a:t>
            </a:r>
          </a:p>
          <a:p>
            <a:pPr marL="342900" indent="-342900">
              <a:lnSpc>
                <a:spcPct val="85000"/>
              </a:lnSpc>
              <a:spcBef>
                <a:spcPct val="20000"/>
              </a:spcBef>
              <a:buFont typeface="Wingdings" pitchFamily="2" charset="2"/>
              <a:buNone/>
            </a:pPr>
            <a:r>
              <a:rPr lang="en-US" sz="2300" b="0">
                <a:solidFill>
                  <a:srgbClr val="000000"/>
                </a:solidFill>
              </a:rPr>
              <a:t>	}</a:t>
            </a:r>
          </a:p>
          <a:p>
            <a:pPr marL="342900" indent="-342900">
              <a:lnSpc>
                <a:spcPct val="85000"/>
              </a:lnSpc>
              <a:spcBef>
                <a:spcPct val="20000"/>
              </a:spcBef>
              <a:buFont typeface="Wingdings" pitchFamily="2" charset="2"/>
              <a:buNone/>
            </a:pPr>
            <a:r>
              <a:rPr lang="en-US" sz="2300" b="0">
                <a:solidFill>
                  <a:srgbClr val="000000"/>
                </a:solidFill>
              </a:rPr>
              <a:t>}</a:t>
            </a:r>
          </a:p>
        </p:txBody>
      </p:sp>
      <p:sp>
        <p:nvSpPr>
          <p:cNvPr id="9" name="Title 1">
            <a:extLst>
              <a:ext uri="{FF2B5EF4-FFF2-40B4-BE49-F238E27FC236}">
                <a16:creationId xmlns:a16="http://schemas.microsoft.com/office/drawing/2014/main" id="{D98014C7-B333-41EF-BDCE-25146678971E}"/>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4.4 Overload toán tử</a:t>
            </a:r>
            <a:r>
              <a:rPr lang="vi-VN" sz="3400" b="1">
                <a:effectLst>
                  <a:outerShdw blurRad="38100" dist="38100" dir="2700000" algn="tl">
                    <a:srgbClr val="000000">
                      <a:alpha val="43137"/>
                    </a:srgbClr>
                  </a:outerShdw>
                </a:effectLst>
                <a:latin typeface="Arial" pitchFamily="34" charset="0"/>
                <a:cs typeface="Arial" pitchFamily="34" charset="0"/>
              </a:rPr>
              <a:t> gọi hàm</a:t>
            </a:r>
            <a:r>
              <a:rPr lang="en-US" sz="3400" b="1">
                <a:effectLst>
                  <a:outerShdw blurRad="38100" dist="38100" dir="2700000" algn="tl">
                    <a:srgbClr val="000000">
                      <a:alpha val="43137"/>
                    </a:srgbClr>
                  </a:outerShdw>
                </a:effectLst>
                <a:latin typeface="Arial" pitchFamily="34" charset="0"/>
                <a:cs typeface="Arial" pitchFamily="34" charset="0"/>
              </a:rPr>
              <a:t> </a:t>
            </a:r>
            <a:r>
              <a:rPr lang="vi-VN" sz="3400" b="1">
                <a:effectLst>
                  <a:outerShdw blurRad="38100" dist="38100" dir="2700000" algn="tl">
                    <a:srgbClr val="000000">
                      <a:alpha val="43137"/>
                    </a:srgbClr>
                  </a:outerShdw>
                </a:effectLst>
                <a:latin typeface="Arial" pitchFamily="34" charset="0"/>
                <a:cs typeface="Arial" pitchFamily="34" charset="0"/>
              </a:rPr>
              <a:t>()</a:t>
            </a:r>
            <a:r>
              <a:rPr lang="en-US" sz="3400" b="1">
                <a:effectLst>
                  <a:outerShdw blurRad="38100" dist="38100" dir="2700000" algn="tl">
                    <a:srgbClr val="000000">
                      <a:alpha val="43137"/>
                    </a:srgbClr>
                  </a:outerShdw>
                </a:effectLst>
                <a:latin typeface="Arial" pitchFamily="34" charset="0"/>
                <a:cs typeface="Arial" pitchFamily="34" charset="0"/>
              </a:rPr>
              <a:t> – Ví dụ (tt)</a:t>
            </a:r>
          </a:p>
        </p:txBody>
      </p:sp>
    </p:spTree>
    <p:extLst>
      <p:ext uri="{BB962C8B-B14F-4D97-AF65-F5344CB8AC3E}">
        <p14:creationId xmlns:p14="http://schemas.microsoft.com/office/powerpoint/2010/main" val="102981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4.5 Overload toán tử</a:t>
            </a:r>
            <a:r>
              <a:rPr lang="vi-VN" sz="4000" b="1">
                <a:effectLst>
                  <a:outerShdw blurRad="38100" dist="38100" dir="2700000" algn="tl">
                    <a:srgbClr val="000000">
                      <a:alpha val="43137"/>
                    </a:srgbClr>
                  </a:outerShdw>
                </a:effectLst>
                <a:latin typeface="Arial" pitchFamily="34" charset="0"/>
                <a:cs typeface="Arial" pitchFamily="34" charset="0"/>
              </a:rPr>
              <a:t> ++ và --</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628056"/>
            <a:ext cx="8382000" cy="4925144"/>
          </a:xfrm>
        </p:spPr>
        <p:txBody>
          <a:bodyPr>
            <a:normAutofit/>
          </a:bodyPr>
          <a:lstStyle/>
          <a:p>
            <a:pPr marL="0" indent="0" algn="just">
              <a:lnSpc>
                <a:spcPct val="130000"/>
              </a:lnSpc>
              <a:spcBef>
                <a:spcPts val="300"/>
              </a:spcBef>
              <a:spcAft>
                <a:spcPts val="300"/>
              </a:spcAft>
              <a:buNone/>
            </a:pPr>
            <a:r>
              <a:rPr lang="vi-VN" sz="2800" b="1">
                <a:latin typeface="Arial" pitchFamily="34" charset="0"/>
                <a:cs typeface="Arial" pitchFamily="34" charset="0"/>
              </a:rPr>
              <a:t>++</a:t>
            </a:r>
            <a:r>
              <a:rPr lang="vi-VN" sz="2800">
                <a:latin typeface="Arial" pitchFamily="34" charset="0"/>
                <a:cs typeface="Arial" pitchFamily="34" charset="0"/>
              </a:rPr>
              <a:t> </a:t>
            </a:r>
            <a:r>
              <a:rPr lang="en-US" sz="2800">
                <a:latin typeface="Arial" pitchFamily="34" charset="0"/>
                <a:cs typeface="Arial" pitchFamily="34" charset="0"/>
              </a:rPr>
              <a:t>và </a:t>
            </a:r>
            <a:r>
              <a:rPr lang="vi-VN" sz="2800" b="1">
                <a:latin typeface="Arial" pitchFamily="34" charset="0"/>
                <a:cs typeface="Arial" pitchFamily="34" charset="0"/>
              </a:rPr>
              <a:t>--</a:t>
            </a:r>
            <a:r>
              <a:rPr lang="en-US" sz="2800">
                <a:latin typeface="Arial" pitchFamily="34" charset="0"/>
                <a:cs typeface="Arial" pitchFamily="34" charset="0"/>
              </a:rPr>
              <a:t> dùng để</a:t>
            </a:r>
            <a:r>
              <a:rPr lang="vi-VN" sz="2800">
                <a:latin typeface="Arial" pitchFamily="34" charset="0"/>
                <a:cs typeface="Arial" pitchFamily="34" charset="0"/>
              </a:rPr>
              <a:t> tăng </a:t>
            </a:r>
            <a:r>
              <a:rPr lang="en-US" sz="2800">
                <a:latin typeface="Arial" pitchFamily="34" charset="0"/>
                <a:cs typeface="Arial" pitchFamily="34" charset="0"/>
              </a:rPr>
              <a:t>giá trị của đối tượng lên </a:t>
            </a:r>
            <a:r>
              <a:rPr lang="en-US" sz="2800" b="1" i="1">
                <a:latin typeface="Arial" pitchFamily="34" charset="0"/>
                <a:cs typeface="Arial" pitchFamily="34" charset="0"/>
              </a:rPr>
              <a:t>giá trị kế tiếp</a:t>
            </a:r>
            <a:r>
              <a:rPr lang="en-US" sz="2800">
                <a:latin typeface="Arial" pitchFamily="34" charset="0"/>
                <a:cs typeface="Arial" pitchFamily="34" charset="0"/>
              </a:rPr>
              <a:t> hoặc giảm giá trị của đối tượng xuống </a:t>
            </a:r>
            <a:r>
              <a:rPr lang="en-US" sz="2800" b="1" i="1">
                <a:latin typeface="Arial" pitchFamily="34" charset="0"/>
                <a:cs typeface="Arial" pitchFamily="34" charset="0"/>
              </a:rPr>
              <a:t>giá trị trước đó</a:t>
            </a:r>
            <a:r>
              <a:rPr lang="en-US" sz="2800">
                <a:latin typeface="Arial" pitchFamily="34" charset="0"/>
                <a:cs typeface="Arial" pitchFamily="34" charset="0"/>
              </a:rPr>
              <a:t>.</a:t>
            </a:r>
            <a:r>
              <a:rPr lang="vi-VN" sz="2800">
                <a:latin typeface="Arial" pitchFamily="34" charset="0"/>
                <a:cs typeface="Arial" pitchFamily="34" charset="0"/>
              </a:rPr>
              <a:t> </a:t>
            </a:r>
            <a:endParaRPr lang="en-US" sz="2800">
              <a:latin typeface="Arial" pitchFamily="34" charset="0"/>
              <a:cs typeface="Arial" pitchFamily="34" charset="0"/>
            </a:endParaRPr>
          </a:p>
          <a:p>
            <a:pPr marL="0" indent="0" algn="just">
              <a:lnSpc>
                <a:spcPct val="130000"/>
              </a:lnSpc>
              <a:spcBef>
                <a:spcPts val="300"/>
              </a:spcBef>
              <a:spcAft>
                <a:spcPts val="300"/>
              </a:spcAft>
              <a:buNone/>
            </a:pPr>
            <a:r>
              <a:rPr lang="vi-VN" sz="2800" b="1">
                <a:latin typeface="Arial" pitchFamily="34" charset="0"/>
                <a:cs typeface="Arial" pitchFamily="34" charset="0"/>
              </a:rPr>
              <a:t>++ </a:t>
            </a:r>
            <a:r>
              <a:rPr lang="vi-VN" sz="2800">
                <a:latin typeface="Arial" pitchFamily="34" charset="0"/>
                <a:cs typeface="Arial" pitchFamily="34" charset="0"/>
              </a:rPr>
              <a:t>và</a:t>
            </a:r>
            <a:r>
              <a:rPr lang="vi-VN" sz="2800" b="1">
                <a:latin typeface="Arial" pitchFamily="34" charset="0"/>
                <a:cs typeface="Arial" pitchFamily="34" charset="0"/>
              </a:rPr>
              <a:t> </a:t>
            </a:r>
            <a:r>
              <a:rPr lang="en-US" sz="2800" b="1">
                <a:latin typeface="Arial" pitchFamily="34" charset="0"/>
                <a:cs typeface="Arial" pitchFamily="34" charset="0"/>
              </a:rPr>
              <a:t>--</a:t>
            </a:r>
            <a:r>
              <a:rPr lang="vi-VN" sz="2800">
                <a:latin typeface="Arial" pitchFamily="34" charset="0"/>
                <a:cs typeface="Arial" pitchFamily="34" charset="0"/>
              </a:rPr>
              <a:t> </a:t>
            </a:r>
            <a:r>
              <a:rPr lang="vi-VN" sz="2800" u="sng">
                <a:solidFill>
                  <a:srgbClr val="C00000"/>
                </a:solidFill>
                <a:latin typeface="Arial" pitchFamily="34" charset="0"/>
                <a:cs typeface="Arial" pitchFamily="34" charset="0"/>
              </a:rPr>
              <a:t>chỉ áp dụng cho các kiểu dữ liệu đếm được</a:t>
            </a:r>
            <a:r>
              <a:rPr lang="vi-VN" sz="2800" u="sng">
                <a:latin typeface="Arial" pitchFamily="34" charset="0"/>
                <a:cs typeface="Arial" pitchFamily="34" charset="0"/>
              </a:rPr>
              <a:t> </a:t>
            </a:r>
            <a:r>
              <a:rPr lang="en-US" sz="2800">
                <a:latin typeface="Arial" pitchFamily="34" charset="0"/>
                <a:cs typeface="Arial" pitchFamily="34" charset="0"/>
              </a:rPr>
              <a:t>(</a:t>
            </a:r>
            <a:r>
              <a:rPr lang="vi-VN" sz="2800">
                <a:latin typeface="Arial" pitchFamily="34" charset="0"/>
                <a:cs typeface="Arial" pitchFamily="34" charset="0"/>
              </a:rPr>
              <a:t>mỗi giá trị của đối tượng đều có </a:t>
            </a:r>
            <a:r>
              <a:rPr lang="vi-VN" sz="2800" b="1" i="1">
                <a:latin typeface="Arial" pitchFamily="34" charset="0"/>
                <a:cs typeface="Arial" pitchFamily="34" charset="0"/>
              </a:rPr>
              <a:t>giá trị kế tiếp</a:t>
            </a:r>
            <a:r>
              <a:rPr lang="vi-VN" sz="2800">
                <a:latin typeface="Arial" pitchFamily="34" charset="0"/>
                <a:cs typeface="Arial" pitchFamily="34" charset="0"/>
              </a:rPr>
              <a:t> </a:t>
            </a:r>
            <a:r>
              <a:rPr lang="en-US" sz="2800">
                <a:latin typeface="Arial" pitchFamily="34" charset="0"/>
                <a:cs typeface="Arial" pitchFamily="34" charset="0"/>
              </a:rPr>
              <a:t>và</a:t>
            </a:r>
            <a:r>
              <a:rPr lang="vi-VN" sz="2800">
                <a:latin typeface="Arial" pitchFamily="34" charset="0"/>
                <a:cs typeface="Arial" pitchFamily="34" charset="0"/>
              </a:rPr>
              <a:t> </a:t>
            </a:r>
            <a:r>
              <a:rPr lang="vi-VN" sz="2800" b="1" i="1">
                <a:latin typeface="Arial" pitchFamily="34" charset="0"/>
                <a:cs typeface="Arial" pitchFamily="34" charset="0"/>
              </a:rPr>
              <a:t>giá trị trước đó</a:t>
            </a:r>
            <a:r>
              <a:rPr lang="en-US" sz="2800">
                <a:latin typeface="Arial" pitchFamily="34" charset="0"/>
                <a:cs typeface="Arial" pitchFamily="34" charset="0"/>
              </a:rPr>
              <a:t>)</a:t>
            </a:r>
            <a:r>
              <a:rPr lang="vi-VN" sz="2800">
                <a:latin typeface="Arial" pitchFamily="34" charset="0"/>
                <a:cs typeface="Arial" pitchFamily="34" charset="0"/>
              </a:rPr>
              <a:t>.</a:t>
            </a:r>
          </a:p>
          <a:p>
            <a:pPr marL="0" indent="0" algn="just">
              <a:lnSpc>
                <a:spcPct val="130000"/>
              </a:lnSpc>
              <a:spcBef>
                <a:spcPts val="300"/>
              </a:spcBef>
              <a:spcAft>
                <a:spcPts val="300"/>
              </a:spcAft>
              <a:buNone/>
            </a:pPr>
            <a:r>
              <a:rPr lang="vi-VN" sz="2800" b="1">
                <a:latin typeface="Arial" pitchFamily="34" charset="0"/>
                <a:cs typeface="Arial" pitchFamily="34" charset="0"/>
              </a:rPr>
              <a:t>++</a:t>
            </a:r>
            <a:r>
              <a:rPr lang="vi-VN" sz="2800">
                <a:latin typeface="Arial" pitchFamily="34" charset="0"/>
                <a:cs typeface="Arial" pitchFamily="34" charset="0"/>
              </a:rPr>
              <a:t> và </a:t>
            </a:r>
            <a:r>
              <a:rPr lang="en-US" sz="2800" b="1">
                <a:latin typeface="Arial" pitchFamily="34" charset="0"/>
                <a:cs typeface="Arial" pitchFamily="34" charset="0"/>
              </a:rPr>
              <a:t>--</a:t>
            </a:r>
            <a:r>
              <a:rPr lang="vi-VN" sz="2800">
                <a:latin typeface="Arial" pitchFamily="34" charset="0"/>
                <a:cs typeface="Arial" pitchFamily="34" charset="0"/>
              </a:rPr>
              <a:t> </a:t>
            </a:r>
            <a:r>
              <a:rPr lang="en-US" sz="2800">
                <a:latin typeface="Arial" pitchFamily="34" charset="0"/>
                <a:cs typeface="Arial" pitchFamily="34" charset="0"/>
              </a:rPr>
              <a:t>vừa là toán tử trước vừa là toán tử sau</a:t>
            </a:r>
            <a:r>
              <a:rPr lang="vi-VN" sz="28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2.2 Phân loại các toán tử của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04800" y="1524000"/>
            <a:ext cx="8534400" cy="49530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042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Khi là toán tử trước,</a:t>
            </a:r>
            <a:r>
              <a:rPr lang="vi-VN" sz="2800">
                <a:latin typeface="Arial" pitchFamily="34" charset="0"/>
                <a:cs typeface="Arial" pitchFamily="34" charset="0"/>
              </a:rPr>
              <a:t> </a:t>
            </a:r>
            <a:r>
              <a:rPr lang="vi-VN" sz="2800" b="1">
                <a:latin typeface="Arial" pitchFamily="34" charset="0"/>
                <a:cs typeface="Arial" pitchFamily="34" charset="0"/>
              </a:rPr>
              <a:t>++a</a:t>
            </a:r>
            <a:r>
              <a:rPr lang="vi-VN" sz="2800">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Tăng </a:t>
            </a:r>
            <a:r>
              <a:rPr lang="vi-VN" b="1">
                <a:latin typeface="Arial" pitchFamily="34" charset="0"/>
                <a:cs typeface="Arial" pitchFamily="34" charset="0"/>
              </a:rPr>
              <a:t>a</a:t>
            </a:r>
            <a:r>
              <a:rPr lang="vi-VN">
                <a:latin typeface="Arial" pitchFamily="34" charset="0"/>
                <a:cs typeface="Arial" pitchFamily="34" charset="0"/>
              </a:rPr>
              <a:t> lên </a:t>
            </a:r>
            <a:r>
              <a:rPr lang="vi-VN" b="1" i="1">
                <a:latin typeface="Arial" pitchFamily="34" charset="0"/>
                <a:cs typeface="Arial" pitchFamily="34" charset="0"/>
              </a:rPr>
              <a:t>giá trị kế tiếp</a:t>
            </a:r>
            <a:endParaRPr lang="vi-VN">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Trả về </a:t>
            </a:r>
            <a:r>
              <a:rPr lang="vi-VN" u="sng">
                <a:latin typeface="Arial" pitchFamily="34" charset="0"/>
                <a:cs typeface="Arial" pitchFamily="34" charset="0"/>
              </a:rPr>
              <a:t>tham chiếu đến chính </a:t>
            </a:r>
            <a:r>
              <a:rPr lang="vi-VN" b="1" u="sng">
                <a:latin typeface="Arial" pitchFamily="34" charset="0"/>
                <a:cs typeface="Arial" pitchFamily="34" charset="0"/>
              </a:rPr>
              <a:t>a</a:t>
            </a: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a:t>
            </a:r>
            <a:r>
              <a:rPr lang="en-US" sz="2800">
                <a:latin typeface="Arial" pitchFamily="34" charset="0"/>
                <a:cs typeface="Arial" pitchFamily="34" charset="0"/>
              </a:rPr>
              <a:t>là toán tử sau</a:t>
            </a:r>
            <a:r>
              <a:rPr lang="vi-VN" sz="2800">
                <a:latin typeface="Arial" pitchFamily="34" charset="0"/>
                <a:cs typeface="Arial" pitchFamily="34" charset="0"/>
              </a:rPr>
              <a:t>, </a:t>
            </a:r>
            <a:r>
              <a:rPr lang="vi-VN" sz="2800" b="1">
                <a:latin typeface="Arial" pitchFamily="34" charset="0"/>
                <a:cs typeface="Arial" pitchFamily="34" charset="0"/>
              </a:rPr>
              <a:t>a++</a:t>
            </a:r>
            <a:r>
              <a:rPr lang="vi-VN" sz="2800">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Tăng </a:t>
            </a:r>
            <a:r>
              <a:rPr lang="vi-VN" b="1">
                <a:latin typeface="Arial" pitchFamily="34" charset="0"/>
                <a:cs typeface="Arial" pitchFamily="34" charset="0"/>
              </a:rPr>
              <a:t>a</a:t>
            </a:r>
            <a:r>
              <a:rPr lang="vi-VN">
                <a:latin typeface="Arial" pitchFamily="34" charset="0"/>
                <a:cs typeface="Arial" pitchFamily="34" charset="0"/>
              </a:rPr>
              <a:t> lên </a:t>
            </a:r>
            <a:r>
              <a:rPr lang="vi-VN" b="1" i="1">
                <a:latin typeface="Arial" pitchFamily="34" charset="0"/>
                <a:cs typeface="Arial" pitchFamily="34" charset="0"/>
              </a:rPr>
              <a:t>giá trị kế tiếp</a:t>
            </a:r>
            <a:endParaRPr lang="vi-VN">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Trả về </a:t>
            </a:r>
            <a:r>
              <a:rPr lang="vi-VN" u="sng">
                <a:latin typeface="Arial" pitchFamily="34" charset="0"/>
                <a:cs typeface="Arial" pitchFamily="34" charset="0"/>
              </a:rPr>
              <a:t>giá trị bằng với </a:t>
            </a:r>
            <a:r>
              <a:rPr lang="vi-VN" b="1" u="sng">
                <a:latin typeface="Arial" pitchFamily="34" charset="0"/>
                <a:cs typeface="Arial" pitchFamily="34" charset="0"/>
              </a:rPr>
              <a:t>a</a:t>
            </a:r>
            <a:r>
              <a:rPr lang="vi-VN" u="sng">
                <a:latin typeface="Arial" pitchFamily="34" charset="0"/>
                <a:cs typeface="Arial" pitchFamily="34" charset="0"/>
              </a:rPr>
              <a:t> trước khi tăng</a:t>
            </a:r>
            <a:endParaRPr lang="en-US" u="sng">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9" name="Title 1">
            <a:extLst>
              <a:ext uri="{FF2B5EF4-FFF2-40B4-BE49-F238E27FC236}">
                <a16:creationId xmlns:a16="http://schemas.microsoft.com/office/drawing/2014/main" id="{A88182AB-C8AB-4FFC-90AE-F9D84E8176C3}"/>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4.5 Overload toán tử</a:t>
            </a:r>
            <a:r>
              <a:rPr lang="vi-VN" sz="4000" b="1">
                <a:effectLst>
                  <a:outerShdw blurRad="38100" dist="38100" dir="2700000" algn="tl">
                    <a:srgbClr val="000000">
                      <a:alpha val="43137"/>
                    </a:srgbClr>
                  </a:outerShdw>
                </a:effectLst>
                <a:latin typeface="Arial" pitchFamily="34" charset="0"/>
                <a:cs typeface="Arial" pitchFamily="34" charset="0"/>
              </a:rPr>
              <a:t> ++ và –</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Tree>
    <p:extLst>
      <p:ext uri="{BB962C8B-B14F-4D97-AF65-F5344CB8AC3E}">
        <p14:creationId xmlns:p14="http://schemas.microsoft.com/office/powerpoint/2010/main" val="10298173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4.5 Overload toán tử</a:t>
            </a:r>
            <a:r>
              <a:rPr lang="vi-VN" sz="3600" b="1">
                <a:effectLst>
                  <a:outerShdw blurRad="38100" dist="38100" dir="2700000" algn="tl">
                    <a:srgbClr val="000000">
                      <a:alpha val="43137"/>
                    </a:srgbClr>
                  </a:outerShdw>
                </a:effectLst>
                <a:latin typeface="Arial" pitchFamily="34" charset="0"/>
                <a:cs typeface="Arial" pitchFamily="34" charset="0"/>
              </a:rPr>
              <a:t> ++ và --</a:t>
            </a:r>
            <a:r>
              <a:rPr lang="en-US" sz="3600" b="1">
                <a:effectLst>
                  <a:outerShdw blurRad="38100" dist="38100" dir="2700000" algn="tl">
                    <a:srgbClr val="000000">
                      <a:alpha val="43137"/>
                    </a:srgbClr>
                  </a:outerShdw>
                </a:effectLst>
                <a:latin typeface="Arial" pitchFamily="34" charset="0"/>
                <a:cs typeface="Arial" pitchFamily="34" charset="0"/>
              </a:rPr>
              <a:t>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3"/>
          <p:cNvSpPr>
            <a:spLocks noChangeArrowheads="1"/>
          </p:cNvSpPr>
          <p:nvPr/>
        </p:nvSpPr>
        <p:spPr bwMode="auto">
          <a:xfrm>
            <a:off x="381000" y="1508234"/>
            <a:ext cx="8382000" cy="5044966"/>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ThoiDiem{</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tsgiay;</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static</a:t>
            </a:r>
            <a:r>
              <a:rPr lang="en-US" sz="2400" b="0">
                <a:solidFill>
                  <a:srgbClr val="000000"/>
                </a:solidFill>
              </a:rPr>
              <a:t> </a:t>
            </a:r>
            <a:r>
              <a:rPr lang="en-US" sz="2400" b="0">
                <a:solidFill>
                  <a:srgbClr val="0000FF"/>
                </a:solidFill>
              </a:rPr>
              <a:t>bool</a:t>
            </a:r>
            <a:r>
              <a:rPr lang="en-US" sz="2400" b="0">
                <a:solidFill>
                  <a:srgbClr val="000000"/>
                </a:solidFill>
              </a:rPr>
              <a:t> HopLe(</a:t>
            </a:r>
            <a:r>
              <a:rPr lang="en-US" sz="2400" b="0">
                <a:solidFill>
                  <a:srgbClr val="0000FF"/>
                </a:solidFill>
              </a:rPr>
              <a:t>int</a:t>
            </a:r>
            <a:r>
              <a:rPr lang="en-US" sz="2400" b="0">
                <a:solidFill>
                  <a:srgbClr val="000000"/>
                </a:solidFill>
              </a:rPr>
              <a:t> g, </a:t>
            </a:r>
            <a:r>
              <a:rPr lang="en-US" sz="2400" b="0">
                <a:solidFill>
                  <a:srgbClr val="0000FF"/>
                </a:solidFill>
              </a:rPr>
              <a:t>int</a:t>
            </a:r>
            <a:r>
              <a:rPr lang="en-US" sz="2400" b="0">
                <a:solidFill>
                  <a:srgbClr val="000000"/>
                </a:solidFill>
              </a:rPr>
              <a:t> p, </a:t>
            </a:r>
            <a:r>
              <a:rPr lang="en-US" sz="2400" b="0">
                <a:solidFill>
                  <a:srgbClr val="0000FF"/>
                </a:solidFill>
              </a:rPr>
              <a:t>int</a:t>
            </a:r>
            <a:r>
              <a:rPr lang="en-US" sz="2400" b="0">
                <a:solidFill>
                  <a:srgbClr val="000000"/>
                </a:solidFill>
              </a:rPr>
              <a:t> gy); </a:t>
            </a:r>
            <a:r>
              <a:rPr lang="en-US" sz="2400" b="0">
                <a:solidFill>
                  <a:srgbClr val="C00000"/>
                </a:solidFill>
              </a:rPr>
              <a:t>//Giờ, phút, giây</a:t>
            </a:r>
          </a:p>
          <a:p>
            <a:pPr marL="342900" indent="-342900">
              <a:lnSpc>
                <a:spcPct val="11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ThoiDiem(</a:t>
            </a:r>
            <a:r>
              <a:rPr lang="en-US" sz="2400" b="0">
                <a:solidFill>
                  <a:srgbClr val="0000FF"/>
                </a:solidFill>
              </a:rPr>
              <a:t>int</a:t>
            </a:r>
            <a:r>
              <a:rPr lang="en-US" sz="2400" b="0">
                <a:solidFill>
                  <a:srgbClr val="000000"/>
                </a:solidFill>
              </a:rPr>
              <a:t> g = 0, </a:t>
            </a:r>
            <a:r>
              <a:rPr lang="en-US" sz="2400" b="0">
                <a:solidFill>
                  <a:srgbClr val="0000FF"/>
                </a:solidFill>
              </a:rPr>
              <a:t>int</a:t>
            </a:r>
            <a:r>
              <a:rPr lang="en-US" sz="2400" b="0">
                <a:solidFill>
                  <a:srgbClr val="000000"/>
                </a:solidFill>
              </a:rPr>
              <a:t> p = 0, </a:t>
            </a:r>
            <a:r>
              <a:rPr lang="en-US" sz="2400" b="0">
                <a:solidFill>
                  <a:srgbClr val="0000FF"/>
                </a:solidFill>
              </a:rPr>
              <a:t>int</a:t>
            </a:r>
            <a:r>
              <a:rPr lang="en-US" sz="2400" b="0">
                <a:solidFill>
                  <a:srgbClr val="000000"/>
                </a:solidFill>
              </a:rPr>
              <a:t> gy = 0);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Set(</a:t>
            </a:r>
            <a:r>
              <a:rPr lang="en-US" sz="2400" b="0">
                <a:solidFill>
                  <a:srgbClr val="0000FF"/>
                </a:solidFill>
              </a:rPr>
              <a:t>int</a:t>
            </a:r>
            <a:r>
              <a:rPr lang="en-US" sz="2400" b="0">
                <a:solidFill>
                  <a:srgbClr val="000000"/>
                </a:solidFill>
              </a:rPr>
              <a:t> g, </a:t>
            </a:r>
            <a:r>
              <a:rPr lang="en-US" sz="2400" b="0">
                <a:solidFill>
                  <a:srgbClr val="0000FF"/>
                </a:solidFill>
              </a:rPr>
              <a:t>int</a:t>
            </a:r>
            <a:r>
              <a:rPr lang="en-US" sz="2400" b="0">
                <a:solidFill>
                  <a:srgbClr val="000000"/>
                </a:solidFill>
              </a:rPr>
              <a:t> p, </a:t>
            </a:r>
            <a:r>
              <a:rPr lang="en-US" sz="2400" b="0">
                <a:solidFill>
                  <a:srgbClr val="0000FF"/>
                </a:solidFill>
              </a:rPr>
              <a:t>int</a:t>
            </a:r>
            <a:r>
              <a:rPr lang="en-US" sz="2400" b="0">
                <a:solidFill>
                  <a:srgbClr val="000000"/>
                </a:solidFill>
              </a:rPr>
              <a:t> gy);</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LayGio()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 / 3600;} </a:t>
            </a:r>
            <a:r>
              <a:rPr lang="en-US" sz="2400" b="0">
                <a:solidFill>
                  <a:srgbClr val="C00000"/>
                </a:solidFill>
              </a:rPr>
              <a:t>//1h = 3600s</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LayPhut()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(tsgiay%3600)/60;}</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LayGiay()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 % 60;}</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Tang();</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Giam();</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ThoiDiem&amp; operator ++();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
        <p:nvSpPr>
          <p:cNvPr id="8" name="Rectangle 3"/>
          <p:cNvSpPr>
            <a:spLocks noChangeArrowheads="1"/>
          </p:cNvSpPr>
          <p:nvPr/>
        </p:nvSpPr>
        <p:spPr bwMode="auto">
          <a:xfrm>
            <a:off x="381000" y="1524000"/>
            <a:ext cx="83820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ThoiDiem::Tang(){</a:t>
            </a:r>
          </a:p>
          <a:p>
            <a:pPr marL="342900" indent="-342900">
              <a:spcBef>
                <a:spcPct val="20000"/>
              </a:spcBef>
              <a:buFont typeface="Wingdings" pitchFamily="2" charset="2"/>
              <a:buNone/>
            </a:pPr>
            <a:r>
              <a:rPr lang="en-US" sz="2300" b="0">
                <a:solidFill>
                  <a:srgbClr val="000000"/>
                </a:solidFill>
              </a:rPr>
              <a:t>	tsgiay = ++tsgiay%SOGIAY_NGAY; </a:t>
            </a:r>
          </a:p>
          <a:p>
            <a:pPr marL="342900" indent="-342900">
              <a:spcBef>
                <a:spcPct val="20000"/>
              </a:spcBef>
              <a:buFont typeface="Wingdings" pitchFamily="2" charset="2"/>
              <a:buNone/>
            </a:pPr>
            <a:r>
              <a:rPr lang="en-US" sz="2300" b="0">
                <a:solidFill>
                  <a:srgbClr val="C00000"/>
                </a:solidFill>
              </a:rPr>
              <a:t>	//SOGIAY_NGAY = 86.400s</a:t>
            </a:r>
          </a:p>
          <a:p>
            <a:pPr marL="342900" indent="-342900">
              <a:spcBef>
                <a:spcPct val="20000"/>
              </a:spcBef>
              <a:buFont typeface="Wingdings" pitchFamily="2" charset="2"/>
              <a:buNone/>
            </a:pPr>
            <a:r>
              <a:rPr lang="en-US" sz="2300" b="0">
                <a:solidFill>
                  <a:srgbClr val="000000"/>
                </a:solidFill>
              </a:rPr>
              <a:t>}</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ThoiDiem::Giam()</a:t>
            </a:r>
          </a:p>
          <a:p>
            <a:pPr marL="342900" indent="-342900">
              <a:spcBef>
                <a:spcPct val="20000"/>
              </a:spcBef>
              <a:buFont typeface="Wingdings" pitchFamily="2" charset="2"/>
              <a:buNone/>
            </a:pPr>
            <a:r>
              <a:rPr lang="en-US" sz="2300" b="0">
                <a:solidFill>
                  <a:srgbClr val="000000"/>
                </a:solidFill>
              </a:rPr>
              <a:t>{</a:t>
            </a:r>
          </a:p>
          <a:p>
            <a:pPr marL="342900" indent="-342900">
              <a:spcBef>
                <a:spcPct val="20000"/>
              </a:spcBef>
              <a:buFont typeface="Wingdings" pitchFamily="2" charset="2"/>
              <a:buNone/>
            </a:pPr>
            <a:r>
              <a:rPr lang="en-US" sz="2300" b="0">
                <a:solidFill>
                  <a:srgbClr val="000000"/>
                </a:solidFill>
              </a:rPr>
              <a:t>	</a:t>
            </a:r>
            <a:r>
              <a:rPr lang="en-US" sz="2300" b="0">
                <a:solidFill>
                  <a:srgbClr val="0000FF"/>
                </a:solidFill>
              </a:rPr>
              <a:t>if</a:t>
            </a:r>
            <a:r>
              <a:rPr lang="en-US" sz="2300" b="0">
                <a:solidFill>
                  <a:srgbClr val="000000"/>
                </a:solidFill>
              </a:rPr>
              <a:t> (--tsgiay &lt; 0) tsgiay = SOGIAY_NGAY-1;</a:t>
            </a:r>
          </a:p>
          <a:p>
            <a:pPr marL="342900" indent="-342900">
              <a:spcBef>
                <a:spcPct val="20000"/>
              </a:spcBef>
              <a:buFont typeface="Wingdings" pitchFamily="2" charset="2"/>
              <a:buNone/>
            </a:pPr>
            <a:r>
              <a:rPr lang="en-US" sz="2300" b="0">
                <a:solidFill>
                  <a:srgbClr val="000000"/>
                </a:solidFill>
              </a:rPr>
              <a:t>}</a:t>
            </a:r>
          </a:p>
          <a:p>
            <a:pPr marL="342900" indent="-342900">
              <a:spcBef>
                <a:spcPct val="20000"/>
              </a:spcBef>
              <a:buFont typeface="Wingdings" pitchFamily="2" charset="2"/>
              <a:buNone/>
            </a:pPr>
            <a:r>
              <a:rPr lang="en-US" sz="2300" b="0">
                <a:solidFill>
                  <a:srgbClr val="000000"/>
                </a:solidFill>
              </a:rPr>
              <a:t>ThoiDiem&amp; ThoiDiem::operator ++() {</a:t>
            </a:r>
          </a:p>
          <a:p>
            <a:pPr marL="342900" indent="-342900">
              <a:spcBef>
                <a:spcPct val="20000"/>
              </a:spcBef>
              <a:buFont typeface="Wingdings" pitchFamily="2" charset="2"/>
              <a:buNone/>
            </a:pPr>
            <a:r>
              <a:rPr lang="en-US" sz="2300" b="0">
                <a:solidFill>
                  <a:srgbClr val="000000"/>
                </a:solidFill>
              </a:rPr>
              <a:t>	Tang(); </a:t>
            </a:r>
          </a:p>
          <a:p>
            <a:pPr marL="342900" indent="-342900">
              <a:spcBef>
                <a:spcPct val="20000"/>
              </a:spcBef>
              <a:buFont typeface="Wingdings" pitchFamily="2" charset="2"/>
              <a:buNone/>
            </a:pPr>
            <a:r>
              <a:rPr lang="en-US" sz="2300" b="0">
                <a:solidFill>
                  <a:srgbClr val="000000"/>
                </a:solidFill>
              </a:rPr>
              <a:t>	</a:t>
            </a:r>
            <a:r>
              <a:rPr lang="en-US" sz="2300" b="0">
                <a:solidFill>
                  <a:srgbClr val="0000FF"/>
                </a:solidFill>
              </a:rPr>
              <a:t>return</a:t>
            </a:r>
            <a:r>
              <a:rPr lang="en-US" sz="2300" b="0">
                <a:solidFill>
                  <a:srgbClr val="000000"/>
                </a:solidFill>
              </a:rPr>
              <a:t> *</a:t>
            </a:r>
            <a:r>
              <a:rPr lang="en-US" sz="2300" b="0">
                <a:solidFill>
                  <a:srgbClr val="0000FF"/>
                </a:solidFill>
              </a:rPr>
              <a:t>this</a:t>
            </a:r>
            <a:r>
              <a:rPr lang="en-US" sz="2300" b="0">
                <a:solidFill>
                  <a:srgbClr val="000000"/>
                </a:solidFill>
              </a:rPr>
              <a:t>;</a:t>
            </a:r>
          </a:p>
          <a:p>
            <a:pPr marL="342900" indent="-342900">
              <a:spcBef>
                <a:spcPct val="20000"/>
              </a:spcBef>
              <a:buFont typeface="Wingdings" pitchFamily="2" charset="2"/>
              <a:buNone/>
            </a:pPr>
            <a:r>
              <a:rPr lang="en-US" sz="2300" b="0">
                <a:solidFill>
                  <a:srgbClr val="000000"/>
                </a:solidFill>
              </a:rPr>
              <a:t>}</a:t>
            </a:r>
          </a:p>
        </p:txBody>
      </p:sp>
      <p:sp>
        <p:nvSpPr>
          <p:cNvPr id="9" name="Title 1">
            <a:extLst>
              <a:ext uri="{FF2B5EF4-FFF2-40B4-BE49-F238E27FC236}">
                <a16:creationId xmlns:a16="http://schemas.microsoft.com/office/drawing/2014/main" id="{6458E335-C5C2-4B06-82AA-F39DB9EBE001}"/>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4.5 Overload toán tử</a:t>
            </a:r>
            <a:r>
              <a:rPr lang="vi-VN" sz="3400" b="1">
                <a:effectLst>
                  <a:outerShdw blurRad="38100" dist="38100" dir="2700000" algn="tl">
                    <a:srgbClr val="000000">
                      <a:alpha val="43137"/>
                    </a:srgbClr>
                  </a:outerShdw>
                </a:effectLst>
                <a:latin typeface="Arial" pitchFamily="34" charset="0"/>
                <a:cs typeface="Arial" pitchFamily="34" charset="0"/>
              </a:rPr>
              <a:t> ++ và --</a:t>
            </a:r>
            <a:r>
              <a:rPr lang="en-US" sz="3400" b="1">
                <a:effectLst>
                  <a:outerShdw blurRad="38100" dist="38100" dir="2700000" algn="tl">
                    <a:srgbClr val="000000">
                      <a:alpha val="43137"/>
                    </a:srgbClr>
                  </a:outerShdw>
                </a:effectLst>
                <a:latin typeface="Arial" pitchFamily="34" charset="0"/>
                <a:cs typeface="Arial" pitchFamily="34" charset="0"/>
              </a:rPr>
              <a:t> – Ví dụ 1 (tt)</a:t>
            </a:r>
          </a:p>
        </p:txBody>
      </p:sp>
    </p:spTree>
    <p:extLst>
      <p:ext uri="{BB962C8B-B14F-4D97-AF65-F5344CB8AC3E}">
        <p14:creationId xmlns:p14="http://schemas.microsoft.com/office/powerpoint/2010/main" val="1029817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
        <p:nvSpPr>
          <p:cNvPr id="8" name="Rectangle 3"/>
          <p:cNvSpPr>
            <a:spLocks noChangeArrowheads="1"/>
          </p:cNvSpPr>
          <p:nvPr/>
        </p:nvSpPr>
        <p:spPr bwMode="auto">
          <a:xfrm>
            <a:off x="35625" y="1828800"/>
            <a:ext cx="9067800" cy="3749566"/>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200" b="0">
                <a:solidFill>
                  <a:srgbClr val="0000FF"/>
                </a:solidFill>
              </a:rPr>
              <a:t>void</a:t>
            </a:r>
            <a:r>
              <a:rPr lang="fr-FR" sz="2200" b="0">
                <a:solidFill>
                  <a:srgbClr val="000000"/>
                </a:solidFill>
              </a:rPr>
              <a:t> main() </a:t>
            </a:r>
          </a:p>
          <a:p>
            <a:pPr marL="342900" indent="-342900">
              <a:spcBef>
                <a:spcPct val="20000"/>
              </a:spcBef>
              <a:buFont typeface="Wingdings" pitchFamily="2" charset="2"/>
              <a:buNone/>
            </a:pPr>
            <a:r>
              <a:rPr lang="fr-FR" sz="2200" b="0">
                <a:solidFill>
                  <a:srgbClr val="000000"/>
                </a:solidFill>
              </a:rPr>
              <a:t>{</a:t>
            </a:r>
          </a:p>
          <a:p>
            <a:pPr marL="225425" indent="-225425">
              <a:spcBef>
                <a:spcPct val="20000"/>
              </a:spcBef>
              <a:buFont typeface="Wingdings" pitchFamily="2" charset="2"/>
              <a:buNone/>
            </a:pPr>
            <a:r>
              <a:rPr lang="fr-FR" sz="2200" b="0">
                <a:solidFill>
                  <a:srgbClr val="000000"/>
                </a:solidFill>
              </a:rPr>
              <a:t>	ThoiDiem t(23,59,59),t1,t2;</a:t>
            </a:r>
          </a:p>
          <a:p>
            <a:pPr marL="225425" indent="-225425">
              <a:spcBef>
                <a:spcPct val="20000"/>
              </a:spcBef>
              <a:buFont typeface="Wingdings" pitchFamily="2" charset="2"/>
              <a:buNone/>
            </a:pPr>
            <a:r>
              <a:rPr lang="fr-FR" sz="2200" b="0">
                <a:solidFill>
                  <a:srgbClr val="000000"/>
                </a:solidFill>
              </a:rPr>
              <a:t>	cout &lt;&lt; "t = " &lt;&lt; t &lt;&lt; "\n";</a:t>
            </a:r>
          </a:p>
          <a:p>
            <a:pPr marL="225425" indent="-225425">
              <a:spcBef>
                <a:spcPct val="20000"/>
              </a:spcBef>
              <a:buFont typeface="Wingdings" pitchFamily="2" charset="2"/>
              <a:buNone/>
            </a:pPr>
            <a:r>
              <a:rPr lang="fr-FR" sz="2200" b="0">
                <a:solidFill>
                  <a:srgbClr val="000000"/>
                </a:solidFill>
              </a:rPr>
              <a:t>	t1 = ++t; </a:t>
            </a:r>
            <a:r>
              <a:rPr lang="fr-FR" sz="2200" b="0">
                <a:solidFill>
                  <a:srgbClr val="C00000"/>
                </a:solidFill>
              </a:rPr>
              <a:t>// t.operator ++();</a:t>
            </a:r>
          </a:p>
          <a:p>
            <a:pPr marL="225425" indent="-225425">
              <a:spcBef>
                <a:spcPct val="20000"/>
              </a:spcBef>
              <a:buFont typeface="Wingdings" pitchFamily="2" charset="2"/>
              <a:buNone/>
            </a:pPr>
            <a:r>
              <a:rPr lang="fr-FR" sz="2200" b="0">
                <a:solidFill>
                  <a:srgbClr val="C00000"/>
                </a:solidFill>
              </a:rPr>
              <a:t>	</a:t>
            </a:r>
            <a:r>
              <a:rPr lang="fr-FR" sz="2200" b="0">
                <a:solidFill>
                  <a:srgbClr val="000000"/>
                </a:solidFill>
              </a:rPr>
              <a:t>cout &lt;&lt; "t = " &lt;&lt; t &lt;&lt; "\t t1 = " &lt;&lt; t1 &lt;&lt; "\n"; </a:t>
            </a:r>
            <a:r>
              <a:rPr lang="fr-FR" sz="2200" b="0">
                <a:solidFill>
                  <a:srgbClr val="C00000"/>
                </a:solidFill>
              </a:rPr>
              <a:t>// t = 0:00:00, t1 = 0:00:00</a:t>
            </a:r>
            <a:endParaRPr lang="fr-FR" sz="2200" b="0">
              <a:solidFill>
                <a:srgbClr val="000000"/>
              </a:solidFill>
            </a:endParaRPr>
          </a:p>
          <a:p>
            <a:pPr marL="225425" indent="-225425">
              <a:spcBef>
                <a:spcPct val="20000"/>
              </a:spcBef>
              <a:buFont typeface="Wingdings" pitchFamily="2" charset="2"/>
              <a:buNone/>
            </a:pPr>
            <a:r>
              <a:rPr lang="fr-FR" sz="2200" b="0">
                <a:solidFill>
                  <a:srgbClr val="000000"/>
                </a:solidFill>
              </a:rPr>
              <a:t>	t1 = t++; </a:t>
            </a:r>
            <a:r>
              <a:rPr lang="fr-FR" sz="2200" b="0">
                <a:solidFill>
                  <a:srgbClr val="C00000"/>
                </a:solidFill>
              </a:rPr>
              <a:t>// Báo lỗi</a:t>
            </a:r>
          </a:p>
          <a:p>
            <a:pPr marL="225425" indent="-225425">
              <a:spcBef>
                <a:spcPct val="20000"/>
              </a:spcBef>
            </a:pPr>
            <a:r>
              <a:rPr lang="fr-FR" sz="2200" b="0">
                <a:solidFill>
                  <a:srgbClr val="C00000"/>
                </a:solidFill>
              </a:rPr>
              <a:t>	</a:t>
            </a:r>
            <a:r>
              <a:rPr lang="fr-FR" sz="2200" b="0">
                <a:solidFill>
                  <a:srgbClr val="000000"/>
                </a:solidFill>
              </a:rPr>
              <a:t>cout &lt;&lt; "t = " &lt;&lt; t &lt;&lt; "\t t1 = " &lt;&lt; t1 &lt;&lt; "\n";</a:t>
            </a:r>
          </a:p>
          <a:p>
            <a:pPr marL="225425" indent="-225425">
              <a:spcBef>
                <a:spcPct val="20000"/>
              </a:spcBef>
            </a:pPr>
            <a:r>
              <a:rPr lang="fr-FR" sz="2200" b="0">
                <a:solidFill>
                  <a:srgbClr val="000000"/>
                </a:solidFill>
              </a:rPr>
              <a:t>}</a:t>
            </a:r>
            <a:endParaRPr lang="en-US" sz="2200" b="0">
              <a:solidFill>
                <a:srgbClr val="000000"/>
              </a:solidFill>
            </a:endParaRPr>
          </a:p>
        </p:txBody>
      </p:sp>
      <p:sp>
        <p:nvSpPr>
          <p:cNvPr id="9" name="Title 1">
            <a:extLst>
              <a:ext uri="{FF2B5EF4-FFF2-40B4-BE49-F238E27FC236}">
                <a16:creationId xmlns:a16="http://schemas.microsoft.com/office/drawing/2014/main" id="{291E8FAD-AA87-4783-8A95-C90DCE7F91D3}"/>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4.5 Overload toán tử</a:t>
            </a:r>
            <a:r>
              <a:rPr lang="vi-VN" sz="3400" b="1">
                <a:effectLst>
                  <a:outerShdw blurRad="38100" dist="38100" dir="2700000" algn="tl">
                    <a:srgbClr val="000000">
                      <a:alpha val="43137"/>
                    </a:srgbClr>
                  </a:outerShdw>
                </a:effectLst>
                <a:latin typeface="Arial" pitchFamily="34" charset="0"/>
                <a:cs typeface="Arial" pitchFamily="34" charset="0"/>
              </a:rPr>
              <a:t> ++ và --</a:t>
            </a:r>
            <a:r>
              <a:rPr lang="en-US" sz="3400" b="1">
                <a:effectLst>
                  <a:outerShdw blurRad="38100" dist="38100" dir="2700000" algn="tl">
                    <a:srgbClr val="000000">
                      <a:alpha val="43137"/>
                    </a:srgbClr>
                  </a:outerShdw>
                </a:effectLst>
                <a:latin typeface="Arial" pitchFamily="34" charset="0"/>
                <a:cs typeface="Arial" pitchFamily="34" charset="0"/>
              </a:rPr>
              <a:t> – Ví dụ 1 (tt)</a:t>
            </a:r>
          </a:p>
        </p:txBody>
      </p:sp>
    </p:spTree>
    <p:extLst>
      <p:ext uri="{BB962C8B-B14F-4D97-AF65-F5344CB8AC3E}">
        <p14:creationId xmlns:p14="http://schemas.microsoft.com/office/powerpoint/2010/main" val="1029817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4.5 Overload toán tử</a:t>
            </a:r>
            <a:r>
              <a:rPr lang="vi-VN" sz="4000" b="1">
                <a:effectLst>
                  <a:outerShdw blurRad="38100" dist="38100" dir="2700000" algn="tl">
                    <a:srgbClr val="000000">
                      <a:alpha val="43137"/>
                    </a:srgbClr>
                  </a:outerShdw>
                </a:effectLst>
                <a:latin typeface="Arial" pitchFamily="34" charset="0"/>
                <a:cs typeface="Arial" pitchFamily="34" charset="0"/>
              </a:rPr>
              <a:t> ++ và –</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925144"/>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itchFamily="34" charset="0"/>
              </a:rPr>
              <a:t>Vì</a:t>
            </a:r>
            <a:r>
              <a:rPr lang="vi-VN" sz="2800">
                <a:solidFill>
                  <a:schemeClr val="tx1">
                    <a:lumMod val="95000"/>
                    <a:lumOff val="5000"/>
                  </a:schemeClr>
                </a:solidFill>
                <a:latin typeface="Arial" panose="020B0604020202020204" pitchFamily="34" charset="0"/>
                <a:cs typeface="Arial" pitchFamily="34" charset="0"/>
              </a:rPr>
              <a:t> toán</a:t>
            </a:r>
            <a:r>
              <a:rPr lang="en-US" sz="2800">
                <a:solidFill>
                  <a:schemeClr val="tx1">
                    <a:lumMod val="95000"/>
                    <a:lumOff val="5000"/>
                  </a:schemeClr>
                </a:solidFill>
                <a:latin typeface="Arial" panose="020B0604020202020204" pitchFamily="34" charset="0"/>
                <a:cs typeface="Arial" pitchFamily="34" charset="0"/>
              </a:rPr>
              <a:t> tử</a:t>
            </a:r>
            <a:r>
              <a:rPr lang="vi-VN" sz="2800">
                <a:solidFill>
                  <a:schemeClr val="tx1">
                    <a:lumMod val="95000"/>
                    <a:lumOff val="5000"/>
                  </a:schemeClr>
                </a:solidFill>
                <a:latin typeface="Arial" panose="020B0604020202020204" pitchFamily="34" charset="0"/>
                <a:cs typeface="Arial" pitchFamily="34" charset="0"/>
              </a:rPr>
              <a:t> </a:t>
            </a:r>
            <a:r>
              <a:rPr lang="vi-VN" sz="2800" b="1">
                <a:solidFill>
                  <a:schemeClr val="tx1">
                    <a:lumMod val="95000"/>
                    <a:lumOff val="5000"/>
                  </a:schemeClr>
                </a:solidFill>
                <a:latin typeface="Arial" panose="020B0604020202020204" pitchFamily="34" charset="0"/>
                <a:cs typeface="Arial" pitchFamily="34" charset="0"/>
              </a:rPr>
              <a:t>++</a:t>
            </a:r>
            <a:r>
              <a:rPr lang="vi-VN" sz="2800">
                <a:solidFill>
                  <a:schemeClr val="tx1">
                    <a:lumMod val="95000"/>
                    <a:lumOff val="5000"/>
                  </a:schemeClr>
                </a:solidFill>
                <a:latin typeface="Arial" panose="020B0604020202020204" pitchFamily="34" charset="0"/>
                <a:cs typeface="Arial" pitchFamily="34" charset="0"/>
              </a:rPr>
              <a:t> </a:t>
            </a:r>
            <a:r>
              <a:rPr lang="en-US" sz="2800">
                <a:solidFill>
                  <a:schemeClr val="tx1">
                    <a:lumMod val="95000"/>
                    <a:lumOff val="5000"/>
                  </a:schemeClr>
                </a:solidFill>
                <a:latin typeface="Arial" panose="020B0604020202020204" pitchFamily="34" charset="0"/>
                <a:cs typeface="Arial" pitchFamily="34" charset="0"/>
              </a:rPr>
              <a:t>(hay</a:t>
            </a:r>
            <a:r>
              <a:rPr lang="vi-VN" sz="2800">
                <a:solidFill>
                  <a:schemeClr val="tx1">
                    <a:lumMod val="95000"/>
                    <a:lumOff val="5000"/>
                  </a:schemeClr>
                </a:solidFill>
                <a:latin typeface="Arial" panose="020B0604020202020204" pitchFamily="34" charset="0"/>
                <a:cs typeface="Arial" pitchFamily="34" charset="0"/>
              </a:rPr>
              <a:t> </a:t>
            </a:r>
            <a:r>
              <a:rPr lang="en-US" sz="2800" b="1">
                <a:solidFill>
                  <a:schemeClr val="tx1">
                    <a:lumMod val="95000"/>
                    <a:lumOff val="5000"/>
                  </a:schemeClr>
                </a:solidFill>
                <a:latin typeface="Arial" panose="020B0604020202020204" pitchFamily="34" charset="0"/>
                <a:cs typeface="Arial" pitchFamily="34" charset="0"/>
              </a:rPr>
              <a:t>--</a:t>
            </a:r>
            <a:r>
              <a:rPr lang="en-US" sz="2800">
                <a:solidFill>
                  <a:schemeClr val="tx1">
                    <a:lumMod val="95000"/>
                    <a:lumOff val="5000"/>
                  </a:schemeClr>
                </a:solidFill>
                <a:latin typeface="Arial" panose="020B0604020202020204" pitchFamily="34" charset="0"/>
                <a:cs typeface="Arial" pitchFamily="34" charset="0"/>
              </a:rPr>
              <a:t>)</a:t>
            </a:r>
            <a:r>
              <a:rPr lang="vi-VN" sz="2800">
                <a:solidFill>
                  <a:schemeClr val="tx1">
                    <a:lumMod val="95000"/>
                    <a:lumOff val="5000"/>
                  </a:schemeClr>
                </a:solidFill>
                <a:latin typeface="Arial" panose="020B0604020202020204" pitchFamily="34" charset="0"/>
                <a:cs typeface="Arial" pitchFamily="34" charset="0"/>
              </a:rPr>
              <a:t> hoạt động khác nhau </a:t>
            </a:r>
            <a:r>
              <a:rPr lang="en-US" sz="2800">
                <a:solidFill>
                  <a:schemeClr val="tx1">
                    <a:lumMod val="95000"/>
                    <a:lumOff val="5000"/>
                  </a:schemeClr>
                </a:solidFill>
                <a:latin typeface="Arial" panose="020B0604020202020204" pitchFamily="34" charset="0"/>
                <a:cs typeface="Arial" pitchFamily="34" charset="0"/>
              </a:rPr>
              <a:t>khi là toán tử trước và toán tử sau</a:t>
            </a:r>
            <a:r>
              <a:rPr lang="vi-VN" sz="2800">
                <a:solidFill>
                  <a:schemeClr val="tx1">
                    <a:lumMod val="95000"/>
                    <a:lumOff val="5000"/>
                  </a:schemeClr>
                </a:solidFill>
                <a:latin typeface="Arial" panose="020B0604020202020204" pitchFamily="34" charset="0"/>
                <a:cs typeface="Arial" pitchFamily="34" charset="0"/>
              </a:rPr>
              <a:t> </a:t>
            </a:r>
            <a:r>
              <a:rPr lang="en-US" sz="2800">
                <a:solidFill>
                  <a:schemeClr val="tx1">
                    <a:lumMod val="95000"/>
                    <a:lumOff val="5000"/>
                  </a:schemeClr>
                </a:solidFill>
                <a:latin typeface="Arial" panose="020B0604020202020204" pitchFamily="34" charset="0"/>
                <a:cs typeface="Arial" pitchFamily="34" charset="0"/>
              </a:rPr>
              <a:t>nên</a:t>
            </a:r>
            <a:r>
              <a:rPr lang="vi-VN" sz="2800">
                <a:solidFill>
                  <a:schemeClr val="tx1">
                    <a:lumMod val="95000"/>
                    <a:lumOff val="5000"/>
                  </a:schemeClr>
                </a:solidFill>
                <a:latin typeface="Arial" panose="020B0604020202020204" pitchFamily="34" charset="0"/>
                <a:cs typeface="Arial" pitchFamily="34" charset="0"/>
              </a:rPr>
              <a:t> </a:t>
            </a:r>
            <a:r>
              <a:rPr lang="en-US" sz="2800" u="sng">
                <a:solidFill>
                  <a:schemeClr val="tx1">
                    <a:lumMod val="95000"/>
                    <a:lumOff val="5000"/>
                  </a:schemeClr>
                </a:solidFill>
                <a:latin typeface="Arial" panose="020B0604020202020204" pitchFamily="34" charset="0"/>
                <a:cs typeface="Arial" pitchFamily="34" charset="0"/>
              </a:rPr>
              <a:t>phải </a:t>
            </a:r>
            <a:r>
              <a:rPr lang="vi-VN" sz="2800" u="sng">
                <a:solidFill>
                  <a:schemeClr val="tx1">
                    <a:lumMod val="95000"/>
                    <a:lumOff val="5000"/>
                  </a:schemeClr>
                </a:solidFill>
                <a:latin typeface="Arial" panose="020B0604020202020204" pitchFamily="34" charset="0"/>
                <a:cs typeface="Arial" pitchFamily="34" charset="0"/>
              </a:rPr>
              <a:t>định nghĩa hai </a:t>
            </a:r>
            <a:r>
              <a:rPr lang="en-US" sz="2800" u="sng">
                <a:solidFill>
                  <a:schemeClr val="tx1">
                    <a:lumMod val="95000"/>
                    <a:lumOff val="5000"/>
                  </a:schemeClr>
                </a:solidFill>
                <a:latin typeface="Arial" panose="020B0604020202020204" pitchFamily="34" charset="0"/>
                <a:cs typeface="Arial" pitchFamily="34" charset="0"/>
              </a:rPr>
              <a:t>hàm toán tử khác nhau</a:t>
            </a:r>
            <a:r>
              <a:rPr lang="en-US" sz="2800">
                <a:solidFill>
                  <a:schemeClr val="tx1">
                    <a:lumMod val="95000"/>
                    <a:lumOff val="5000"/>
                  </a:schemeClr>
                </a:solidFill>
                <a:latin typeface="Arial" panose="020B0604020202020204" pitchFamily="34" charset="0"/>
                <a:cs typeface="Arial" pitchFamily="34" charset="0"/>
              </a:rPr>
              <a:t> cho mỗi toán tử này:</a:t>
            </a:r>
          </a:p>
          <a:p>
            <a:pPr indent="1588">
              <a:lnSpc>
                <a:spcPct val="120000"/>
              </a:lnSpc>
              <a:spcBef>
                <a:spcPct val="20000"/>
              </a:spcBef>
              <a:buFont typeface="Wingdings" pitchFamily="2" charset="2"/>
              <a:buNone/>
            </a:pPr>
            <a:r>
              <a:rPr lang="en-US" sz="2800">
                <a:latin typeface="Arial" panose="020B0604020202020204" pitchFamily="34" charset="0"/>
                <a:cs typeface="Arial" panose="020B0604020202020204" pitchFamily="34" charset="0"/>
              </a:rPr>
              <a:t>ThoiDiem&amp; </a:t>
            </a:r>
            <a:r>
              <a:rPr lang="en-US" sz="2800" b="0">
                <a:solidFill>
                  <a:srgbClr val="000000"/>
                </a:solidFill>
                <a:latin typeface="Arial" panose="020B0604020202020204" pitchFamily="34" charset="0"/>
                <a:cs typeface="Arial" panose="020B0604020202020204" pitchFamily="34" charset="0"/>
              </a:rPr>
              <a:t>operator ++(); </a:t>
            </a:r>
            <a:r>
              <a:rPr lang="en-US" sz="2800" b="0">
                <a:solidFill>
                  <a:srgbClr val="C00000"/>
                </a:solidFill>
                <a:latin typeface="Arial" panose="020B0604020202020204" pitchFamily="34" charset="0"/>
                <a:cs typeface="Arial" panose="020B0604020202020204" pitchFamily="34" charset="0"/>
              </a:rPr>
              <a:t>//Khi ++ </a:t>
            </a:r>
            <a:r>
              <a:rPr lang="en-US" sz="2800" b="1">
                <a:solidFill>
                  <a:srgbClr val="C00000"/>
                </a:solidFill>
                <a:latin typeface="Arial" panose="020B0604020202020204" pitchFamily="34" charset="0"/>
                <a:cs typeface="Arial" panose="020B0604020202020204" pitchFamily="34" charset="0"/>
              </a:rPr>
              <a:t>là toán tử trước</a:t>
            </a:r>
          </a:p>
          <a:p>
            <a:pPr indent="1588">
              <a:lnSpc>
                <a:spcPct val="120000"/>
              </a:lnSpc>
              <a:spcBef>
                <a:spcPct val="20000"/>
              </a:spcBef>
              <a:buFont typeface="Wingdings" pitchFamily="2" charset="2"/>
              <a:buNone/>
            </a:pPr>
            <a:r>
              <a:rPr lang="en-US" sz="2800" b="0">
                <a:solidFill>
                  <a:srgbClr val="0070C0"/>
                </a:solidFill>
                <a:latin typeface="Arial" panose="020B0604020202020204" pitchFamily="34" charset="0"/>
                <a:cs typeface="Arial" panose="020B0604020202020204" pitchFamily="34" charset="0"/>
              </a:rPr>
              <a:t>ThoiDiem</a:t>
            </a:r>
            <a:r>
              <a:rPr lang="en-US" sz="2800" b="0">
                <a:solidFill>
                  <a:srgbClr val="000000"/>
                </a:solidFill>
                <a:latin typeface="Arial" panose="020B0604020202020204" pitchFamily="34" charset="0"/>
                <a:cs typeface="Arial" panose="020B0604020202020204" pitchFamily="34" charset="0"/>
              </a:rPr>
              <a:t> operator </a:t>
            </a:r>
            <a:r>
              <a:rPr lang="en-US" sz="2800" b="0">
                <a:latin typeface="Arial" panose="020B0604020202020204" pitchFamily="34" charset="0"/>
                <a:cs typeface="Arial" panose="020B0604020202020204" pitchFamily="34" charset="0"/>
              </a:rPr>
              <a:t>++(</a:t>
            </a:r>
            <a:r>
              <a:rPr lang="en-US" sz="2800" b="0">
                <a:solidFill>
                  <a:srgbClr val="0070C0"/>
                </a:solidFill>
                <a:latin typeface="Arial" panose="020B0604020202020204" pitchFamily="34" charset="0"/>
                <a:cs typeface="Arial" panose="020B0604020202020204" pitchFamily="34" charset="0"/>
              </a:rPr>
              <a:t>int</a:t>
            </a:r>
            <a:r>
              <a:rPr lang="en-US" sz="2800" b="0">
                <a:latin typeface="Arial" panose="020B0604020202020204" pitchFamily="34" charset="0"/>
                <a:cs typeface="Arial" panose="020B0604020202020204" pitchFamily="34" charset="0"/>
              </a:rPr>
              <a:t>); </a:t>
            </a:r>
            <a:r>
              <a:rPr lang="en-US" sz="2800" b="0">
                <a:solidFill>
                  <a:srgbClr val="C00000"/>
                </a:solidFill>
                <a:latin typeface="Arial" panose="020B0604020202020204" pitchFamily="34" charset="0"/>
                <a:cs typeface="Arial" panose="020B0604020202020204" pitchFamily="34" charset="0"/>
              </a:rPr>
              <a:t>/* Khi ++ </a:t>
            </a:r>
            <a:r>
              <a:rPr lang="en-US" sz="2800" b="1">
                <a:solidFill>
                  <a:srgbClr val="C00000"/>
                </a:solidFill>
                <a:latin typeface="Arial" panose="020B0604020202020204" pitchFamily="34" charset="0"/>
                <a:cs typeface="Arial" panose="020B0604020202020204" pitchFamily="34" charset="0"/>
              </a:rPr>
              <a:t>là toán tử sau</a:t>
            </a:r>
            <a:r>
              <a:rPr lang="en-US" sz="2800" b="0">
                <a:solidFill>
                  <a:srgbClr val="C00000"/>
                </a:solidFill>
                <a:latin typeface="Arial" panose="020B0604020202020204" pitchFamily="34" charset="0"/>
                <a:cs typeface="Arial" panose="020B0604020202020204" pitchFamily="34" charset="0"/>
              </a:rPr>
              <a:t>. Có thêm 1 đối số giả để phân biệt với hàm toán tử trên nhưng không sử dụng đối số này */</a:t>
            </a:r>
            <a:endParaRPr lang="vi-VN" sz="2800">
              <a:solidFill>
                <a:srgbClr val="C00000"/>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spTree>
    <p:extLst>
      <p:ext uri="{BB962C8B-B14F-4D97-AF65-F5344CB8AC3E}">
        <p14:creationId xmlns:p14="http://schemas.microsoft.com/office/powerpoint/2010/main" val="10298173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85</a:t>
            </a:fld>
            <a:endParaRPr lang="en-US"/>
          </a:p>
        </p:txBody>
      </p:sp>
      <p:sp>
        <p:nvSpPr>
          <p:cNvPr id="8" name="Rectangle 3"/>
          <p:cNvSpPr>
            <a:spLocks noChangeArrowheads="1"/>
          </p:cNvSpPr>
          <p:nvPr/>
        </p:nvSpPr>
        <p:spPr bwMode="auto">
          <a:xfrm>
            <a:off x="3810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a:solidFill>
                  <a:srgbClr val="0000FF"/>
                </a:solidFill>
              </a:rPr>
              <a:t>void</a:t>
            </a:r>
            <a:r>
              <a:rPr lang="fr-FR" sz="2400" b="0">
                <a:solidFill>
                  <a:srgbClr val="000000"/>
                </a:solidFill>
              </a:rPr>
              <a:t> ThoiDiem::Tang() {</a:t>
            </a:r>
          </a:p>
          <a:p>
            <a:pPr marL="342900" indent="-342900">
              <a:spcBef>
                <a:spcPts val="0"/>
              </a:spcBef>
              <a:buFont typeface="Wingdings" pitchFamily="2" charset="2"/>
              <a:buNone/>
            </a:pPr>
            <a:r>
              <a:rPr lang="fr-FR" sz="2400" b="0">
                <a:solidFill>
                  <a:srgbClr val="000000"/>
                </a:solidFill>
              </a:rPr>
              <a:t>	tsgiay = ++tsgiay%SOGIAY_NGAY;</a:t>
            </a:r>
          </a:p>
          <a:p>
            <a:pPr marL="342900" indent="-342900">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FF"/>
                </a:solidFill>
              </a:rPr>
              <a:t>void</a:t>
            </a:r>
            <a:r>
              <a:rPr lang="fr-FR" sz="2400" b="0">
                <a:solidFill>
                  <a:srgbClr val="000000"/>
                </a:solidFill>
              </a:rPr>
              <a:t> ThoiDiem::Giam()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if</a:t>
            </a:r>
            <a:r>
              <a:rPr lang="fr-FR" sz="2400" b="0">
                <a:solidFill>
                  <a:srgbClr val="000000"/>
                </a:solidFill>
              </a:rPr>
              <a:t> (--tsgiay &lt; 0) tsgiay = SOGIAY_NGAY-1;</a:t>
            </a:r>
          </a:p>
          <a:p>
            <a:pPr marL="342900" indent="-342900">
              <a:lnSpc>
                <a:spcPct val="90000"/>
              </a:lnSpc>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ThoiDiem&amp; ThoiDiem::operator ++()  {</a:t>
            </a:r>
          </a:p>
          <a:p>
            <a:pPr marL="342900" indent="-342900">
              <a:lnSpc>
                <a:spcPct val="90000"/>
              </a:lnSpc>
              <a:spcBef>
                <a:spcPts val="0"/>
              </a:spcBef>
              <a:buFont typeface="Wingdings" pitchFamily="2" charset="2"/>
              <a:buNone/>
            </a:pPr>
            <a:r>
              <a:rPr lang="fr-FR" sz="2400" b="0">
                <a:solidFill>
                  <a:srgbClr val="000000"/>
                </a:solidFill>
              </a:rPr>
              <a:t>	Tang();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return</a:t>
            </a:r>
            <a:r>
              <a:rPr lang="fr-FR" sz="2400" b="0">
                <a:solidFill>
                  <a:srgbClr val="000000"/>
                </a:solidFill>
              </a:rPr>
              <a:t> *</a:t>
            </a:r>
            <a:r>
              <a:rPr lang="fr-FR" sz="2400" b="0">
                <a:solidFill>
                  <a:srgbClr val="0000FF"/>
                </a:solidFill>
              </a:rPr>
              <a:t>this</a:t>
            </a: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ThoiDiem ThoiDiem::operator ++(</a:t>
            </a:r>
            <a:r>
              <a:rPr lang="fr-FR" sz="2400" b="0">
                <a:solidFill>
                  <a:srgbClr val="0070C0"/>
                </a:solidFill>
              </a:rPr>
              <a:t>int</a:t>
            </a:r>
            <a:r>
              <a:rPr lang="fr-FR" sz="2400" b="0">
                <a:solidFill>
                  <a:srgbClr val="000000"/>
                </a:solidFill>
              </a:rPr>
              <a:t>) {</a:t>
            </a:r>
          </a:p>
          <a:p>
            <a:pPr marL="342900" indent="-342900">
              <a:lnSpc>
                <a:spcPct val="90000"/>
              </a:lnSpc>
              <a:spcBef>
                <a:spcPts val="0"/>
              </a:spcBef>
              <a:buFont typeface="Wingdings" pitchFamily="2" charset="2"/>
              <a:buNone/>
            </a:pPr>
            <a:r>
              <a:rPr lang="fr-FR" sz="2400" b="0">
                <a:solidFill>
                  <a:srgbClr val="000000"/>
                </a:solidFill>
              </a:rPr>
              <a:t>	ThoiDiem t = *this; </a:t>
            </a:r>
          </a:p>
          <a:p>
            <a:pPr marL="342900" indent="-342900">
              <a:lnSpc>
                <a:spcPct val="90000"/>
              </a:lnSpc>
              <a:spcBef>
                <a:spcPts val="0"/>
              </a:spcBef>
              <a:buFont typeface="Wingdings" pitchFamily="2" charset="2"/>
              <a:buNone/>
            </a:pPr>
            <a:r>
              <a:rPr lang="fr-FR" sz="2400" b="0">
                <a:solidFill>
                  <a:srgbClr val="000000"/>
                </a:solidFill>
              </a:rPr>
              <a:t>	Tang();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return</a:t>
            </a:r>
            <a:r>
              <a:rPr lang="fr-FR" sz="2400" b="0">
                <a:solidFill>
                  <a:srgbClr val="000000"/>
                </a:solidFill>
              </a:rPr>
              <a:t> t;</a:t>
            </a:r>
          </a:p>
          <a:p>
            <a:pPr marL="342900" indent="-342900">
              <a:lnSpc>
                <a:spcPct val="90000"/>
              </a:lnSpc>
              <a:spcBef>
                <a:spcPts val="0"/>
              </a:spcBef>
              <a:buFont typeface="Wingdings" pitchFamily="2" charset="2"/>
              <a:buNone/>
            </a:pPr>
            <a:r>
              <a:rPr lang="fr-FR" sz="2400" b="0">
                <a:solidFill>
                  <a:srgbClr val="000000"/>
                </a:solidFill>
              </a:rPr>
              <a:t>}</a:t>
            </a:r>
            <a:endParaRPr lang="en-US" sz="2400" b="0">
              <a:solidFill>
                <a:srgbClr val="000000"/>
              </a:solidFill>
            </a:endParaRPr>
          </a:p>
        </p:txBody>
      </p:sp>
      <p:sp>
        <p:nvSpPr>
          <p:cNvPr id="9" name="Title 1">
            <a:extLst>
              <a:ext uri="{FF2B5EF4-FFF2-40B4-BE49-F238E27FC236}">
                <a16:creationId xmlns:a16="http://schemas.microsoft.com/office/drawing/2014/main" id="{2DD2C94E-3551-4038-BE4E-58F7F960271D}"/>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4.5 Overload toán tử</a:t>
            </a:r>
            <a:r>
              <a:rPr lang="vi-VN" sz="3600" b="1">
                <a:effectLst>
                  <a:outerShdw blurRad="38100" dist="38100" dir="2700000" algn="tl">
                    <a:srgbClr val="000000">
                      <a:alpha val="43137"/>
                    </a:srgbClr>
                  </a:outerShdw>
                </a:effectLst>
                <a:latin typeface="Arial" pitchFamily="34" charset="0"/>
                <a:cs typeface="Arial" pitchFamily="34" charset="0"/>
              </a:rPr>
              <a:t> ++ và --</a:t>
            </a:r>
            <a:r>
              <a:rPr lang="en-US" sz="3600" b="1">
                <a:effectLst>
                  <a:outerShdw blurRad="38100" dist="38100" dir="2700000" algn="tl">
                    <a:srgbClr val="000000">
                      <a:alpha val="43137"/>
                    </a:srgbClr>
                  </a:outerShdw>
                </a:effectLst>
                <a:latin typeface="Arial" pitchFamily="34" charset="0"/>
                <a:cs typeface="Arial" pitchFamily="34" charset="0"/>
              </a:rPr>
              <a:t> – Ví dụ 2</a:t>
            </a:r>
          </a:p>
        </p:txBody>
      </p:sp>
    </p:spTree>
    <p:extLst>
      <p:ext uri="{BB962C8B-B14F-4D97-AF65-F5344CB8AC3E}">
        <p14:creationId xmlns:p14="http://schemas.microsoft.com/office/powerpoint/2010/main" val="1029817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86</a:t>
            </a:fld>
            <a:endParaRPr lang="en-US"/>
          </a:p>
        </p:txBody>
      </p:sp>
      <p:sp>
        <p:nvSpPr>
          <p:cNvPr id="8" name="Rectangle 3"/>
          <p:cNvSpPr>
            <a:spLocks noChangeArrowheads="1"/>
          </p:cNvSpPr>
          <p:nvPr/>
        </p:nvSpPr>
        <p:spPr bwMode="auto">
          <a:xfrm>
            <a:off x="76200" y="1905000"/>
            <a:ext cx="8991600" cy="3673366"/>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200" b="0">
                <a:solidFill>
                  <a:srgbClr val="0000FF"/>
                </a:solidFill>
              </a:rPr>
              <a:t>void</a:t>
            </a:r>
            <a:r>
              <a:rPr lang="fr-FR" sz="2200" b="0">
                <a:solidFill>
                  <a:srgbClr val="000000"/>
                </a:solidFill>
              </a:rPr>
              <a:t> main()</a:t>
            </a:r>
          </a:p>
          <a:p>
            <a:pPr marL="342900" indent="-342900">
              <a:spcBef>
                <a:spcPct val="20000"/>
              </a:spcBef>
              <a:buFont typeface="Wingdings" pitchFamily="2" charset="2"/>
              <a:buNone/>
            </a:pPr>
            <a:r>
              <a:rPr lang="fr-FR" sz="2200" b="0">
                <a:solidFill>
                  <a:srgbClr val="000000"/>
                </a:solidFill>
              </a:rPr>
              <a:t>{</a:t>
            </a:r>
          </a:p>
          <a:p>
            <a:pPr marL="225425" indent="-225425">
              <a:spcBef>
                <a:spcPct val="20000"/>
              </a:spcBef>
              <a:buFont typeface="Wingdings" pitchFamily="2" charset="2"/>
              <a:buNone/>
            </a:pPr>
            <a:r>
              <a:rPr lang="fr-FR" sz="2200" b="0">
                <a:solidFill>
                  <a:srgbClr val="000000"/>
                </a:solidFill>
              </a:rPr>
              <a:t>	ThoiDiem t(23,59,59),t1,t2;</a:t>
            </a:r>
          </a:p>
          <a:p>
            <a:pPr marL="225425" indent="-225425">
              <a:spcBef>
                <a:spcPct val="20000"/>
              </a:spcBef>
              <a:buFont typeface="Wingdings" pitchFamily="2" charset="2"/>
              <a:buNone/>
            </a:pPr>
            <a:r>
              <a:rPr lang="fr-FR" sz="2200" b="0">
                <a:solidFill>
                  <a:srgbClr val="000000"/>
                </a:solidFill>
              </a:rPr>
              <a:t>	cout &lt;&lt; "t = " &lt;&lt; t &lt;&lt; "\n";</a:t>
            </a:r>
          </a:p>
          <a:p>
            <a:pPr marL="225425" indent="-225425">
              <a:spcBef>
                <a:spcPct val="20000"/>
              </a:spcBef>
              <a:buFont typeface="Wingdings" pitchFamily="2" charset="2"/>
              <a:buNone/>
            </a:pPr>
            <a:r>
              <a:rPr lang="fr-FR" sz="2200" b="0">
                <a:solidFill>
                  <a:srgbClr val="000000"/>
                </a:solidFill>
              </a:rPr>
              <a:t>	t1 = ++t; </a:t>
            </a:r>
            <a:r>
              <a:rPr lang="fr-FR" sz="2200" b="0">
                <a:solidFill>
                  <a:srgbClr val="C00000"/>
                </a:solidFill>
              </a:rPr>
              <a:t>// t.operator ++();</a:t>
            </a:r>
          </a:p>
          <a:p>
            <a:pPr marL="225425" indent="-225425">
              <a:spcBef>
                <a:spcPct val="20000"/>
              </a:spcBef>
            </a:pPr>
            <a:r>
              <a:rPr lang="fr-FR" sz="2200" b="0">
                <a:solidFill>
                  <a:srgbClr val="000000"/>
                </a:solidFill>
              </a:rPr>
              <a:t>	cout &lt;&lt; "t = " &lt;&lt; t &lt;&lt; "\tt1 = " &lt;&lt; t1 &lt;&lt; "\n"; </a:t>
            </a:r>
            <a:r>
              <a:rPr lang="fr-FR" sz="2200" b="0">
                <a:solidFill>
                  <a:srgbClr val="C00000"/>
                </a:solidFill>
              </a:rPr>
              <a:t>// t = 0:00:00, t1 = 0:00:00</a:t>
            </a:r>
          </a:p>
          <a:p>
            <a:pPr marL="225425" indent="-225425">
              <a:spcBef>
                <a:spcPct val="20000"/>
              </a:spcBef>
              <a:buFont typeface="Wingdings" pitchFamily="2" charset="2"/>
              <a:buNone/>
            </a:pPr>
            <a:r>
              <a:rPr lang="fr-FR" sz="2200" b="0">
                <a:solidFill>
                  <a:srgbClr val="000000"/>
                </a:solidFill>
              </a:rPr>
              <a:t>	t1 = t++; </a:t>
            </a:r>
            <a:r>
              <a:rPr lang="fr-FR" sz="2200" b="0">
                <a:solidFill>
                  <a:srgbClr val="C00000"/>
                </a:solidFill>
              </a:rPr>
              <a:t>// t.operator ++(int);</a:t>
            </a:r>
          </a:p>
          <a:p>
            <a:pPr marL="225425" indent="-225425">
              <a:spcBef>
                <a:spcPct val="20000"/>
              </a:spcBef>
            </a:pPr>
            <a:r>
              <a:rPr lang="fr-FR" sz="2200" b="0">
                <a:solidFill>
                  <a:srgbClr val="000000"/>
                </a:solidFill>
              </a:rPr>
              <a:t>	cout &lt;&lt; "t = " &lt;&lt; t &lt;&lt; "\tt1 = " &lt;&lt; t1 &lt;&lt; "\n"; </a:t>
            </a:r>
            <a:r>
              <a:rPr lang="fr-FR" sz="2200" b="0">
                <a:solidFill>
                  <a:srgbClr val="C00000"/>
                </a:solidFill>
              </a:rPr>
              <a:t>// t = 0:00:01, t1 = 0:00:00</a:t>
            </a:r>
          </a:p>
          <a:p>
            <a:pPr marL="342900" indent="-342900">
              <a:spcBef>
                <a:spcPct val="20000"/>
              </a:spcBef>
              <a:buFont typeface="Wingdings" pitchFamily="2" charset="2"/>
              <a:buNone/>
            </a:pPr>
            <a:r>
              <a:rPr lang="fr-FR" sz="2200" b="0">
                <a:solidFill>
                  <a:srgbClr val="000000"/>
                </a:solidFill>
              </a:rPr>
              <a:t>}</a:t>
            </a:r>
            <a:endParaRPr lang="en-US" sz="2200" b="0">
              <a:solidFill>
                <a:srgbClr val="000000"/>
              </a:solidFill>
            </a:endParaRPr>
          </a:p>
        </p:txBody>
      </p:sp>
      <p:sp>
        <p:nvSpPr>
          <p:cNvPr id="9" name="Title 1">
            <a:extLst>
              <a:ext uri="{FF2B5EF4-FFF2-40B4-BE49-F238E27FC236}">
                <a16:creationId xmlns:a16="http://schemas.microsoft.com/office/drawing/2014/main" id="{C014313B-DE76-47CC-A175-5D5642BC9F9C}"/>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4.5 Overload toán tử</a:t>
            </a:r>
            <a:r>
              <a:rPr lang="vi-VN" sz="3400" b="1">
                <a:effectLst>
                  <a:outerShdw blurRad="38100" dist="38100" dir="2700000" algn="tl">
                    <a:srgbClr val="000000">
                      <a:alpha val="43137"/>
                    </a:srgbClr>
                  </a:outerShdw>
                </a:effectLst>
                <a:latin typeface="Arial" pitchFamily="34" charset="0"/>
                <a:cs typeface="Arial" pitchFamily="34" charset="0"/>
              </a:rPr>
              <a:t> ++ và --</a:t>
            </a:r>
            <a:r>
              <a:rPr lang="en-US" sz="3400" b="1">
                <a:effectLst>
                  <a:outerShdw blurRad="38100" dist="38100" dir="2700000" algn="tl">
                    <a:srgbClr val="000000">
                      <a:alpha val="43137"/>
                    </a:srgbClr>
                  </a:outerShdw>
                </a:effectLst>
                <a:latin typeface="Arial" pitchFamily="34" charset="0"/>
                <a:cs typeface="Arial" pitchFamily="34" charset="0"/>
              </a:rPr>
              <a:t> – Ví dụ 2 (tt)</a:t>
            </a:r>
          </a:p>
        </p:txBody>
      </p:sp>
    </p:spTree>
    <p:extLst>
      <p:ext uri="{BB962C8B-B14F-4D97-AF65-F5344CB8AC3E}">
        <p14:creationId xmlns:p14="http://schemas.microsoft.com/office/powerpoint/2010/main" val="1029817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nộp lần 2</a:t>
            </a:r>
          </a:p>
        </p:txBody>
      </p:sp>
      <p:sp>
        <p:nvSpPr>
          <p:cNvPr id="3" name="Content Placeholder 2"/>
          <p:cNvSpPr>
            <a:spLocks noGrp="1"/>
          </p:cNvSpPr>
          <p:nvPr>
            <p:ph idx="1"/>
          </p:nvPr>
        </p:nvSpPr>
        <p:spPr>
          <a:xfrm>
            <a:off x="228600" y="1524000"/>
            <a:ext cx="8686800" cy="5029200"/>
          </a:xfrm>
        </p:spPr>
        <p:txBody>
          <a:bodyPr>
            <a:noAutofit/>
          </a:bodyPr>
          <a:lstStyle/>
          <a:p>
            <a:pPr marL="0" indent="0" algn="just">
              <a:buNone/>
            </a:pPr>
            <a:r>
              <a:rPr lang="en-US" sz="1800">
                <a:latin typeface="Arial" pitchFamily="34" charset="0"/>
                <a:cs typeface="Arial" pitchFamily="34" charset="0"/>
              </a:rPr>
              <a:t>Xét </a:t>
            </a:r>
            <a:r>
              <a:rPr lang="en-US" sz="1800" b="1">
                <a:latin typeface="Arial" pitchFamily="34" charset="0"/>
                <a:cs typeface="Arial" pitchFamily="34" charset="0"/>
              </a:rPr>
              <a:t>đa thức theo biến x </a:t>
            </a:r>
            <a:r>
              <a:rPr lang="en-US" sz="1800">
                <a:latin typeface="Arial" pitchFamily="34" charset="0"/>
                <a:cs typeface="Arial" pitchFamily="34" charset="0"/>
              </a:rPr>
              <a:t>(đa thức một biến) </a:t>
            </a:r>
            <a:r>
              <a:rPr lang="en-US" sz="1800" b="1">
                <a:latin typeface="Arial" pitchFamily="34" charset="0"/>
                <a:cs typeface="Arial" pitchFamily="34" charset="0"/>
              </a:rPr>
              <a:t>bậc n</a:t>
            </a:r>
            <a:r>
              <a:rPr lang="en-US" sz="1800">
                <a:latin typeface="Arial" pitchFamily="34" charset="0"/>
                <a:cs typeface="Arial" pitchFamily="34" charset="0"/>
              </a:rPr>
              <a:t> có dạng như sau:</a:t>
            </a:r>
          </a:p>
          <a:p>
            <a:pPr marL="0" indent="0" algn="just">
              <a:buNone/>
            </a:pPr>
            <a:r>
              <a:rPr lang="en-US" sz="1800">
                <a:latin typeface="Arial" pitchFamily="34" charset="0"/>
                <a:cs typeface="Arial" pitchFamily="34" charset="0"/>
              </a:rPr>
              <a:t>	</a:t>
            </a:r>
            <a:r>
              <a:rPr lang="en-US" sz="1800" b="1">
                <a:latin typeface="Arial" pitchFamily="34" charset="0"/>
                <a:cs typeface="Arial" pitchFamily="34" charset="0"/>
              </a:rPr>
              <a:t>f(x) = a</a:t>
            </a:r>
            <a:r>
              <a:rPr lang="en-US" sz="1800" b="1" baseline="-25000">
                <a:latin typeface="Arial" pitchFamily="34" charset="0"/>
                <a:cs typeface="Arial" pitchFamily="34" charset="0"/>
              </a:rPr>
              <a:t>1</a:t>
            </a:r>
            <a:r>
              <a:rPr lang="en-US" sz="1800" b="1">
                <a:latin typeface="Arial" pitchFamily="34" charset="0"/>
                <a:cs typeface="Arial" pitchFamily="34" charset="0"/>
              </a:rPr>
              <a:t>x</a:t>
            </a:r>
            <a:r>
              <a:rPr lang="en-US" sz="1800" b="1" baseline="30000">
                <a:latin typeface="Arial" pitchFamily="34" charset="0"/>
                <a:cs typeface="Arial" pitchFamily="34" charset="0"/>
              </a:rPr>
              <a:t>n</a:t>
            </a:r>
            <a:r>
              <a:rPr lang="en-US" sz="1800" b="1">
                <a:latin typeface="Arial" pitchFamily="34" charset="0"/>
                <a:cs typeface="Arial" pitchFamily="34" charset="0"/>
              </a:rPr>
              <a:t> + a</a:t>
            </a:r>
            <a:r>
              <a:rPr lang="en-US" sz="1800" b="1" baseline="-25000">
                <a:latin typeface="Arial" pitchFamily="34" charset="0"/>
                <a:cs typeface="Arial" pitchFamily="34" charset="0"/>
              </a:rPr>
              <a:t>2</a:t>
            </a:r>
            <a:r>
              <a:rPr lang="en-US" sz="1800" b="1">
                <a:latin typeface="Arial" pitchFamily="34" charset="0"/>
                <a:cs typeface="Arial" pitchFamily="34" charset="0"/>
              </a:rPr>
              <a:t>x</a:t>
            </a:r>
            <a:r>
              <a:rPr lang="en-US" sz="1800" b="1" baseline="30000">
                <a:latin typeface="Arial" pitchFamily="34" charset="0"/>
                <a:cs typeface="Arial" pitchFamily="34" charset="0"/>
              </a:rPr>
              <a:t>n-1</a:t>
            </a:r>
            <a:r>
              <a:rPr lang="en-US" sz="1800" b="1">
                <a:latin typeface="Arial" pitchFamily="34" charset="0"/>
                <a:cs typeface="Arial" pitchFamily="34" charset="0"/>
              </a:rPr>
              <a:t> + a</a:t>
            </a:r>
            <a:r>
              <a:rPr lang="en-US" sz="1800" b="1" baseline="-25000">
                <a:latin typeface="Arial" pitchFamily="34" charset="0"/>
                <a:cs typeface="Arial" pitchFamily="34" charset="0"/>
              </a:rPr>
              <a:t>3</a:t>
            </a:r>
            <a:r>
              <a:rPr lang="en-US" sz="1800" b="1">
                <a:latin typeface="Arial" pitchFamily="34" charset="0"/>
                <a:cs typeface="Arial" pitchFamily="34" charset="0"/>
              </a:rPr>
              <a:t>x</a:t>
            </a:r>
            <a:r>
              <a:rPr lang="en-US" sz="1800" b="1" baseline="30000">
                <a:latin typeface="Arial" pitchFamily="34" charset="0"/>
                <a:cs typeface="Arial" pitchFamily="34" charset="0"/>
              </a:rPr>
              <a:t>n-2</a:t>
            </a:r>
            <a:r>
              <a:rPr lang="en-US" sz="1800" b="1">
                <a:latin typeface="Arial" pitchFamily="34" charset="0"/>
                <a:cs typeface="Arial" pitchFamily="34" charset="0"/>
              </a:rPr>
              <a:t> + … + a</a:t>
            </a:r>
            <a:r>
              <a:rPr lang="en-US" sz="1800" b="1" baseline="-25000">
                <a:latin typeface="Arial" pitchFamily="34" charset="0"/>
                <a:cs typeface="Arial" pitchFamily="34" charset="0"/>
              </a:rPr>
              <a:t>j</a:t>
            </a:r>
          </a:p>
          <a:p>
            <a:pPr marL="0" indent="0" algn="just">
              <a:buNone/>
            </a:pPr>
            <a:r>
              <a:rPr lang="en-US" sz="1800">
                <a:latin typeface="Arial" pitchFamily="34" charset="0"/>
                <a:cs typeface="Arial" pitchFamily="34" charset="0"/>
              </a:rPr>
              <a:t>Trong đó: n là bậc của đa thức</a:t>
            </a:r>
          </a:p>
          <a:p>
            <a:pPr marL="0" indent="0" algn="just">
              <a:buNone/>
            </a:pPr>
            <a:r>
              <a:rPr lang="en-US" sz="1800">
                <a:latin typeface="Arial" pitchFamily="34" charset="0"/>
                <a:cs typeface="Arial" pitchFamily="34" charset="0"/>
              </a:rPr>
              <a:t>	  a</a:t>
            </a:r>
            <a:r>
              <a:rPr lang="en-US" sz="1800" baseline="-25000">
                <a:latin typeface="Arial" pitchFamily="34" charset="0"/>
                <a:cs typeface="Arial" pitchFamily="34" charset="0"/>
              </a:rPr>
              <a:t>1</a:t>
            </a:r>
            <a:r>
              <a:rPr lang="en-US" sz="1800">
                <a:latin typeface="Arial" pitchFamily="34" charset="0"/>
                <a:cs typeface="Arial" pitchFamily="34" charset="0"/>
              </a:rPr>
              <a:t>, a</a:t>
            </a:r>
            <a:r>
              <a:rPr lang="en-US" sz="1800" baseline="-25000">
                <a:latin typeface="Arial" pitchFamily="34" charset="0"/>
                <a:cs typeface="Arial" pitchFamily="34" charset="0"/>
              </a:rPr>
              <a:t>2</a:t>
            </a:r>
            <a:r>
              <a:rPr lang="en-US" sz="1800">
                <a:latin typeface="Arial" pitchFamily="34" charset="0"/>
                <a:cs typeface="Arial" pitchFamily="34" charset="0"/>
              </a:rPr>
              <a:t>, a</a:t>
            </a:r>
            <a:r>
              <a:rPr lang="en-US" sz="1800" baseline="-25000">
                <a:latin typeface="Arial" pitchFamily="34" charset="0"/>
                <a:cs typeface="Arial" pitchFamily="34" charset="0"/>
              </a:rPr>
              <a:t>3</a:t>
            </a:r>
            <a:r>
              <a:rPr lang="en-US" sz="1800">
                <a:latin typeface="Arial" pitchFamily="34" charset="0"/>
                <a:cs typeface="Arial" pitchFamily="34" charset="0"/>
              </a:rPr>
              <a:t>,…, a</a:t>
            </a:r>
            <a:r>
              <a:rPr lang="en-US" sz="1800" baseline="-25000">
                <a:latin typeface="Arial" pitchFamily="34" charset="0"/>
                <a:cs typeface="Arial" pitchFamily="34" charset="0"/>
              </a:rPr>
              <a:t>j</a:t>
            </a:r>
            <a:r>
              <a:rPr lang="en-US" sz="1800">
                <a:latin typeface="Arial" pitchFamily="34" charset="0"/>
                <a:cs typeface="Arial" pitchFamily="34" charset="0"/>
              </a:rPr>
              <a:t> là các hệ số tương ứng với từng bậc của đa thức.</a:t>
            </a:r>
          </a:p>
          <a:p>
            <a:pPr marL="0" lvl="0" indent="0" algn="just">
              <a:buNone/>
            </a:pPr>
            <a:r>
              <a:rPr lang="en-US" sz="1800">
                <a:latin typeface="Arial" pitchFamily="34" charset="0"/>
                <a:cs typeface="Arial" pitchFamily="34" charset="0"/>
              </a:rPr>
              <a:t>a) Xây dựng lớp </a:t>
            </a:r>
            <a:r>
              <a:rPr lang="en-US" sz="1800" b="1">
                <a:latin typeface="Arial" pitchFamily="34" charset="0"/>
                <a:cs typeface="Arial" pitchFamily="34" charset="0"/>
              </a:rPr>
              <a:t>DaThuc</a:t>
            </a:r>
            <a:r>
              <a:rPr lang="en-US" sz="1800">
                <a:latin typeface="Arial" pitchFamily="34" charset="0"/>
                <a:cs typeface="Arial" pitchFamily="34" charset="0"/>
              </a:rPr>
              <a:t> biểu diễn khái niệm đa thức với các yêu cầu như sau:</a:t>
            </a:r>
          </a:p>
          <a:p>
            <a:pPr marL="0" lvl="0" indent="0" algn="just">
              <a:buNone/>
            </a:pPr>
            <a:r>
              <a:rPr lang="en-US" sz="1800">
                <a:latin typeface="Arial" pitchFamily="34" charset="0"/>
                <a:cs typeface="Arial" pitchFamily="34" charset="0"/>
              </a:rPr>
              <a:t>- Hàm khởi tạo mặc định để tạo một đa thức có bậc bằng 0</a:t>
            </a:r>
          </a:p>
          <a:p>
            <a:pPr marL="0" lvl="0" indent="0" algn="just">
              <a:buNone/>
            </a:pPr>
            <a:r>
              <a:rPr lang="en-US" sz="1800">
                <a:latin typeface="Arial" pitchFamily="34" charset="0"/>
                <a:cs typeface="Arial" pitchFamily="34" charset="0"/>
              </a:rPr>
              <a:t>- Hàm khởi tạo để tạo một đa thức bậc n</a:t>
            </a:r>
          </a:p>
          <a:p>
            <a:pPr marL="0" lvl="0" indent="0" algn="just">
              <a:buNone/>
            </a:pPr>
            <a:r>
              <a:rPr lang="en-US" sz="1800">
                <a:latin typeface="Arial" pitchFamily="34" charset="0"/>
                <a:cs typeface="Arial" pitchFamily="34" charset="0"/>
              </a:rPr>
              <a:t>- Tính giá trị của đa thức khi biết giá trị của x</a:t>
            </a:r>
          </a:p>
          <a:p>
            <a:pPr marL="0" lvl="0" indent="0" algn="just">
              <a:buNone/>
            </a:pPr>
            <a:r>
              <a:rPr lang="en-US" sz="1800">
                <a:latin typeface="Arial" pitchFamily="34" charset="0"/>
                <a:cs typeface="Arial" pitchFamily="34" charset="0"/>
              </a:rPr>
              <a:t>- Định nghĩa các hàm toán tử để thực hiện các thao tác sau:</a:t>
            </a:r>
          </a:p>
          <a:p>
            <a:pPr marL="457200" lvl="1" indent="0" algn="just">
              <a:buNone/>
            </a:pPr>
            <a:r>
              <a:rPr lang="en-US" sz="1800">
                <a:latin typeface="Arial" pitchFamily="34" charset="0"/>
                <a:cs typeface="Arial" pitchFamily="34" charset="0"/>
              </a:rPr>
              <a:t>+ Nhập đa thức</a:t>
            </a:r>
          </a:p>
          <a:p>
            <a:pPr marL="457200" lvl="1" indent="0" algn="just">
              <a:buNone/>
            </a:pPr>
            <a:r>
              <a:rPr lang="en-US" sz="1800">
                <a:latin typeface="Arial" pitchFamily="34" charset="0"/>
                <a:cs typeface="Arial" pitchFamily="34" charset="0"/>
              </a:rPr>
              <a:t>+ Xuất đa thức</a:t>
            </a:r>
          </a:p>
          <a:p>
            <a:pPr marL="457200" lvl="1" indent="0" algn="just">
              <a:buNone/>
            </a:pPr>
            <a:r>
              <a:rPr lang="en-US" sz="1800">
                <a:latin typeface="Arial" pitchFamily="34" charset="0"/>
                <a:cs typeface="Arial" pitchFamily="34" charset="0"/>
              </a:rPr>
              <a:t>+ Cộng hai đa thức</a:t>
            </a:r>
          </a:p>
          <a:p>
            <a:pPr marL="457200" lvl="1" indent="0" algn="just">
              <a:buNone/>
            </a:pPr>
            <a:r>
              <a:rPr lang="en-US" sz="1800">
                <a:latin typeface="Arial" pitchFamily="34" charset="0"/>
                <a:cs typeface="Arial" pitchFamily="34" charset="0"/>
              </a:rPr>
              <a:t>+ Trừ hai đa thức</a:t>
            </a:r>
          </a:p>
          <a:p>
            <a:pPr marL="0" indent="0" algn="just">
              <a:buNone/>
            </a:pPr>
            <a:r>
              <a:rPr lang="en-US" sz="1800">
                <a:latin typeface="Arial" pitchFamily="34" charset="0"/>
                <a:cs typeface="Arial" pitchFamily="34" charset="0"/>
              </a:rPr>
              <a:t>b) Viết chương trình cho phép người dùng nhập vào hai đa thức rồi xuất các đa thức ra màn hình. Sau đó tính tổng hai đa thức và xuất kết quả ra màn hình.</a:t>
            </a:r>
            <a:endParaRPr lang="en-US" sz="1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87</a:t>
            </a:fld>
            <a:endParaRPr lang="en-US"/>
          </a:p>
        </p:txBody>
      </p:sp>
    </p:spTree>
    <p:extLst>
      <p:ext uri="{BB962C8B-B14F-4D97-AF65-F5344CB8AC3E}">
        <p14:creationId xmlns:p14="http://schemas.microsoft.com/office/powerpoint/2010/main" val="1268462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2.2 Phân loại các toán tử của C++ (tt)</a:t>
            </a:r>
          </a:p>
        </p:txBody>
      </p:sp>
      <p:sp>
        <p:nvSpPr>
          <p:cNvPr id="3" name="Content Placeholder 2"/>
          <p:cNvSpPr>
            <a:spLocks noGrp="1"/>
          </p:cNvSpPr>
          <p:nvPr>
            <p:ph idx="1"/>
          </p:nvPr>
        </p:nvSpPr>
        <p:spPr>
          <a:xfrm>
            <a:off x="152400" y="1628056"/>
            <a:ext cx="86868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vi-VN" sz="2600">
                <a:solidFill>
                  <a:schemeClr val="tx1">
                    <a:lumMod val="95000"/>
                    <a:lumOff val="5000"/>
                  </a:schemeClr>
                </a:solidFill>
                <a:latin typeface="Arial" pitchFamily="34" charset="0"/>
                <a:cs typeface="Arial" pitchFamily="34" charset="0"/>
              </a:rPr>
              <a:t>Các toán tử được chia thành hai loại</a:t>
            </a:r>
            <a:r>
              <a:rPr lang="en-US" sz="2600">
                <a:solidFill>
                  <a:schemeClr val="tx1">
                    <a:lumMod val="95000"/>
                    <a:lumOff val="5000"/>
                  </a:schemeClr>
                </a:solidFill>
                <a:latin typeface="Arial" pitchFamily="34" charset="0"/>
                <a:cs typeface="Arial" pitchFamily="34" charset="0"/>
              </a:rPr>
              <a:t>,</a:t>
            </a:r>
            <a:r>
              <a:rPr lang="vi-VN" sz="2600">
                <a:solidFill>
                  <a:schemeClr val="tx1">
                    <a:lumMod val="95000"/>
                    <a:lumOff val="5000"/>
                  </a:schemeClr>
                </a:solidFill>
                <a:latin typeface="Arial" pitchFamily="34" charset="0"/>
                <a:cs typeface="Arial" pitchFamily="34" charset="0"/>
              </a:rPr>
              <a:t> </a:t>
            </a:r>
            <a:r>
              <a:rPr lang="en-US" sz="2600">
                <a:solidFill>
                  <a:schemeClr val="tx1">
                    <a:lumMod val="95000"/>
                    <a:lumOff val="5000"/>
                  </a:schemeClr>
                </a:solidFill>
                <a:latin typeface="Arial" pitchFamily="34" charset="0"/>
                <a:cs typeface="Arial" pitchFamily="34" charset="0"/>
              </a:rPr>
              <a:t>dựa trên</a:t>
            </a:r>
            <a:r>
              <a:rPr lang="vi-VN" sz="2600">
                <a:solidFill>
                  <a:schemeClr val="tx1">
                    <a:lumMod val="95000"/>
                    <a:lumOff val="5000"/>
                  </a:schemeClr>
                </a:solidFill>
                <a:latin typeface="Arial" pitchFamily="34" charset="0"/>
                <a:cs typeface="Arial" pitchFamily="34" charset="0"/>
              </a:rPr>
              <a:t> số</a:t>
            </a:r>
            <a:r>
              <a:rPr lang="en-US" sz="2600">
                <a:solidFill>
                  <a:schemeClr val="tx1">
                    <a:lumMod val="95000"/>
                    <a:lumOff val="5000"/>
                  </a:schemeClr>
                </a:solidFill>
                <a:latin typeface="Arial" pitchFamily="34" charset="0"/>
                <a:cs typeface="Arial" pitchFamily="34" charset="0"/>
              </a:rPr>
              <a:t> lượng</a:t>
            </a:r>
            <a:r>
              <a:rPr lang="vi-VN" sz="2600">
                <a:solidFill>
                  <a:schemeClr val="tx1">
                    <a:lumMod val="95000"/>
                    <a:lumOff val="5000"/>
                  </a:schemeClr>
                </a:solidFill>
                <a:latin typeface="Arial" pitchFamily="34" charset="0"/>
                <a:cs typeface="Arial" pitchFamily="34" charset="0"/>
              </a:rPr>
              <a:t> toán hạng</a:t>
            </a:r>
            <a:r>
              <a:rPr lang="en-US" sz="2600">
                <a:solidFill>
                  <a:schemeClr val="tx1">
                    <a:lumMod val="95000"/>
                    <a:lumOff val="5000"/>
                  </a:schemeClr>
                </a:solidFill>
                <a:latin typeface="Arial" pitchFamily="34" charset="0"/>
                <a:cs typeface="Arial" pitchFamily="34" charset="0"/>
              </a:rPr>
              <a:t> tham gia vào toán tử:</a:t>
            </a:r>
            <a:endParaRPr lang="vi-VN" sz="2600">
              <a:solidFill>
                <a:schemeClr val="tx1">
                  <a:lumMod val="95000"/>
                  <a:lumOff val="5000"/>
                </a:schemeClr>
              </a:solidFill>
              <a:latin typeface="Arial" pitchFamily="34" charset="0"/>
              <a:cs typeface="Arial" pitchFamily="34" charset="0"/>
            </a:endParaRPr>
          </a:p>
          <a:p>
            <a:pPr marL="801688" lvl="1" indent="-338138" algn="just">
              <a:lnSpc>
                <a:spcPct val="130000"/>
              </a:lnSpc>
              <a:spcBef>
                <a:spcPts val="300"/>
              </a:spcBef>
              <a:spcAft>
                <a:spcPts val="300"/>
              </a:spcAft>
              <a:buFont typeface="Wingdings" pitchFamily="2" charset="2"/>
              <a:buChar char="§"/>
            </a:pPr>
            <a:r>
              <a:rPr lang="vi-VN" sz="2600">
                <a:solidFill>
                  <a:srgbClr val="0066FF"/>
                </a:solidFill>
                <a:latin typeface="Arial" pitchFamily="34" charset="0"/>
                <a:cs typeface="Arial" pitchFamily="34" charset="0"/>
              </a:rPr>
              <a:t>Toán tử đơn </a:t>
            </a:r>
            <a:r>
              <a:rPr lang="vi-VN" sz="2600">
                <a:latin typeface="Arial" pitchFamily="34" charset="0"/>
                <a:cs typeface="Arial" pitchFamily="34" charset="0"/>
              </a:rPr>
              <a:t>(toán tử một ngôi) nhận một toán hạng</a:t>
            </a:r>
            <a:r>
              <a:rPr lang="en-US" sz="2600">
                <a:latin typeface="Arial" pitchFamily="34" charset="0"/>
                <a:cs typeface="Arial" pitchFamily="34" charset="0"/>
              </a:rPr>
              <a:t>.</a:t>
            </a:r>
            <a:endParaRPr lang="vi-VN" sz="2600">
              <a:latin typeface="Arial" pitchFamily="34" charset="0"/>
              <a:cs typeface="Arial" pitchFamily="34" charset="0"/>
            </a:endParaRPr>
          </a:p>
          <a:p>
            <a:pPr marL="801688" lvl="1" indent="-338138" algn="just">
              <a:lnSpc>
                <a:spcPct val="130000"/>
              </a:lnSpc>
              <a:spcBef>
                <a:spcPts val="300"/>
              </a:spcBef>
              <a:spcAft>
                <a:spcPts val="300"/>
              </a:spcAft>
              <a:buFont typeface="Wingdings" pitchFamily="2" charset="2"/>
              <a:buChar char="§"/>
            </a:pPr>
            <a:r>
              <a:rPr lang="vi-VN" sz="2600">
                <a:solidFill>
                  <a:srgbClr val="0066FF"/>
                </a:solidFill>
                <a:latin typeface="Arial" pitchFamily="34" charset="0"/>
                <a:cs typeface="Arial" pitchFamily="34" charset="0"/>
              </a:rPr>
              <a:t>Toán tử đôi </a:t>
            </a:r>
            <a:r>
              <a:rPr lang="vi-VN" sz="2600">
                <a:latin typeface="Arial" pitchFamily="34" charset="0"/>
                <a:cs typeface="Arial" pitchFamily="34" charset="0"/>
              </a:rPr>
              <a:t>(toán tử hai ngôi) nhận hai toán hạng</a:t>
            </a:r>
            <a:r>
              <a:rPr lang="en-US" sz="2600">
                <a:latin typeface="Arial" pitchFamily="34" charset="0"/>
                <a:cs typeface="Arial" pitchFamily="34" charset="0"/>
              </a:rPr>
              <a:t>.</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600" b="1">
                <a:solidFill>
                  <a:schemeClr val="tx1">
                    <a:lumMod val="95000"/>
                    <a:lumOff val="5000"/>
                  </a:schemeClr>
                </a:solidFill>
                <a:latin typeface="Arial" pitchFamily="34" charset="0"/>
                <a:cs typeface="Arial" pitchFamily="34" charset="0"/>
              </a:rPr>
              <a:t>Các toán tử đơn </a:t>
            </a:r>
            <a:r>
              <a:rPr lang="en-US" sz="2600">
                <a:solidFill>
                  <a:schemeClr val="tx1">
                    <a:lumMod val="95000"/>
                    <a:lumOff val="5000"/>
                  </a:schemeClr>
                </a:solidFill>
                <a:latin typeface="Arial" pitchFamily="34" charset="0"/>
                <a:cs typeface="Arial" pitchFamily="34" charset="0"/>
              </a:rPr>
              <a:t>cũng </a:t>
            </a:r>
            <a:r>
              <a:rPr lang="vi-VN" sz="2600">
                <a:solidFill>
                  <a:schemeClr val="tx1">
                    <a:lumMod val="95000"/>
                    <a:lumOff val="5000"/>
                  </a:schemeClr>
                </a:solidFill>
                <a:latin typeface="Arial" pitchFamily="34" charset="0"/>
                <a:cs typeface="Arial" pitchFamily="34" charset="0"/>
              </a:rPr>
              <a:t>được chia thành hai loại:</a:t>
            </a:r>
          </a:p>
          <a:p>
            <a:pPr marL="801688" lvl="1" indent="-338138" algn="just">
              <a:lnSpc>
                <a:spcPct val="130000"/>
              </a:lnSpc>
              <a:spcBef>
                <a:spcPts val="300"/>
              </a:spcBef>
              <a:spcAft>
                <a:spcPts val="300"/>
              </a:spcAft>
              <a:buFont typeface="Wingdings" pitchFamily="2" charset="2"/>
              <a:buChar char="§"/>
            </a:pPr>
            <a:r>
              <a:rPr lang="vi-VN" sz="2600">
                <a:solidFill>
                  <a:srgbClr val="0000FF"/>
                </a:solidFill>
                <a:latin typeface="Arial" pitchFamily="34" charset="0"/>
                <a:cs typeface="Arial" pitchFamily="34" charset="0"/>
              </a:rPr>
              <a:t>Toán tử trước </a:t>
            </a:r>
            <a:r>
              <a:rPr lang="vi-VN" sz="2600">
                <a:latin typeface="Arial" pitchFamily="34" charset="0"/>
                <a:cs typeface="Arial" pitchFamily="34" charset="0"/>
              </a:rPr>
              <a:t>đặt trước toán hạng</a:t>
            </a:r>
            <a:r>
              <a:rPr lang="en-US" sz="2600">
                <a:latin typeface="Arial" pitchFamily="34" charset="0"/>
                <a:cs typeface="Arial" pitchFamily="34" charset="0"/>
              </a:rPr>
              <a:t>.</a:t>
            </a:r>
            <a:endParaRPr lang="vi-VN" sz="2600">
              <a:latin typeface="Arial" pitchFamily="34" charset="0"/>
              <a:cs typeface="Arial" pitchFamily="34" charset="0"/>
            </a:endParaRPr>
          </a:p>
          <a:p>
            <a:pPr marL="801688" lvl="1" indent="-338138" algn="just">
              <a:lnSpc>
                <a:spcPct val="130000"/>
              </a:lnSpc>
              <a:spcBef>
                <a:spcPts val="300"/>
              </a:spcBef>
              <a:spcAft>
                <a:spcPts val="300"/>
              </a:spcAft>
              <a:buFont typeface="Wingdings" pitchFamily="2" charset="2"/>
              <a:buChar char="§"/>
            </a:pPr>
            <a:r>
              <a:rPr lang="vi-VN" sz="2600">
                <a:solidFill>
                  <a:srgbClr val="0000FF"/>
                </a:solidFill>
                <a:latin typeface="Arial" pitchFamily="34" charset="0"/>
                <a:cs typeface="Arial" pitchFamily="34" charset="0"/>
              </a:rPr>
              <a:t>Toán tử sau </a:t>
            </a:r>
            <a:r>
              <a:rPr lang="vi-VN" sz="2600">
                <a:latin typeface="Arial" pitchFamily="34" charset="0"/>
                <a:cs typeface="Arial" pitchFamily="34" charset="0"/>
              </a:rPr>
              <a:t>đặt sau toán hạng</a:t>
            </a:r>
            <a:r>
              <a:rPr lang="en-US" sz="26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10442</Words>
  <Application>Microsoft Office PowerPoint</Application>
  <PresentationFormat>On-screen Show (4:3)</PresentationFormat>
  <Paragraphs>1262</Paragraphs>
  <Slides>88</Slides>
  <Notes>87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Times New Roman</vt:lpstr>
      <vt:lpstr>Wingdings</vt:lpstr>
      <vt:lpstr>Template</vt:lpstr>
      <vt:lpstr>OVERLOAD TOÁN TỬ</vt:lpstr>
      <vt:lpstr>Nội dung</vt:lpstr>
      <vt:lpstr>1. Toán tử</vt:lpstr>
      <vt:lpstr>Các loại toán tử</vt:lpstr>
      <vt:lpstr>2. Overload toán tử</vt:lpstr>
      <vt:lpstr>2.1 Khái niệm</vt:lpstr>
      <vt:lpstr>2.1 Khái niệm (tt)</vt:lpstr>
      <vt:lpstr>2.2 Phân loại các toán tử của C++</vt:lpstr>
      <vt:lpstr>2.2 Phân loại các toán tử của C++ (tt)</vt:lpstr>
      <vt:lpstr>2.2 Phân loại các toán tử của C++ (tt)</vt:lpstr>
      <vt:lpstr>2.3 Cú pháp Overload toán tử</vt:lpstr>
      <vt:lpstr>Ví dụ Overload toán tử – Lớp PhanSo</vt:lpstr>
      <vt:lpstr>Ví dụ Overload toán tử – Lớp PhanSo (tt)</vt:lpstr>
      <vt:lpstr>Ví dụ Overload toán tử – Lớp PhanSo (tt)</vt:lpstr>
      <vt:lpstr>Ví dụ Overload toán tử – Lớp PhanSo (tt)</vt:lpstr>
      <vt:lpstr>Ví dụ Overload toán tử – Lớp PhanSo (tt)</vt:lpstr>
      <vt:lpstr>2.4 Hạn chế của Overload toán tử</vt:lpstr>
      <vt:lpstr>2.5 Một số lưu ý</vt:lpstr>
      <vt:lpstr>2.6 Hàm thành phần và hàm toàn cục</vt:lpstr>
      <vt:lpstr>2.6 Hàm thành phần và hàm toàn cục (tt)</vt:lpstr>
      <vt:lpstr>2.6 Hàm thành phần và hàm toàn cục (tt)</vt:lpstr>
      <vt:lpstr>2.6 Hàm thành phần và hàm toàn cục – Ví dụ</vt:lpstr>
      <vt:lpstr>2.6 Hàm thành phần và hàm toàn cục – Ví dụ (tt)</vt:lpstr>
      <vt:lpstr>3. Chuyển kiểu</vt:lpstr>
      <vt:lpstr>Ví dụ</vt:lpstr>
      <vt:lpstr>Ví dụ (tt)</vt:lpstr>
      <vt:lpstr>3.1 Nhu cầu chuyển kiểu</vt:lpstr>
      <vt:lpstr>3.1 Nhu cầu chuyển kiểu (tt)</vt:lpstr>
      <vt:lpstr>3.1 Nhu cầu chuyển kiểu (tt)</vt:lpstr>
      <vt:lpstr>3.2 Chuyển kiểu bằng Constructor</vt:lpstr>
      <vt:lpstr>3.2 Chuyển kiểu bằng Constructor (tt)</vt:lpstr>
      <vt:lpstr>3.2 Chuyển kiểu bằng Constructor (tt)</vt:lpstr>
      <vt:lpstr>3.2 Chuyển kiểu bằng Constructor (tt)</vt:lpstr>
      <vt:lpstr>3.2 Chuyển kiểu bằng Constructor (tt)</vt:lpstr>
      <vt:lpstr>3.2 Chuyển kiểu bằng Constructor (tt)</vt:lpstr>
      <vt:lpstr>3.3 Chuyển kiểu bằng phép toán chuyển kiểu</vt:lpstr>
      <vt:lpstr>3.3 Chuyển kiểu bằng phép toán chuyển kiểu (tt)</vt:lpstr>
      <vt:lpstr>3.3 Chuyển kiểu bằng phép toán chuyển kiểu - Ví dụ 1</vt:lpstr>
      <vt:lpstr>3.3 Chuyển kiểu bằng phép toán chuyển kiểu - Ví dụ 2</vt:lpstr>
      <vt:lpstr>3.3 Chuyển kiểu bằng phép toán chuyển kiểu - Ví dụ 2 (tt)</vt:lpstr>
      <vt:lpstr>3.4 Sự nhập nhằng</vt:lpstr>
      <vt:lpstr>3.4 Sự nhập nhằng – Ví dụ 1</vt:lpstr>
      <vt:lpstr>3.4 Sự nhập nhằng – Ví dụ 2</vt:lpstr>
      <vt:lpstr>3.4 Sự nhập nhằng – Ví dụ 2 (tt)</vt:lpstr>
      <vt:lpstr>3.4 Sự nhập nhằng – Ví dụ 2 (tt)</vt:lpstr>
      <vt:lpstr>3.4 Sự nhập nhằng – Ví dụ 2 (tt)</vt:lpstr>
      <vt:lpstr>4. Overload một số toán tử thông dụng</vt:lpstr>
      <vt:lpstr>4.1 Overload Toán tử gán</vt:lpstr>
      <vt:lpstr>Khái niệm Hàm tạo sao chép</vt:lpstr>
      <vt:lpstr>Khái niệm Hàm toán tử gán</vt:lpstr>
      <vt:lpstr>So sánh Hàm toán tử gán và Hàm tạo sao chép</vt:lpstr>
      <vt:lpstr>4.1 Overload Toán tử gán – Ví dụ</vt:lpstr>
      <vt:lpstr>4.1 Overload Toán tử gán – Ví dụ (tt)</vt:lpstr>
      <vt:lpstr>4.1 Overload Toán tử gán – Ví dụ (tt)</vt:lpstr>
      <vt:lpstr>4.1 Overload Toán tử gán – Ví dụ (tt)</vt:lpstr>
      <vt:lpstr>4.2 Overload toán tử &lt;&lt; và &gt;&gt;</vt:lpstr>
      <vt:lpstr>4.2 Overload toán tử &lt;&lt; và &gt;&gt; (tt)</vt:lpstr>
      <vt:lpstr>Toán tử &lt;&lt; (Lớp ostream)</vt:lpstr>
      <vt:lpstr>Toán tử &gt;&gt; (Lớp istream)</vt:lpstr>
      <vt:lpstr>4.2.1 Overload toán tử &lt;&lt;</vt:lpstr>
      <vt:lpstr>4.2.1 Overload toán tử &lt;&lt; (tt)</vt:lpstr>
      <vt:lpstr>4.2.1 Overload toán tử &lt;&lt; (tt)</vt:lpstr>
      <vt:lpstr>4.2.2 Overload toán tử &gt;&gt; </vt:lpstr>
      <vt:lpstr>4.2.2 Overload toán tử &gt;&gt; (tt)</vt:lpstr>
      <vt:lpstr>4.2.2 Overload toán tử &gt;&gt; (tt)</vt:lpstr>
      <vt:lpstr>4.2 Overload toán tử &lt;&lt; và &gt;&gt; – Ví dụ</vt:lpstr>
      <vt:lpstr>4.2 Overload toán tử &lt;&lt; và &gt;&gt; – Ví dụ (tt)</vt:lpstr>
      <vt:lpstr>4.2 Overload toán tử &lt;&lt; và &gt;&gt; – Ví dụ (tt)</vt:lpstr>
      <vt:lpstr>4.3 Overload toán tử lấy phần tử mảng [ ]</vt:lpstr>
      <vt:lpstr>4.3 Overload toán tử lấy phần tử mảng [ ] (tt)</vt:lpstr>
      <vt:lpstr>4.3 Overload toán tử lấy phần tử mảng [ ] (tt)</vt:lpstr>
      <vt:lpstr>4.3 Overload toán tử lấy phần tử mảng [ ] (tt)</vt:lpstr>
      <vt:lpstr>4.3 Overload toán tử lấy phần tử mảng [ ] (tt)</vt:lpstr>
      <vt:lpstr>4.3 Overload toán tử lấy phần tử mảng [ ] (tt)</vt:lpstr>
      <vt:lpstr>4.4 Overload toán tử gọi hàm ()</vt:lpstr>
      <vt:lpstr>4.4 Overload toán tử gọi hàm () – Ví dụ</vt:lpstr>
      <vt:lpstr>4.4 Overload toán tử gọi hàm () – Ví dụ (tt)</vt:lpstr>
      <vt:lpstr>4.4 Overload toán tử gọi hàm () – Ví dụ (tt)</vt:lpstr>
      <vt:lpstr>4.5 Overload toán tử ++ và --</vt:lpstr>
      <vt:lpstr>4.5 Overload toán tử ++ và – (tt)</vt:lpstr>
      <vt:lpstr>4.5 Overload toán tử ++ và -- – Ví dụ 1</vt:lpstr>
      <vt:lpstr>4.5 Overload toán tử ++ và -- – Ví dụ 1 (tt)</vt:lpstr>
      <vt:lpstr>4.5 Overload toán tử ++ và -- – Ví dụ 1 (tt)</vt:lpstr>
      <vt:lpstr>4.5 Overload toán tử ++ và – (tt)</vt:lpstr>
      <vt:lpstr>4.5 Overload toán tử ++ và -- – Ví dụ 2</vt:lpstr>
      <vt:lpstr>4.5 Overload toán tử ++ và -- – Ví dụ 2 (tt)</vt:lpstr>
      <vt:lpstr>Bài tập nộp lần 2</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Đỗ Thị Thanh Tuyền</cp:lastModifiedBy>
  <cp:revision>1193</cp:revision>
  <cp:lastPrinted>1601-01-01T00:00:00Z</cp:lastPrinted>
  <dcterms:created xsi:type="dcterms:W3CDTF">1601-01-01T00:00:00Z</dcterms:created>
  <dcterms:modified xsi:type="dcterms:W3CDTF">2021-01-02T01:55:26Z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