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2" r:id="rId4"/>
    <p:sldId id="268" r:id="rId5"/>
    <p:sldId id="269" r:id="rId6"/>
    <p:sldId id="270" r:id="rId7"/>
    <p:sldId id="274" r:id="rId8"/>
    <p:sldId id="271" r:id="rId9"/>
    <p:sldId id="275" r:id="rId10"/>
    <p:sldId id="259" r:id="rId11"/>
    <p:sldId id="260" r:id="rId12"/>
    <p:sldId id="261" r:id="rId13"/>
    <p:sldId id="263" r:id="rId14"/>
    <p:sldId id="264" r:id="rId15"/>
    <p:sldId id="267" r:id="rId16"/>
    <p:sldId id="278"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18" autoAdjust="0"/>
  </p:normalViewPr>
  <p:slideViewPr>
    <p:cSldViewPr snapToGrid="0">
      <p:cViewPr varScale="1">
        <p:scale>
          <a:sx n="71" d="100"/>
          <a:sy n="71" d="100"/>
        </p:scale>
        <p:origin x="10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1C6A5F-96E9-4581-B693-6FB23D117F16}" type="doc">
      <dgm:prSet loTypeId="urn:microsoft.com/office/officeart/2018/2/layout/IconLabelList" loCatId="icon" qsTypeId="urn:microsoft.com/office/officeart/2005/8/quickstyle/simple4" qsCatId="simple" csTypeId="urn:microsoft.com/office/officeart/2018/5/colors/Iconchunking_neutralbg_accent2_2" csCatId="accent2" phldr="1"/>
      <dgm:spPr/>
      <dgm:t>
        <a:bodyPr/>
        <a:lstStyle/>
        <a:p>
          <a:endParaRPr lang="en-US"/>
        </a:p>
      </dgm:t>
    </dgm:pt>
    <dgm:pt modelId="{E01A1986-5E5E-43E5-AB98-2B26ECE16897}">
      <dgm:prSet/>
      <dgm:spPr/>
      <dgm:t>
        <a:bodyPr/>
        <a:lstStyle/>
        <a:p>
          <a:pPr>
            <a:lnSpc>
              <a:spcPct val="100000"/>
            </a:lnSpc>
          </a:pPr>
          <a:r>
            <a:rPr lang="en-TT" dirty="0"/>
            <a:t>“git add &lt;filename&gt;”</a:t>
          </a:r>
          <a:endParaRPr lang="en-US" dirty="0"/>
        </a:p>
      </dgm:t>
    </dgm:pt>
    <dgm:pt modelId="{6CC243FA-680C-498C-9FFA-8632036CE6A1}" type="parTrans" cxnId="{B70D15E4-22A5-4990-B8B6-72D932A4A058}">
      <dgm:prSet/>
      <dgm:spPr/>
      <dgm:t>
        <a:bodyPr/>
        <a:lstStyle/>
        <a:p>
          <a:endParaRPr lang="en-US"/>
        </a:p>
      </dgm:t>
    </dgm:pt>
    <dgm:pt modelId="{6B7A209D-BCEB-4C7D-A367-D629A08AF052}" type="sibTrans" cxnId="{B70D15E4-22A5-4990-B8B6-72D932A4A058}">
      <dgm:prSet/>
      <dgm:spPr/>
      <dgm:t>
        <a:bodyPr/>
        <a:lstStyle/>
        <a:p>
          <a:endParaRPr lang="en-US"/>
        </a:p>
      </dgm:t>
    </dgm:pt>
    <dgm:pt modelId="{30CD817F-C89C-4050-8BBF-5C7C7FC2585B}">
      <dgm:prSet/>
      <dgm:spPr/>
      <dgm:t>
        <a:bodyPr/>
        <a:lstStyle/>
        <a:p>
          <a:pPr>
            <a:lnSpc>
              <a:spcPct val="100000"/>
            </a:lnSpc>
          </a:pPr>
          <a:r>
            <a:rPr lang="en-TT"/>
            <a:t>“git status”</a:t>
          </a:r>
          <a:endParaRPr lang="en-US"/>
        </a:p>
      </dgm:t>
    </dgm:pt>
    <dgm:pt modelId="{87F01BD4-9851-473B-89F6-295878E7B415}" type="parTrans" cxnId="{CBFB0D4C-7E04-4820-9518-90EAFA781593}">
      <dgm:prSet/>
      <dgm:spPr/>
      <dgm:t>
        <a:bodyPr/>
        <a:lstStyle/>
        <a:p>
          <a:endParaRPr lang="en-US"/>
        </a:p>
      </dgm:t>
    </dgm:pt>
    <dgm:pt modelId="{DBA63700-1F01-42E0-94ED-725AC377810F}" type="sibTrans" cxnId="{CBFB0D4C-7E04-4820-9518-90EAFA781593}">
      <dgm:prSet/>
      <dgm:spPr/>
      <dgm:t>
        <a:bodyPr/>
        <a:lstStyle/>
        <a:p>
          <a:endParaRPr lang="en-US"/>
        </a:p>
      </dgm:t>
    </dgm:pt>
    <dgm:pt modelId="{87455960-B846-4EA5-BD19-CB58DE385C66}" type="pres">
      <dgm:prSet presAssocID="{DB1C6A5F-96E9-4581-B693-6FB23D117F16}" presName="root" presStyleCnt="0">
        <dgm:presLayoutVars>
          <dgm:dir/>
          <dgm:resizeHandles val="exact"/>
        </dgm:presLayoutVars>
      </dgm:prSet>
      <dgm:spPr/>
    </dgm:pt>
    <dgm:pt modelId="{AC34F3CE-0D85-41CB-8DF2-21015FD07F49}" type="pres">
      <dgm:prSet presAssocID="{E01A1986-5E5E-43E5-AB98-2B26ECE16897}" presName="compNode" presStyleCnt="0"/>
      <dgm:spPr/>
    </dgm:pt>
    <dgm:pt modelId="{DCD1C232-05F5-44A6-8BC5-369E61A27087}" type="pres">
      <dgm:prSet presAssocID="{E01A1986-5E5E-43E5-AB98-2B26ECE168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43D9FC8-2C4F-4462-93DF-D72A2A56C78F}" type="pres">
      <dgm:prSet presAssocID="{E01A1986-5E5E-43E5-AB98-2B26ECE16897}" presName="spaceRect" presStyleCnt="0"/>
      <dgm:spPr/>
    </dgm:pt>
    <dgm:pt modelId="{D9D1A15D-538D-44CC-AD92-18A46E0DD34E}" type="pres">
      <dgm:prSet presAssocID="{E01A1986-5E5E-43E5-AB98-2B26ECE16897}" presName="textRect" presStyleLbl="revTx" presStyleIdx="0" presStyleCnt="2">
        <dgm:presLayoutVars>
          <dgm:chMax val="1"/>
          <dgm:chPref val="1"/>
        </dgm:presLayoutVars>
      </dgm:prSet>
      <dgm:spPr/>
    </dgm:pt>
    <dgm:pt modelId="{92FE3F9C-5032-4780-B084-FFF764D754D2}" type="pres">
      <dgm:prSet presAssocID="{6B7A209D-BCEB-4C7D-A367-D629A08AF052}" presName="sibTrans" presStyleCnt="0"/>
      <dgm:spPr/>
    </dgm:pt>
    <dgm:pt modelId="{9BA8E2E0-6B41-4A21-9A41-E3BF9243AAA1}" type="pres">
      <dgm:prSet presAssocID="{30CD817F-C89C-4050-8BBF-5C7C7FC2585B}" presName="compNode" presStyleCnt="0"/>
      <dgm:spPr/>
    </dgm:pt>
    <dgm:pt modelId="{CA3F2807-9A57-4D85-B99A-51712E502B69}" type="pres">
      <dgm:prSet presAssocID="{30CD817F-C89C-4050-8BBF-5C7C7FC258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1EE6E22B-CB46-4B70-BCF8-9286F1E2E31D}" type="pres">
      <dgm:prSet presAssocID="{30CD817F-C89C-4050-8BBF-5C7C7FC2585B}" presName="spaceRect" presStyleCnt="0"/>
      <dgm:spPr/>
    </dgm:pt>
    <dgm:pt modelId="{554FACCC-5443-47E7-B42E-CD03B4539D70}" type="pres">
      <dgm:prSet presAssocID="{30CD817F-C89C-4050-8BBF-5C7C7FC2585B}" presName="textRect" presStyleLbl="revTx" presStyleIdx="1" presStyleCnt="2">
        <dgm:presLayoutVars>
          <dgm:chMax val="1"/>
          <dgm:chPref val="1"/>
        </dgm:presLayoutVars>
      </dgm:prSet>
      <dgm:spPr/>
    </dgm:pt>
  </dgm:ptLst>
  <dgm:cxnLst>
    <dgm:cxn modelId="{664C9416-A5CB-4B7B-81F1-152270E03E91}" type="presOf" srcId="{DB1C6A5F-96E9-4581-B693-6FB23D117F16}" destId="{87455960-B846-4EA5-BD19-CB58DE385C66}" srcOrd="0" destOrd="0" presId="urn:microsoft.com/office/officeart/2018/2/layout/IconLabelList"/>
    <dgm:cxn modelId="{6573103D-ACEC-4192-AD3A-98C7E86464AC}" type="presOf" srcId="{30CD817F-C89C-4050-8BBF-5C7C7FC2585B}" destId="{554FACCC-5443-47E7-B42E-CD03B4539D70}" srcOrd="0" destOrd="0" presId="urn:microsoft.com/office/officeart/2018/2/layout/IconLabelList"/>
    <dgm:cxn modelId="{BF25AC69-3F25-414B-B388-6E71F4702B6F}" type="presOf" srcId="{E01A1986-5E5E-43E5-AB98-2B26ECE16897}" destId="{D9D1A15D-538D-44CC-AD92-18A46E0DD34E}" srcOrd="0" destOrd="0" presId="urn:microsoft.com/office/officeart/2018/2/layout/IconLabelList"/>
    <dgm:cxn modelId="{CBFB0D4C-7E04-4820-9518-90EAFA781593}" srcId="{DB1C6A5F-96E9-4581-B693-6FB23D117F16}" destId="{30CD817F-C89C-4050-8BBF-5C7C7FC2585B}" srcOrd="1" destOrd="0" parTransId="{87F01BD4-9851-473B-89F6-295878E7B415}" sibTransId="{DBA63700-1F01-42E0-94ED-725AC377810F}"/>
    <dgm:cxn modelId="{B70D15E4-22A5-4990-B8B6-72D932A4A058}" srcId="{DB1C6A5F-96E9-4581-B693-6FB23D117F16}" destId="{E01A1986-5E5E-43E5-AB98-2B26ECE16897}" srcOrd="0" destOrd="0" parTransId="{6CC243FA-680C-498C-9FFA-8632036CE6A1}" sibTransId="{6B7A209D-BCEB-4C7D-A367-D629A08AF052}"/>
    <dgm:cxn modelId="{FCDD0E38-D3F0-487F-886F-5919317D0AE1}" type="presParOf" srcId="{87455960-B846-4EA5-BD19-CB58DE385C66}" destId="{AC34F3CE-0D85-41CB-8DF2-21015FD07F49}" srcOrd="0" destOrd="0" presId="urn:microsoft.com/office/officeart/2018/2/layout/IconLabelList"/>
    <dgm:cxn modelId="{7613A226-6D6D-4B20-A5E1-361C9BD82911}" type="presParOf" srcId="{AC34F3CE-0D85-41CB-8DF2-21015FD07F49}" destId="{DCD1C232-05F5-44A6-8BC5-369E61A27087}" srcOrd="0" destOrd="0" presId="urn:microsoft.com/office/officeart/2018/2/layout/IconLabelList"/>
    <dgm:cxn modelId="{ADD7980E-DC81-41D8-B43E-E7219B734FDE}" type="presParOf" srcId="{AC34F3CE-0D85-41CB-8DF2-21015FD07F49}" destId="{843D9FC8-2C4F-4462-93DF-D72A2A56C78F}" srcOrd="1" destOrd="0" presId="urn:microsoft.com/office/officeart/2018/2/layout/IconLabelList"/>
    <dgm:cxn modelId="{CCF23786-5420-4548-B4A0-22FF3CF10D69}" type="presParOf" srcId="{AC34F3CE-0D85-41CB-8DF2-21015FD07F49}" destId="{D9D1A15D-538D-44CC-AD92-18A46E0DD34E}" srcOrd="2" destOrd="0" presId="urn:microsoft.com/office/officeart/2018/2/layout/IconLabelList"/>
    <dgm:cxn modelId="{080FC313-F5E6-4D93-AB41-E8A951CB7E8D}" type="presParOf" srcId="{87455960-B846-4EA5-BD19-CB58DE385C66}" destId="{92FE3F9C-5032-4780-B084-FFF764D754D2}" srcOrd="1" destOrd="0" presId="urn:microsoft.com/office/officeart/2018/2/layout/IconLabelList"/>
    <dgm:cxn modelId="{64849E68-69FC-4D13-8B25-97E1471D8DA2}" type="presParOf" srcId="{87455960-B846-4EA5-BD19-CB58DE385C66}" destId="{9BA8E2E0-6B41-4A21-9A41-E3BF9243AAA1}" srcOrd="2" destOrd="0" presId="urn:microsoft.com/office/officeart/2018/2/layout/IconLabelList"/>
    <dgm:cxn modelId="{1D34895D-654F-4D42-B061-F6B96AA20C52}" type="presParOf" srcId="{9BA8E2E0-6B41-4A21-9A41-E3BF9243AAA1}" destId="{CA3F2807-9A57-4D85-B99A-51712E502B69}" srcOrd="0" destOrd="0" presId="urn:microsoft.com/office/officeart/2018/2/layout/IconLabelList"/>
    <dgm:cxn modelId="{8A8E8FAA-D3F2-45B0-96DF-D87DEB60AE56}" type="presParOf" srcId="{9BA8E2E0-6B41-4A21-9A41-E3BF9243AAA1}" destId="{1EE6E22B-CB46-4B70-BCF8-9286F1E2E31D}" srcOrd="1" destOrd="0" presId="urn:microsoft.com/office/officeart/2018/2/layout/IconLabelList"/>
    <dgm:cxn modelId="{42A08B3A-4F69-46F5-B572-7396BC7AC144}" type="presParOf" srcId="{9BA8E2E0-6B41-4A21-9A41-E3BF9243AAA1}" destId="{554FACCC-5443-47E7-B42E-CD03B4539D7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FD588B-F68E-41BB-A04E-509B45C84B6E}" type="doc">
      <dgm:prSet loTypeId="urn:microsoft.com/office/officeart/2005/8/layout/cycle6" loCatId="cycle" qsTypeId="urn:microsoft.com/office/officeart/2005/8/quickstyle/simple2" qsCatId="simple" csTypeId="urn:microsoft.com/office/officeart/2005/8/colors/colorful2" csCatId="colorful" phldr="1"/>
      <dgm:spPr/>
      <dgm:t>
        <a:bodyPr/>
        <a:lstStyle/>
        <a:p>
          <a:endParaRPr lang="en-US"/>
        </a:p>
      </dgm:t>
    </dgm:pt>
    <dgm:pt modelId="{F88C42DD-4CA9-46BF-9C13-B09846F83BB2}">
      <dgm:prSet/>
      <dgm:spPr/>
      <dgm:t>
        <a:bodyPr/>
        <a:lstStyle/>
        <a:p>
          <a:r>
            <a:rPr lang="en-TT"/>
            <a:t>git branch verse2</a:t>
          </a:r>
          <a:endParaRPr lang="en-US"/>
        </a:p>
      </dgm:t>
    </dgm:pt>
    <dgm:pt modelId="{DEDE3CCC-3596-41C7-BA3F-819061DD65AF}" type="parTrans" cxnId="{29A0B33D-D83B-43B1-BABC-DC4B1F49137E}">
      <dgm:prSet/>
      <dgm:spPr/>
      <dgm:t>
        <a:bodyPr/>
        <a:lstStyle/>
        <a:p>
          <a:endParaRPr lang="en-US"/>
        </a:p>
      </dgm:t>
    </dgm:pt>
    <dgm:pt modelId="{C967B9B4-CE72-4ED4-B710-49D697031F26}" type="sibTrans" cxnId="{29A0B33D-D83B-43B1-BABC-DC4B1F49137E}">
      <dgm:prSet/>
      <dgm:spPr/>
      <dgm:t>
        <a:bodyPr/>
        <a:lstStyle/>
        <a:p>
          <a:endParaRPr lang="en-US"/>
        </a:p>
      </dgm:t>
    </dgm:pt>
    <dgm:pt modelId="{AA61AF5C-7C3B-4688-B8CE-59A77E82ECB3}">
      <dgm:prSet/>
      <dgm:spPr/>
      <dgm:t>
        <a:bodyPr/>
        <a:lstStyle/>
        <a:p>
          <a:r>
            <a:rPr lang="en-TT"/>
            <a:t>git checkout verse2</a:t>
          </a:r>
          <a:endParaRPr lang="en-US"/>
        </a:p>
      </dgm:t>
    </dgm:pt>
    <dgm:pt modelId="{18C80D53-D4D6-4121-B86F-4593FC9F6BCE}" type="parTrans" cxnId="{FA23C918-6DC5-44BF-B18E-881FF6C1FE0C}">
      <dgm:prSet/>
      <dgm:spPr/>
      <dgm:t>
        <a:bodyPr/>
        <a:lstStyle/>
        <a:p>
          <a:endParaRPr lang="en-US"/>
        </a:p>
      </dgm:t>
    </dgm:pt>
    <dgm:pt modelId="{C59636CE-D264-46E2-8B28-6F7D803DA676}" type="sibTrans" cxnId="{FA23C918-6DC5-44BF-B18E-881FF6C1FE0C}">
      <dgm:prSet/>
      <dgm:spPr/>
      <dgm:t>
        <a:bodyPr/>
        <a:lstStyle/>
        <a:p>
          <a:endParaRPr lang="en-US"/>
        </a:p>
      </dgm:t>
    </dgm:pt>
    <dgm:pt modelId="{A73F07EE-F4AD-4C66-9A4E-5C3AB891C805}">
      <dgm:prSet/>
      <dgm:spPr/>
      <dgm:t>
        <a:bodyPr/>
        <a:lstStyle/>
        <a:p>
          <a:r>
            <a:rPr lang="en-TT"/>
            <a:t>Edit files</a:t>
          </a:r>
          <a:endParaRPr lang="en-US"/>
        </a:p>
      </dgm:t>
    </dgm:pt>
    <dgm:pt modelId="{137F9AEF-4DF5-4889-B2CD-64ECCE41CA75}" type="parTrans" cxnId="{E523F05B-0FBB-4506-A3FE-7EB54C31B4C4}">
      <dgm:prSet/>
      <dgm:spPr/>
      <dgm:t>
        <a:bodyPr/>
        <a:lstStyle/>
        <a:p>
          <a:endParaRPr lang="en-US"/>
        </a:p>
      </dgm:t>
    </dgm:pt>
    <dgm:pt modelId="{BD9D058F-C382-4059-9C02-15638A156D5C}" type="sibTrans" cxnId="{E523F05B-0FBB-4506-A3FE-7EB54C31B4C4}">
      <dgm:prSet/>
      <dgm:spPr/>
      <dgm:t>
        <a:bodyPr/>
        <a:lstStyle/>
        <a:p>
          <a:endParaRPr lang="en-US"/>
        </a:p>
      </dgm:t>
    </dgm:pt>
    <dgm:pt modelId="{3B7AD30B-5512-4658-94BC-4CD5DF489937}">
      <dgm:prSet/>
      <dgm:spPr/>
      <dgm:t>
        <a:bodyPr/>
        <a:lstStyle/>
        <a:p>
          <a:r>
            <a:rPr lang="en-TT"/>
            <a:t>git checkout master</a:t>
          </a:r>
          <a:endParaRPr lang="en-US"/>
        </a:p>
      </dgm:t>
    </dgm:pt>
    <dgm:pt modelId="{4775AC2F-D045-4608-A333-F42BA209649D}" type="parTrans" cxnId="{98D8DA38-1AEB-4149-8D37-5BB9543EC84D}">
      <dgm:prSet/>
      <dgm:spPr/>
      <dgm:t>
        <a:bodyPr/>
        <a:lstStyle/>
        <a:p>
          <a:endParaRPr lang="en-US"/>
        </a:p>
      </dgm:t>
    </dgm:pt>
    <dgm:pt modelId="{4A117599-77EB-4904-BE7F-E77E10A45C10}" type="sibTrans" cxnId="{98D8DA38-1AEB-4149-8D37-5BB9543EC84D}">
      <dgm:prSet/>
      <dgm:spPr/>
      <dgm:t>
        <a:bodyPr/>
        <a:lstStyle/>
        <a:p>
          <a:endParaRPr lang="en-US"/>
        </a:p>
      </dgm:t>
    </dgm:pt>
    <dgm:pt modelId="{1D209A51-8029-4909-A47B-B2CB5B03C571}">
      <dgm:prSet/>
      <dgm:spPr/>
      <dgm:t>
        <a:bodyPr/>
        <a:lstStyle/>
        <a:p>
          <a:r>
            <a:rPr lang="en-TT"/>
            <a:t>git merge [branch]</a:t>
          </a:r>
          <a:endParaRPr lang="en-US"/>
        </a:p>
      </dgm:t>
    </dgm:pt>
    <dgm:pt modelId="{2BABF236-B1F5-4B4B-B24C-72D179338C36}" type="parTrans" cxnId="{EB764708-5B17-4AEB-8487-B52D2A2AF677}">
      <dgm:prSet/>
      <dgm:spPr/>
      <dgm:t>
        <a:bodyPr/>
        <a:lstStyle/>
        <a:p>
          <a:endParaRPr lang="en-US"/>
        </a:p>
      </dgm:t>
    </dgm:pt>
    <dgm:pt modelId="{7CE80A24-B613-450D-B0F1-C690A1DA16A0}" type="sibTrans" cxnId="{EB764708-5B17-4AEB-8487-B52D2A2AF677}">
      <dgm:prSet/>
      <dgm:spPr/>
      <dgm:t>
        <a:bodyPr/>
        <a:lstStyle/>
        <a:p>
          <a:endParaRPr lang="en-US"/>
        </a:p>
      </dgm:t>
    </dgm:pt>
    <dgm:pt modelId="{ED305A1A-5E84-4988-A1E3-46278F3B591D}" type="pres">
      <dgm:prSet presAssocID="{E7FD588B-F68E-41BB-A04E-509B45C84B6E}" presName="cycle" presStyleCnt="0">
        <dgm:presLayoutVars>
          <dgm:dir/>
          <dgm:resizeHandles val="exact"/>
        </dgm:presLayoutVars>
      </dgm:prSet>
      <dgm:spPr/>
    </dgm:pt>
    <dgm:pt modelId="{3A10CA02-76FE-44E6-BCE0-EE5B5E1C4351}" type="pres">
      <dgm:prSet presAssocID="{F88C42DD-4CA9-46BF-9C13-B09846F83BB2}" presName="node" presStyleLbl="node1" presStyleIdx="0" presStyleCnt="5">
        <dgm:presLayoutVars>
          <dgm:bulletEnabled val="1"/>
        </dgm:presLayoutVars>
      </dgm:prSet>
      <dgm:spPr/>
    </dgm:pt>
    <dgm:pt modelId="{EB97FA4A-6154-4583-B44C-4E6EDF28C89F}" type="pres">
      <dgm:prSet presAssocID="{F88C42DD-4CA9-46BF-9C13-B09846F83BB2}" presName="spNode" presStyleCnt="0"/>
      <dgm:spPr/>
    </dgm:pt>
    <dgm:pt modelId="{1CFC377A-7E55-4208-AD60-80F3FDB5E277}" type="pres">
      <dgm:prSet presAssocID="{C967B9B4-CE72-4ED4-B710-49D697031F26}" presName="sibTrans" presStyleLbl="sibTrans1D1" presStyleIdx="0" presStyleCnt="5"/>
      <dgm:spPr/>
    </dgm:pt>
    <dgm:pt modelId="{630D677E-1EA4-460D-AA1E-2D772B09107E}" type="pres">
      <dgm:prSet presAssocID="{AA61AF5C-7C3B-4688-B8CE-59A77E82ECB3}" presName="node" presStyleLbl="node1" presStyleIdx="1" presStyleCnt="5">
        <dgm:presLayoutVars>
          <dgm:bulletEnabled val="1"/>
        </dgm:presLayoutVars>
      </dgm:prSet>
      <dgm:spPr/>
    </dgm:pt>
    <dgm:pt modelId="{561EAFFA-3CD3-48AD-BC03-F97F3A6F1C93}" type="pres">
      <dgm:prSet presAssocID="{AA61AF5C-7C3B-4688-B8CE-59A77E82ECB3}" presName="spNode" presStyleCnt="0"/>
      <dgm:spPr/>
    </dgm:pt>
    <dgm:pt modelId="{B0391872-FBB6-456B-BD62-789B4899A59A}" type="pres">
      <dgm:prSet presAssocID="{C59636CE-D264-46E2-8B28-6F7D803DA676}" presName="sibTrans" presStyleLbl="sibTrans1D1" presStyleIdx="1" presStyleCnt="5"/>
      <dgm:spPr/>
    </dgm:pt>
    <dgm:pt modelId="{03528D75-149E-45A8-B063-0E937DCEB85F}" type="pres">
      <dgm:prSet presAssocID="{A73F07EE-F4AD-4C66-9A4E-5C3AB891C805}" presName="node" presStyleLbl="node1" presStyleIdx="2" presStyleCnt="5">
        <dgm:presLayoutVars>
          <dgm:bulletEnabled val="1"/>
        </dgm:presLayoutVars>
      </dgm:prSet>
      <dgm:spPr/>
    </dgm:pt>
    <dgm:pt modelId="{B79EEF5E-E5AB-4C8B-8F38-EA9CEFCD4FE3}" type="pres">
      <dgm:prSet presAssocID="{A73F07EE-F4AD-4C66-9A4E-5C3AB891C805}" presName="spNode" presStyleCnt="0"/>
      <dgm:spPr/>
    </dgm:pt>
    <dgm:pt modelId="{4E5049B3-8222-4F68-A58C-B4B10628C10F}" type="pres">
      <dgm:prSet presAssocID="{BD9D058F-C382-4059-9C02-15638A156D5C}" presName="sibTrans" presStyleLbl="sibTrans1D1" presStyleIdx="2" presStyleCnt="5"/>
      <dgm:spPr/>
    </dgm:pt>
    <dgm:pt modelId="{416093AE-AF6C-4EB5-B619-D503FC1E2EA9}" type="pres">
      <dgm:prSet presAssocID="{3B7AD30B-5512-4658-94BC-4CD5DF489937}" presName="node" presStyleLbl="node1" presStyleIdx="3" presStyleCnt="5">
        <dgm:presLayoutVars>
          <dgm:bulletEnabled val="1"/>
        </dgm:presLayoutVars>
      </dgm:prSet>
      <dgm:spPr/>
    </dgm:pt>
    <dgm:pt modelId="{65BB6DE8-DF5A-421F-822C-894B5E0E8750}" type="pres">
      <dgm:prSet presAssocID="{3B7AD30B-5512-4658-94BC-4CD5DF489937}" presName="spNode" presStyleCnt="0"/>
      <dgm:spPr/>
    </dgm:pt>
    <dgm:pt modelId="{491C428B-E933-450C-B73D-361D73037E4F}" type="pres">
      <dgm:prSet presAssocID="{4A117599-77EB-4904-BE7F-E77E10A45C10}" presName="sibTrans" presStyleLbl="sibTrans1D1" presStyleIdx="3" presStyleCnt="5"/>
      <dgm:spPr/>
    </dgm:pt>
    <dgm:pt modelId="{12EE60E7-7299-4020-83C9-2B64D57D7BFA}" type="pres">
      <dgm:prSet presAssocID="{1D209A51-8029-4909-A47B-B2CB5B03C571}" presName="node" presStyleLbl="node1" presStyleIdx="4" presStyleCnt="5">
        <dgm:presLayoutVars>
          <dgm:bulletEnabled val="1"/>
        </dgm:presLayoutVars>
      </dgm:prSet>
      <dgm:spPr/>
    </dgm:pt>
    <dgm:pt modelId="{143979B7-935E-4EFA-8676-9A02D24E71BA}" type="pres">
      <dgm:prSet presAssocID="{1D209A51-8029-4909-A47B-B2CB5B03C571}" presName="spNode" presStyleCnt="0"/>
      <dgm:spPr/>
    </dgm:pt>
    <dgm:pt modelId="{34A575B6-A833-4493-9720-5843EAB85092}" type="pres">
      <dgm:prSet presAssocID="{7CE80A24-B613-450D-B0F1-C690A1DA16A0}" presName="sibTrans" presStyleLbl="sibTrans1D1" presStyleIdx="4" presStyleCnt="5"/>
      <dgm:spPr/>
    </dgm:pt>
  </dgm:ptLst>
  <dgm:cxnLst>
    <dgm:cxn modelId="{EB764708-5B17-4AEB-8487-B52D2A2AF677}" srcId="{E7FD588B-F68E-41BB-A04E-509B45C84B6E}" destId="{1D209A51-8029-4909-A47B-B2CB5B03C571}" srcOrd="4" destOrd="0" parTransId="{2BABF236-B1F5-4B4B-B24C-72D179338C36}" sibTransId="{7CE80A24-B613-450D-B0F1-C690A1DA16A0}"/>
    <dgm:cxn modelId="{958C2816-FD16-4854-8EFA-CE122757804A}" type="presOf" srcId="{3B7AD30B-5512-4658-94BC-4CD5DF489937}" destId="{416093AE-AF6C-4EB5-B619-D503FC1E2EA9}" srcOrd="0" destOrd="0" presId="urn:microsoft.com/office/officeart/2005/8/layout/cycle6"/>
    <dgm:cxn modelId="{FA23C918-6DC5-44BF-B18E-881FF6C1FE0C}" srcId="{E7FD588B-F68E-41BB-A04E-509B45C84B6E}" destId="{AA61AF5C-7C3B-4688-B8CE-59A77E82ECB3}" srcOrd="1" destOrd="0" parTransId="{18C80D53-D4D6-4121-B86F-4593FC9F6BCE}" sibTransId="{C59636CE-D264-46E2-8B28-6F7D803DA676}"/>
    <dgm:cxn modelId="{3F891137-3D6E-4820-A973-6522557724C7}" type="presOf" srcId="{C967B9B4-CE72-4ED4-B710-49D697031F26}" destId="{1CFC377A-7E55-4208-AD60-80F3FDB5E277}" srcOrd="0" destOrd="0" presId="urn:microsoft.com/office/officeart/2005/8/layout/cycle6"/>
    <dgm:cxn modelId="{98D8DA38-1AEB-4149-8D37-5BB9543EC84D}" srcId="{E7FD588B-F68E-41BB-A04E-509B45C84B6E}" destId="{3B7AD30B-5512-4658-94BC-4CD5DF489937}" srcOrd="3" destOrd="0" parTransId="{4775AC2F-D045-4608-A333-F42BA209649D}" sibTransId="{4A117599-77EB-4904-BE7F-E77E10A45C10}"/>
    <dgm:cxn modelId="{6EB0A03C-6F26-4CB0-BC9D-494519CC246E}" type="presOf" srcId="{BD9D058F-C382-4059-9C02-15638A156D5C}" destId="{4E5049B3-8222-4F68-A58C-B4B10628C10F}" srcOrd="0" destOrd="0" presId="urn:microsoft.com/office/officeart/2005/8/layout/cycle6"/>
    <dgm:cxn modelId="{29A0B33D-D83B-43B1-BABC-DC4B1F49137E}" srcId="{E7FD588B-F68E-41BB-A04E-509B45C84B6E}" destId="{F88C42DD-4CA9-46BF-9C13-B09846F83BB2}" srcOrd="0" destOrd="0" parTransId="{DEDE3CCC-3596-41C7-BA3F-819061DD65AF}" sibTransId="{C967B9B4-CE72-4ED4-B710-49D697031F26}"/>
    <dgm:cxn modelId="{E523F05B-0FBB-4506-A3FE-7EB54C31B4C4}" srcId="{E7FD588B-F68E-41BB-A04E-509B45C84B6E}" destId="{A73F07EE-F4AD-4C66-9A4E-5C3AB891C805}" srcOrd="2" destOrd="0" parTransId="{137F9AEF-4DF5-4889-B2CD-64ECCE41CA75}" sibTransId="{BD9D058F-C382-4059-9C02-15638A156D5C}"/>
    <dgm:cxn modelId="{2AB1C67B-386A-4C14-92CD-5DD68295DCB3}" type="presOf" srcId="{C59636CE-D264-46E2-8B28-6F7D803DA676}" destId="{B0391872-FBB6-456B-BD62-789B4899A59A}" srcOrd="0" destOrd="0" presId="urn:microsoft.com/office/officeart/2005/8/layout/cycle6"/>
    <dgm:cxn modelId="{03B16D88-EE6F-4E7B-87DF-3BD2B637BABD}" type="presOf" srcId="{E7FD588B-F68E-41BB-A04E-509B45C84B6E}" destId="{ED305A1A-5E84-4988-A1E3-46278F3B591D}" srcOrd="0" destOrd="0" presId="urn:microsoft.com/office/officeart/2005/8/layout/cycle6"/>
    <dgm:cxn modelId="{39380E96-51E2-48EE-B938-554B358E6213}" type="presOf" srcId="{7CE80A24-B613-450D-B0F1-C690A1DA16A0}" destId="{34A575B6-A833-4493-9720-5843EAB85092}" srcOrd="0" destOrd="0" presId="urn:microsoft.com/office/officeart/2005/8/layout/cycle6"/>
    <dgm:cxn modelId="{B9AB31B0-7756-47B7-A0A1-F3039BB4934E}" type="presOf" srcId="{4A117599-77EB-4904-BE7F-E77E10A45C10}" destId="{491C428B-E933-450C-B73D-361D73037E4F}" srcOrd="0" destOrd="0" presId="urn:microsoft.com/office/officeart/2005/8/layout/cycle6"/>
    <dgm:cxn modelId="{E9E063B1-81AD-46D6-940C-81D8D76E8C3F}" type="presOf" srcId="{AA61AF5C-7C3B-4688-B8CE-59A77E82ECB3}" destId="{630D677E-1EA4-460D-AA1E-2D772B09107E}" srcOrd="0" destOrd="0" presId="urn:microsoft.com/office/officeart/2005/8/layout/cycle6"/>
    <dgm:cxn modelId="{2B1738DA-80FE-4AE5-8D17-DA0F352CFB50}" type="presOf" srcId="{F88C42DD-4CA9-46BF-9C13-B09846F83BB2}" destId="{3A10CA02-76FE-44E6-BCE0-EE5B5E1C4351}" srcOrd="0" destOrd="0" presId="urn:microsoft.com/office/officeart/2005/8/layout/cycle6"/>
    <dgm:cxn modelId="{CE7386DD-6309-4F32-A395-AD5CEDAADB86}" type="presOf" srcId="{1D209A51-8029-4909-A47B-B2CB5B03C571}" destId="{12EE60E7-7299-4020-83C9-2B64D57D7BFA}" srcOrd="0" destOrd="0" presId="urn:microsoft.com/office/officeart/2005/8/layout/cycle6"/>
    <dgm:cxn modelId="{0C8361E8-76DD-4537-AC7A-B58095F7FEBB}" type="presOf" srcId="{A73F07EE-F4AD-4C66-9A4E-5C3AB891C805}" destId="{03528D75-149E-45A8-B063-0E937DCEB85F}" srcOrd="0" destOrd="0" presId="urn:microsoft.com/office/officeart/2005/8/layout/cycle6"/>
    <dgm:cxn modelId="{EDF0B557-FFBB-411F-9F63-8282B09D974D}" type="presParOf" srcId="{ED305A1A-5E84-4988-A1E3-46278F3B591D}" destId="{3A10CA02-76FE-44E6-BCE0-EE5B5E1C4351}" srcOrd="0" destOrd="0" presId="urn:microsoft.com/office/officeart/2005/8/layout/cycle6"/>
    <dgm:cxn modelId="{E4C58045-3BAC-4ACC-9D01-FFF72560892C}" type="presParOf" srcId="{ED305A1A-5E84-4988-A1E3-46278F3B591D}" destId="{EB97FA4A-6154-4583-B44C-4E6EDF28C89F}" srcOrd="1" destOrd="0" presId="urn:microsoft.com/office/officeart/2005/8/layout/cycle6"/>
    <dgm:cxn modelId="{E71E4C73-C09E-42CD-97DA-BD5F36397FC6}" type="presParOf" srcId="{ED305A1A-5E84-4988-A1E3-46278F3B591D}" destId="{1CFC377A-7E55-4208-AD60-80F3FDB5E277}" srcOrd="2" destOrd="0" presId="urn:microsoft.com/office/officeart/2005/8/layout/cycle6"/>
    <dgm:cxn modelId="{24B69BA2-0EE4-43F4-868F-BB041A600813}" type="presParOf" srcId="{ED305A1A-5E84-4988-A1E3-46278F3B591D}" destId="{630D677E-1EA4-460D-AA1E-2D772B09107E}" srcOrd="3" destOrd="0" presId="urn:microsoft.com/office/officeart/2005/8/layout/cycle6"/>
    <dgm:cxn modelId="{316BBD3C-B3B9-480C-87DB-2D5319C681E6}" type="presParOf" srcId="{ED305A1A-5E84-4988-A1E3-46278F3B591D}" destId="{561EAFFA-3CD3-48AD-BC03-F97F3A6F1C93}" srcOrd="4" destOrd="0" presId="urn:microsoft.com/office/officeart/2005/8/layout/cycle6"/>
    <dgm:cxn modelId="{B9F18F24-95F7-4EA5-8AD5-71DC88ABEAE3}" type="presParOf" srcId="{ED305A1A-5E84-4988-A1E3-46278F3B591D}" destId="{B0391872-FBB6-456B-BD62-789B4899A59A}" srcOrd="5" destOrd="0" presId="urn:microsoft.com/office/officeart/2005/8/layout/cycle6"/>
    <dgm:cxn modelId="{81AC26BC-CC9B-426B-B9A9-62FAB347FF6E}" type="presParOf" srcId="{ED305A1A-5E84-4988-A1E3-46278F3B591D}" destId="{03528D75-149E-45A8-B063-0E937DCEB85F}" srcOrd="6" destOrd="0" presId="urn:microsoft.com/office/officeart/2005/8/layout/cycle6"/>
    <dgm:cxn modelId="{052FA349-C33B-4527-A8D5-3A7DF6C3EDD0}" type="presParOf" srcId="{ED305A1A-5E84-4988-A1E3-46278F3B591D}" destId="{B79EEF5E-E5AB-4C8B-8F38-EA9CEFCD4FE3}" srcOrd="7" destOrd="0" presId="urn:microsoft.com/office/officeart/2005/8/layout/cycle6"/>
    <dgm:cxn modelId="{B5B45098-66B5-4921-AD46-3EADA74B6ECA}" type="presParOf" srcId="{ED305A1A-5E84-4988-A1E3-46278F3B591D}" destId="{4E5049B3-8222-4F68-A58C-B4B10628C10F}" srcOrd="8" destOrd="0" presId="urn:microsoft.com/office/officeart/2005/8/layout/cycle6"/>
    <dgm:cxn modelId="{4BBB7938-644B-4B17-B290-4198EFBF34B1}" type="presParOf" srcId="{ED305A1A-5E84-4988-A1E3-46278F3B591D}" destId="{416093AE-AF6C-4EB5-B619-D503FC1E2EA9}" srcOrd="9" destOrd="0" presId="urn:microsoft.com/office/officeart/2005/8/layout/cycle6"/>
    <dgm:cxn modelId="{FDFC16FF-176F-4233-9112-CB30C6F0B888}" type="presParOf" srcId="{ED305A1A-5E84-4988-A1E3-46278F3B591D}" destId="{65BB6DE8-DF5A-421F-822C-894B5E0E8750}" srcOrd="10" destOrd="0" presId="urn:microsoft.com/office/officeart/2005/8/layout/cycle6"/>
    <dgm:cxn modelId="{9EFC6BEE-E8E2-403D-AFB9-4DB6C6A8ED7A}" type="presParOf" srcId="{ED305A1A-5E84-4988-A1E3-46278F3B591D}" destId="{491C428B-E933-450C-B73D-361D73037E4F}" srcOrd="11" destOrd="0" presId="urn:microsoft.com/office/officeart/2005/8/layout/cycle6"/>
    <dgm:cxn modelId="{67351F3C-C246-41AE-8B0B-F4A4D3128DFA}" type="presParOf" srcId="{ED305A1A-5E84-4988-A1E3-46278F3B591D}" destId="{12EE60E7-7299-4020-83C9-2B64D57D7BFA}" srcOrd="12" destOrd="0" presId="urn:microsoft.com/office/officeart/2005/8/layout/cycle6"/>
    <dgm:cxn modelId="{0F158863-78A3-4215-922C-31A16482CC46}" type="presParOf" srcId="{ED305A1A-5E84-4988-A1E3-46278F3B591D}" destId="{143979B7-935E-4EFA-8676-9A02D24E71BA}" srcOrd="13" destOrd="0" presId="urn:microsoft.com/office/officeart/2005/8/layout/cycle6"/>
    <dgm:cxn modelId="{9D49F7C8-D5E6-433A-B842-E67F13338274}" type="presParOf" srcId="{ED305A1A-5E84-4988-A1E3-46278F3B591D}" destId="{34A575B6-A833-4493-9720-5843EAB85092}"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1C232-05F5-44A6-8BC5-369E61A27087}">
      <dsp:nvSpPr>
        <dsp:cNvPr id="0" name=""/>
        <dsp:cNvSpPr/>
      </dsp:nvSpPr>
      <dsp:spPr>
        <a:xfrm>
          <a:off x="485284" y="934518"/>
          <a:ext cx="793388" cy="7933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9D1A15D-538D-44CC-AD92-18A46E0DD34E}">
      <dsp:nvSpPr>
        <dsp:cNvPr id="0" name=""/>
        <dsp:cNvSpPr/>
      </dsp:nvSpPr>
      <dsp:spPr>
        <a:xfrm>
          <a:off x="435" y="199244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TT" sz="2200" kern="1200" dirty="0"/>
            <a:t>“git add &lt;filename&gt;”</a:t>
          </a:r>
          <a:endParaRPr lang="en-US" sz="2200" kern="1200" dirty="0"/>
        </a:p>
      </dsp:txBody>
      <dsp:txXfrm>
        <a:off x="435" y="1992447"/>
        <a:ext cx="1763085" cy="705234"/>
      </dsp:txXfrm>
    </dsp:sp>
    <dsp:sp modelId="{CA3F2807-9A57-4D85-B99A-51712E502B69}">
      <dsp:nvSpPr>
        <dsp:cNvPr id="0" name=""/>
        <dsp:cNvSpPr/>
      </dsp:nvSpPr>
      <dsp:spPr>
        <a:xfrm>
          <a:off x="2556910" y="934518"/>
          <a:ext cx="793388" cy="79338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54FACCC-5443-47E7-B42E-CD03B4539D70}">
      <dsp:nvSpPr>
        <dsp:cNvPr id="0" name=""/>
        <dsp:cNvSpPr/>
      </dsp:nvSpPr>
      <dsp:spPr>
        <a:xfrm>
          <a:off x="2072061" y="199244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TT" sz="2200" kern="1200"/>
            <a:t>“git status”</a:t>
          </a:r>
          <a:endParaRPr lang="en-US" sz="2200" kern="1200"/>
        </a:p>
      </dsp:txBody>
      <dsp:txXfrm>
        <a:off x="2072061" y="199244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0CA02-76FE-44E6-BCE0-EE5B5E1C4351}">
      <dsp:nvSpPr>
        <dsp:cNvPr id="0" name=""/>
        <dsp:cNvSpPr/>
      </dsp:nvSpPr>
      <dsp:spPr>
        <a:xfrm>
          <a:off x="4680757" y="1912"/>
          <a:ext cx="1193058" cy="775488"/>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git branch verse2</a:t>
          </a:r>
          <a:endParaRPr lang="en-US" sz="1400" kern="1200"/>
        </a:p>
      </dsp:txBody>
      <dsp:txXfrm>
        <a:off x="4718613" y="39768"/>
        <a:ext cx="1117346" cy="699776"/>
      </dsp:txXfrm>
    </dsp:sp>
    <dsp:sp modelId="{1CFC377A-7E55-4208-AD60-80F3FDB5E277}">
      <dsp:nvSpPr>
        <dsp:cNvPr id="0" name=""/>
        <dsp:cNvSpPr/>
      </dsp:nvSpPr>
      <dsp:spPr>
        <a:xfrm>
          <a:off x="3726399" y="389656"/>
          <a:ext cx="3101774" cy="3101774"/>
        </a:xfrm>
        <a:custGeom>
          <a:avLst/>
          <a:gdLst/>
          <a:ahLst/>
          <a:cxnLst/>
          <a:rect l="0" t="0" r="0" b="0"/>
          <a:pathLst>
            <a:path>
              <a:moveTo>
                <a:pt x="2155631" y="122764"/>
              </a:moveTo>
              <a:arcTo wR="1550887" hR="1550887" stAng="17577026" swAng="1963892"/>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0D677E-1EA4-460D-AA1E-2D772B09107E}">
      <dsp:nvSpPr>
        <dsp:cNvPr id="0" name=""/>
        <dsp:cNvSpPr/>
      </dsp:nvSpPr>
      <dsp:spPr>
        <a:xfrm>
          <a:off x="6155738" y="1073549"/>
          <a:ext cx="1193058" cy="775488"/>
        </a:xfrm>
        <a:prstGeom prst="roundRect">
          <a:avLst/>
        </a:prstGeom>
        <a:solidFill>
          <a:schemeClr val="accent2">
            <a:hueOff val="-969594"/>
            <a:satOff val="-2193"/>
            <a:lumOff val="-142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git checkout verse2</a:t>
          </a:r>
          <a:endParaRPr lang="en-US" sz="1400" kern="1200"/>
        </a:p>
      </dsp:txBody>
      <dsp:txXfrm>
        <a:off x="6193594" y="1111405"/>
        <a:ext cx="1117346" cy="699776"/>
      </dsp:txXfrm>
    </dsp:sp>
    <dsp:sp modelId="{B0391872-FBB6-456B-BD62-789B4899A59A}">
      <dsp:nvSpPr>
        <dsp:cNvPr id="0" name=""/>
        <dsp:cNvSpPr/>
      </dsp:nvSpPr>
      <dsp:spPr>
        <a:xfrm>
          <a:off x="3726399" y="389656"/>
          <a:ext cx="3101774" cy="3101774"/>
        </a:xfrm>
        <a:custGeom>
          <a:avLst/>
          <a:gdLst/>
          <a:ahLst/>
          <a:cxnLst/>
          <a:rect l="0" t="0" r="0" b="0"/>
          <a:pathLst>
            <a:path>
              <a:moveTo>
                <a:pt x="3099626" y="1469301"/>
              </a:moveTo>
              <a:arcTo wR="1550887" hR="1550887" stAng="21419072" swAng="2198112"/>
            </a:path>
          </a:pathLst>
        </a:custGeom>
        <a:noFill/>
        <a:ln w="9525" cap="rnd" cmpd="sng" algn="ctr">
          <a:solidFill>
            <a:schemeClr val="accent2">
              <a:hueOff val="-969594"/>
              <a:satOff val="-2193"/>
              <a:lumOff val="-1422"/>
              <a:alphaOff val="0"/>
            </a:schemeClr>
          </a:solidFill>
          <a:prstDash val="solid"/>
        </a:ln>
        <a:effectLst/>
      </dsp:spPr>
      <dsp:style>
        <a:lnRef idx="1">
          <a:scrgbClr r="0" g="0" b="0"/>
        </a:lnRef>
        <a:fillRef idx="0">
          <a:scrgbClr r="0" g="0" b="0"/>
        </a:fillRef>
        <a:effectRef idx="0">
          <a:scrgbClr r="0" g="0" b="0"/>
        </a:effectRef>
        <a:fontRef idx="minor"/>
      </dsp:style>
    </dsp:sp>
    <dsp:sp modelId="{03528D75-149E-45A8-B063-0E937DCEB85F}">
      <dsp:nvSpPr>
        <dsp:cNvPr id="0" name=""/>
        <dsp:cNvSpPr/>
      </dsp:nvSpPr>
      <dsp:spPr>
        <a:xfrm>
          <a:off x="5592346" y="2807493"/>
          <a:ext cx="1193058" cy="775488"/>
        </a:xfrm>
        <a:prstGeom prst="roundRect">
          <a:avLst/>
        </a:prstGeom>
        <a:solidFill>
          <a:schemeClr val="accent2">
            <a:hueOff val="-1939188"/>
            <a:satOff val="-4386"/>
            <a:lumOff val="-284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Edit files</a:t>
          </a:r>
          <a:endParaRPr lang="en-US" sz="1400" kern="1200"/>
        </a:p>
      </dsp:txBody>
      <dsp:txXfrm>
        <a:off x="5630202" y="2845349"/>
        <a:ext cx="1117346" cy="699776"/>
      </dsp:txXfrm>
    </dsp:sp>
    <dsp:sp modelId="{4E5049B3-8222-4F68-A58C-B4B10628C10F}">
      <dsp:nvSpPr>
        <dsp:cNvPr id="0" name=""/>
        <dsp:cNvSpPr/>
      </dsp:nvSpPr>
      <dsp:spPr>
        <a:xfrm>
          <a:off x="3726399" y="389656"/>
          <a:ext cx="3101774" cy="3101774"/>
        </a:xfrm>
        <a:custGeom>
          <a:avLst/>
          <a:gdLst/>
          <a:ahLst/>
          <a:cxnLst/>
          <a:rect l="0" t="0" r="0" b="0"/>
          <a:pathLst>
            <a:path>
              <a:moveTo>
                <a:pt x="1859773" y="3070702"/>
              </a:moveTo>
              <a:arcTo wR="1550887" hR="1550887" stAng="4710702" swAng="1378596"/>
            </a:path>
          </a:pathLst>
        </a:custGeom>
        <a:noFill/>
        <a:ln w="9525" cap="rnd" cmpd="sng" algn="ctr">
          <a:solidFill>
            <a:schemeClr val="accent2">
              <a:hueOff val="-1939188"/>
              <a:satOff val="-4386"/>
              <a:lumOff val="-2843"/>
              <a:alphaOff val="0"/>
            </a:schemeClr>
          </a:solidFill>
          <a:prstDash val="solid"/>
        </a:ln>
        <a:effectLst/>
      </dsp:spPr>
      <dsp:style>
        <a:lnRef idx="1">
          <a:scrgbClr r="0" g="0" b="0"/>
        </a:lnRef>
        <a:fillRef idx="0">
          <a:scrgbClr r="0" g="0" b="0"/>
        </a:fillRef>
        <a:effectRef idx="0">
          <a:scrgbClr r="0" g="0" b="0"/>
        </a:effectRef>
        <a:fontRef idx="minor"/>
      </dsp:style>
    </dsp:sp>
    <dsp:sp modelId="{416093AE-AF6C-4EB5-B619-D503FC1E2EA9}">
      <dsp:nvSpPr>
        <dsp:cNvPr id="0" name=""/>
        <dsp:cNvSpPr/>
      </dsp:nvSpPr>
      <dsp:spPr>
        <a:xfrm>
          <a:off x="3769169" y="2807493"/>
          <a:ext cx="1193058" cy="775488"/>
        </a:xfrm>
        <a:prstGeom prst="roundRect">
          <a:avLst/>
        </a:prstGeom>
        <a:solidFill>
          <a:schemeClr val="accent2">
            <a:hueOff val="-2908781"/>
            <a:satOff val="-6578"/>
            <a:lumOff val="-426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git checkout master</a:t>
          </a:r>
          <a:endParaRPr lang="en-US" sz="1400" kern="1200"/>
        </a:p>
      </dsp:txBody>
      <dsp:txXfrm>
        <a:off x="3807025" y="2845349"/>
        <a:ext cx="1117346" cy="699776"/>
      </dsp:txXfrm>
    </dsp:sp>
    <dsp:sp modelId="{491C428B-E933-450C-B73D-361D73037E4F}">
      <dsp:nvSpPr>
        <dsp:cNvPr id="0" name=""/>
        <dsp:cNvSpPr/>
      </dsp:nvSpPr>
      <dsp:spPr>
        <a:xfrm>
          <a:off x="3726399" y="389656"/>
          <a:ext cx="3101774" cy="3101774"/>
        </a:xfrm>
        <a:custGeom>
          <a:avLst/>
          <a:gdLst/>
          <a:ahLst/>
          <a:cxnLst/>
          <a:rect l="0" t="0" r="0" b="0"/>
          <a:pathLst>
            <a:path>
              <a:moveTo>
                <a:pt x="259416" y="2409579"/>
              </a:moveTo>
              <a:arcTo wR="1550887" hR="1550887" stAng="8782815" swAng="2198112"/>
            </a:path>
          </a:pathLst>
        </a:custGeom>
        <a:noFill/>
        <a:ln w="9525" cap="rnd" cmpd="sng" algn="ctr">
          <a:solidFill>
            <a:schemeClr val="accent2">
              <a:hueOff val="-2908781"/>
              <a:satOff val="-6578"/>
              <a:lumOff val="-4265"/>
              <a:alphaOff val="0"/>
            </a:schemeClr>
          </a:solidFill>
          <a:prstDash val="solid"/>
        </a:ln>
        <a:effectLst/>
      </dsp:spPr>
      <dsp:style>
        <a:lnRef idx="1">
          <a:scrgbClr r="0" g="0" b="0"/>
        </a:lnRef>
        <a:fillRef idx="0">
          <a:scrgbClr r="0" g="0" b="0"/>
        </a:fillRef>
        <a:effectRef idx="0">
          <a:scrgbClr r="0" g="0" b="0"/>
        </a:effectRef>
        <a:fontRef idx="minor"/>
      </dsp:style>
    </dsp:sp>
    <dsp:sp modelId="{12EE60E7-7299-4020-83C9-2B64D57D7BFA}">
      <dsp:nvSpPr>
        <dsp:cNvPr id="0" name=""/>
        <dsp:cNvSpPr/>
      </dsp:nvSpPr>
      <dsp:spPr>
        <a:xfrm>
          <a:off x="3205776" y="1073549"/>
          <a:ext cx="1193058" cy="775488"/>
        </a:xfrm>
        <a:prstGeom prst="roundRect">
          <a:avLst/>
        </a:prstGeom>
        <a:solidFill>
          <a:schemeClr val="accent2">
            <a:hueOff val="-3878375"/>
            <a:satOff val="-8771"/>
            <a:lumOff val="-56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TT" sz="1400" kern="1200"/>
            <a:t>git merge [branch]</a:t>
          </a:r>
          <a:endParaRPr lang="en-US" sz="1400" kern="1200"/>
        </a:p>
      </dsp:txBody>
      <dsp:txXfrm>
        <a:off x="3243632" y="1111405"/>
        <a:ext cx="1117346" cy="699776"/>
      </dsp:txXfrm>
    </dsp:sp>
    <dsp:sp modelId="{34A575B6-A833-4493-9720-5843EAB85092}">
      <dsp:nvSpPr>
        <dsp:cNvPr id="0" name=""/>
        <dsp:cNvSpPr/>
      </dsp:nvSpPr>
      <dsp:spPr>
        <a:xfrm>
          <a:off x="3726399" y="389656"/>
          <a:ext cx="3101774" cy="3101774"/>
        </a:xfrm>
        <a:custGeom>
          <a:avLst/>
          <a:gdLst/>
          <a:ahLst/>
          <a:cxnLst/>
          <a:rect l="0" t="0" r="0" b="0"/>
          <a:pathLst>
            <a:path>
              <a:moveTo>
                <a:pt x="269976" y="676518"/>
              </a:moveTo>
              <a:arcTo wR="1550887" hR="1550887" stAng="12859082" swAng="1963892"/>
            </a:path>
          </a:pathLst>
        </a:custGeom>
        <a:noFill/>
        <a:ln w="9525" cap="rnd" cmpd="sng" algn="ctr">
          <a:solidFill>
            <a:schemeClr val="accent2">
              <a:hueOff val="-3878375"/>
              <a:satOff val="-8771"/>
              <a:lumOff val="-5686"/>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00400-27CD-4AE9-B5C0-862E2A9DFF9D}"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38A6E-73C6-4E39-BF9D-2FD8436990E6}" type="slidenum">
              <a:rPr lang="en-US" smtClean="0"/>
              <a:t>‹#›</a:t>
            </a:fld>
            <a:endParaRPr lang="en-US"/>
          </a:p>
        </p:txBody>
      </p:sp>
    </p:spTree>
    <p:extLst>
      <p:ext uri="{BB962C8B-B14F-4D97-AF65-F5344CB8AC3E}">
        <p14:creationId xmlns:p14="http://schemas.microsoft.com/office/powerpoint/2010/main" val="2322371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1</a:t>
            </a:fld>
            <a:endParaRPr lang="en-US"/>
          </a:p>
        </p:txBody>
      </p:sp>
    </p:spTree>
    <p:extLst>
      <p:ext uri="{BB962C8B-B14F-4D97-AF65-F5344CB8AC3E}">
        <p14:creationId xmlns:p14="http://schemas.microsoft.com/office/powerpoint/2010/main" val="2868970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We then move onto git add and git status. Git add “adds” all changes which include new files, modification and deleted files. </a:t>
            </a:r>
          </a:p>
          <a:p>
            <a:r>
              <a:rPr lang="en-TT" dirty="0"/>
              <a:t>git add &lt;filename&gt; or “git add .” </a:t>
            </a:r>
          </a:p>
          <a:p>
            <a:endParaRPr lang="en-TT" dirty="0"/>
          </a:p>
          <a:p>
            <a:r>
              <a:rPr lang="en-TT" dirty="0"/>
              <a:t>Git status shows the status of our changes and adds, modifications and deletions.</a:t>
            </a:r>
          </a:p>
        </p:txBody>
      </p:sp>
      <p:sp>
        <p:nvSpPr>
          <p:cNvPr id="4" name="Slide Number Placeholder 3"/>
          <p:cNvSpPr>
            <a:spLocks noGrp="1"/>
          </p:cNvSpPr>
          <p:nvPr>
            <p:ph type="sldNum" sz="quarter" idx="5"/>
          </p:nvPr>
        </p:nvSpPr>
        <p:spPr/>
        <p:txBody>
          <a:bodyPr/>
          <a:lstStyle/>
          <a:p>
            <a:fld id="{11F38A6E-73C6-4E39-BF9D-2FD8436990E6}" type="slidenum">
              <a:rPr lang="en-US" smtClean="0"/>
              <a:t>10</a:t>
            </a:fld>
            <a:endParaRPr lang="en-US"/>
          </a:p>
        </p:txBody>
      </p:sp>
    </p:spTree>
    <p:extLst>
      <p:ext uri="{BB962C8B-B14F-4D97-AF65-F5344CB8AC3E}">
        <p14:creationId xmlns:p14="http://schemas.microsoft.com/office/powerpoint/2010/main" val="290228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So git commit locally saves the changes made to all the files that have been added. This can be considered as a local version. </a:t>
            </a:r>
          </a:p>
          <a:p>
            <a:r>
              <a:rPr lang="en-TT" dirty="0"/>
              <a:t>You can use git commit –am “message” if you have only changed existing files and not made new ones.</a:t>
            </a:r>
          </a:p>
          <a:p>
            <a:endParaRPr lang="en-TT" dirty="0"/>
          </a:p>
          <a:p>
            <a:r>
              <a:rPr lang="en-TT" sz="1200" b="0" i="0" kern="1200" dirty="0">
                <a:solidFill>
                  <a:schemeClr val="tx1"/>
                </a:solidFill>
                <a:effectLst/>
                <a:latin typeface="+mn-lt"/>
                <a:ea typeface="+mn-ea"/>
                <a:cs typeface="+mn-cs"/>
              </a:rPr>
              <a:t>Sometimes, the remote repository on GitHub will be more up to date than the local version. In this case, you want to first commit any changes, and then run </a:t>
            </a:r>
            <a:r>
              <a:rPr lang="en-TT" dirty="0"/>
              <a:t>git pull</a:t>
            </a:r>
            <a:r>
              <a:rPr lang="en-TT" sz="1200" b="0" i="0" kern="1200" dirty="0">
                <a:solidFill>
                  <a:schemeClr val="tx1"/>
                </a:solidFill>
                <a:effectLst/>
                <a:latin typeface="+mn-lt"/>
                <a:ea typeface="+mn-ea"/>
                <a:cs typeface="+mn-cs"/>
              </a:rPr>
              <a:t> to pull any remote changes to your repository.</a:t>
            </a:r>
            <a:endParaRPr lang="en-TT" dirty="0"/>
          </a:p>
          <a:p>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11</a:t>
            </a:fld>
            <a:endParaRPr lang="en-US"/>
          </a:p>
        </p:txBody>
      </p:sp>
    </p:spTree>
    <p:extLst>
      <p:ext uri="{BB962C8B-B14F-4D97-AF65-F5344CB8AC3E}">
        <p14:creationId xmlns:p14="http://schemas.microsoft.com/office/powerpoint/2010/main" val="1088099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12</a:t>
            </a:fld>
            <a:endParaRPr lang="en-US"/>
          </a:p>
        </p:txBody>
      </p:sp>
    </p:spTree>
    <p:extLst>
      <p:ext uri="{BB962C8B-B14F-4D97-AF65-F5344CB8AC3E}">
        <p14:creationId xmlns:p14="http://schemas.microsoft.com/office/powerpoint/2010/main" val="408378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Git push now allows us to carry over our locally committed version to the remote repository we created earlier. </a:t>
            </a:r>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13</a:t>
            </a:fld>
            <a:endParaRPr lang="en-US"/>
          </a:p>
        </p:txBody>
      </p:sp>
    </p:spTree>
    <p:extLst>
      <p:ext uri="{BB962C8B-B14F-4D97-AF65-F5344CB8AC3E}">
        <p14:creationId xmlns:p14="http://schemas.microsoft.com/office/powerpoint/2010/main" val="3612694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Git branch create a branch of this workflow or tree that we have created. It takes what is currently in master and creates a side module, separate from the master branch. This branch can be edited as a version of master but not the same. This can then be merged with the master to update it with the changes using “git merge [branch]”.</a:t>
            </a:r>
          </a:p>
          <a:p>
            <a:endParaRPr lang="en-TT" dirty="0"/>
          </a:p>
          <a:p>
            <a:r>
              <a:rPr lang="en-TT" dirty="0"/>
              <a:t>git branch bugfix # Creates a new branch called bugfix </a:t>
            </a:r>
          </a:p>
          <a:p>
            <a:r>
              <a:rPr lang="en-TT" dirty="0"/>
              <a:t>git checkout bugfix # Switches to the bugfix branch </a:t>
            </a:r>
          </a:p>
          <a:p>
            <a:r>
              <a:rPr lang="en-TT" dirty="0"/>
              <a:t>git switch bugfix # Same as the above </a:t>
            </a:r>
          </a:p>
          <a:p>
            <a:r>
              <a:rPr lang="en-TT" dirty="0"/>
              <a:t>git switch -C bugfix # Creates and switches </a:t>
            </a:r>
          </a:p>
          <a:p>
            <a:r>
              <a:rPr lang="en-TT" dirty="0"/>
              <a:t>git branch -d bugfix # Deletes the bugfix branch </a:t>
            </a:r>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14</a:t>
            </a:fld>
            <a:endParaRPr lang="en-US"/>
          </a:p>
        </p:txBody>
      </p:sp>
    </p:spTree>
    <p:extLst>
      <p:ext uri="{BB962C8B-B14F-4D97-AF65-F5344CB8AC3E}">
        <p14:creationId xmlns:p14="http://schemas.microsoft.com/office/powerpoint/2010/main" val="1641472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sz="1200" b="0" i="0" kern="1200" dirty="0">
                <a:solidFill>
                  <a:schemeClr val="tx1"/>
                </a:solidFill>
                <a:effectLst/>
                <a:latin typeface="+mn-lt"/>
                <a:ea typeface="+mn-ea"/>
                <a:cs typeface="+mn-cs"/>
              </a:rPr>
              <a:t>Potentially even more helpful, if you realize that you’ve made a mistake, you can revert back to a previous commit using the command </a:t>
            </a:r>
            <a:r>
              <a:rPr lang="en-TT" dirty="0"/>
              <a:t>git reset</a:t>
            </a:r>
            <a:r>
              <a:rPr lang="en-TT" sz="1200" b="0" i="0" kern="1200" dirty="0">
                <a:solidFill>
                  <a:schemeClr val="tx1"/>
                </a:solidFill>
                <a:effectLst/>
                <a:latin typeface="+mn-lt"/>
                <a:ea typeface="+mn-ea"/>
                <a:cs typeface="+mn-cs"/>
              </a:rPr>
              <a:t> in one of two ways:</a:t>
            </a:r>
          </a:p>
          <a:p>
            <a:r>
              <a:rPr lang="en-TT" sz="1200" b="0" i="0" kern="1200" dirty="0">
                <a:solidFill>
                  <a:schemeClr val="tx1"/>
                </a:solidFill>
                <a:effectLst/>
                <a:latin typeface="+mn-lt"/>
                <a:ea typeface="+mn-ea"/>
                <a:cs typeface="+mn-cs"/>
              </a:rPr>
              <a:t>git reset --hard &lt;commit&gt; reverts your code to exactly how it was after the specified commit. </a:t>
            </a:r>
          </a:p>
          <a:p>
            <a:endParaRPr lang="en-TT" sz="1200" b="0" i="0" kern="1200" dirty="0">
              <a:solidFill>
                <a:schemeClr val="tx1"/>
              </a:solidFill>
              <a:effectLst/>
              <a:latin typeface="+mn-lt"/>
              <a:ea typeface="+mn-ea"/>
              <a:cs typeface="+mn-cs"/>
            </a:endParaRPr>
          </a:p>
          <a:p>
            <a:r>
              <a:rPr lang="en-TT" sz="1200" b="0" i="0" kern="1200" dirty="0">
                <a:solidFill>
                  <a:schemeClr val="tx1"/>
                </a:solidFill>
                <a:effectLst/>
                <a:latin typeface="+mn-lt"/>
                <a:ea typeface="+mn-ea"/>
                <a:cs typeface="+mn-cs"/>
              </a:rPr>
              <a:t>To specify the commit, use the commit hash associated with a commit which can be found using git log as shown above.</a:t>
            </a:r>
          </a:p>
          <a:p>
            <a:endParaRPr lang="en-TT" sz="1200" b="0" i="0" kern="1200" dirty="0">
              <a:solidFill>
                <a:schemeClr val="tx1"/>
              </a:solidFill>
              <a:effectLst/>
              <a:latin typeface="+mn-lt"/>
              <a:ea typeface="+mn-ea"/>
              <a:cs typeface="+mn-cs"/>
            </a:endParaRPr>
          </a:p>
          <a:p>
            <a:r>
              <a:rPr lang="en-TT" sz="1200" b="0" i="0" kern="1200" dirty="0">
                <a:solidFill>
                  <a:schemeClr val="tx1"/>
                </a:solidFill>
                <a:effectLst/>
                <a:latin typeface="+mn-lt"/>
                <a:ea typeface="+mn-ea"/>
                <a:cs typeface="+mn-cs"/>
              </a:rPr>
              <a:t>git reset --hard origin/master reverts your code to the version currently stored online on </a:t>
            </a:r>
            <a:r>
              <a:rPr lang="en-TT" sz="1200" b="0" i="0" kern="1200" dirty="0" err="1">
                <a:solidFill>
                  <a:schemeClr val="tx1"/>
                </a:solidFill>
                <a:effectLst/>
                <a:latin typeface="+mn-lt"/>
                <a:ea typeface="+mn-ea"/>
                <a:cs typeface="+mn-cs"/>
              </a:rPr>
              <a:t>Github</a:t>
            </a:r>
            <a:r>
              <a:rPr lang="en-TT" sz="1200" b="0" i="0" kern="1200" dirty="0">
                <a:solidFill>
                  <a:schemeClr val="tx1"/>
                </a:solidFill>
                <a:effectLst/>
                <a:latin typeface="+mn-lt"/>
                <a:ea typeface="+mn-ea"/>
                <a:cs typeface="+mn-cs"/>
              </a:rPr>
              <a:t>.</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17</a:t>
            </a:fld>
            <a:endParaRPr lang="en-US"/>
          </a:p>
        </p:txBody>
      </p:sp>
    </p:spTree>
    <p:extLst>
      <p:ext uri="{BB962C8B-B14F-4D97-AF65-F5344CB8AC3E}">
        <p14:creationId xmlns:p14="http://schemas.microsoft.com/office/powerpoint/2010/main" val="158744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Version control:</a:t>
            </a:r>
          </a:p>
          <a:p>
            <a:pPr marL="171450" indent="-171450">
              <a:buFont typeface="Arial" panose="020B0604020202020204" pitchFamily="34" charset="0"/>
              <a:buChar char="•"/>
            </a:pPr>
            <a:r>
              <a:rPr lang="en-TT" dirty="0"/>
              <a:t>Track project history </a:t>
            </a:r>
          </a:p>
          <a:p>
            <a:pPr marL="171450" indent="-171450">
              <a:buFont typeface="Arial" panose="020B0604020202020204" pitchFamily="34" charset="0"/>
              <a:buChar char="•"/>
            </a:pPr>
            <a:r>
              <a:rPr lang="en-TT" dirty="0"/>
              <a:t>Collaborate together</a:t>
            </a:r>
          </a:p>
          <a:p>
            <a:pPr marL="0" indent="0">
              <a:buFont typeface="Arial" panose="020B0604020202020204" pitchFamily="34" charset="0"/>
              <a:buNone/>
            </a:pPr>
            <a:r>
              <a:rPr lang="en-TT" sz="1200" b="1" i="0" kern="1200" dirty="0">
                <a:solidFill>
                  <a:schemeClr val="tx1"/>
                </a:solidFill>
                <a:effectLst/>
                <a:latin typeface="+mn-lt"/>
                <a:ea typeface="+mn-ea"/>
                <a:cs typeface="+mn-cs"/>
              </a:rPr>
              <a:t>Version control</a:t>
            </a:r>
            <a:r>
              <a:rPr lang="en-TT" sz="1200" b="0" i="0" kern="1200" dirty="0">
                <a:solidFill>
                  <a:schemeClr val="tx1"/>
                </a:solidFill>
                <a:effectLst/>
                <a:latin typeface="+mn-lt"/>
                <a:ea typeface="+mn-ea"/>
                <a:cs typeface="+mn-cs"/>
              </a:rPr>
              <a:t> systems are a category of software tools that help a software team manage changes to source code over time</a:t>
            </a:r>
            <a:endParaRPr lang="en-US" dirty="0"/>
          </a:p>
        </p:txBody>
      </p:sp>
      <p:sp>
        <p:nvSpPr>
          <p:cNvPr id="4" name="Slide Number Placeholder 3"/>
          <p:cNvSpPr>
            <a:spLocks noGrp="1"/>
          </p:cNvSpPr>
          <p:nvPr>
            <p:ph type="sldNum" sz="quarter" idx="5"/>
          </p:nvPr>
        </p:nvSpPr>
        <p:spPr/>
        <p:txBody>
          <a:bodyPr/>
          <a:lstStyle/>
          <a:p>
            <a:fld id="{11F38A6E-73C6-4E39-BF9D-2FD8436990E6}" type="slidenum">
              <a:rPr lang="en-US" smtClean="0"/>
              <a:t>2</a:t>
            </a:fld>
            <a:endParaRPr lang="en-US"/>
          </a:p>
        </p:txBody>
      </p:sp>
    </p:spTree>
    <p:extLst>
      <p:ext uri="{BB962C8B-B14F-4D97-AF65-F5344CB8AC3E}">
        <p14:creationId xmlns:p14="http://schemas.microsoft.com/office/powerpoint/2010/main" val="43505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Git is a command line tool that will help us with version control in several different ways:</a:t>
            </a:r>
          </a:p>
          <a:p>
            <a:pPr marL="171450" indent="-171450">
              <a:buFont typeface="Arial" panose="020B0604020202020204" pitchFamily="34" charset="0"/>
              <a:buChar char="•"/>
            </a:pPr>
            <a:r>
              <a:rPr lang="en-TT" dirty="0"/>
              <a:t>Provides an effective way to keep track of changes we make to our code by saving snapshots of our code at any given point in time.</a:t>
            </a:r>
          </a:p>
          <a:p>
            <a:pPr marL="171450" indent="-171450">
              <a:buFont typeface="Arial" panose="020B0604020202020204" pitchFamily="34" charset="0"/>
              <a:buChar char="•"/>
            </a:pPr>
            <a:r>
              <a:rPr lang="en-TT" dirty="0"/>
              <a:t>Allowing us to easily synchronize code between different people working on the same project by allowing us to pull information from and push information to a web repository.</a:t>
            </a:r>
          </a:p>
          <a:p>
            <a:pPr marL="171450" indent="-171450">
              <a:buFont typeface="Arial" panose="020B0604020202020204" pitchFamily="34" charset="0"/>
              <a:buChar char="•"/>
            </a:pPr>
            <a:r>
              <a:rPr lang="en-TT" dirty="0"/>
              <a:t>Allowing us to revert back to earlier versions of our code if we realize we’ve made a mistake.</a:t>
            </a:r>
          </a:p>
          <a:p>
            <a:pPr marL="171450" indent="-171450">
              <a:buFont typeface="Arial" panose="020B0604020202020204" pitchFamily="34" charset="0"/>
              <a:buChar char="•"/>
            </a:pPr>
            <a:r>
              <a:rPr lang="en-TT" dirty="0"/>
              <a:t>It compresses content and doesn’t store duplicates.</a:t>
            </a:r>
          </a:p>
          <a:p>
            <a:pPr marL="0" indent="0">
              <a:buFont typeface="Arial" panose="020B0604020202020204" pitchFamily="34" charset="0"/>
              <a:buNone/>
            </a:pPr>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3</a:t>
            </a:fld>
            <a:endParaRPr lang="en-US"/>
          </a:p>
        </p:txBody>
      </p:sp>
    </p:spTree>
    <p:extLst>
      <p:ext uri="{BB962C8B-B14F-4D97-AF65-F5344CB8AC3E}">
        <p14:creationId xmlns:p14="http://schemas.microsoft.com/office/powerpoint/2010/main" val="143010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Git --version : This command displays the version of the currently installed Git application on your pc. Example </a:t>
            </a:r>
          </a:p>
        </p:txBody>
      </p:sp>
      <p:sp>
        <p:nvSpPr>
          <p:cNvPr id="4" name="Slide Number Placeholder 3"/>
          <p:cNvSpPr>
            <a:spLocks noGrp="1"/>
          </p:cNvSpPr>
          <p:nvPr>
            <p:ph type="sldNum" sz="quarter" idx="5"/>
          </p:nvPr>
        </p:nvSpPr>
        <p:spPr/>
        <p:txBody>
          <a:bodyPr/>
          <a:lstStyle/>
          <a:p>
            <a:fld id="{11F38A6E-73C6-4E39-BF9D-2FD8436990E6}" type="slidenum">
              <a:rPr lang="en-US" smtClean="0"/>
              <a:t>4</a:t>
            </a:fld>
            <a:endParaRPr lang="en-US"/>
          </a:p>
        </p:txBody>
      </p:sp>
    </p:spTree>
    <p:extLst>
      <p:ext uri="{BB962C8B-B14F-4D97-AF65-F5344CB8AC3E}">
        <p14:creationId xmlns:p14="http://schemas.microsoft.com/office/powerpoint/2010/main" val="263183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T" sz="1200" dirty="0">
                <a:solidFill>
                  <a:srgbClr val="FFFFFF"/>
                </a:solidFill>
              </a:rPr>
              <a:t>Link to download Git application </a:t>
            </a:r>
            <a:r>
              <a:rPr lang="en-TT" sz="1200" dirty="0">
                <a:solidFill>
                  <a:srgbClr val="FFFFFF"/>
                </a:solidFill>
                <a:hlinkClick r:id="rId3"/>
              </a:rPr>
              <a:t>https://git-scm.com/download/win</a:t>
            </a:r>
            <a:r>
              <a:rPr lang="en-TT" sz="1200" dirty="0">
                <a:solidFill>
                  <a:srgbClr val="FFFFFF"/>
                </a:solidFill>
              </a:rPr>
              <a:t> (when it is opened in the browser, the download starts automatically)</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5</a:t>
            </a:fld>
            <a:endParaRPr lang="en-US"/>
          </a:p>
        </p:txBody>
      </p:sp>
    </p:spTree>
    <p:extLst>
      <p:ext uri="{BB962C8B-B14F-4D97-AF65-F5344CB8AC3E}">
        <p14:creationId xmlns:p14="http://schemas.microsoft.com/office/powerpoint/2010/main" val="35633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*Add </a:t>
            </a:r>
            <a:r>
              <a:rPr lang="en-TT" dirty="0" err="1"/>
              <a:t>VSCode</a:t>
            </a:r>
            <a:r>
              <a:rPr lang="en-TT" dirty="0"/>
              <a:t> to your </a:t>
            </a:r>
            <a:r>
              <a:rPr lang="en-TT" dirty="0" err="1"/>
              <a:t>environement</a:t>
            </a:r>
            <a:r>
              <a:rPr lang="en-TT" dirty="0"/>
              <a:t> path. This issue will have to be resolved by the user as each operating system have different instruction to adding </a:t>
            </a:r>
            <a:r>
              <a:rPr lang="en-TT" dirty="0" err="1"/>
              <a:t>VSCode</a:t>
            </a:r>
            <a:r>
              <a:rPr lang="en-TT" dirty="0"/>
              <a:t> to your path. </a:t>
            </a:r>
          </a:p>
          <a:p>
            <a:endParaRPr lang="en-TT" dirty="0"/>
          </a:p>
          <a:p>
            <a:r>
              <a:rPr lang="en-TT" dirty="0"/>
              <a:t>Another command:</a:t>
            </a:r>
          </a:p>
          <a:p>
            <a:r>
              <a:rPr lang="en-TT" dirty="0"/>
              <a:t>git --help -&gt; This command provides a list of common commands used in git and a description of what each command can achieve. </a:t>
            </a:r>
          </a:p>
        </p:txBody>
      </p:sp>
      <p:sp>
        <p:nvSpPr>
          <p:cNvPr id="4" name="Slide Number Placeholder 3"/>
          <p:cNvSpPr>
            <a:spLocks noGrp="1"/>
          </p:cNvSpPr>
          <p:nvPr>
            <p:ph type="sldNum" sz="quarter" idx="5"/>
          </p:nvPr>
        </p:nvSpPr>
        <p:spPr/>
        <p:txBody>
          <a:bodyPr/>
          <a:lstStyle/>
          <a:p>
            <a:fld id="{11F38A6E-73C6-4E39-BF9D-2FD8436990E6}" type="slidenum">
              <a:rPr lang="en-US" smtClean="0"/>
              <a:t>6</a:t>
            </a:fld>
            <a:endParaRPr lang="en-US"/>
          </a:p>
        </p:txBody>
      </p:sp>
    </p:spTree>
    <p:extLst>
      <p:ext uri="{BB962C8B-B14F-4D97-AF65-F5344CB8AC3E}">
        <p14:creationId xmlns:p14="http://schemas.microsoft.com/office/powerpoint/2010/main" val="29125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T" dirty="0" err="1"/>
              <a:t>Github</a:t>
            </a:r>
            <a:r>
              <a:rPr lang="en-TT" dirty="0"/>
              <a:t> link to setup account -&gt; https://github.com/join?ref_cta=Sign+up&amp;ref_loc=header+logged+out&amp;ref_page=%2F&amp;source=header-home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TT" dirty="0"/>
              <a:t>GitHub is a website that allows you to store repositories remotely on the web.</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7</a:t>
            </a:fld>
            <a:endParaRPr lang="en-US"/>
          </a:p>
        </p:txBody>
      </p:sp>
    </p:spTree>
    <p:extLst>
      <p:ext uri="{BB962C8B-B14F-4D97-AF65-F5344CB8AC3E}">
        <p14:creationId xmlns:p14="http://schemas.microsoft.com/office/powerpoint/2010/main" val="398436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T" dirty="0"/>
              <a:t>To create a new repository on GitHub:</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Make sure that you have a GitHub account set up. </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Click the </a:t>
            </a:r>
            <a:r>
              <a:rPr lang="en-TT" sz="1200" b="1" i="0" kern="1200" dirty="0">
                <a:solidFill>
                  <a:schemeClr val="tx1"/>
                </a:solidFill>
                <a:effectLst/>
                <a:latin typeface="+mn-lt"/>
                <a:ea typeface="+mn-ea"/>
                <a:cs typeface="+mn-cs"/>
              </a:rPr>
              <a:t>+</a:t>
            </a:r>
            <a:r>
              <a:rPr lang="en-TT" sz="1200" b="0" i="0" kern="1200" dirty="0">
                <a:solidFill>
                  <a:schemeClr val="tx1"/>
                </a:solidFill>
                <a:effectLst/>
                <a:latin typeface="+mn-lt"/>
                <a:ea typeface="+mn-ea"/>
                <a:cs typeface="+mn-cs"/>
              </a:rPr>
              <a:t> in the top-right corner, and then click “New repository” or click the green button on the right with the word new on it.</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Create a repository name that describes your project</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(Optional) Provide a description for your repository</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Choose whether the repository should be public (visible to anyone on the web) or private (visible just to you and others you specifically grant access)</a:t>
            </a:r>
          </a:p>
          <a:p>
            <a:pPr marL="171450" indent="-171450">
              <a:buFont typeface="Arial" panose="020B0604020202020204" pitchFamily="34" charset="0"/>
              <a:buChar char="•"/>
            </a:pPr>
            <a:r>
              <a:rPr lang="en-TT" sz="1200" b="0" i="0" kern="1200" dirty="0">
                <a:solidFill>
                  <a:schemeClr val="tx1"/>
                </a:solidFill>
                <a:effectLst/>
                <a:latin typeface="+mn-lt"/>
                <a:ea typeface="+mn-ea"/>
                <a:cs typeface="+mn-cs"/>
              </a:rPr>
              <a:t>(Optional) Decide whether you want to add a README, which is a file describing your new repository.</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8</a:t>
            </a:fld>
            <a:endParaRPr lang="en-US"/>
          </a:p>
        </p:txBody>
      </p:sp>
    </p:spTree>
    <p:extLst>
      <p:ext uri="{BB962C8B-B14F-4D97-AF65-F5344CB8AC3E}">
        <p14:creationId xmlns:p14="http://schemas.microsoft.com/office/powerpoint/2010/main" val="346389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T" sz="1200" b="0" i="0" kern="1200" dirty="0">
                <a:solidFill>
                  <a:schemeClr val="tx1"/>
                </a:solidFill>
                <a:effectLst/>
                <a:latin typeface="+mn-lt"/>
                <a:ea typeface="+mn-ea"/>
                <a:cs typeface="+mn-cs"/>
              </a:rPr>
              <a:t>In your terminal, run git clone &lt;repository </a:t>
            </a:r>
            <a:r>
              <a:rPr lang="en-TT" sz="1200" b="0" i="0" kern="1200" dirty="0" err="1">
                <a:solidFill>
                  <a:schemeClr val="tx1"/>
                </a:solidFill>
                <a:effectLst/>
                <a:latin typeface="+mn-lt"/>
                <a:ea typeface="+mn-ea"/>
                <a:cs typeface="+mn-cs"/>
              </a:rPr>
              <a:t>url</a:t>
            </a:r>
            <a:r>
              <a:rPr lang="en-TT" sz="1200" b="0" i="0" kern="1200" dirty="0">
                <a:solidFill>
                  <a:schemeClr val="tx1"/>
                </a:solidFill>
                <a:effectLst/>
                <a:latin typeface="+mn-lt"/>
                <a:ea typeface="+mn-ea"/>
                <a:cs typeface="+mn-cs"/>
              </a:rPr>
              <a:t>&gt;. This will download the repository to your computer. If you didn’t create a README, you will get the warning: You appear to have cloned into an empty repository. This is normal, and there’s no need to worry about it.</a:t>
            </a:r>
          </a:p>
          <a:p>
            <a:endParaRPr lang="en-TT" dirty="0"/>
          </a:p>
        </p:txBody>
      </p:sp>
      <p:sp>
        <p:nvSpPr>
          <p:cNvPr id="4" name="Slide Number Placeholder 3"/>
          <p:cNvSpPr>
            <a:spLocks noGrp="1"/>
          </p:cNvSpPr>
          <p:nvPr>
            <p:ph type="sldNum" sz="quarter" idx="5"/>
          </p:nvPr>
        </p:nvSpPr>
        <p:spPr/>
        <p:txBody>
          <a:bodyPr/>
          <a:lstStyle/>
          <a:p>
            <a:fld id="{11F38A6E-73C6-4E39-BF9D-2FD8436990E6}" type="slidenum">
              <a:rPr lang="en-US" smtClean="0"/>
              <a:t>9</a:t>
            </a:fld>
            <a:endParaRPr lang="en-US"/>
          </a:p>
        </p:txBody>
      </p:sp>
    </p:spTree>
    <p:extLst>
      <p:ext uri="{BB962C8B-B14F-4D97-AF65-F5344CB8AC3E}">
        <p14:creationId xmlns:p14="http://schemas.microsoft.com/office/powerpoint/2010/main" val="2612900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FA1B97-98F1-4B4E-816D-27FA0E062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885766-9CF8-4977-9A1A-9B59136CC878}"/>
              </a:ext>
            </a:extLst>
          </p:cNvPr>
          <p:cNvPicPr>
            <a:picLocks noChangeAspect="1"/>
          </p:cNvPicPr>
          <p:nvPr/>
        </p:nvPicPr>
        <p:blipFill>
          <a:blip r:embed="rId3"/>
          <a:stretch>
            <a:fillRect/>
          </a:stretch>
        </p:blipFill>
        <p:spPr>
          <a:xfrm>
            <a:off x="2174450" y="484633"/>
            <a:ext cx="2975379" cy="2875460"/>
          </a:xfrm>
          <a:prstGeom prst="rect">
            <a:avLst/>
          </a:prstGeom>
        </p:spPr>
      </p:pic>
      <p:pic>
        <p:nvPicPr>
          <p:cNvPr id="7" name="Graphic 6" descr="Cloud Computing">
            <a:extLst>
              <a:ext uri="{FF2B5EF4-FFF2-40B4-BE49-F238E27FC236}">
                <a16:creationId xmlns:a16="http://schemas.microsoft.com/office/drawing/2014/main" id="{28808C4B-05EA-4A9B-B28A-E64B59A51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7114" y="484633"/>
            <a:ext cx="2875460" cy="2875460"/>
          </a:xfrm>
          <a:prstGeom prst="rect">
            <a:avLst/>
          </a:prstGeom>
        </p:spPr>
      </p:pic>
      <p:sp>
        <p:nvSpPr>
          <p:cNvPr id="14" name="Freeform: Shape 13">
            <a:extLst>
              <a:ext uri="{FF2B5EF4-FFF2-40B4-BE49-F238E27FC236}">
                <a16:creationId xmlns:a16="http://schemas.microsoft.com/office/drawing/2014/main" id="{71B2BF06-97B5-459D-A2C0-49B160F57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D8BD7F-E25D-4BA7-8C7D-7EC9A1E077F5}"/>
              </a:ext>
            </a:extLst>
          </p:cNvPr>
          <p:cNvSpPr>
            <a:spLocks noGrp="1"/>
          </p:cNvSpPr>
          <p:nvPr>
            <p:ph type="ctrTitle"/>
          </p:nvPr>
        </p:nvSpPr>
        <p:spPr>
          <a:xfrm>
            <a:off x="810001" y="4084320"/>
            <a:ext cx="10572000" cy="1275776"/>
          </a:xfrm>
        </p:spPr>
        <p:txBody>
          <a:bodyPr>
            <a:normAutofit/>
          </a:bodyPr>
          <a:lstStyle/>
          <a:p>
            <a:r>
              <a:rPr lang="en-TT" dirty="0"/>
              <a:t>Git : Version Control</a:t>
            </a:r>
            <a:endParaRPr lang="en-US"/>
          </a:p>
        </p:txBody>
      </p:sp>
      <p:sp>
        <p:nvSpPr>
          <p:cNvPr id="3" name="Subtitle 2">
            <a:extLst>
              <a:ext uri="{FF2B5EF4-FFF2-40B4-BE49-F238E27FC236}">
                <a16:creationId xmlns:a16="http://schemas.microsoft.com/office/drawing/2014/main" id="{1FB2C4BD-A1B6-42AB-9A5D-F010B5D9B86D}"/>
              </a:ext>
            </a:extLst>
          </p:cNvPr>
          <p:cNvSpPr>
            <a:spLocks noGrp="1"/>
          </p:cNvSpPr>
          <p:nvPr>
            <p:ph type="subTitle" idx="1"/>
          </p:nvPr>
        </p:nvSpPr>
        <p:spPr>
          <a:xfrm>
            <a:off x="810001" y="5520303"/>
            <a:ext cx="10572000" cy="434974"/>
          </a:xfrm>
        </p:spPr>
        <p:txBody>
          <a:bodyPr>
            <a:normAutofit/>
          </a:bodyPr>
          <a:lstStyle/>
          <a:p>
            <a:r>
              <a:rPr lang="en-US">
                <a:solidFill>
                  <a:srgbClr val="FFFFFF"/>
                </a:solidFill>
              </a:rPr>
              <a:t>UWICS EVENT – Git Introduction</a:t>
            </a:r>
          </a:p>
        </p:txBody>
      </p:sp>
    </p:spTree>
    <p:extLst>
      <p:ext uri="{BB962C8B-B14F-4D97-AF65-F5344CB8AC3E}">
        <p14:creationId xmlns:p14="http://schemas.microsoft.com/office/powerpoint/2010/main" val="21356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5F03-EF05-4CD6-8635-76FB80B0B19B}"/>
              </a:ext>
            </a:extLst>
          </p:cNvPr>
          <p:cNvSpPr>
            <a:spLocks noGrp="1"/>
          </p:cNvSpPr>
          <p:nvPr>
            <p:ph type="title"/>
          </p:nvPr>
        </p:nvSpPr>
        <p:spPr/>
        <p:txBody>
          <a:bodyPr>
            <a:normAutofit/>
          </a:bodyPr>
          <a:lstStyle/>
          <a:p>
            <a:r>
              <a:rPr lang="en-TT" dirty="0"/>
              <a:t>Adding changes</a:t>
            </a:r>
            <a:endParaRPr lang="en-US" dirty="0"/>
          </a:p>
        </p:txBody>
      </p:sp>
      <p:graphicFrame>
        <p:nvGraphicFramePr>
          <p:cNvPr id="7" name="Content Placeholder 2">
            <a:extLst>
              <a:ext uri="{FF2B5EF4-FFF2-40B4-BE49-F238E27FC236}">
                <a16:creationId xmlns:a16="http://schemas.microsoft.com/office/drawing/2014/main" id="{687AD8ED-D511-4010-8EE0-EF2B5D56BE71}"/>
              </a:ext>
            </a:extLst>
          </p:cNvPr>
          <p:cNvGraphicFramePr>
            <a:graphicFrameLocks noGrp="1"/>
          </p:cNvGraphicFramePr>
          <p:nvPr>
            <p:ph idx="1"/>
            <p:extLst>
              <p:ext uri="{D42A27DB-BD31-4B8C-83A1-F6EECF244321}">
                <p14:modId xmlns:p14="http://schemas.microsoft.com/office/powerpoint/2010/main" val="2520743932"/>
              </p:ext>
            </p:extLst>
          </p:nvPr>
        </p:nvGraphicFramePr>
        <p:xfrm>
          <a:off x="818713" y="2413000"/>
          <a:ext cx="3835583"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screenshot of a cell phone&#10;&#10;Description generated with very high confidence">
            <a:extLst>
              <a:ext uri="{FF2B5EF4-FFF2-40B4-BE49-F238E27FC236}">
                <a16:creationId xmlns:a16="http://schemas.microsoft.com/office/drawing/2014/main" id="{505D93A1-9B65-40B6-BEB1-9690017C70DF}"/>
              </a:ext>
            </a:extLst>
          </p:cNvPr>
          <p:cNvPicPr>
            <a:picLocks noChangeAspect="1"/>
          </p:cNvPicPr>
          <p:nvPr/>
        </p:nvPicPr>
        <p:blipFill>
          <a:blip r:embed="rId8"/>
          <a:stretch>
            <a:fillRect/>
          </a:stretch>
        </p:blipFill>
        <p:spPr>
          <a:xfrm>
            <a:off x="4810120" y="3079103"/>
            <a:ext cx="6944988" cy="241338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8100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2278-A8BD-4BE3-BEEA-197421479664}"/>
              </a:ext>
            </a:extLst>
          </p:cNvPr>
          <p:cNvSpPr>
            <a:spLocks noGrp="1"/>
          </p:cNvSpPr>
          <p:nvPr>
            <p:ph type="title"/>
          </p:nvPr>
        </p:nvSpPr>
        <p:spPr/>
        <p:txBody>
          <a:bodyPr/>
          <a:lstStyle/>
          <a:p>
            <a:r>
              <a:rPr lang="en-TT" dirty="0"/>
              <a:t>Ready for commitment?</a:t>
            </a:r>
            <a:endParaRPr lang="en-US" dirty="0"/>
          </a:p>
        </p:txBody>
      </p:sp>
      <p:sp>
        <p:nvSpPr>
          <p:cNvPr id="3" name="Content Placeholder 2">
            <a:extLst>
              <a:ext uri="{FF2B5EF4-FFF2-40B4-BE49-F238E27FC236}">
                <a16:creationId xmlns:a16="http://schemas.microsoft.com/office/drawing/2014/main" id="{7EB60C08-D001-4BA3-B02B-3F227CDFF184}"/>
              </a:ext>
            </a:extLst>
          </p:cNvPr>
          <p:cNvSpPr>
            <a:spLocks noGrp="1"/>
          </p:cNvSpPr>
          <p:nvPr>
            <p:ph idx="1"/>
          </p:nvPr>
        </p:nvSpPr>
        <p:spPr>
          <a:xfrm>
            <a:off x="1228726" y="2222287"/>
            <a:ext cx="3522469" cy="3636511"/>
          </a:xfrm>
        </p:spPr>
        <p:txBody>
          <a:bodyPr/>
          <a:lstStyle/>
          <a:p>
            <a:pPr marL="0" indent="0">
              <a:buNone/>
            </a:pPr>
            <a:r>
              <a:rPr lang="en-TT" dirty="0"/>
              <a:t>“git commit –m [MESSAGE]”</a:t>
            </a:r>
          </a:p>
          <a:p>
            <a:pPr marL="0" indent="0">
              <a:buNone/>
            </a:pPr>
            <a:r>
              <a:rPr lang="en-TT" b="1" dirty="0"/>
              <a:t>ALTERNATIVELY:</a:t>
            </a:r>
          </a:p>
          <a:p>
            <a:pPr marL="0" indent="0">
              <a:buNone/>
            </a:pPr>
            <a:r>
              <a:rPr lang="en-TT" b="1" dirty="0"/>
              <a:t>“</a:t>
            </a:r>
            <a:r>
              <a:rPr lang="en-TT" dirty="0"/>
              <a:t>git commit –am “[message]”</a:t>
            </a:r>
            <a:endParaRPr lang="en-US" b="1" dirty="0"/>
          </a:p>
        </p:txBody>
      </p:sp>
      <p:pic>
        <p:nvPicPr>
          <p:cNvPr id="4" name="Picture 3">
            <a:extLst>
              <a:ext uri="{FF2B5EF4-FFF2-40B4-BE49-F238E27FC236}">
                <a16:creationId xmlns:a16="http://schemas.microsoft.com/office/drawing/2014/main" id="{9D567517-D280-4B22-81E9-C7B6BA09A8DD}"/>
              </a:ext>
            </a:extLst>
          </p:cNvPr>
          <p:cNvPicPr>
            <a:picLocks noChangeAspect="1"/>
          </p:cNvPicPr>
          <p:nvPr/>
        </p:nvPicPr>
        <p:blipFill>
          <a:blip r:embed="rId3"/>
          <a:stretch>
            <a:fillRect/>
          </a:stretch>
        </p:blipFill>
        <p:spPr>
          <a:xfrm>
            <a:off x="5532698" y="3524435"/>
            <a:ext cx="5993878" cy="1032214"/>
          </a:xfrm>
          <a:prstGeom prst="rect">
            <a:avLst/>
          </a:prstGeom>
        </p:spPr>
      </p:pic>
    </p:spTree>
    <p:extLst>
      <p:ext uri="{BB962C8B-B14F-4D97-AF65-F5344CB8AC3E}">
        <p14:creationId xmlns:p14="http://schemas.microsoft.com/office/powerpoint/2010/main" val="1593079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FE1F-A201-47C4-9AC3-BB7166059B76}"/>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dirty="0">
                <a:solidFill>
                  <a:srgbClr val="FFFFFF"/>
                </a:solidFill>
              </a:rPr>
              <a:t>Commit Messages</a:t>
            </a:r>
          </a:p>
        </p:txBody>
      </p:sp>
      <p:graphicFrame>
        <p:nvGraphicFramePr>
          <p:cNvPr id="4" name="Table 3">
            <a:extLst>
              <a:ext uri="{FF2B5EF4-FFF2-40B4-BE49-F238E27FC236}">
                <a16:creationId xmlns:a16="http://schemas.microsoft.com/office/drawing/2014/main" id="{D4BA875E-7DDD-4143-8C31-125F7D6EE6C0}"/>
              </a:ext>
            </a:extLst>
          </p:cNvPr>
          <p:cNvGraphicFramePr>
            <a:graphicFrameLocks noGrp="1"/>
          </p:cNvGraphicFramePr>
          <p:nvPr>
            <p:extLst>
              <p:ext uri="{D42A27DB-BD31-4B8C-83A1-F6EECF244321}">
                <p14:modId xmlns:p14="http://schemas.microsoft.com/office/powerpoint/2010/main" val="2086213617"/>
              </p:ext>
            </p:extLst>
          </p:nvPr>
        </p:nvGraphicFramePr>
        <p:xfrm>
          <a:off x="513048" y="2349499"/>
          <a:ext cx="11165905" cy="4036579"/>
        </p:xfrm>
        <a:graphic>
          <a:graphicData uri="http://schemas.openxmlformats.org/drawingml/2006/table">
            <a:tbl>
              <a:tblPr firstRow="1" bandRow="1">
                <a:tableStyleId>{5C22544A-7EE6-4342-B048-85BDC9FD1C3A}</a:tableStyleId>
              </a:tblPr>
              <a:tblGrid>
                <a:gridCol w="5541322">
                  <a:extLst>
                    <a:ext uri="{9D8B030D-6E8A-4147-A177-3AD203B41FA5}">
                      <a16:colId xmlns:a16="http://schemas.microsoft.com/office/drawing/2014/main" val="313777615"/>
                    </a:ext>
                  </a:extLst>
                </a:gridCol>
                <a:gridCol w="5624583">
                  <a:extLst>
                    <a:ext uri="{9D8B030D-6E8A-4147-A177-3AD203B41FA5}">
                      <a16:colId xmlns:a16="http://schemas.microsoft.com/office/drawing/2014/main" val="3867812329"/>
                    </a:ext>
                  </a:extLst>
                </a:gridCol>
              </a:tblGrid>
              <a:tr h="542105">
                <a:tc>
                  <a:txBody>
                    <a:bodyPr/>
                    <a:lstStyle/>
                    <a:p>
                      <a:r>
                        <a:rPr lang="en-TT" sz="2500"/>
                        <a:t>Good </a:t>
                      </a:r>
                      <a:endParaRPr lang="en-US" sz="2500"/>
                    </a:p>
                  </a:txBody>
                  <a:tcPr marL="124680" marR="124680" marT="62340" marB="62340"/>
                </a:tc>
                <a:tc>
                  <a:txBody>
                    <a:bodyPr/>
                    <a:lstStyle/>
                    <a:p>
                      <a:r>
                        <a:rPr lang="en-TT" sz="2500"/>
                        <a:t>Bad</a:t>
                      </a:r>
                      <a:endParaRPr lang="en-US" sz="2500"/>
                    </a:p>
                  </a:txBody>
                  <a:tcPr marL="124680" marR="124680" marT="62340" marB="62340"/>
                </a:tc>
                <a:extLst>
                  <a:ext uri="{0D108BD9-81ED-4DB2-BD59-A6C34878D82A}">
                    <a16:rowId xmlns:a16="http://schemas.microsoft.com/office/drawing/2014/main" val="4032066933"/>
                  </a:ext>
                </a:extLst>
              </a:tr>
              <a:tr h="9229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TT" sz="2500" dirty="0"/>
                        <a:t>Create user model to store user session information </a:t>
                      </a:r>
                      <a:endParaRPr lang="en-US" sz="2500" dirty="0"/>
                    </a:p>
                  </a:txBody>
                  <a:tcPr marL="124680" marR="124680" marT="62340" marB="6234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TT" sz="2500"/>
                        <a:t>Add user.rb</a:t>
                      </a:r>
                      <a:endParaRPr lang="en-US" sz="2500"/>
                    </a:p>
                  </a:txBody>
                  <a:tcPr marL="124680" marR="124680" marT="62340" marB="62340"/>
                </a:tc>
                <a:extLst>
                  <a:ext uri="{0D108BD9-81ED-4DB2-BD59-A6C34878D82A}">
                    <a16:rowId xmlns:a16="http://schemas.microsoft.com/office/drawing/2014/main" val="961171882"/>
                  </a:ext>
                </a:extLst>
              </a:tr>
              <a:tr h="1303828">
                <a:tc>
                  <a:txBody>
                    <a:bodyPr/>
                    <a:lstStyle/>
                    <a:p>
                      <a:r>
                        <a:rPr lang="en-TT" sz="2500"/>
                        <a:t>Added “analyse()” function that accepts any picture and returns what the object is. </a:t>
                      </a:r>
                      <a:endParaRPr lang="en-US" sz="2500"/>
                    </a:p>
                  </a:txBody>
                  <a:tcPr marL="124680" marR="124680" marT="62340" marB="62340"/>
                </a:tc>
                <a:tc>
                  <a:txBody>
                    <a:bodyPr/>
                    <a:lstStyle/>
                    <a:p>
                      <a:r>
                        <a:rPr lang="en-TT" sz="2500" dirty="0"/>
                        <a:t>Added function</a:t>
                      </a:r>
                      <a:endParaRPr lang="en-US" sz="2500" dirty="0"/>
                    </a:p>
                  </a:txBody>
                  <a:tcPr marL="124680" marR="124680" marT="62340" marB="62340"/>
                </a:tc>
                <a:extLst>
                  <a:ext uri="{0D108BD9-81ED-4DB2-BD59-A6C34878D82A}">
                    <a16:rowId xmlns:a16="http://schemas.microsoft.com/office/drawing/2014/main" val="3216132760"/>
                  </a:ext>
                </a:extLst>
              </a:tr>
              <a:tr h="922966">
                <a:tc>
                  <a:txBody>
                    <a:bodyPr/>
                    <a:lstStyle/>
                    <a:p>
                      <a:r>
                        <a:rPr lang="en-TT" sz="2500"/>
                        <a:t>“calc1()” function crashes program after addition of name array “names”</a:t>
                      </a:r>
                      <a:endParaRPr lang="en-US" sz="2500"/>
                    </a:p>
                  </a:txBody>
                  <a:tcPr marL="124680" marR="124680" marT="62340" marB="62340"/>
                </a:tc>
                <a:tc>
                  <a:txBody>
                    <a:bodyPr/>
                    <a:lstStyle/>
                    <a:p>
                      <a:r>
                        <a:rPr lang="en-TT" sz="2500" dirty="0" err="1"/>
                        <a:t>Yall</a:t>
                      </a:r>
                      <a:r>
                        <a:rPr lang="en-TT" sz="2500" dirty="0"/>
                        <a:t> … I really </a:t>
                      </a:r>
                      <a:r>
                        <a:rPr lang="en-TT" sz="2500" dirty="0" err="1"/>
                        <a:t>gonna</a:t>
                      </a:r>
                      <a:r>
                        <a:rPr lang="en-TT" sz="2500" dirty="0"/>
                        <a:t> cry if nobody fix this </a:t>
                      </a:r>
                      <a:r>
                        <a:rPr lang="en-TT" sz="2500" dirty="0" err="1"/>
                        <a:t>tbh</a:t>
                      </a:r>
                      <a:r>
                        <a:rPr lang="en-TT" sz="2500" dirty="0"/>
                        <a:t> :’(</a:t>
                      </a:r>
                      <a:endParaRPr lang="en-US" sz="2500" dirty="0"/>
                    </a:p>
                  </a:txBody>
                  <a:tcPr marL="124680" marR="124680" marT="62340" marB="62340"/>
                </a:tc>
                <a:extLst>
                  <a:ext uri="{0D108BD9-81ED-4DB2-BD59-A6C34878D82A}">
                    <a16:rowId xmlns:a16="http://schemas.microsoft.com/office/drawing/2014/main" val="2445686181"/>
                  </a:ext>
                </a:extLst>
              </a:tr>
            </a:tbl>
          </a:graphicData>
        </a:graphic>
      </p:graphicFrame>
    </p:spTree>
    <p:extLst>
      <p:ext uri="{BB962C8B-B14F-4D97-AF65-F5344CB8AC3E}">
        <p14:creationId xmlns:p14="http://schemas.microsoft.com/office/powerpoint/2010/main" val="11812852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B30E-4271-483C-85E0-1F191B9647D5}"/>
              </a:ext>
            </a:extLst>
          </p:cNvPr>
          <p:cNvSpPr>
            <a:spLocks noGrp="1"/>
          </p:cNvSpPr>
          <p:nvPr>
            <p:ph type="title"/>
          </p:nvPr>
        </p:nvSpPr>
        <p:spPr>
          <a:xfrm>
            <a:off x="1367846" y="2921626"/>
            <a:ext cx="4427891" cy="1014747"/>
          </a:xfrm>
        </p:spPr>
        <p:txBody>
          <a:bodyPr/>
          <a:lstStyle/>
          <a:p>
            <a:pPr algn="ctr"/>
            <a:r>
              <a:rPr lang="en-TT" sz="4000" dirty="0"/>
              <a:t>git push</a:t>
            </a:r>
            <a:endParaRPr lang="en-US" sz="4000" dirty="0"/>
          </a:p>
        </p:txBody>
      </p:sp>
      <p:pic>
        <p:nvPicPr>
          <p:cNvPr id="4" name="Content Placeholder 4" descr="Shape, icon&#10;&#10;Description automatically generated">
            <a:extLst>
              <a:ext uri="{FF2B5EF4-FFF2-40B4-BE49-F238E27FC236}">
                <a16:creationId xmlns:a16="http://schemas.microsoft.com/office/drawing/2014/main" id="{A0D043A7-C5D1-4B9A-AD4D-6B818FBC7AA5}"/>
              </a:ext>
            </a:extLst>
          </p:cNvPr>
          <p:cNvPicPr>
            <a:picLocks noChangeAspect="1"/>
          </p:cNvPicPr>
          <p:nvPr/>
        </p:nvPicPr>
        <p:blipFill>
          <a:blip r:embed="rId3"/>
          <a:stretch>
            <a:fillRect/>
          </a:stretch>
        </p:blipFill>
        <p:spPr>
          <a:xfrm>
            <a:off x="6396265" y="3321423"/>
            <a:ext cx="1244144" cy="1682496"/>
          </a:xfrm>
          <a:prstGeom prst="roundRect">
            <a:avLst>
              <a:gd name="adj" fmla="val 3876"/>
            </a:avLst>
          </a:prstGeom>
          <a:ln>
            <a:noFill/>
          </a:ln>
          <a:effectLst/>
        </p:spPr>
      </p:pic>
      <p:pic>
        <p:nvPicPr>
          <p:cNvPr id="5" name="Picture 4" descr="A picture containing icon&#10;&#10;Description automatically generated">
            <a:extLst>
              <a:ext uri="{FF2B5EF4-FFF2-40B4-BE49-F238E27FC236}">
                <a16:creationId xmlns:a16="http://schemas.microsoft.com/office/drawing/2014/main" id="{8A6824A5-D96F-4AFC-95B3-67248F44E69C}"/>
              </a:ext>
            </a:extLst>
          </p:cNvPr>
          <p:cNvPicPr>
            <a:picLocks noChangeAspect="1"/>
          </p:cNvPicPr>
          <p:nvPr/>
        </p:nvPicPr>
        <p:blipFill>
          <a:blip r:embed="rId4"/>
          <a:stretch>
            <a:fillRect/>
          </a:stretch>
        </p:blipFill>
        <p:spPr>
          <a:xfrm>
            <a:off x="10664952" y="1134110"/>
            <a:ext cx="1527048" cy="1527048"/>
          </a:xfrm>
          <a:prstGeom prst="roundRect">
            <a:avLst>
              <a:gd name="adj" fmla="val 3876"/>
            </a:avLst>
          </a:prstGeom>
          <a:ln>
            <a:noFill/>
          </a:ln>
          <a:effectLst/>
        </p:spPr>
      </p:pic>
      <p:sp>
        <p:nvSpPr>
          <p:cNvPr id="7" name="TextBox 6">
            <a:extLst>
              <a:ext uri="{FF2B5EF4-FFF2-40B4-BE49-F238E27FC236}">
                <a16:creationId xmlns:a16="http://schemas.microsoft.com/office/drawing/2014/main" id="{CC4C666D-1823-4D5D-BF8F-508707FE557A}"/>
              </a:ext>
            </a:extLst>
          </p:cNvPr>
          <p:cNvSpPr txBox="1"/>
          <p:nvPr/>
        </p:nvSpPr>
        <p:spPr>
          <a:xfrm>
            <a:off x="6396265" y="3826039"/>
            <a:ext cx="1340103" cy="1077218"/>
          </a:xfrm>
          <a:prstGeom prst="rect">
            <a:avLst/>
          </a:prstGeom>
          <a:noFill/>
        </p:spPr>
        <p:txBody>
          <a:bodyPr wrap="square" rtlCol="0">
            <a:spAutoFit/>
          </a:bodyPr>
          <a:lstStyle/>
          <a:p>
            <a:pPr>
              <a:spcAft>
                <a:spcPts val="600"/>
              </a:spcAft>
            </a:pPr>
            <a:r>
              <a:rPr lang="en-TT" dirty="0">
                <a:solidFill>
                  <a:schemeClr val="bg1"/>
                </a:solidFill>
              </a:rPr>
              <a:t>a = 1</a:t>
            </a:r>
          </a:p>
          <a:p>
            <a:pPr>
              <a:spcAft>
                <a:spcPts val="600"/>
              </a:spcAft>
            </a:pPr>
            <a:r>
              <a:rPr lang="en-TT" dirty="0">
                <a:solidFill>
                  <a:schemeClr val="bg1"/>
                </a:solidFill>
              </a:rPr>
              <a:t>b = 2</a:t>
            </a:r>
          </a:p>
          <a:p>
            <a:pPr>
              <a:spcAft>
                <a:spcPts val="600"/>
              </a:spcAft>
            </a:pPr>
            <a:r>
              <a:rPr lang="en-TT" dirty="0">
                <a:solidFill>
                  <a:schemeClr val="bg1"/>
                </a:solidFill>
              </a:rPr>
              <a:t>c = “five”</a:t>
            </a:r>
          </a:p>
        </p:txBody>
      </p:sp>
      <p:pic>
        <p:nvPicPr>
          <p:cNvPr id="8" name="Picture 7" descr="A picture containing shape&#10;&#10;Description automatically generated">
            <a:extLst>
              <a:ext uri="{FF2B5EF4-FFF2-40B4-BE49-F238E27FC236}">
                <a16:creationId xmlns:a16="http://schemas.microsoft.com/office/drawing/2014/main" id="{ADD62E92-8566-4C34-B020-024FF43150BF}"/>
              </a:ext>
            </a:extLst>
          </p:cNvPr>
          <p:cNvPicPr>
            <a:picLocks noChangeAspect="1"/>
          </p:cNvPicPr>
          <p:nvPr/>
        </p:nvPicPr>
        <p:blipFill>
          <a:blip r:embed="rId5"/>
          <a:stretch>
            <a:fillRect/>
          </a:stretch>
        </p:blipFill>
        <p:spPr>
          <a:xfrm>
            <a:off x="6096000" y="5119714"/>
            <a:ext cx="1530562" cy="1530562"/>
          </a:xfrm>
          <a:prstGeom prst="roundRect">
            <a:avLst>
              <a:gd name="adj" fmla="val 3876"/>
            </a:avLst>
          </a:prstGeom>
          <a:solidFill>
            <a:schemeClr val="tx1"/>
          </a:solidFill>
          <a:ln>
            <a:noFill/>
          </a:ln>
          <a:effectLst/>
        </p:spPr>
      </p:pic>
    </p:spTree>
    <p:extLst>
      <p:ext uri="{BB962C8B-B14F-4D97-AF65-F5344CB8AC3E}">
        <p14:creationId xmlns:p14="http://schemas.microsoft.com/office/powerpoint/2010/main" val="1578760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9154 -0.31806 " pathEditMode="relative" ptsTypes="AA">
                                      <p:cBhvr>
                                        <p:cTn id="6" dur="2000" fill="hold"/>
                                        <p:tgtEl>
                                          <p:spTgt spid="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19154 -0.31806 " pathEditMode="relative" ptsTypes="AA">
                                      <p:cBhvr>
                                        <p:cTn id="8"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5">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5BC3A-CE72-49D9-88F8-06AF1B2EF4B7}"/>
              </a:ext>
            </a:extLst>
          </p:cNvPr>
          <p:cNvSpPr>
            <a:spLocks noGrp="1"/>
          </p:cNvSpPr>
          <p:nvPr>
            <p:ph type="title"/>
          </p:nvPr>
        </p:nvSpPr>
        <p:spPr>
          <a:xfrm>
            <a:off x="810000" y="447188"/>
            <a:ext cx="10571998" cy="970450"/>
          </a:xfrm>
        </p:spPr>
        <p:txBody>
          <a:bodyPr>
            <a:normAutofit/>
          </a:bodyPr>
          <a:lstStyle/>
          <a:p>
            <a:r>
              <a:rPr lang="en-TT"/>
              <a:t>Time to branch out.</a:t>
            </a:r>
            <a:endParaRPr lang="en-US"/>
          </a:p>
        </p:txBody>
      </p:sp>
      <p:graphicFrame>
        <p:nvGraphicFramePr>
          <p:cNvPr id="16" name="Content Placeholder 2">
            <a:extLst>
              <a:ext uri="{FF2B5EF4-FFF2-40B4-BE49-F238E27FC236}">
                <a16:creationId xmlns:a16="http://schemas.microsoft.com/office/drawing/2014/main" id="{3E63ECB3-CE84-4B58-8802-50275CB94FEF}"/>
              </a:ext>
            </a:extLst>
          </p:cNvPr>
          <p:cNvGraphicFramePr>
            <a:graphicFrameLocks noGrp="1"/>
          </p:cNvGraphicFramePr>
          <p:nvPr>
            <p:ph idx="1"/>
            <p:extLst>
              <p:ext uri="{D42A27DB-BD31-4B8C-83A1-F6EECF244321}">
                <p14:modId xmlns:p14="http://schemas.microsoft.com/office/powerpoint/2010/main" val="463238027"/>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9067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Image result for git commit git push git out">
            <a:extLst>
              <a:ext uri="{FF2B5EF4-FFF2-40B4-BE49-F238E27FC236}">
                <a16:creationId xmlns:a16="http://schemas.microsoft.com/office/drawing/2014/main" id="{825FC005-112D-4499-BC11-A58CD7FB3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623" y="873202"/>
            <a:ext cx="4122755" cy="413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75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937E-B709-4AE7-9EEC-FB01B65B0A6A}"/>
              </a:ext>
            </a:extLst>
          </p:cNvPr>
          <p:cNvSpPr>
            <a:spLocks noGrp="1"/>
          </p:cNvSpPr>
          <p:nvPr>
            <p:ph type="title"/>
          </p:nvPr>
        </p:nvSpPr>
        <p:spPr/>
        <p:txBody>
          <a:bodyPr/>
          <a:lstStyle/>
          <a:p>
            <a:r>
              <a:rPr lang="en-TT" dirty="0"/>
              <a:t>FORKS</a:t>
            </a:r>
          </a:p>
        </p:txBody>
      </p:sp>
      <p:sp>
        <p:nvSpPr>
          <p:cNvPr id="4" name="Title 1">
            <a:extLst>
              <a:ext uri="{FF2B5EF4-FFF2-40B4-BE49-F238E27FC236}">
                <a16:creationId xmlns:a16="http://schemas.microsoft.com/office/drawing/2014/main" id="{C0FE83D3-E99A-4CF9-AE50-6B7511B0BDC9}"/>
              </a:ext>
            </a:extLst>
          </p:cNvPr>
          <p:cNvSpPr txBox="1">
            <a:spLocks/>
          </p:cNvSpPr>
          <p:nvPr/>
        </p:nvSpPr>
        <p:spPr>
          <a:xfrm>
            <a:off x="6156000" y="2435958"/>
            <a:ext cx="4382521" cy="214556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32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TT" dirty="0"/>
              <a:t>PULL REQUESTS</a:t>
            </a:r>
          </a:p>
        </p:txBody>
      </p:sp>
    </p:spTree>
    <p:extLst>
      <p:ext uri="{BB962C8B-B14F-4D97-AF65-F5344CB8AC3E}">
        <p14:creationId xmlns:p14="http://schemas.microsoft.com/office/powerpoint/2010/main" val="1125481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911569E-44D3-48A4-A13D-DED54B55FE59}"/>
              </a:ext>
            </a:extLst>
          </p:cNvPr>
          <p:cNvSpPr>
            <a:spLocks noGrp="1"/>
          </p:cNvSpPr>
          <p:nvPr>
            <p:ph type="title"/>
          </p:nvPr>
        </p:nvSpPr>
        <p:spPr>
          <a:xfrm>
            <a:off x="810000" y="447188"/>
            <a:ext cx="10571998" cy="970450"/>
          </a:xfrm>
        </p:spPr>
        <p:txBody>
          <a:bodyPr>
            <a:normAutofit/>
          </a:bodyPr>
          <a:lstStyle/>
          <a:p>
            <a:r>
              <a:rPr lang="en-TT" dirty="0"/>
              <a:t>Git Commands used.</a:t>
            </a:r>
          </a:p>
        </p:txBody>
      </p:sp>
      <p:graphicFrame>
        <p:nvGraphicFramePr>
          <p:cNvPr id="4" name="Table 4">
            <a:extLst>
              <a:ext uri="{FF2B5EF4-FFF2-40B4-BE49-F238E27FC236}">
                <a16:creationId xmlns:a16="http://schemas.microsoft.com/office/drawing/2014/main" id="{8C165540-FDAC-40CD-8EC2-3FE4DCE68211}"/>
              </a:ext>
            </a:extLst>
          </p:cNvPr>
          <p:cNvGraphicFramePr>
            <a:graphicFrameLocks noGrp="1"/>
          </p:cNvGraphicFramePr>
          <p:nvPr>
            <p:ph idx="1"/>
            <p:extLst>
              <p:ext uri="{D42A27DB-BD31-4B8C-83A1-F6EECF244321}">
                <p14:modId xmlns:p14="http://schemas.microsoft.com/office/powerpoint/2010/main" val="3702775970"/>
              </p:ext>
            </p:extLst>
          </p:nvPr>
        </p:nvGraphicFramePr>
        <p:xfrm>
          <a:off x="638082" y="2185988"/>
          <a:ext cx="10915834" cy="4640784"/>
        </p:xfrm>
        <a:graphic>
          <a:graphicData uri="http://schemas.openxmlformats.org/drawingml/2006/table">
            <a:tbl>
              <a:tblPr firstRow="1" bandRow="1">
                <a:tableStyleId>{5C22544A-7EE6-4342-B048-85BDC9FD1C3A}</a:tableStyleId>
              </a:tblPr>
              <a:tblGrid>
                <a:gridCol w="5389176">
                  <a:extLst>
                    <a:ext uri="{9D8B030D-6E8A-4147-A177-3AD203B41FA5}">
                      <a16:colId xmlns:a16="http://schemas.microsoft.com/office/drawing/2014/main" val="2205629854"/>
                    </a:ext>
                  </a:extLst>
                </a:gridCol>
                <a:gridCol w="5526658">
                  <a:extLst>
                    <a:ext uri="{9D8B030D-6E8A-4147-A177-3AD203B41FA5}">
                      <a16:colId xmlns:a16="http://schemas.microsoft.com/office/drawing/2014/main" val="3106205059"/>
                    </a:ext>
                  </a:extLst>
                </a:gridCol>
              </a:tblGrid>
              <a:tr h="398754">
                <a:tc>
                  <a:txBody>
                    <a:bodyPr/>
                    <a:lstStyle/>
                    <a:p>
                      <a:pPr algn="ctr"/>
                      <a:r>
                        <a:rPr lang="en-TT" sz="1900"/>
                        <a:t>Commands</a:t>
                      </a:r>
                    </a:p>
                  </a:txBody>
                  <a:tcPr marL="95324" marR="95324" marT="47663" marB="47663"/>
                </a:tc>
                <a:tc>
                  <a:txBody>
                    <a:bodyPr/>
                    <a:lstStyle/>
                    <a:p>
                      <a:pPr algn="ctr"/>
                      <a:r>
                        <a:rPr lang="en-TT" sz="1900" dirty="0"/>
                        <a:t>Descriptions</a:t>
                      </a:r>
                    </a:p>
                  </a:txBody>
                  <a:tcPr marL="95324" marR="95324" marT="47663" marB="47663"/>
                </a:tc>
                <a:extLst>
                  <a:ext uri="{0D108BD9-81ED-4DB2-BD59-A6C34878D82A}">
                    <a16:rowId xmlns:a16="http://schemas.microsoft.com/office/drawing/2014/main" val="3440444424"/>
                  </a:ext>
                </a:extLst>
              </a:tr>
              <a:tr h="398754">
                <a:tc>
                  <a:txBody>
                    <a:bodyPr/>
                    <a:lstStyle/>
                    <a:p>
                      <a:pPr algn="ctr"/>
                      <a:r>
                        <a:rPr lang="en-TT" sz="1900" dirty="0"/>
                        <a:t>git clone &lt;repo link&gt;</a:t>
                      </a:r>
                    </a:p>
                  </a:txBody>
                  <a:tcPr marL="95324" marR="95324" marT="47663" marB="47663"/>
                </a:tc>
                <a:tc>
                  <a:txBody>
                    <a:bodyPr/>
                    <a:lstStyle/>
                    <a:p>
                      <a:pPr algn="ctr"/>
                      <a:r>
                        <a:rPr lang="en-TT" sz="1900" dirty="0"/>
                        <a:t>Clones the repository to your machine</a:t>
                      </a:r>
                    </a:p>
                  </a:txBody>
                  <a:tcPr marL="95324" marR="95324" marT="47663" marB="47663"/>
                </a:tc>
                <a:extLst>
                  <a:ext uri="{0D108BD9-81ED-4DB2-BD59-A6C34878D82A}">
                    <a16:rowId xmlns:a16="http://schemas.microsoft.com/office/drawing/2014/main" val="3981976377"/>
                  </a:ext>
                </a:extLst>
              </a:tr>
              <a:tr h="398754">
                <a:tc>
                  <a:txBody>
                    <a:bodyPr/>
                    <a:lstStyle/>
                    <a:p>
                      <a:pPr algn="ctr"/>
                      <a:r>
                        <a:rPr lang="en-TT" sz="1900"/>
                        <a:t>git add</a:t>
                      </a:r>
                    </a:p>
                  </a:txBody>
                  <a:tcPr marL="95324" marR="95324" marT="47663" marB="47663"/>
                </a:tc>
                <a:tc>
                  <a:txBody>
                    <a:bodyPr/>
                    <a:lstStyle/>
                    <a:p>
                      <a:pPr algn="ctr"/>
                      <a:r>
                        <a:rPr lang="en-TT" sz="1900" dirty="0"/>
                        <a:t>Stages the file so git can keep tack of it</a:t>
                      </a:r>
                    </a:p>
                  </a:txBody>
                  <a:tcPr marL="95324" marR="95324" marT="47663" marB="47663"/>
                </a:tc>
                <a:extLst>
                  <a:ext uri="{0D108BD9-81ED-4DB2-BD59-A6C34878D82A}">
                    <a16:rowId xmlns:a16="http://schemas.microsoft.com/office/drawing/2014/main" val="1907190732"/>
                  </a:ext>
                </a:extLst>
              </a:tr>
              <a:tr h="651137">
                <a:tc>
                  <a:txBody>
                    <a:bodyPr/>
                    <a:lstStyle/>
                    <a:p>
                      <a:pPr algn="ctr"/>
                      <a:r>
                        <a:rPr lang="en-TT" sz="1900" dirty="0"/>
                        <a:t>git commit –m “message”</a:t>
                      </a:r>
                    </a:p>
                  </a:txBody>
                  <a:tcPr marL="95324" marR="95324" marT="47663" marB="47663"/>
                </a:tc>
                <a:tc>
                  <a:txBody>
                    <a:bodyPr/>
                    <a:lstStyle/>
                    <a:p>
                      <a:pPr algn="ctr"/>
                      <a:r>
                        <a:rPr lang="en-TT" sz="1900" dirty="0"/>
                        <a:t>Saves the changes of the files in the staging area with a message.</a:t>
                      </a:r>
                    </a:p>
                  </a:txBody>
                  <a:tcPr marL="95324" marR="95324" marT="47663" marB="47663"/>
                </a:tc>
                <a:extLst>
                  <a:ext uri="{0D108BD9-81ED-4DB2-BD59-A6C34878D82A}">
                    <a16:rowId xmlns:a16="http://schemas.microsoft.com/office/drawing/2014/main" val="2288296362"/>
                  </a:ext>
                </a:extLst>
              </a:tr>
              <a:tr h="930689">
                <a:tc>
                  <a:txBody>
                    <a:bodyPr/>
                    <a:lstStyle/>
                    <a:p>
                      <a:pPr algn="ctr"/>
                      <a:r>
                        <a:rPr lang="en-TT" sz="1900"/>
                        <a:t>git push</a:t>
                      </a:r>
                    </a:p>
                  </a:txBody>
                  <a:tcPr marL="95324" marR="95324" marT="47663" marB="47663"/>
                </a:tc>
                <a:tc>
                  <a:txBody>
                    <a:bodyPr/>
                    <a:lstStyle/>
                    <a:p>
                      <a:pPr algn="ctr"/>
                      <a:r>
                        <a:rPr lang="en-TT" sz="1900" dirty="0"/>
                        <a:t>Pushes the saved files, after you run the commit command, to the online repository on </a:t>
                      </a:r>
                      <a:r>
                        <a:rPr lang="en-TT" sz="1900" dirty="0" err="1"/>
                        <a:t>github</a:t>
                      </a:r>
                      <a:r>
                        <a:rPr lang="en-TT" sz="1900" dirty="0"/>
                        <a:t>.</a:t>
                      </a:r>
                    </a:p>
                  </a:txBody>
                  <a:tcPr marL="95324" marR="95324" marT="47663" marB="47663"/>
                </a:tc>
                <a:extLst>
                  <a:ext uri="{0D108BD9-81ED-4DB2-BD59-A6C34878D82A}">
                    <a16:rowId xmlns:a16="http://schemas.microsoft.com/office/drawing/2014/main" val="260644558"/>
                  </a:ext>
                </a:extLst>
              </a:tr>
              <a:tr h="651137">
                <a:tc>
                  <a:txBody>
                    <a:bodyPr/>
                    <a:lstStyle/>
                    <a:p>
                      <a:pPr algn="ctr"/>
                      <a:r>
                        <a:rPr lang="en-TT" sz="1900"/>
                        <a:t>git status</a:t>
                      </a:r>
                    </a:p>
                  </a:txBody>
                  <a:tcPr marL="95324" marR="95324" marT="47663" marB="47663"/>
                </a:tc>
                <a:tc>
                  <a:txBody>
                    <a:bodyPr/>
                    <a:lstStyle/>
                    <a:p>
                      <a:pPr algn="ctr"/>
                      <a:r>
                        <a:rPr lang="en-TT" sz="1900" dirty="0"/>
                        <a:t>Shows the status of the files in the staging area</a:t>
                      </a:r>
                    </a:p>
                  </a:txBody>
                  <a:tcPr marL="95324" marR="95324" marT="47663" marB="47663"/>
                </a:tc>
                <a:extLst>
                  <a:ext uri="{0D108BD9-81ED-4DB2-BD59-A6C34878D82A}">
                    <a16:rowId xmlns:a16="http://schemas.microsoft.com/office/drawing/2014/main" val="540136604"/>
                  </a:ext>
                </a:extLst>
              </a:tr>
              <a:tr h="651137">
                <a:tc>
                  <a:txBody>
                    <a:bodyPr/>
                    <a:lstStyle/>
                    <a:p>
                      <a:pPr algn="ctr"/>
                      <a:r>
                        <a:rPr lang="en-TT" sz="1900" dirty="0"/>
                        <a:t>git log</a:t>
                      </a:r>
                    </a:p>
                  </a:txBody>
                  <a:tcPr marL="95324" marR="95324" marT="47663" marB="47663"/>
                </a:tc>
                <a:tc>
                  <a:txBody>
                    <a:bodyPr/>
                    <a:lstStyle/>
                    <a:p>
                      <a:pPr algn="ctr"/>
                      <a:r>
                        <a:rPr lang="en-TT" sz="1900" dirty="0"/>
                        <a:t>Shows a full history of the commits made in the repository.</a:t>
                      </a:r>
                    </a:p>
                  </a:txBody>
                  <a:tcPr marL="95324" marR="95324" marT="47663" marB="47663"/>
                </a:tc>
                <a:extLst>
                  <a:ext uri="{0D108BD9-81ED-4DB2-BD59-A6C34878D82A}">
                    <a16:rowId xmlns:a16="http://schemas.microsoft.com/office/drawing/2014/main" val="3247149472"/>
                  </a:ext>
                </a:extLst>
              </a:tr>
              <a:tr h="457178">
                <a:tc>
                  <a:txBody>
                    <a:bodyPr/>
                    <a:lstStyle/>
                    <a:p>
                      <a:pPr algn="ctr"/>
                      <a:endParaRPr lang="en-TT" sz="1900"/>
                    </a:p>
                  </a:txBody>
                  <a:tcPr marL="95324" marR="95324" marT="47663" marB="47663"/>
                </a:tc>
                <a:tc>
                  <a:txBody>
                    <a:bodyPr/>
                    <a:lstStyle/>
                    <a:p>
                      <a:pPr algn="ctr"/>
                      <a:endParaRPr lang="en-TT" sz="1900" dirty="0"/>
                    </a:p>
                  </a:txBody>
                  <a:tcPr marL="95324" marR="95324" marT="47663" marB="47663"/>
                </a:tc>
                <a:extLst>
                  <a:ext uri="{0D108BD9-81ED-4DB2-BD59-A6C34878D82A}">
                    <a16:rowId xmlns:a16="http://schemas.microsoft.com/office/drawing/2014/main" val="218443751"/>
                  </a:ext>
                </a:extLst>
              </a:tr>
            </a:tbl>
          </a:graphicData>
        </a:graphic>
      </p:graphicFrame>
    </p:spTree>
    <p:extLst>
      <p:ext uri="{BB962C8B-B14F-4D97-AF65-F5344CB8AC3E}">
        <p14:creationId xmlns:p14="http://schemas.microsoft.com/office/powerpoint/2010/main" val="18330344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4066-71D6-4D77-B755-D4588226DA18}"/>
              </a:ext>
            </a:extLst>
          </p:cNvPr>
          <p:cNvSpPr>
            <a:spLocks noGrp="1"/>
          </p:cNvSpPr>
          <p:nvPr>
            <p:ph type="title"/>
          </p:nvPr>
        </p:nvSpPr>
        <p:spPr/>
        <p:txBody>
          <a:bodyPr/>
          <a:lstStyle/>
          <a:p>
            <a:pPr algn="ctr"/>
            <a:r>
              <a:rPr lang="en-TT" dirty="0"/>
              <a:t>GitHub Pages</a:t>
            </a:r>
          </a:p>
        </p:txBody>
      </p:sp>
      <p:sp>
        <p:nvSpPr>
          <p:cNvPr id="3" name="Content Placeholder 2">
            <a:extLst>
              <a:ext uri="{FF2B5EF4-FFF2-40B4-BE49-F238E27FC236}">
                <a16:creationId xmlns:a16="http://schemas.microsoft.com/office/drawing/2014/main" id="{6B8675D3-D089-4F5B-BF35-68DB74005B5E}"/>
              </a:ext>
            </a:extLst>
          </p:cNvPr>
          <p:cNvSpPr>
            <a:spLocks noGrp="1"/>
          </p:cNvSpPr>
          <p:nvPr>
            <p:ph idx="1"/>
          </p:nvPr>
        </p:nvSpPr>
        <p:spPr>
          <a:xfrm>
            <a:off x="818711" y="2222287"/>
            <a:ext cx="10735001" cy="3636511"/>
          </a:xfrm>
        </p:spPr>
        <p:txBody>
          <a:bodyPr/>
          <a:lstStyle/>
          <a:p>
            <a:r>
              <a:rPr lang="en-TT" b="1" dirty="0"/>
              <a:t>GitHub Pages</a:t>
            </a:r>
            <a:r>
              <a:rPr lang="en-TT" dirty="0"/>
              <a:t>: GitHub Pages is a simple way to publish a static site to the web. </a:t>
            </a:r>
          </a:p>
          <a:p>
            <a:r>
              <a:rPr lang="en-TT" dirty="0"/>
              <a:t>Create a new GitHub repository. Name the repository “&lt;</a:t>
            </a:r>
            <a:r>
              <a:rPr lang="en-TT" dirty="0" err="1"/>
              <a:t>GitHubUserName</a:t>
            </a:r>
            <a:r>
              <a:rPr lang="en-TT" dirty="0"/>
              <a:t>&gt;.github.io”</a:t>
            </a:r>
          </a:p>
          <a:p>
            <a:r>
              <a:rPr lang="en-TT" dirty="0"/>
              <a:t>Clone the repository and make changes locally, making sure to include an index.html file</a:t>
            </a:r>
          </a:p>
          <a:p>
            <a:r>
              <a:rPr lang="en-TT" dirty="0"/>
              <a:t>Push those changes to GitHub</a:t>
            </a:r>
          </a:p>
          <a:p>
            <a:r>
              <a:rPr lang="en-TT" dirty="0"/>
              <a:t>Navigate to the Settings page of your repository, scroll down to GitHub Pages, and choose the master branch in the dropdown menu</a:t>
            </a:r>
          </a:p>
          <a:p>
            <a:r>
              <a:rPr lang="en-TT" dirty="0"/>
              <a:t>Scroll back down to the GitHub Pages part of the settings page, and after a few minutes, you should see a notification that “Your site is published at: …” including a URL where you can find your site</a:t>
            </a:r>
          </a:p>
          <a:p>
            <a:endParaRPr lang="en-TT" dirty="0"/>
          </a:p>
        </p:txBody>
      </p:sp>
    </p:spTree>
    <p:extLst>
      <p:ext uri="{BB962C8B-B14F-4D97-AF65-F5344CB8AC3E}">
        <p14:creationId xmlns:p14="http://schemas.microsoft.com/office/powerpoint/2010/main" val="508145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C159-9599-4022-8A19-7D41D77637D5}"/>
              </a:ext>
            </a:extLst>
          </p:cNvPr>
          <p:cNvSpPr>
            <a:spLocks noGrp="1"/>
          </p:cNvSpPr>
          <p:nvPr>
            <p:ph type="title"/>
          </p:nvPr>
        </p:nvSpPr>
        <p:spPr/>
        <p:txBody>
          <a:bodyPr>
            <a:normAutofit/>
          </a:bodyPr>
          <a:lstStyle/>
          <a:p>
            <a:pPr algn="ctr"/>
            <a:r>
              <a:rPr lang="en-TT" dirty="0"/>
              <a:t>What is Version Control and Git?</a:t>
            </a:r>
            <a:endParaRPr lang="en-US" dirty="0"/>
          </a:p>
        </p:txBody>
      </p:sp>
      <p:sp>
        <p:nvSpPr>
          <p:cNvPr id="1034" name="Content Placeholder 1030">
            <a:extLst>
              <a:ext uri="{FF2B5EF4-FFF2-40B4-BE49-F238E27FC236}">
                <a16:creationId xmlns:a16="http://schemas.microsoft.com/office/drawing/2014/main" id="{98AA8395-7BC4-40EE-9196-F8E0A3B48DBD}"/>
              </a:ext>
            </a:extLst>
          </p:cNvPr>
          <p:cNvSpPr>
            <a:spLocks noGrp="1"/>
          </p:cNvSpPr>
          <p:nvPr>
            <p:ph idx="1"/>
          </p:nvPr>
        </p:nvSpPr>
        <p:spPr>
          <a:xfrm>
            <a:off x="818713" y="2413000"/>
            <a:ext cx="3835583" cy="3632200"/>
          </a:xfrm>
        </p:spPr>
        <p:txBody>
          <a:bodyPr>
            <a:normAutofit/>
          </a:bodyPr>
          <a:lstStyle/>
          <a:p>
            <a:r>
              <a:rPr lang="en-TT" sz="1600"/>
              <a:t>Version Control records changes to files so you can recall specific versions of those files.</a:t>
            </a:r>
            <a:br>
              <a:rPr lang="en-TT" sz="1600"/>
            </a:br>
            <a:endParaRPr lang="en-TT" sz="1600"/>
          </a:p>
          <a:p>
            <a:r>
              <a:rPr lang="en-TT" sz="1600"/>
              <a:t>Git is a version control system for tracking changes.</a:t>
            </a:r>
            <a:endParaRPr lang="en-US" sz="1600"/>
          </a:p>
        </p:txBody>
      </p:sp>
      <p:pic>
        <p:nvPicPr>
          <p:cNvPr id="5" name="Picture 4" descr="A picture containing chart, bubble chart&#10;&#10;Description automatically generated">
            <a:extLst>
              <a:ext uri="{FF2B5EF4-FFF2-40B4-BE49-F238E27FC236}">
                <a16:creationId xmlns:a16="http://schemas.microsoft.com/office/drawing/2014/main" id="{001E01EB-59C2-48D2-8C4C-C67642389017}"/>
              </a:ext>
            </a:extLst>
          </p:cNvPr>
          <p:cNvPicPr>
            <a:picLocks noChangeAspect="1"/>
          </p:cNvPicPr>
          <p:nvPr/>
        </p:nvPicPr>
        <p:blipFill>
          <a:blip r:embed="rId3"/>
          <a:stretch>
            <a:fillRect/>
          </a:stretch>
        </p:blipFill>
        <p:spPr>
          <a:xfrm>
            <a:off x="5101851" y="3360427"/>
            <a:ext cx="6277349" cy="182148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711614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CD64-5A5F-4078-915A-39EC6594C673}"/>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dirty="0">
                <a:solidFill>
                  <a:schemeClr val="tx1"/>
                </a:solidFill>
              </a:rPr>
              <a:t>Why use Git?</a:t>
            </a:r>
          </a:p>
        </p:txBody>
      </p:sp>
      <p:pic>
        <p:nvPicPr>
          <p:cNvPr id="10" name="Content Placeholder 4" descr="Shape, icon&#10;&#10;Description automatically generated">
            <a:extLst>
              <a:ext uri="{FF2B5EF4-FFF2-40B4-BE49-F238E27FC236}">
                <a16:creationId xmlns:a16="http://schemas.microsoft.com/office/drawing/2014/main" id="{9A2DEA88-EC14-4DC5-AD8A-E8AE9D3D710E}"/>
              </a:ext>
            </a:extLst>
          </p:cNvPr>
          <p:cNvPicPr>
            <a:picLocks noGrp="1" noChangeAspect="1"/>
          </p:cNvPicPr>
          <p:nvPr>
            <p:ph idx="1"/>
          </p:nvPr>
        </p:nvPicPr>
        <p:blipFill>
          <a:blip r:embed="rId3"/>
          <a:stretch>
            <a:fillRect/>
          </a:stretch>
        </p:blipFill>
        <p:spPr>
          <a:xfrm>
            <a:off x="5016474" y="261772"/>
            <a:ext cx="2664092" cy="3254582"/>
          </a:xfrm>
          <a:prstGeom prst="roundRect">
            <a:avLst>
              <a:gd name="adj" fmla="val 3876"/>
            </a:avLst>
          </a:prstGeom>
          <a:ln>
            <a:noFill/>
          </a:ln>
          <a:effectLst/>
        </p:spPr>
      </p:pic>
      <p:pic>
        <p:nvPicPr>
          <p:cNvPr id="5" name="Content Placeholder 4" descr="Shape, icon&#10;&#10;Description automatically generated">
            <a:extLst>
              <a:ext uri="{FF2B5EF4-FFF2-40B4-BE49-F238E27FC236}">
                <a16:creationId xmlns:a16="http://schemas.microsoft.com/office/drawing/2014/main" id="{206EF069-D117-4BDA-862B-A93BF6D67920}"/>
              </a:ext>
            </a:extLst>
          </p:cNvPr>
          <p:cNvPicPr>
            <a:picLocks noChangeAspect="1"/>
          </p:cNvPicPr>
          <p:nvPr/>
        </p:nvPicPr>
        <p:blipFill>
          <a:blip r:embed="rId3"/>
          <a:stretch>
            <a:fillRect/>
          </a:stretch>
        </p:blipFill>
        <p:spPr>
          <a:xfrm>
            <a:off x="260085" y="261772"/>
            <a:ext cx="2664092" cy="3254582"/>
          </a:xfrm>
          <a:prstGeom prst="roundRect">
            <a:avLst>
              <a:gd name="adj" fmla="val 3876"/>
            </a:avLst>
          </a:prstGeom>
          <a:ln>
            <a:noFill/>
          </a:ln>
          <a:effectLst/>
        </p:spPr>
      </p:pic>
      <p:pic>
        <p:nvPicPr>
          <p:cNvPr id="11" name="Content Placeholder 4" descr="Shape, icon&#10;&#10;Description automatically generated">
            <a:extLst>
              <a:ext uri="{FF2B5EF4-FFF2-40B4-BE49-F238E27FC236}">
                <a16:creationId xmlns:a16="http://schemas.microsoft.com/office/drawing/2014/main" id="{52259B07-EF84-4B6D-B5BD-C5EE91C71E04}"/>
              </a:ext>
            </a:extLst>
          </p:cNvPr>
          <p:cNvPicPr>
            <a:picLocks noChangeAspect="1"/>
          </p:cNvPicPr>
          <p:nvPr/>
        </p:nvPicPr>
        <p:blipFill>
          <a:blip r:embed="rId3"/>
          <a:stretch>
            <a:fillRect/>
          </a:stretch>
        </p:blipFill>
        <p:spPr>
          <a:xfrm>
            <a:off x="9282197" y="261772"/>
            <a:ext cx="2664092" cy="3239723"/>
          </a:xfrm>
          <a:prstGeom prst="roundRect">
            <a:avLst>
              <a:gd name="adj" fmla="val 3876"/>
            </a:avLst>
          </a:prstGeom>
          <a:ln>
            <a:noFill/>
          </a:ln>
          <a:effectLst/>
        </p:spPr>
      </p:pic>
      <p:sp>
        <p:nvSpPr>
          <p:cNvPr id="7" name="TextBox 6">
            <a:extLst>
              <a:ext uri="{FF2B5EF4-FFF2-40B4-BE49-F238E27FC236}">
                <a16:creationId xmlns:a16="http://schemas.microsoft.com/office/drawing/2014/main" id="{7501A861-60E1-48DB-8136-3373258CEE62}"/>
              </a:ext>
            </a:extLst>
          </p:cNvPr>
          <p:cNvSpPr txBox="1"/>
          <p:nvPr/>
        </p:nvSpPr>
        <p:spPr>
          <a:xfrm>
            <a:off x="968188" y="5702698"/>
            <a:ext cx="6701227" cy="923330"/>
          </a:xfrm>
          <a:prstGeom prst="rect">
            <a:avLst/>
          </a:prstGeom>
          <a:noFill/>
        </p:spPr>
        <p:txBody>
          <a:bodyPr wrap="square" rtlCol="0">
            <a:spAutoFit/>
          </a:bodyPr>
          <a:lstStyle/>
          <a:p>
            <a:pPr marL="285750" indent="-285750">
              <a:buFont typeface="Arial" panose="020B0604020202020204" pitchFamily="34" charset="0"/>
              <a:buChar char="•"/>
            </a:pPr>
            <a:r>
              <a:rPr lang="en-TT" dirty="0"/>
              <a:t>It keeps track of changes to code.</a:t>
            </a:r>
          </a:p>
          <a:p>
            <a:pPr marL="285750" indent="-285750">
              <a:buFont typeface="Arial" panose="020B0604020202020204" pitchFamily="34" charset="0"/>
              <a:buChar char="•"/>
            </a:pPr>
            <a:r>
              <a:rPr lang="en-TT" dirty="0"/>
              <a:t>Synchronize</a:t>
            </a:r>
          </a:p>
          <a:p>
            <a:pPr marL="285750" indent="-285750">
              <a:buFont typeface="Arial" panose="020B0604020202020204" pitchFamily="34" charset="0"/>
              <a:buChar char="•"/>
            </a:pPr>
            <a:r>
              <a:rPr lang="en-TT" dirty="0"/>
              <a:t>Revert to older versions.</a:t>
            </a:r>
          </a:p>
        </p:txBody>
      </p:sp>
      <p:sp>
        <p:nvSpPr>
          <p:cNvPr id="8" name="TextBox 7">
            <a:extLst>
              <a:ext uri="{FF2B5EF4-FFF2-40B4-BE49-F238E27FC236}">
                <a16:creationId xmlns:a16="http://schemas.microsoft.com/office/drawing/2014/main" id="{A95CE78E-2AF0-4895-99E2-807E5B3427E4}"/>
              </a:ext>
            </a:extLst>
          </p:cNvPr>
          <p:cNvSpPr txBox="1"/>
          <p:nvPr/>
        </p:nvSpPr>
        <p:spPr>
          <a:xfrm>
            <a:off x="387227" y="1385882"/>
            <a:ext cx="1871831" cy="923330"/>
          </a:xfrm>
          <a:prstGeom prst="rect">
            <a:avLst/>
          </a:prstGeom>
          <a:noFill/>
        </p:spPr>
        <p:txBody>
          <a:bodyPr wrap="square" rtlCol="0">
            <a:spAutoFit/>
          </a:bodyPr>
          <a:lstStyle/>
          <a:p>
            <a:r>
              <a:rPr lang="en-TT" dirty="0">
                <a:solidFill>
                  <a:schemeClr val="bg1"/>
                </a:solidFill>
              </a:rPr>
              <a:t>a = 1</a:t>
            </a:r>
          </a:p>
          <a:p>
            <a:r>
              <a:rPr lang="en-TT" dirty="0">
                <a:solidFill>
                  <a:schemeClr val="bg1"/>
                </a:solidFill>
              </a:rPr>
              <a:t>b = 2</a:t>
            </a:r>
          </a:p>
          <a:p>
            <a:r>
              <a:rPr lang="en-TT" dirty="0">
                <a:solidFill>
                  <a:schemeClr val="bg1"/>
                </a:solidFill>
              </a:rPr>
              <a:t>c = “five”</a:t>
            </a:r>
          </a:p>
        </p:txBody>
      </p:sp>
      <p:sp>
        <p:nvSpPr>
          <p:cNvPr id="22" name="TextBox 21">
            <a:extLst>
              <a:ext uri="{FF2B5EF4-FFF2-40B4-BE49-F238E27FC236}">
                <a16:creationId xmlns:a16="http://schemas.microsoft.com/office/drawing/2014/main" id="{F9A08839-A6ED-4A3F-B36F-2ECC0BE89281}"/>
              </a:ext>
            </a:extLst>
          </p:cNvPr>
          <p:cNvSpPr txBox="1"/>
          <p:nvPr/>
        </p:nvSpPr>
        <p:spPr>
          <a:xfrm>
            <a:off x="5214831" y="1385882"/>
            <a:ext cx="2329148" cy="1200329"/>
          </a:xfrm>
          <a:prstGeom prst="rect">
            <a:avLst/>
          </a:prstGeom>
          <a:noFill/>
        </p:spPr>
        <p:txBody>
          <a:bodyPr wrap="square" rtlCol="0">
            <a:spAutoFit/>
          </a:bodyPr>
          <a:lstStyle/>
          <a:p>
            <a:r>
              <a:rPr lang="en-TT" dirty="0">
                <a:solidFill>
                  <a:schemeClr val="bg1"/>
                </a:solidFill>
              </a:rPr>
              <a:t>a = 1</a:t>
            </a:r>
          </a:p>
          <a:p>
            <a:r>
              <a:rPr lang="en-TT" dirty="0">
                <a:solidFill>
                  <a:schemeClr val="bg1"/>
                </a:solidFill>
              </a:rPr>
              <a:t>b = 2</a:t>
            </a:r>
          </a:p>
          <a:p>
            <a:r>
              <a:rPr lang="en-TT" dirty="0">
                <a:solidFill>
                  <a:schemeClr val="bg1"/>
                </a:solidFill>
              </a:rPr>
              <a:t>c = “five”</a:t>
            </a:r>
          </a:p>
          <a:p>
            <a:r>
              <a:rPr lang="en-TT" dirty="0">
                <a:solidFill>
                  <a:schemeClr val="bg1"/>
                </a:solidFill>
              </a:rPr>
              <a:t>monster = “</a:t>
            </a:r>
            <a:r>
              <a:rPr lang="en-TT" dirty="0" err="1">
                <a:solidFill>
                  <a:schemeClr val="bg1"/>
                </a:solidFill>
              </a:rPr>
              <a:t>elmo</a:t>
            </a:r>
            <a:r>
              <a:rPr lang="en-TT" dirty="0">
                <a:solidFill>
                  <a:schemeClr val="bg1"/>
                </a:solidFill>
              </a:rPr>
              <a:t>”</a:t>
            </a:r>
          </a:p>
        </p:txBody>
      </p:sp>
      <p:sp>
        <p:nvSpPr>
          <p:cNvPr id="24" name="TextBox 23">
            <a:extLst>
              <a:ext uri="{FF2B5EF4-FFF2-40B4-BE49-F238E27FC236}">
                <a16:creationId xmlns:a16="http://schemas.microsoft.com/office/drawing/2014/main" id="{47316276-A125-4613-AB59-BBB97A660A0E}"/>
              </a:ext>
            </a:extLst>
          </p:cNvPr>
          <p:cNvSpPr txBox="1"/>
          <p:nvPr/>
        </p:nvSpPr>
        <p:spPr>
          <a:xfrm>
            <a:off x="9468850" y="1385882"/>
            <a:ext cx="2346764" cy="1477328"/>
          </a:xfrm>
          <a:prstGeom prst="rect">
            <a:avLst/>
          </a:prstGeom>
          <a:noFill/>
        </p:spPr>
        <p:txBody>
          <a:bodyPr wrap="square" rtlCol="0">
            <a:spAutoFit/>
          </a:bodyPr>
          <a:lstStyle/>
          <a:p>
            <a:r>
              <a:rPr lang="en-TT" dirty="0">
                <a:solidFill>
                  <a:schemeClr val="bg1"/>
                </a:solidFill>
              </a:rPr>
              <a:t>a = 1</a:t>
            </a:r>
          </a:p>
          <a:p>
            <a:r>
              <a:rPr lang="en-TT" dirty="0">
                <a:solidFill>
                  <a:schemeClr val="bg1"/>
                </a:solidFill>
              </a:rPr>
              <a:t>c = “five”</a:t>
            </a:r>
          </a:p>
          <a:p>
            <a:r>
              <a:rPr lang="en-TT" dirty="0">
                <a:solidFill>
                  <a:schemeClr val="bg1"/>
                </a:solidFill>
              </a:rPr>
              <a:t>monster = “</a:t>
            </a:r>
            <a:r>
              <a:rPr lang="en-TT" dirty="0" err="1">
                <a:solidFill>
                  <a:schemeClr val="bg1"/>
                </a:solidFill>
              </a:rPr>
              <a:t>elmo</a:t>
            </a:r>
            <a:r>
              <a:rPr lang="en-TT" dirty="0">
                <a:solidFill>
                  <a:schemeClr val="bg1"/>
                </a:solidFill>
              </a:rPr>
              <a:t>”</a:t>
            </a:r>
          </a:p>
          <a:p>
            <a:r>
              <a:rPr lang="en-TT" dirty="0">
                <a:solidFill>
                  <a:schemeClr val="bg1"/>
                </a:solidFill>
              </a:rPr>
              <a:t>sleepy = True</a:t>
            </a:r>
          </a:p>
          <a:p>
            <a:r>
              <a:rPr lang="en-TT" dirty="0">
                <a:solidFill>
                  <a:schemeClr val="bg1"/>
                </a:solidFill>
              </a:rPr>
              <a:t>broke = True</a:t>
            </a:r>
          </a:p>
        </p:txBody>
      </p:sp>
      <p:sp>
        <p:nvSpPr>
          <p:cNvPr id="13" name="Arrow: Right 12">
            <a:extLst>
              <a:ext uri="{FF2B5EF4-FFF2-40B4-BE49-F238E27FC236}">
                <a16:creationId xmlns:a16="http://schemas.microsoft.com/office/drawing/2014/main" id="{982AF930-30A3-4CED-8A83-1043C436D465}"/>
              </a:ext>
            </a:extLst>
          </p:cNvPr>
          <p:cNvSpPr/>
          <p:nvPr/>
        </p:nvSpPr>
        <p:spPr>
          <a:xfrm>
            <a:off x="2920954" y="1827297"/>
            <a:ext cx="2091700" cy="537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a:p>
        </p:txBody>
      </p:sp>
      <p:sp>
        <p:nvSpPr>
          <p:cNvPr id="29" name="Arrow: Right 28">
            <a:extLst>
              <a:ext uri="{FF2B5EF4-FFF2-40B4-BE49-F238E27FC236}">
                <a16:creationId xmlns:a16="http://schemas.microsoft.com/office/drawing/2014/main" id="{B462E1C9-04B7-4379-90F3-1CFB8D7DF1A2}"/>
              </a:ext>
            </a:extLst>
          </p:cNvPr>
          <p:cNvSpPr/>
          <p:nvPr/>
        </p:nvSpPr>
        <p:spPr>
          <a:xfrm>
            <a:off x="7674654" y="1827297"/>
            <a:ext cx="1592572" cy="537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a:p>
        </p:txBody>
      </p:sp>
      <p:sp>
        <p:nvSpPr>
          <p:cNvPr id="15" name="TextBox 14">
            <a:extLst>
              <a:ext uri="{FF2B5EF4-FFF2-40B4-BE49-F238E27FC236}">
                <a16:creationId xmlns:a16="http://schemas.microsoft.com/office/drawing/2014/main" id="{EC68D5A6-B48B-4AC7-BCA0-AF12E6A5CED7}"/>
              </a:ext>
            </a:extLst>
          </p:cNvPr>
          <p:cNvSpPr txBox="1"/>
          <p:nvPr/>
        </p:nvSpPr>
        <p:spPr>
          <a:xfrm>
            <a:off x="332346" y="3636941"/>
            <a:ext cx="2588608" cy="369332"/>
          </a:xfrm>
          <a:prstGeom prst="rect">
            <a:avLst/>
          </a:prstGeom>
          <a:noFill/>
        </p:spPr>
        <p:txBody>
          <a:bodyPr wrap="square" rtlCol="0">
            <a:spAutoFit/>
          </a:bodyPr>
          <a:lstStyle/>
          <a:p>
            <a:pPr algn="ctr"/>
            <a:r>
              <a:rPr lang="en-TT" dirty="0">
                <a:solidFill>
                  <a:schemeClr val="bg1"/>
                </a:solidFill>
              </a:rPr>
              <a:t>Create a file</a:t>
            </a:r>
          </a:p>
        </p:txBody>
      </p:sp>
      <p:sp>
        <p:nvSpPr>
          <p:cNvPr id="30" name="TextBox 29">
            <a:extLst>
              <a:ext uri="{FF2B5EF4-FFF2-40B4-BE49-F238E27FC236}">
                <a16:creationId xmlns:a16="http://schemas.microsoft.com/office/drawing/2014/main" id="{512D632C-7308-48A2-9C6B-61978302B129}"/>
              </a:ext>
            </a:extLst>
          </p:cNvPr>
          <p:cNvSpPr txBox="1"/>
          <p:nvPr/>
        </p:nvSpPr>
        <p:spPr>
          <a:xfrm>
            <a:off x="5001503" y="3636941"/>
            <a:ext cx="2667912" cy="369332"/>
          </a:xfrm>
          <a:prstGeom prst="rect">
            <a:avLst/>
          </a:prstGeom>
          <a:noFill/>
        </p:spPr>
        <p:txBody>
          <a:bodyPr wrap="square" rtlCol="0">
            <a:spAutoFit/>
          </a:bodyPr>
          <a:lstStyle/>
          <a:p>
            <a:pPr algn="ctr"/>
            <a:r>
              <a:rPr lang="en-TT" dirty="0">
                <a:solidFill>
                  <a:schemeClr val="bg1"/>
                </a:solidFill>
              </a:rPr>
              <a:t>Add a line</a:t>
            </a:r>
          </a:p>
        </p:txBody>
      </p:sp>
      <p:sp>
        <p:nvSpPr>
          <p:cNvPr id="31" name="TextBox 30">
            <a:extLst>
              <a:ext uri="{FF2B5EF4-FFF2-40B4-BE49-F238E27FC236}">
                <a16:creationId xmlns:a16="http://schemas.microsoft.com/office/drawing/2014/main" id="{98DC38AB-8E9D-425B-A4A9-29A9D5D23716}"/>
              </a:ext>
            </a:extLst>
          </p:cNvPr>
          <p:cNvSpPr txBox="1"/>
          <p:nvPr/>
        </p:nvSpPr>
        <p:spPr>
          <a:xfrm>
            <a:off x="9282197" y="3636941"/>
            <a:ext cx="2679062" cy="646331"/>
          </a:xfrm>
          <a:prstGeom prst="rect">
            <a:avLst/>
          </a:prstGeom>
          <a:noFill/>
        </p:spPr>
        <p:txBody>
          <a:bodyPr wrap="square" rtlCol="0">
            <a:spAutoFit/>
          </a:bodyPr>
          <a:lstStyle/>
          <a:p>
            <a:pPr algn="r"/>
            <a:r>
              <a:rPr lang="en-TT" dirty="0">
                <a:solidFill>
                  <a:schemeClr val="bg1"/>
                </a:solidFill>
              </a:rPr>
              <a:t>Add two lines and delete one line</a:t>
            </a:r>
          </a:p>
        </p:txBody>
      </p:sp>
    </p:spTree>
    <p:extLst>
      <p:ext uri="{BB962C8B-B14F-4D97-AF65-F5344CB8AC3E}">
        <p14:creationId xmlns:p14="http://schemas.microsoft.com/office/powerpoint/2010/main" val="4242352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3" grpId="0" animBg="1"/>
      <p:bldP spid="29" grpId="0" animBg="1"/>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156FCF-F63D-40D8-AF62-DA14BBFB8AD7}"/>
              </a:ext>
            </a:extLst>
          </p:cNvPr>
          <p:cNvSpPr>
            <a:spLocks noGrp="1"/>
          </p:cNvSpPr>
          <p:nvPr>
            <p:ph type="title"/>
          </p:nvPr>
        </p:nvSpPr>
        <p:spPr>
          <a:xfrm>
            <a:off x="8164749" y="457201"/>
            <a:ext cx="3575737" cy="1332688"/>
          </a:xfrm>
        </p:spPr>
        <p:txBody>
          <a:bodyPr anchor="b">
            <a:normAutofit/>
          </a:bodyPr>
          <a:lstStyle/>
          <a:p>
            <a:pPr algn="ctr">
              <a:lnSpc>
                <a:spcPct val="90000"/>
              </a:lnSpc>
            </a:pPr>
            <a:r>
              <a:rPr lang="en-TT" sz="3000">
                <a:solidFill>
                  <a:srgbClr val="FFFFFF"/>
                </a:solidFill>
              </a:rPr>
              <a:t>Installing Git</a:t>
            </a:r>
            <a:br>
              <a:rPr lang="en-TT" sz="3000">
                <a:solidFill>
                  <a:srgbClr val="FFFFFF"/>
                </a:solidFill>
              </a:rPr>
            </a:br>
            <a:r>
              <a:rPr lang="en-TT" sz="3000">
                <a:solidFill>
                  <a:srgbClr val="FFFFFF"/>
                </a:solidFill>
              </a:rPr>
              <a:t>Is git installed already?</a:t>
            </a:r>
          </a:p>
        </p:txBody>
      </p:sp>
      <p:pic>
        <p:nvPicPr>
          <p:cNvPr id="5" name="Picture 4" descr="A picture containing logo&#10;&#10;Description automatically generated">
            <a:extLst>
              <a:ext uri="{FF2B5EF4-FFF2-40B4-BE49-F238E27FC236}">
                <a16:creationId xmlns:a16="http://schemas.microsoft.com/office/drawing/2014/main" id="{D429E269-7CED-49A8-945B-9BD75F1214E1}"/>
              </a:ext>
            </a:extLst>
          </p:cNvPr>
          <p:cNvPicPr>
            <a:picLocks noChangeAspect="1"/>
          </p:cNvPicPr>
          <p:nvPr/>
        </p:nvPicPr>
        <p:blipFill>
          <a:blip r:embed="rId3"/>
          <a:stretch>
            <a:fillRect/>
          </a:stretch>
        </p:blipFill>
        <p:spPr>
          <a:xfrm>
            <a:off x="463961" y="769460"/>
            <a:ext cx="6612856" cy="49596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C53C9DA8-22F9-428B-9D99-AF8EA1BF4716}"/>
              </a:ext>
            </a:extLst>
          </p:cNvPr>
          <p:cNvSpPr>
            <a:spLocks noGrp="1"/>
          </p:cNvSpPr>
          <p:nvPr>
            <p:ph idx="1"/>
          </p:nvPr>
        </p:nvSpPr>
        <p:spPr>
          <a:xfrm>
            <a:off x="8164749" y="2024743"/>
            <a:ext cx="3575737" cy="4016619"/>
          </a:xfrm>
        </p:spPr>
        <p:txBody>
          <a:bodyPr>
            <a:normAutofit/>
          </a:bodyPr>
          <a:lstStyle/>
          <a:p>
            <a:pPr>
              <a:lnSpc>
                <a:spcPct val="90000"/>
              </a:lnSpc>
            </a:pPr>
            <a:endParaRPr lang="en-TT" sz="1600">
              <a:solidFill>
                <a:srgbClr val="FFFFFF"/>
              </a:solidFill>
            </a:endParaRPr>
          </a:p>
          <a:p>
            <a:pPr>
              <a:lnSpc>
                <a:spcPct val="90000"/>
              </a:lnSpc>
            </a:pPr>
            <a:r>
              <a:rPr lang="en-TT" sz="1600">
                <a:solidFill>
                  <a:srgbClr val="FFFFFF"/>
                </a:solidFill>
              </a:rPr>
              <a:t>Open command terminal: For windows – </a:t>
            </a:r>
            <a:br>
              <a:rPr lang="en-TT" sz="1600">
                <a:solidFill>
                  <a:srgbClr val="FFFFFF"/>
                </a:solidFill>
              </a:rPr>
            </a:br>
            <a:r>
              <a:rPr lang="en-TT" sz="1600">
                <a:solidFill>
                  <a:srgbClr val="FFFFFF"/>
                </a:solidFill>
              </a:rPr>
              <a:t>Click the search icon and type in “cmd” (without quotation marks)</a:t>
            </a:r>
            <a:br>
              <a:rPr lang="en-TT" sz="1600">
                <a:solidFill>
                  <a:srgbClr val="FFFFFF"/>
                </a:solidFill>
              </a:rPr>
            </a:br>
            <a:r>
              <a:rPr lang="en-TT" sz="1600">
                <a:solidFill>
                  <a:srgbClr val="FFFFFF"/>
                </a:solidFill>
              </a:rPr>
              <a:t>or</a:t>
            </a:r>
            <a:br>
              <a:rPr lang="en-TT" sz="1600">
                <a:solidFill>
                  <a:srgbClr val="FFFFFF"/>
                </a:solidFill>
              </a:rPr>
            </a:br>
            <a:r>
              <a:rPr lang="en-TT" sz="1600">
                <a:solidFill>
                  <a:srgbClr val="FFFFFF"/>
                </a:solidFill>
              </a:rPr>
              <a:t>Windows key + R to open the Run command window</a:t>
            </a:r>
          </a:p>
          <a:p>
            <a:pPr>
              <a:lnSpc>
                <a:spcPct val="90000"/>
              </a:lnSpc>
            </a:pPr>
            <a:r>
              <a:rPr lang="en-TT" sz="1600">
                <a:solidFill>
                  <a:srgbClr val="FFFFFF"/>
                </a:solidFill>
              </a:rPr>
              <a:t>For MacOS-</a:t>
            </a:r>
            <a:br>
              <a:rPr lang="en-TT" sz="1600">
                <a:solidFill>
                  <a:srgbClr val="FFFFFF"/>
                </a:solidFill>
              </a:rPr>
            </a:br>
            <a:r>
              <a:rPr lang="en-TT" sz="1600">
                <a:solidFill>
                  <a:srgbClr val="FFFFFF"/>
                </a:solidFill>
              </a:rPr>
              <a:t>command + space and then type terminal</a:t>
            </a:r>
            <a:br>
              <a:rPr lang="en-TT" sz="1600">
                <a:solidFill>
                  <a:srgbClr val="FFFFFF"/>
                </a:solidFill>
              </a:rPr>
            </a:br>
            <a:endParaRPr lang="en-TT" sz="1600">
              <a:solidFill>
                <a:srgbClr val="FFFFFF"/>
              </a:solidFill>
            </a:endParaRPr>
          </a:p>
          <a:p>
            <a:pPr>
              <a:lnSpc>
                <a:spcPct val="90000"/>
              </a:lnSpc>
            </a:pPr>
            <a:r>
              <a:rPr lang="en-TT" sz="1600">
                <a:solidFill>
                  <a:srgbClr val="FFFFFF"/>
                </a:solidFill>
              </a:rPr>
              <a:t>When the terminal opens type in (git --version)</a:t>
            </a:r>
          </a:p>
          <a:p>
            <a:pPr>
              <a:lnSpc>
                <a:spcPct val="90000"/>
              </a:lnSpc>
            </a:pPr>
            <a:endParaRPr lang="en-TT" sz="1600">
              <a:solidFill>
                <a:srgbClr val="FFFFFF"/>
              </a:solidFill>
            </a:endParaRPr>
          </a:p>
        </p:txBody>
      </p:sp>
    </p:spTree>
    <p:extLst>
      <p:ext uri="{BB962C8B-B14F-4D97-AF65-F5344CB8AC3E}">
        <p14:creationId xmlns:p14="http://schemas.microsoft.com/office/powerpoint/2010/main" val="1761280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274CB0-41DD-464F-886F-D0BA5BB2F066}"/>
              </a:ext>
            </a:extLst>
          </p:cNvPr>
          <p:cNvSpPr>
            <a:spLocks noGrp="1"/>
          </p:cNvSpPr>
          <p:nvPr>
            <p:ph type="title"/>
          </p:nvPr>
        </p:nvSpPr>
        <p:spPr>
          <a:xfrm>
            <a:off x="8164749" y="457201"/>
            <a:ext cx="3575737" cy="1332688"/>
          </a:xfrm>
        </p:spPr>
        <p:txBody>
          <a:bodyPr anchor="b">
            <a:normAutofit/>
          </a:bodyPr>
          <a:lstStyle/>
          <a:p>
            <a:pPr algn="ctr"/>
            <a:r>
              <a:rPr lang="en-TT" sz="3200">
                <a:solidFill>
                  <a:srgbClr val="FFFFFF"/>
                </a:solidFill>
              </a:rPr>
              <a:t>Installing Git</a:t>
            </a:r>
            <a:br>
              <a:rPr lang="en-TT" sz="3200">
                <a:solidFill>
                  <a:srgbClr val="FFFFFF"/>
                </a:solidFill>
              </a:rPr>
            </a:br>
            <a:endParaRPr lang="en-TT" sz="3200">
              <a:solidFill>
                <a:srgbClr val="FFFFFF"/>
              </a:solidFill>
            </a:endParaRPr>
          </a:p>
        </p:txBody>
      </p:sp>
      <p:pic>
        <p:nvPicPr>
          <p:cNvPr id="4" name="Picture 3" descr="A picture containing logo&#10;&#10;Description automatically generated">
            <a:extLst>
              <a:ext uri="{FF2B5EF4-FFF2-40B4-BE49-F238E27FC236}">
                <a16:creationId xmlns:a16="http://schemas.microsoft.com/office/drawing/2014/main" id="{55A2510F-0643-412B-BDCF-4C16ECB91B28}"/>
              </a:ext>
            </a:extLst>
          </p:cNvPr>
          <p:cNvPicPr>
            <a:picLocks noChangeAspect="1"/>
          </p:cNvPicPr>
          <p:nvPr/>
        </p:nvPicPr>
        <p:blipFill>
          <a:blip r:embed="rId3"/>
          <a:stretch>
            <a:fillRect/>
          </a:stretch>
        </p:blipFill>
        <p:spPr>
          <a:xfrm>
            <a:off x="463961" y="769460"/>
            <a:ext cx="6612856" cy="49596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E8F69A9E-8D98-4ABA-B2BD-67411C1A155A}"/>
              </a:ext>
            </a:extLst>
          </p:cNvPr>
          <p:cNvSpPr>
            <a:spLocks noGrp="1"/>
          </p:cNvSpPr>
          <p:nvPr>
            <p:ph idx="1"/>
          </p:nvPr>
        </p:nvSpPr>
        <p:spPr>
          <a:xfrm>
            <a:off x="8164749" y="2024743"/>
            <a:ext cx="3575737" cy="4016619"/>
          </a:xfrm>
        </p:spPr>
        <p:txBody>
          <a:bodyPr>
            <a:normAutofit/>
          </a:bodyPr>
          <a:lstStyle/>
          <a:p>
            <a:r>
              <a:rPr lang="en-TT" sz="1600" dirty="0">
                <a:solidFill>
                  <a:srgbClr val="FFFFFF"/>
                </a:solidFill>
              </a:rPr>
              <a:t>To install git you can download it from the website -&gt; </a:t>
            </a:r>
            <a:r>
              <a:rPr lang="en-TT" sz="1600" dirty="0">
                <a:solidFill>
                  <a:srgbClr val="FFFFFF"/>
                </a:solidFill>
                <a:hlinkClick r:id="rId4"/>
              </a:rPr>
              <a:t>https://git-scm.com/</a:t>
            </a:r>
            <a:endParaRPr lang="en-TT" sz="1600" dirty="0">
              <a:solidFill>
                <a:srgbClr val="FFFFFF"/>
              </a:solidFill>
            </a:endParaRPr>
          </a:p>
          <a:p>
            <a:endParaRPr lang="en-TT" sz="1600" dirty="0">
              <a:solidFill>
                <a:srgbClr val="FFFFFF"/>
              </a:solidFill>
            </a:endParaRPr>
          </a:p>
          <a:p>
            <a:endParaRPr lang="en-TT" sz="1600" dirty="0">
              <a:solidFill>
                <a:srgbClr val="FFFFFF"/>
              </a:solidFill>
            </a:endParaRPr>
          </a:p>
          <a:p>
            <a:endParaRPr lang="en-TT" sz="1600" dirty="0">
              <a:solidFill>
                <a:srgbClr val="FFFFFF"/>
              </a:solidFill>
            </a:endParaRPr>
          </a:p>
        </p:txBody>
      </p:sp>
    </p:spTree>
    <p:extLst>
      <p:ext uri="{BB962C8B-B14F-4D97-AF65-F5344CB8AC3E}">
        <p14:creationId xmlns:p14="http://schemas.microsoft.com/office/powerpoint/2010/main" val="10585123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6B94-2447-4A68-AB30-36CC61554696}"/>
              </a:ext>
            </a:extLst>
          </p:cNvPr>
          <p:cNvSpPr>
            <a:spLocks noGrp="1"/>
          </p:cNvSpPr>
          <p:nvPr>
            <p:ph type="title"/>
          </p:nvPr>
        </p:nvSpPr>
        <p:spPr>
          <a:xfrm>
            <a:off x="451515" y="1734857"/>
            <a:ext cx="3765483" cy="3388287"/>
          </a:xfrm>
        </p:spPr>
        <p:txBody>
          <a:bodyPr anchor="ctr">
            <a:normAutofit/>
          </a:bodyPr>
          <a:lstStyle/>
          <a:p>
            <a:r>
              <a:rPr lang="en-TT" dirty="0"/>
              <a:t>Configuring Git to open text editor</a:t>
            </a:r>
          </a:p>
        </p:txBody>
      </p:sp>
      <p:sp>
        <p:nvSpPr>
          <p:cNvPr id="3" name="Content Placeholder 2">
            <a:extLst>
              <a:ext uri="{FF2B5EF4-FFF2-40B4-BE49-F238E27FC236}">
                <a16:creationId xmlns:a16="http://schemas.microsoft.com/office/drawing/2014/main" id="{24EF0B42-30B7-45CD-A03B-171029C7CCA2}"/>
              </a:ext>
            </a:extLst>
          </p:cNvPr>
          <p:cNvSpPr>
            <a:spLocks noGrp="1"/>
          </p:cNvSpPr>
          <p:nvPr>
            <p:ph idx="1"/>
          </p:nvPr>
        </p:nvSpPr>
        <p:spPr>
          <a:xfrm>
            <a:off x="6008068" y="978993"/>
            <a:ext cx="5365218" cy="4900014"/>
          </a:xfrm>
          <a:effectLst/>
        </p:spPr>
        <p:txBody>
          <a:bodyPr>
            <a:normAutofit/>
          </a:bodyPr>
          <a:lstStyle/>
          <a:p>
            <a:r>
              <a:rPr lang="en-TT" dirty="0"/>
              <a:t>git config –global </a:t>
            </a:r>
            <a:r>
              <a:rPr lang="en-TT" dirty="0" err="1"/>
              <a:t>core.editor</a:t>
            </a:r>
            <a:r>
              <a:rPr lang="en-TT" dirty="0"/>
              <a:t> “code –wait”</a:t>
            </a:r>
          </a:p>
          <a:p>
            <a:r>
              <a:rPr lang="en-TT" dirty="0"/>
              <a:t>Link to download Visual Studio Code text editor </a:t>
            </a:r>
            <a:br>
              <a:rPr lang="en-TT" dirty="0"/>
            </a:br>
            <a:r>
              <a:rPr lang="en-TT" dirty="0"/>
              <a:t>https://code.visualstudio.com</a:t>
            </a:r>
          </a:p>
          <a:p>
            <a:endParaRPr lang="en-TT" dirty="0"/>
          </a:p>
        </p:txBody>
      </p:sp>
      <p:pic>
        <p:nvPicPr>
          <p:cNvPr id="5" name="Picture 4" descr="Logo&#10;&#10;Description automatically generated">
            <a:extLst>
              <a:ext uri="{FF2B5EF4-FFF2-40B4-BE49-F238E27FC236}">
                <a16:creationId xmlns:a16="http://schemas.microsoft.com/office/drawing/2014/main" id="{C3209409-C002-43AB-8D3D-5F8EF904A634}"/>
              </a:ext>
            </a:extLst>
          </p:cNvPr>
          <p:cNvPicPr>
            <a:picLocks noChangeAspect="1"/>
          </p:cNvPicPr>
          <p:nvPr/>
        </p:nvPicPr>
        <p:blipFill>
          <a:blip r:embed="rId3"/>
          <a:stretch>
            <a:fillRect/>
          </a:stretch>
        </p:blipFill>
        <p:spPr>
          <a:xfrm>
            <a:off x="7307413" y="277532"/>
            <a:ext cx="3133725"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0433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0A115-72AD-4AE3-A453-540448F33283}"/>
              </a:ext>
            </a:extLst>
          </p:cNvPr>
          <p:cNvSpPr>
            <a:spLocks noGrp="1"/>
          </p:cNvSpPr>
          <p:nvPr>
            <p:ph type="title"/>
          </p:nvPr>
        </p:nvSpPr>
        <p:spPr>
          <a:xfrm>
            <a:off x="810001" y="4080386"/>
            <a:ext cx="10572000" cy="1892804"/>
          </a:xfrm>
        </p:spPr>
        <p:txBody>
          <a:bodyPr vert="horz" lIns="91440" tIns="45720" rIns="91440" bIns="45720" rtlCol="0" anchor="b">
            <a:normAutofit/>
          </a:bodyPr>
          <a:lstStyle/>
          <a:p>
            <a:pPr algn="ctr">
              <a:lnSpc>
                <a:spcPct val="90000"/>
              </a:lnSpc>
            </a:pPr>
            <a:r>
              <a:rPr lang="en-US" sz="1600" dirty="0">
                <a:solidFill>
                  <a:srgbClr val="FFFFFF"/>
                </a:solidFill>
              </a:rPr>
              <a:t>IT’S OPEN SOURCE!</a:t>
            </a:r>
            <a:br>
              <a:rPr lang="en-US" sz="1600" dirty="0">
                <a:solidFill>
                  <a:srgbClr val="FFFFFF"/>
                </a:solidFill>
              </a:rPr>
            </a:br>
            <a:r>
              <a:rPr lang="en-US" sz="1600" dirty="0">
                <a:solidFill>
                  <a:srgbClr val="FFFFFF"/>
                </a:solidFill>
              </a:rPr>
              <a:t>Think of it like a hub world from a game. </a:t>
            </a:r>
            <a:br>
              <a:rPr lang="en-US" sz="1600" dirty="0">
                <a:solidFill>
                  <a:srgbClr val="FFFFFF"/>
                </a:solidFill>
              </a:rPr>
            </a:br>
            <a:r>
              <a:rPr lang="en-US" sz="1600" dirty="0">
                <a:solidFill>
                  <a:srgbClr val="FFFFFF"/>
                </a:solidFill>
              </a:rPr>
              <a:t>An area on the internet where developers can continually return to access their own repositories and other developers' repositories.</a:t>
            </a:r>
            <a:br>
              <a:rPr lang="en-US" sz="1600" dirty="0">
                <a:solidFill>
                  <a:srgbClr val="FFFFFF"/>
                </a:solidFill>
              </a:rPr>
            </a:br>
            <a:r>
              <a:rPr lang="en-US" sz="1600" dirty="0">
                <a:solidFill>
                  <a:srgbClr val="FFFFFF"/>
                </a:solidFill>
              </a:rPr>
              <a:t>Also create their own repositories to store their projects with the option to allow other developers contribute</a:t>
            </a:r>
            <a:r>
              <a:rPr lang="en-US" sz="1400" dirty="0">
                <a:solidFill>
                  <a:srgbClr val="FFFFFF"/>
                </a:solidFill>
              </a:rPr>
              <a:t>.</a:t>
            </a:r>
            <a:br>
              <a:rPr lang="en-US" sz="1400" dirty="0">
                <a:solidFill>
                  <a:srgbClr val="FFFFFF"/>
                </a:solidFill>
              </a:rPr>
            </a:br>
            <a:endParaRPr lang="en-US" sz="1400" dirty="0">
              <a:solidFill>
                <a:srgbClr val="FFFFFF"/>
              </a:solidFill>
            </a:endParaRP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Icon&#10;&#10;Description automatically generated">
            <a:extLst>
              <a:ext uri="{FF2B5EF4-FFF2-40B4-BE49-F238E27FC236}">
                <a16:creationId xmlns:a16="http://schemas.microsoft.com/office/drawing/2014/main" id="{49011F99-1A4E-4741-AF2E-8061C1405B35}"/>
              </a:ext>
            </a:extLst>
          </p:cNvPr>
          <p:cNvPicPr>
            <a:picLocks noGrp="1" noChangeAspect="1"/>
          </p:cNvPicPr>
          <p:nvPr>
            <p:ph idx="1"/>
          </p:nvPr>
        </p:nvPicPr>
        <p:blipFill>
          <a:blip r:embed="rId3"/>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5578579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80A115-72AD-4AE3-A453-540448F33283}"/>
              </a:ext>
            </a:extLst>
          </p:cNvPr>
          <p:cNvSpPr>
            <a:spLocks noGrp="1"/>
          </p:cNvSpPr>
          <p:nvPr>
            <p:ph type="title"/>
          </p:nvPr>
        </p:nvSpPr>
        <p:spPr>
          <a:xfrm>
            <a:off x="1063691" y="4049486"/>
            <a:ext cx="4825480" cy="1883228"/>
          </a:xfrm>
        </p:spPr>
        <p:txBody>
          <a:bodyPr vert="horz" lIns="91440" tIns="45720" rIns="91440" bIns="45720" rtlCol="0" anchor="ctr">
            <a:normAutofit/>
          </a:bodyPr>
          <a:lstStyle/>
          <a:p>
            <a:r>
              <a:rPr lang="en-US">
                <a:solidFill>
                  <a:srgbClr val="FFFFFF"/>
                </a:solidFill>
              </a:rPr>
              <a:t>Creating a GitHub repository</a:t>
            </a:r>
          </a:p>
        </p:txBody>
      </p:sp>
      <p:pic>
        <p:nvPicPr>
          <p:cNvPr id="6" name="Content Placeholder 4" descr="Graphical user interface, text, application&#10;&#10;Description automatically generated">
            <a:extLst>
              <a:ext uri="{FF2B5EF4-FFF2-40B4-BE49-F238E27FC236}">
                <a16:creationId xmlns:a16="http://schemas.microsoft.com/office/drawing/2014/main" id="{83505CD7-3D9A-498B-9FDD-1F1BAD5BE7BE}"/>
              </a:ext>
            </a:extLst>
          </p:cNvPr>
          <p:cNvPicPr>
            <a:picLocks noChangeAspect="1"/>
          </p:cNvPicPr>
          <p:nvPr/>
        </p:nvPicPr>
        <p:blipFill>
          <a:blip r:embed="rId3"/>
          <a:stretch>
            <a:fillRect/>
          </a:stretch>
        </p:blipFill>
        <p:spPr>
          <a:xfrm>
            <a:off x="1063691" y="1532595"/>
            <a:ext cx="5196897" cy="779535"/>
          </a:xfrm>
          <a:prstGeom prst="rect">
            <a:avLst/>
          </a:prstGeom>
        </p:spPr>
      </p:pic>
      <p:pic>
        <p:nvPicPr>
          <p:cNvPr id="5" name="Content Placeholder 4" descr="Graphical user interface, text, application, email&#10;&#10;Description automatically generated">
            <a:extLst>
              <a:ext uri="{FF2B5EF4-FFF2-40B4-BE49-F238E27FC236}">
                <a16:creationId xmlns:a16="http://schemas.microsoft.com/office/drawing/2014/main" id="{F2C32599-4147-4821-984E-E511BEA4BF20}"/>
              </a:ext>
            </a:extLst>
          </p:cNvPr>
          <p:cNvPicPr>
            <a:picLocks noChangeAspect="1"/>
          </p:cNvPicPr>
          <p:nvPr/>
        </p:nvPicPr>
        <p:blipFill>
          <a:blip r:embed="rId4"/>
          <a:stretch>
            <a:fillRect/>
          </a:stretch>
        </p:blipFill>
        <p:spPr>
          <a:xfrm>
            <a:off x="6582321" y="666727"/>
            <a:ext cx="5125047" cy="2511272"/>
          </a:xfrm>
          <a:prstGeom prst="rect">
            <a:avLst/>
          </a:prstGeom>
        </p:spPr>
      </p:pic>
      <p:sp>
        <p:nvSpPr>
          <p:cNvPr id="10" name="Content Placeholder 9">
            <a:extLst>
              <a:ext uri="{FF2B5EF4-FFF2-40B4-BE49-F238E27FC236}">
                <a16:creationId xmlns:a16="http://schemas.microsoft.com/office/drawing/2014/main" id="{27085401-DBCF-48AA-B279-0002293F4F23}"/>
              </a:ext>
            </a:extLst>
          </p:cNvPr>
          <p:cNvSpPr>
            <a:spLocks noGrp="1"/>
          </p:cNvSpPr>
          <p:nvPr>
            <p:ph idx="1"/>
          </p:nvPr>
        </p:nvSpPr>
        <p:spPr>
          <a:xfrm>
            <a:off x="6338316" y="4049485"/>
            <a:ext cx="4846151" cy="188322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068236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C796-B531-4C58-B1C9-837CF7432B88}"/>
              </a:ext>
            </a:extLst>
          </p:cNvPr>
          <p:cNvSpPr>
            <a:spLocks noGrp="1"/>
          </p:cNvSpPr>
          <p:nvPr>
            <p:ph type="title"/>
          </p:nvPr>
        </p:nvSpPr>
        <p:spPr>
          <a:xfrm>
            <a:off x="451514" y="447188"/>
            <a:ext cx="11564777" cy="1381612"/>
          </a:xfrm>
          <a:effectLst/>
        </p:spPr>
        <p:txBody>
          <a:bodyPr vert="horz" lIns="91440" tIns="45720" rIns="91440" bIns="45720" rtlCol="0" anchor="ctr">
            <a:normAutofit/>
          </a:bodyPr>
          <a:lstStyle/>
          <a:p>
            <a:r>
              <a:rPr lang="en-US" sz="3200" dirty="0">
                <a:solidFill>
                  <a:schemeClr val="tx1"/>
                </a:solidFill>
              </a:rPr>
              <a:t>Cloning repository</a:t>
            </a:r>
          </a:p>
        </p:txBody>
      </p:sp>
      <p:pic>
        <p:nvPicPr>
          <p:cNvPr id="13" name="Picture 12" descr="A picture containing shape&#10;&#10;Description automatically generated">
            <a:extLst>
              <a:ext uri="{FF2B5EF4-FFF2-40B4-BE49-F238E27FC236}">
                <a16:creationId xmlns:a16="http://schemas.microsoft.com/office/drawing/2014/main" id="{37E6A3A3-E1F9-4FF3-8A7C-812B5745EDDA}"/>
              </a:ext>
            </a:extLst>
          </p:cNvPr>
          <p:cNvPicPr>
            <a:picLocks noChangeAspect="1"/>
          </p:cNvPicPr>
          <p:nvPr/>
        </p:nvPicPr>
        <p:blipFill>
          <a:blip r:embed="rId3"/>
          <a:stretch>
            <a:fillRect/>
          </a:stretch>
        </p:blipFill>
        <p:spPr>
          <a:xfrm>
            <a:off x="1771213" y="4668307"/>
            <a:ext cx="1530562" cy="1530562"/>
          </a:xfrm>
          <a:prstGeom prst="roundRect">
            <a:avLst>
              <a:gd name="adj" fmla="val 3876"/>
            </a:avLst>
          </a:prstGeom>
          <a:ln>
            <a:noFill/>
          </a:ln>
          <a:effectLst/>
        </p:spPr>
      </p:pic>
      <p:pic>
        <p:nvPicPr>
          <p:cNvPr id="19" name="Content Placeholder 4" descr="Shape, icon&#10;&#10;Description automatically generated">
            <a:extLst>
              <a:ext uri="{FF2B5EF4-FFF2-40B4-BE49-F238E27FC236}">
                <a16:creationId xmlns:a16="http://schemas.microsoft.com/office/drawing/2014/main" id="{76EFFAFE-BBE3-4025-B96D-3692BA56C5CB}"/>
              </a:ext>
            </a:extLst>
          </p:cNvPr>
          <p:cNvPicPr>
            <a:picLocks noChangeAspect="1"/>
          </p:cNvPicPr>
          <p:nvPr/>
        </p:nvPicPr>
        <p:blipFill>
          <a:blip r:embed="rId4"/>
          <a:stretch>
            <a:fillRect/>
          </a:stretch>
        </p:blipFill>
        <p:spPr>
          <a:xfrm>
            <a:off x="7646082" y="2334359"/>
            <a:ext cx="1244144" cy="1682496"/>
          </a:xfrm>
          <a:prstGeom prst="roundRect">
            <a:avLst>
              <a:gd name="adj" fmla="val 3876"/>
            </a:avLst>
          </a:prstGeom>
          <a:ln>
            <a:noFill/>
          </a:ln>
          <a:effectLst/>
        </p:spPr>
      </p:pic>
      <p:pic>
        <p:nvPicPr>
          <p:cNvPr id="21" name="Picture 20" descr="A picture containing icon&#10;&#10;Description automatically generated">
            <a:extLst>
              <a:ext uri="{FF2B5EF4-FFF2-40B4-BE49-F238E27FC236}">
                <a16:creationId xmlns:a16="http://schemas.microsoft.com/office/drawing/2014/main" id="{4AE402C6-5B17-4CDB-B90E-2FE3011A9875}"/>
              </a:ext>
            </a:extLst>
          </p:cNvPr>
          <p:cNvPicPr>
            <a:picLocks noChangeAspect="1"/>
          </p:cNvPicPr>
          <p:nvPr/>
        </p:nvPicPr>
        <p:blipFill>
          <a:blip r:embed="rId5"/>
          <a:stretch>
            <a:fillRect/>
          </a:stretch>
        </p:blipFill>
        <p:spPr>
          <a:xfrm>
            <a:off x="8890226" y="3904783"/>
            <a:ext cx="1527048" cy="1527048"/>
          </a:xfrm>
          <a:prstGeom prst="roundRect">
            <a:avLst>
              <a:gd name="adj" fmla="val 3876"/>
            </a:avLst>
          </a:prstGeom>
          <a:ln>
            <a:noFill/>
          </a:ln>
          <a:effectLst/>
        </p:spPr>
      </p:pic>
      <p:sp>
        <p:nvSpPr>
          <p:cNvPr id="22" name="TextBox 21">
            <a:extLst>
              <a:ext uri="{FF2B5EF4-FFF2-40B4-BE49-F238E27FC236}">
                <a16:creationId xmlns:a16="http://schemas.microsoft.com/office/drawing/2014/main" id="{995DD314-3D35-447F-B209-61CD25F94CC1}"/>
              </a:ext>
            </a:extLst>
          </p:cNvPr>
          <p:cNvSpPr txBox="1"/>
          <p:nvPr/>
        </p:nvSpPr>
        <p:spPr>
          <a:xfrm>
            <a:off x="7646082" y="2838975"/>
            <a:ext cx="1340103" cy="1077218"/>
          </a:xfrm>
          <a:prstGeom prst="rect">
            <a:avLst/>
          </a:prstGeom>
          <a:noFill/>
        </p:spPr>
        <p:txBody>
          <a:bodyPr wrap="square" rtlCol="0">
            <a:spAutoFit/>
          </a:bodyPr>
          <a:lstStyle/>
          <a:p>
            <a:pPr>
              <a:spcAft>
                <a:spcPts val="600"/>
              </a:spcAft>
            </a:pPr>
            <a:r>
              <a:rPr lang="en-TT" dirty="0">
                <a:solidFill>
                  <a:schemeClr val="bg1"/>
                </a:solidFill>
              </a:rPr>
              <a:t>a = 1</a:t>
            </a:r>
          </a:p>
          <a:p>
            <a:pPr>
              <a:spcAft>
                <a:spcPts val="600"/>
              </a:spcAft>
            </a:pPr>
            <a:r>
              <a:rPr lang="en-TT" dirty="0">
                <a:solidFill>
                  <a:schemeClr val="bg1"/>
                </a:solidFill>
              </a:rPr>
              <a:t>b = 2</a:t>
            </a:r>
          </a:p>
          <a:p>
            <a:pPr>
              <a:spcAft>
                <a:spcPts val="600"/>
              </a:spcAft>
            </a:pPr>
            <a:r>
              <a:rPr lang="en-TT" dirty="0">
                <a:solidFill>
                  <a:schemeClr val="bg1"/>
                </a:solidFill>
              </a:rPr>
              <a:t>c = “five”</a:t>
            </a:r>
          </a:p>
        </p:txBody>
      </p:sp>
    </p:spTree>
    <p:extLst>
      <p:ext uri="{BB962C8B-B14F-4D97-AF65-F5344CB8AC3E}">
        <p14:creationId xmlns:p14="http://schemas.microsoft.com/office/powerpoint/2010/main" val="559543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E-6 -0.00139 L -0.36836 0.12269 " pathEditMode="relative" rAng="0" ptsTypes="AA">
                                      <p:cBhvr>
                                        <p:cTn id="6" dur="2000" fill="hold"/>
                                        <p:tgtEl>
                                          <p:spTgt spid="19"/>
                                        </p:tgtEl>
                                        <p:attrNameLst>
                                          <p:attrName>ppt_x</p:attrName>
                                          <p:attrName>ppt_y</p:attrName>
                                        </p:attrNameLst>
                                      </p:cBhvr>
                                      <p:rCtr x="-18424" y="6204"/>
                                    </p:animMotion>
                                  </p:childTnLst>
                                </p:cTn>
                              </p:par>
                              <p:par>
                                <p:cTn id="7" presetID="0" presetClass="path" presetSubtype="0" accel="50000" decel="50000" fill="hold" grpId="0" nodeType="withEffect">
                                  <p:stCondLst>
                                    <p:cond delay="0"/>
                                  </p:stCondLst>
                                  <p:childTnLst>
                                    <p:animMotion origin="layout" path="M -1.25E-6 -1.11111E-6 L -0.36966 0.09329 " pathEditMode="relative" rAng="0" ptsTypes="AA">
                                      <p:cBhvr>
                                        <p:cTn id="8" dur="2000" fill="hold"/>
                                        <p:tgtEl>
                                          <p:spTgt spid="22"/>
                                        </p:tgtEl>
                                        <p:attrNameLst>
                                          <p:attrName>ppt_x</p:attrName>
                                          <p:attrName>ppt_y</p:attrName>
                                        </p:attrNameLst>
                                      </p:cBhvr>
                                      <p:rCtr x="-18490" y="46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1526</Words>
  <Application>Microsoft Office PowerPoint</Application>
  <PresentationFormat>Widescreen</PresentationFormat>
  <Paragraphs>153</Paragraphs>
  <Slides>18</Slides>
  <Notes>15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2</vt:lpstr>
      <vt:lpstr>Quotable</vt:lpstr>
      <vt:lpstr>Git : Version Control</vt:lpstr>
      <vt:lpstr>What is Version Control and Git?</vt:lpstr>
      <vt:lpstr>Why use Git?</vt:lpstr>
      <vt:lpstr>Installing Git Is git installed already?</vt:lpstr>
      <vt:lpstr>Installing Git </vt:lpstr>
      <vt:lpstr>Configuring Git to open text editor</vt:lpstr>
      <vt:lpstr>IT’S OPEN SOURCE! Think of it like a hub world from a game.  An area on the internet where developers can continually return to access their own repositories and other developers' repositories. Also create their own repositories to store their projects with the option to allow other developers contribute. </vt:lpstr>
      <vt:lpstr>Creating a GitHub repository</vt:lpstr>
      <vt:lpstr>Cloning repository</vt:lpstr>
      <vt:lpstr>Adding changes</vt:lpstr>
      <vt:lpstr>Ready for commitment?</vt:lpstr>
      <vt:lpstr>Commit Messages</vt:lpstr>
      <vt:lpstr>git push</vt:lpstr>
      <vt:lpstr>Time to branch out.</vt:lpstr>
      <vt:lpstr>PowerPoint Presentation</vt:lpstr>
      <vt:lpstr>FORKS</vt:lpstr>
      <vt:lpstr>Git Commands used.</vt:lpstr>
      <vt:lpstr>GitHub Pages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 Version Control</dc:title>
  <dc:creator>Nicholas Smith</dc:creator>
  <cp:lastModifiedBy>Nicholas Smith</cp:lastModifiedBy>
  <cp:revision>14</cp:revision>
  <dcterms:created xsi:type="dcterms:W3CDTF">2020-10-29T00:52:09Z</dcterms:created>
  <dcterms:modified xsi:type="dcterms:W3CDTF">2020-10-29T17:33:06Z</dcterms:modified>
</cp:coreProperties>
</file>