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notesMasterIdLst>
    <p:notesMasterId r:id="rId24"/>
  </p:notesMasterIdLst>
  <p:sldIdLst>
    <p:sldId id="256" r:id="rId2"/>
    <p:sldId id="258" r:id="rId3"/>
    <p:sldId id="260" r:id="rId4"/>
    <p:sldId id="261" r:id="rId5"/>
    <p:sldId id="352" r:id="rId6"/>
    <p:sldId id="262" r:id="rId7"/>
    <p:sldId id="353" r:id="rId8"/>
    <p:sldId id="272" r:id="rId9"/>
    <p:sldId id="263" r:id="rId10"/>
    <p:sldId id="265" r:id="rId11"/>
    <p:sldId id="314" r:id="rId12"/>
    <p:sldId id="357" r:id="rId13"/>
    <p:sldId id="328" r:id="rId14"/>
    <p:sldId id="344" r:id="rId15"/>
    <p:sldId id="346" r:id="rId16"/>
    <p:sldId id="306" r:id="rId17"/>
    <p:sldId id="347" r:id="rId18"/>
    <p:sldId id="309" r:id="rId19"/>
    <p:sldId id="354" r:id="rId20"/>
    <p:sldId id="350" r:id="rId21"/>
    <p:sldId id="315" r:id="rId22"/>
    <p:sldId id="358" r:id="rId23"/>
  </p:sldIdLst>
  <p:sldSz cx="122047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1" autoAdjust="0"/>
    <p:restoredTop sz="95638" autoAdjust="0"/>
  </p:normalViewPr>
  <p:slideViewPr>
    <p:cSldViewPr>
      <p:cViewPr varScale="1">
        <p:scale>
          <a:sx n="39" d="100"/>
          <a:sy n="39" d="100"/>
        </p:scale>
        <p:origin x="-102" y="-762"/>
      </p:cViewPr>
      <p:guideLst>
        <p:guide orient="horz" pos="2160"/>
        <p:guide pos="38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92252-C101-4055-95F9-B19578C1BB94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4213" y="1143000"/>
            <a:ext cx="5489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9ECB4-049B-484C-9AF1-51BB39DC07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353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9ECB4-049B-484C-9AF1-51BB39DC072D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756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09ECB4-049B-484C-9AF1-51BB39DC072D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72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AB465D6-0EED-7B36-80D1-79D767243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88" y="1122363"/>
            <a:ext cx="91535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F913B753-A59F-88C9-7E25-CF9630862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5588" y="3602038"/>
            <a:ext cx="91535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0A73AF83-2EC2-EFF0-7C4F-AE1C27C9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FA49B1BB-B294-40E7-E275-2C22999CB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4A6DB064-5337-5956-0330-7A81E94A8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9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5888C-25B9-EEA4-9CD6-89E03FB4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04D365F2-A57F-C620-8E1B-9B855C2E2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5573E26A-3BCA-BCD1-F892-F55AA982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CF35FB1E-4E05-262D-49C0-137D9524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1517717-3AD4-A343-9F7D-AB80EEED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2943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165FE97A-A527-EFA8-CDB5-9189EDB84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33989" y="365125"/>
            <a:ext cx="2631638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="" xmlns:a16="http://schemas.microsoft.com/office/drawing/2014/main" id="{FC3802B9-4763-EF9D-DAD3-049B5EFDC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9073" y="365125"/>
            <a:ext cx="7742357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B042B7A-EBA2-C4B9-DC99-2B79D3B6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666E3FC-77C0-5EA1-D425-35F3E8D37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6FD76F32-59DF-533F-6091-B3003E4B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6017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BA690BE-D59F-EF60-09DA-D4FEBFA9C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3A3440F7-C928-599C-BDEC-9D02C686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DB12F363-B7CC-1807-6977-98730EEB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869E8B5-2FE7-C30E-7632-13434E574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739A502D-BF51-736C-B876-BA36271D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33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B89DD7D-644E-6787-9560-AA4DD3B86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716" y="1709739"/>
            <a:ext cx="1052655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9B9AD2F8-1CC5-A210-910B-2E5203BD9A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2716" y="4589464"/>
            <a:ext cx="1052655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1F89E560-8B99-8DE6-0C33-04B07F906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5F6BD026-0352-9085-6E83-67560E23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D8F3B970-F4C3-C031-B364-98CB4ECA8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234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CB60F5D-3686-51E2-EEC7-9B7A695EE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93B5DC11-7C62-2202-6670-DE54605FAA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073" y="1825625"/>
            <a:ext cx="5186998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AC3B2E87-6407-0ADC-6686-CC9E3BC01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8629" y="1825625"/>
            <a:ext cx="5186998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21B7C4BA-1B51-1A30-02B2-A554B99C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6D2FC51F-26F4-5419-BEEF-060FF64E7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BADBBF37-1404-F1E9-A67F-083B0E864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70837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E8443C-E41E-1122-D367-4F3C2985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63" y="365126"/>
            <a:ext cx="10526554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05B0831C-90DF-590D-0F26-315C46D12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663" y="1681163"/>
            <a:ext cx="516316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="" xmlns:a16="http://schemas.microsoft.com/office/drawing/2014/main" id="{CF33356D-73A4-2494-7E9C-800B75470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663" y="2505075"/>
            <a:ext cx="516316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="" xmlns:a16="http://schemas.microsoft.com/office/drawing/2014/main" id="{FF38CAFA-5B2B-AECC-B976-48C779F92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8629" y="1681163"/>
            <a:ext cx="51885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="" xmlns:a16="http://schemas.microsoft.com/office/drawing/2014/main" id="{EEDFC288-5628-4BE8-5805-C6A0AB1D42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8629" y="2505075"/>
            <a:ext cx="51885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="" xmlns:a16="http://schemas.microsoft.com/office/drawing/2014/main" id="{12F5426C-FDDF-16D3-62B5-5F9CBC7C5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="" xmlns:a16="http://schemas.microsoft.com/office/drawing/2014/main" id="{A88C1928-A1F4-8C00-0D42-E89DD993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="" xmlns:a16="http://schemas.microsoft.com/office/drawing/2014/main" id="{B36FC8AD-8EF7-0E2E-793F-4EE45EB1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072901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EFD37F5-A700-1265-EB4C-3B44DF47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="" xmlns:a16="http://schemas.microsoft.com/office/drawing/2014/main" id="{772EFA32-530F-0CA7-14FF-DDB832E9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="" xmlns:a16="http://schemas.microsoft.com/office/drawing/2014/main" id="{E4024920-C379-599C-D774-4E19BECF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="" xmlns:a16="http://schemas.microsoft.com/office/drawing/2014/main" id="{A0952DC4-334A-D7B0-2B00-F66AA7AF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90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="" xmlns:a16="http://schemas.microsoft.com/office/drawing/2014/main" id="{03C5BF33-B77C-7544-3969-E3C2014E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="" xmlns:a16="http://schemas.microsoft.com/office/drawing/2014/main" id="{D47721B2-8921-0520-CAC4-109999A1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="" xmlns:a16="http://schemas.microsoft.com/office/drawing/2014/main" id="{DFA820B8-2323-E3F3-32F9-305AEC23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235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F4E5761-82B5-CCEB-DBA2-FA3B0504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63" y="457200"/>
            <a:ext cx="39363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1E0389B7-0C44-2452-3233-04C8D132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8587" y="987426"/>
            <a:ext cx="617862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8FA616A8-684C-18BF-F034-6620CEDBD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663" y="2057400"/>
            <a:ext cx="39363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D21DD1BB-3D08-A602-C79B-18D0A53F2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18C57B19-1839-1B1B-FC99-57B3E111B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5D3E117E-1857-03F3-EA2E-919981BE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834177"/>
      </p:ext>
    </p:extLst>
  </p:cSld>
  <p:clrMapOvr>
    <a:masterClrMapping/>
  </p:clrMapOvr>
  <p:extLst>
    <p:ext uri="{DCECCB84-F9BA-43D5-87BE-67443E8EF086}">
      <p15:sldGuideLst xmlns=""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E433A40-BDBF-99FA-FF30-15462BA40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63" y="457200"/>
            <a:ext cx="393633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="" xmlns:a16="http://schemas.microsoft.com/office/drawing/2014/main" id="{54EC5C1E-6287-345D-31F6-3A7D64A19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8587" y="987426"/>
            <a:ext cx="6178629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="" xmlns:a16="http://schemas.microsoft.com/office/drawing/2014/main" id="{2FE63C9A-1204-D6BC-C05B-5A920B1EDC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663" y="2057400"/>
            <a:ext cx="393633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="" xmlns:a16="http://schemas.microsoft.com/office/drawing/2014/main" id="{823E112B-DCCC-8D71-6B18-0246DFB5E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="" xmlns:a16="http://schemas.microsoft.com/office/drawing/2014/main" id="{9C0DA85E-F1D4-B3A0-BED6-53F72821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="" xmlns:a16="http://schemas.microsoft.com/office/drawing/2014/main" id="{4D508A13-362D-769D-3F8D-D169D561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9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="" xmlns:a16="http://schemas.microsoft.com/office/drawing/2014/main" id="{5287DCF1-325E-7D80-C95F-28FAFE62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73" y="365126"/>
            <a:ext cx="105265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="" xmlns:a16="http://schemas.microsoft.com/office/drawing/2014/main" id="{73978688-B043-EDF0-2437-B5635A9F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73" y="1825625"/>
            <a:ext cx="1052655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="" xmlns:a16="http://schemas.microsoft.com/office/drawing/2014/main" id="{CD15FF2B-73B4-91CB-2DC1-04642B40DD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9073" y="6356351"/>
            <a:ext cx="2746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08/09/2024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="" xmlns:a16="http://schemas.microsoft.com/office/drawing/2014/main" id="{AEF40D15-392B-4438-9B41-A38EE2560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42807" y="6356351"/>
            <a:ext cx="41190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="" xmlns:a16="http://schemas.microsoft.com/office/drawing/2014/main" id="{F22E74B8-989F-DA3C-17DB-A2C6ACA2C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9569" y="6356351"/>
            <a:ext cx="27460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744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jp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971013" y="162210"/>
            <a:ext cx="386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Universidad Agraria De La Habana </a:t>
            </a:r>
          </a:p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¨Fructuoso Rodríguez Pérez¨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726086" y="808541"/>
            <a:ext cx="44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Facultad de Ciencias Técnicas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83825" y="122091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Ingeniería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44559" y="3768855"/>
            <a:ext cx="119819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Arial Black" panose="020B0A04020102020204" pitchFamily="34" charset="0"/>
                <a:cs typeface="Arial" pitchFamily="34" charset="0"/>
              </a:rPr>
              <a:t>Sistema Para La Gestión De Información Del Departamento Económico De La Universidad Agraria De La HABANA (SigeWeb2)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277814" y="5373216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Autores: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José Raúl Márquez Estévez</a:t>
            </a:r>
          </a:p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Luis E. López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7110462" y="5445224"/>
            <a:ext cx="42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2000" b="1" dirty="0">
                <a:latin typeface="Arial" pitchFamily="34" charset="0"/>
                <a:cs typeface="Arial" pitchFamily="34" charset="0"/>
              </a:rPr>
              <a:t>Tutores: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Ing. Idariel Castañeda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Castañeda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ES" sz="2000" dirty="0">
                <a:latin typeface="Arial" pitchFamily="34" charset="0"/>
                <a:cs typeface="Arial" pitchFamily="34" charset="0"/>
              </a:rPr>
              <a:t>Ing.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Neylis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Chávez Millares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8428F4B9-6F12-4719-AD80-FE99C84461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30" y="1739914"/>
            <a:ext cx="1459474" cy="138096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ítulo 1"/>
          <p:cNvSpPr txBox="1">
            <a:spLocks/>
          </p:cNvSpPr>
          <p:nvPr/>
        </p:nvSpPr>
        <p:spPr bwMode="auto">
          <a:xfrm>
            <a:off x="332443" y="3061989"/>
            <a:ext cx="11767335" cy="55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2166938" rtl="0" eaLnBrk="1" latinLnBrk="0" hangingPunct="1">
              <a:lnSpc>
                <a:spcPct val="90000"/>
              </a:lnSpc>
              <a:spcBef>
                <a:spcPts val="2375"/>
              </a:spcBef>
              <a:buFont typeface="Arial" panose="020B0604020202020204" pitchFamily="34" charset="0"/>
              <a:buChar char="•"/>
              <a:defRPr sz="660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742950" indent="-285750" defTabSz="2166938">
              <a:lnSpc>
                <a:spcPct val="90000"/>
              </a:lnSpc>
              <a:spcBef>
                <a:spcPts val="1188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166938">
              <a:lnSpc>
                <a:spcPct val="90000"/>
              </a:lnSpc>
              <a:spcBef>
                <a:spcPts val="1188"/>
              </a:spcBef>
              <a:buFont typeface="Arial" panose="020B0604020202020204" pitchFamily="34" charset="0"/>
              <a:buChar char="•"/>
              <a:defRPr sz="4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166938">
              <a:lnSpc>
                <a:spcPct val="90000"/>
              </a:lnSpc>
              <a:spcBef>
                <a:spcPts val="1188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166938">
              <a:lnSpc>
                <a:spcPct val="90000"/>
              </a:lnSpc>
              <a:spcBef>
                <a:spcPts val="1188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166938" eaLnBrk="0" fontAlgn="base" hangingPunct="0">
              <a:lnSpc>
                <a:spcPct val="90000"/>
              </a:lnSpc>
              <a:spcBef>
                <a:spcPts val="11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166938" eaLnBrk="0" fontAlgn="base" hangingPunct="0">
              <a:lnSpc>
                <a:spcPct val="90000"/>
              </a:lnSpc>
              <a:spcBef>
                <a:spcPts val="11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166938" eaLnBrk="0" fontAlgn="base" hangingPunct="0">
              <a:lnSpc>
                <a:spcPct val="90000"/>
              </a:lnSpc>
              <a:spcBef>
                <a:spcPts val="11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166938" eaLnBrk="0" fontAlgn="base" hangingPunct="0">
              <a:lnSpc>
                <a:spcPct val="90000"/>
              </a:lnSpc>
              <a:spcBef>
                <a:spcPts val="11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Prácticas Laborales de Tercer Año</a:t>
            </a:r>
          </a:p>
        </p:txBody>
      </p:sp>
      <p:cxnSp>
        <p:nvCxnSpPr>
          <p:cNvPr id="16" name="Conector recto 15"/>
          <p:cNvCxnSpPr/>
          <p:nvPr/>
        </p:nvCxnSpPr>
        <p:spPr>
          <a:xfrm>
            <a:off x="734178" y="3648784"/>
            <a:ext cx="10721283" cy="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745710" y="5087207"/>
            <a:ext cx="10721283" cy="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="" xmlns:a16="http://schemas.microsoft.com/office/drawing/2014/main" id="{F398C9DC-2427-C45A-3964-400E279CE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27878"/>
              </p:ext>
            </p:extLst>
          </p:nvPr>
        </p:nvGraphicFramePr>
        <p:xfrm>
          <a:off x="4655736" y="6306184"/>
          <a:ext cx="2310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710">
                  <a:extLst>
                    <a:ext uri="{9D8B030D-6E8A-4147-A177-3AD203B41FA5}">
                      <a16:colId xmlns="" xmlns:a16="http://schemas.microsoft.com/office/drawing/2014/main" val="232457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Mayabeque, 2024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601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19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460677"/>
            <a:ext cx="1220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Herramientas y Tecnologías</a:t>
            </a:r>
          </a:p>
        </p:txBody>
      </p:sp>
      <p:sp>
        <p:nvSpPr>
          <p:cNvPr id="15" name="Rectángulo: esquinas redondeadas 37">
            <a:extLst>
              <a:ext uri="{FF2B5EF4-FFF2-40B4-BE49-F238E27FC236}">
                <a16:creationId xmlns="" xmlns:a16="http://schemas.microsoft.com/office/drawing/2014/main" id="{CBE308E7-1EF3-441D-980E-3FA039C4809E}"/>
              </a:ext>
            </a:extLst>
          </p:cNvPr>
          <p:cNvSpPr/>
          <p:nvPr/>
        </p:nvSpPr>
        <p:spPr>
          <a:xfrm>
            <a:off x="346563" y="1601190"/>
            <a:ext cx="11452819" cy="5068170"/>
          </a:xfrm>
          <a:prstGeom prst="roundRect">
            <a:avLst/>
          </a:prstGeom>
          <a:noFill/>
          <a:ln w="63500" cap="flat" cmpd="sng" algn="ctr">
            <a:solidFill>
              <a:srgbClr val="0F6FC6">
                <a:shade val="50000"/>
              </a:srgbClr>
            </a:solidFill>
            <a:prstDash val="sysDash"/>
          </a:ln>
          <a:effectLst/>
        </p:spPr>
        <p:txBody>
          <a:bodyPr rtlCol="0" anchor="ctr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5.0</a:t>
            </a:r>
          </a:p>
        </p:txBody>
      </p:sp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91" r="29071"/>
          <a:stretch/>
        </p:blipFill>
        <p:spPr>
          <a:xfrm>
            <a:off x="5760255" y="3821144"/>
            <a:ext cx="936355" cy="835866"/>
          </a:xfrm>
          <a:prstGeom prst="rect">
            <a:avLst/>
          </a:prstGeom>
        </p:spPr>
      </p:pic>
      <p:pic>
        <p:nvPicPr>
          <p:cNvPr id="45" name="Imagen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98" y="5157192"/>
            <a:ext cx="2928855" cy="929900"/>
          </a:xfrm>
          <a:prstGeom prst="rect">
            <a:avLst/>
          </a:prstGeom>
        </p:spPr>
      </p:pic>
      <p:pic>
        <p:nvPicPr>
          <p:cNvPr id="55" name="Imagen 5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245" y="4010617"/>
            <a:ext cx="1632663" cy="413268"/>
          </a:xfrm>
          <a:prstGeom prst="rect">
            <a:avLst/>
          </a:prstGeom>
        </p:spPr>
      </p:pic>
      <p:pic>
        <p:nvPicPr>
          <p:cNvPr id="57" name="Imagen 5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01" t="20250" r="1401" b="19001"/>
          <a:stretch/>
        </p:blipFill>
        <p:spPr>
          <a:xfrm>
            <a:off x="3582070" y="3830035"/>
            <a:ext cx="1274804" cy="774432"/>
          </a:xfrm>
          <a:prstGeom prst="rect">
            <a:avLst/>
          </a:prstGeom>
        </p:spPr>
      </p:pic>
      <p:pic>
        <p:nvPicPr>
          <p:cNvPr id="16" name="Picture 19">
            <a:extLst>
              <a:ext uri="{FF2B5EF4-FFF2-40B4-BE49-F238E27FC236}">
                <a16:creationId xmlns="" xmlns:a16="http://schemas.microsoft.com/office/drawing/2014/main" id="{9DD2B7D9-6954-D838-E806-DCC7D21BE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0525" y="1833337"/>
            <a:ext cx="1259286" cy="1259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Imagen 20">
            <a:extLst>
              <a:ext uri="{FF2B5EF4-FFF2-40B4-BE49-F238E27FC236}">
                <a16:creationId xmlns="" xmlns:a16="http://schemas.microsoft.com/office/drawing/2014/main" id="{BB0C6DEC-A116-94AA-ABF3-F2964089B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7224" y="2005741"/>
            <a:ext cx="2537037" cy="887338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="" xmlns:a16="http://schemas.microsoft.com/office/drawing/2014/main" id="{A74CDABC-A6D2-97BE-E9AA-44A0E3B77C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9974" y="1952499"/>
            <a:ext cx="1630882" cy="105473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="" xmlns:a16="http://schemas.microsoft.com/office/drawing/2014/main" id="{B03EEEA8-C6F5-565A-161D-079EADB786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14717" y="3918180"/>
            <a:ext cx="1480529" cy="68628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="" xmlns:a16="http://schemas.microsoft.com/office/drawing/2014/main" id="{C76444ED-56A8-CD1A-11EE-D4DB4AF214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0539" r="12707"/>
          <a:stretch/>
        </p:blipFill>
        <p:spPr>
          <a:xfrm>
            <a:off x="3964337" y="1992169"/>
            <a:ext cx="1399131" cy="914479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="" xmlns:a16="http://schemas.microsoft.com/office/drawing/2014/main" id="{429E683B-511F-EBF2-A09C-C9AB5777784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13421" y="3780168"/>
            <a:ext cx="921827" cy="917819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="" xmlns:a16="http://schemas.microsoft.com/office/drawing/2014/main" id="{E352377E-F495-0CA7-2E76-59F8B9AB8E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59787" y="1891590"/>
            <a:ext cx="1273648" cy="1115639"/>
          </a:xfrm>
          <a:prstGeom prst="rect">
            <a:avLst/>
          </a:prstGeom>
        </p:spPr>
      </p:pic>
      <p:sp>
        <p:nvSpPr>
          <p:cNvPr id="3" name="2 CuadroTexto"/>
          <p:cNvSpPr txBox="1"/>
          <p:nvPr/>
        </p:nvSpPr>
        <p:spPr>
          <a:xfrm>
            <a:off x="969968" y="2963308"/>
            <a:ext cx="237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 smtClean="0"/>
              <a:t>Apache </a:t>
            </a:r>
            <a:r>
              <a:rPr lang="es-US" dirty="0" err="1" smtClean="0"/>
              <a:t>NetBeas</a:t>
            </a:r>
            <a:r>
              <a:rPr lang="es-US" dirty="0" smtClean="0"/>
              <a:t> IDE 19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123377" y="296330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 smtClean="0"/>
              <a:t>pgAdmin3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7528022" y="2920220"/>
            <a:ext cx="221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 smtClean="0"/>
              <a:t>TIBCO </a:t>
            </a:r>
            <a:r>
              <a:rPr lang="es-US" dirty="0" err="1" smtClean="0"/>
              <a:t>Jaspersoft</a:t>
            </a:r>
            <a:r>
              <a:rPr lang="es-US" dirty="0" smtClean="0"/>
              <a:t> 6.20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3681353" y="2963308"/>
            <a:ext cx="2078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Apache </a:t>
            </a:r>
            <a:r>
              <a:rPr lang="es-ES" dirty="0"/>
              <a:t>T</a:t>
            </a:r>
            <a:r>
              <a:rPr lang="es-ES" dirty="0" smtClean="0"/>
              <a:t>omcat 10.1</a:t>
            </a:r>
            <a:endParaRPr lang="es-ES" dirty="0"/>
          </a:p>
        </p:txBody>
      </p:sp>
      <p:pic>
        <p:nvPicPr>
          <p:cNvPr id="2050" name="Picture 2" descr="C:\Escuela\Practicas\Proyectos Practicas\spring.jpg"/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565" b="28212"/>
          <a:stretch/>
        </p:blipFill>
        <p:spPr bwMode="auto">
          <a:xfrm>
            <a:off x="3808049" y="5135889"/>
            <a:ext cx="2542008" cy="83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CuadroTexto"/>
          <p:cNvSpPr txBox="1"/>
          <p:nvPr/>
        </p:nvSpPr>
        <p:spPr>
          <a:xfrm>
            <a:off x="10018593" y="2963308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 smtClean="0"/>
              <a:t>V1.2024.7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824314" y="4756502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dirty="0" smtClean="0"/>
              <a:t>JDK 11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2277878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518648"/>
            <a:ext cx="122047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457200"/>
            <a:r>
              <a:rPr lang="es-ES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Solución Propuesta</a:t>
            </a:r>
            <a:endParaRPr lang="es-ES" sz="28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orbel" panose="020B0503020204020204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42ACA6B-4A1E-0407-0FF7-D5BC45691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4458"/>
            <a:ext cx="12204700" cy="5175022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="" xmlns:a16="http://schemas.microsoft.com/office/drawing/2014/main" id="{D9992690-5306-D125-E360-8ECBBEDFA203}"/>
              </a:ext>
            </a:extLst>
          </p:cNvPr>
          <p:cNvSpPr txBox="1"/>
          <p:nvPr/>
        </p:nvSpPr>
        <p:spPr>
          <a:xfrm>
            <a:off x="701750" y="1139792"/>
            <a:ext cx="95587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927423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9671EBED-9525-8CCB-9A1D-65AF1695E1DA}"/>
              </a:ext>
            </a:extLst>
          </p:cNvPr>
          <p:cNvSpPr txBox="1"/>
          <p:nvPr/>
        </p:nvSpPr>
        <p:spPr>
          <a:xfrm>
            <a:off x="0" y="476672"/>
            <a:ext cx="12204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Base de Datos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A62F83D8-8C66-EBAD-0DA3-5CBCE7757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909" y="1412776"/>
            <a:ext cx="11624882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5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="" xmlns:a16="http://schemas.microsoft.com/office/drawing/2014/main" id="{C6067173-45E4-6201-2E66-CE02CFECF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144" y="116632"/>
            <a:ext cx="12204700" cy="1931358"/>
          </a:xfrm>
          <a:prstGeom prst="rect">
            <a:avLst/>
          </a:prstGeom>
        </p:spPr>
      </p:pic>
      <p:sp>
        <p:nvSpPr>
          <p:cNvPr id="3" name="Onda 2"/>
          <p:cNvSpPr/>
          <p:nvPr/>
        </p:nvSpPr>
        <p:spPr>
          <a:xfrm>
            <a:off x="5238254" y="116632"/>
            <a:ext cx="2145092" cy="576064"/>
          </a:xfrm>
          <a:prstGeom prst="wav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2400" b="1" dirty="0"/>
              <a:t>Roles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="" xmlns:a16="http://schemas.microsoft.com/office/drawing/2014/main" id="{76B2C85C-1C55-B55C-53B7-3FF5FB0C7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031" y="2115551"/>
            <a:ext cx="9827538" cy="474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68738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78495" y="152400"/>
            <a:ext cx="7564582" cy="1475509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>
                <a:latin typeface="Arial" pitchFamily="34" charset="0"/>
                <a:cs typeface="Arial" pitchFamily="34" charset="0"/>
              </a:rPr>
              <a:t>Proceso para </a:t>
            </a:r>
            <a:r>
              <a:rPr lang="es-ES" sz="4000" b="1" dirty="0">
                <a:latin typeface="Arial" pitchFamily="34" charset="0"/>
                <a:cs typeface="Arial" pitchFamily="34" charset="0"/>
              </a:rPr>
              <a:t>“Generación de Reportes”</a:t>
            </a:r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600" y="1628800"/>
            <a:ext cx="6624736" cy="501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322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421830" y="152400"/>
            <a:ext cx="9577064" cy="1475509"/>
          </a:xfrm>
        </p:spPr>
        <p:txBody>
          <a:bodyPr>
            <a:normAutofit/>
          </a:bodyPr>
          <a:lstStyle/>
          <a:p>
            <a:pPr algn="ctr"/>
            <a:r>
              <a:rPr lang="es-ES" sz="4000" b="1" dirty="0" smtClean="0">
                <a:latin typeface="Arial" pitchFamily="34" charset="0"/>
                <a:cs typeface="Arial" pitchFamily="34" charset="0"/>
              </a:rPr>
              <a:t>Propuesta para </a:t>
            </a:r>
            <a:r>
              <a:rPr lang="es-ES" sz="4000" b="1" dirty="0">
                <a:latin typeface="Arial" pitchFamily="34" charset="0"/>
                <a:cs typeface="Arial" pitchFamily="34" charset="0"/>
              </a:rPr>
              <a:t>“Gestión de Bajas Técnicas”</a:t>
            </a:r>
            <a:endParaRPr lang="es-ES" sz="4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52024" y="5237018"/>
            <a:ext cx="8575963" cy="845127"/>
          </a:xfrm>
        </p:spPr>
        <p:txBody>
          <a:bodyPr>
            <a:normAutofit/>
          </a:bodyPr>
          <a:lstStyle/>
          <a:p>
            <a:pPr lvl="0"/>
            <a:r>
              <a:rPr lang="es-US" dirty="0">
                <a:latin typeface="Arial" pitchFamily="34" charset="0"/>
                <a:cs typeface="Arial" pitchFamily="34" charset="0"/>
              </a:rPr>
              <a:t>.</a:t>
            </a:r>
            <a:endParaRPr lang="es-ES" dirty="0">
              <a:latin typeface="Arial" pitchFamily="34" charset="0"/>
              <a:cs typeface="Arial" pitchFamily="34" charset="0"/>
            </a:endParaRPr>
          </a:p>
          <a:p>
            <a:endParaRPr lang="es-E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774" y="1412776"/>
            <a:ext cx="10297144" cy="5345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29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="" xmlns:a16="http://schemas.microsoft.com/office/drawing/2014/main" id="{6DFD1D8C-315D-A095-1BAA-BA2829E3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" y="485364"/>
            <a:ext cx="12193702" cy="588727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="" xmlns:a16="http://schemas.microsoft.com/office/drawing/2014/main" id="{64B66E3F-76F8-EEA3-0F1E-656F8FD5EE6A}"/>
              </a:ext>
            </a:extLst>
          </p:cNvPr>
          <p:cNvSpPr txBox="1"/>
          <p:nvPr/>
        </p:nvSpPr>
        <p:spPr>
          <a:xfrm>
            <a:off x="-22588" y="28600"/>
            <a:ext cx="12204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Panel de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ocadillo: ovalado 7">
            <a:extLst>
              <a:ext uri="{FF2B5EF4-FFF2-40B4-BE49-F238E27FC236}">
                <a16:creationId xmlns="" xmlns:a16="http://schemas.microsoft.com/office/drawing/2014/main" id="{670AEA21-19B5-E21A-62E8-62D8BF9FF169}"/>
              </a:ext>
            </a:extLst>
          </p:cNvPr>
          <p:cNvSpPr/>
          <p:nvPr/>
        </p:nvSpPr>
        <p:spPr>
          <a:xfrm>
            <a:off x="2141910" y="3284984"/>
            <a:ext cx="1224136" cy="612648"/>
          </a:xfrm>
          <a:prstGeom prst="wedgeEllipseCallout">
            <a:avLst>
              <a:gd name="adj1" fmla="val -58181"/>
              <a:gd name="adj2" fmla="val 89914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622565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DE3C9B62-4A54-AF82-F062-44941E1C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" y="490127"/>
            <a:ext cx="12193702" cy="5877745"/>
          </a:xfrm>
          <a:prstGeom prst="rect">
            <a:avLst/>
          </a:prstGeom>
        </p:spPr>
      </p:pic>
      <p:sp>
        <p:nvSpPr>
          <p:cNvPr id="5" name="Bocadillo: ovalado 4">
            <a:extLst>
              <a:ext uri="{FF2B5EF4-FFF2-40B4-BE49-F238E27FC236}">
                <a16:creationId xmlns="" xmlns:a16="http://schemas.microsoft.com/office/drawing/2014/main" id="{EFE73DA0-1E11-2C07-2773-47FE876B8AC1}"/>
              </a:ext>
            </a:extLst>
          </p:cNvPr>
          <p:cNvSpPr/>
          <p:nvPr/>
        </p:nvSpPr>
        <p:spPr>
          <a:xfrm>
            <a:off x="5814318" y="5085184"/>
            <a:ext cx="2088232" cy="792088"/>
          </a:xfrm>
          <a:prstGeom prst="wedgeEllipseCallout">
            <a:avLst>
              <a:gd name="adj1" fmla="val -134019"/>
              <a:gd name="adj2" fmla="val -143534"/>
            </a:avLst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Listas</a:t>
            </a:r>
            <a:r>
              <a:rPr lang="en-US" dirty="0"/>
              <a:t> </a:t>
            </a:r>
            <a:r>
              <a:rPr lang="en-US" dirty="0" err="1"/>
              <a:t>despegables</a:t>
            </a:r>
            <a:endParaRPr lang="en-US" dirty="0"/>
          </a:p>
        </p:txBody>
      </p:sp>
      <p:sp>
        <p:nvSpPr>
          <p:cNvPr id="7" name="Bocadillo: ovalado 6">
            <a:extLst>
              <a:ext uri="{FF2B5EF4-FFF2-40B4-BE49-F238E27FC236}">
                <a16:creationId xmlns="" xmlns:a16="http://schemas.microsoft.com/office/drawing/2014/main" id="{1283562B-9DE8-4CE6-321A-40FD5BE3A862}"/>
              </a:ext>
            </a:extLst>
          </p:cNvPr>
          <p:cNvSpPr/>
          <p:nvPr/>
        </p:nvSpPr>
        <p:spPr>
          <a:xfrm>
            <a:off x="3222030" y="5589240"/>
            <a:ext cx="1368152" cy="612648"/>
          </a:xfrm>
          <a:prstGeom prst="wedgeEllipseCallout">
            <a:avLst>
              <a:gd name="adj1" fmla="val -94302"/>
              <a:gd name="adj2" fmla="val -135490"/>
            </a:avLst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Botones</a:t>
            </a:r>
          </a:p>
        </p:txBody>
      </p:sp>
      <p:sp>
        <p:nvSpPr>
          <p:cNvPr id="8" name="Bocadillo: ovalado 7">
            <a:extLst>
              <a:ext uri="{FF2B5EF4-FFF2-40B4-BE49-F238E27FC236}">
                <a16:creationId xmlns="" xmlns:a16="http://schemas.microsoft.com/office/drawing/2014/main" id="{F493005F-39A9-80F9-37AB-1659C32BD7BA}"/>
              </a:ext>
            </a:extLst>
          </p:cNvPr>
          <p:cNvSpPr/>
          <p:nvPr/>
        </p:nvSpPr>
        <p:spPr>
          <a:xfrm>
            <a:off x="1205806" y="1412776"/>
            <a:ext cx="1368152" cy="828672"/>
          </a:xfrm>
          <a:prstGeom prst="wedgeEllipseCallout">
            <a:avLst>
              <a:gd name="adj1" fmla="val -32746"/>
              <a:gd name="adj2" fmla="val 176914"/>
            </a:avLst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Opción del menú</a:t>
            </a:r>
          </a:p>
        </p:txBody>
      </p:sp>
    </p:spTree>
    <p:extLst>
      <p:ext uri="{BB962C8B-B14F-4D97-AF65-F5344CB8AC3E}">
        <p14:creationId xmlns:p14="http://schemas.microsoft.com/office/powerpoint/2010/main" val="4117180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92350" y="277093"/>
            <a:ext cx="7578436" cy="720435"/>
          </a:xfrm>
        </p:spPr>
        <p:txBody>
          <a:bodyPr>
            <a:normAutofit fontScale="90000"/>
          </a:bodyPr>
          <a:lstStyle/>
          <a:p>
            <a:pPr algn="ctr"/>
            <a:r>
              <a:rPr lang="es-ES" sz="3600" b="1" dirty="0">
                <a:latin typeface="Arial" pitchFamily="34" charset="0"/>
                <a:cs typeface="Arial" pitchFamily="34" charset="0"/>
              </a:rPr>
              <a:t>Validación del Sistema</a:t>
            </a:r>
            <a:br>
              <a:rPr lang="es-ES" sz="3600" b="1" dirty="0">
                <a:latin typeface="Arial" pitchFamily="34" charset="0"/>
                <a:cs typeface="Arial" pitchFamily="34" charset="0"/>
              </a:rPr>
            </a:br>
            <a:r>
              <a:rPr lang="es-ES" sz="2700" b="1" dirty="0">
                <a:latin typeface="Arial" pitchFamily="34" charset="0"/>
                <a:cs typeface="Arial" pitchFamily="34" charset="0"/>
              </a:rPr>
              <a:t>Pruebas de Caja Negra</a:t>
            </a:r>
            <a:endParaRPr lang="es-ES" sz="27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="" xmlns:a16="http://schemas.microsoft.com/office/drawing/2014/main" id="{CAB2F9D1-3154-EA59-397D-31D89B7DC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073" y="1052736"/>
            <a:ext cx="10303837" cy="512422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Número de Pruebas Realizadas : Se realizaron un total de 20 pruebas de caja negra para evaluar la funcionalidad del sistema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Errores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Encontrados: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Login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de Usuario: 3 errores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Error: Fallo en la autenticación de usuarios con credenciales correctas.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Solución Implementada: Corrección en la validación de credenciales.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Estado: Implementado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2. Generación de Reportes: 5 errores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Error: Reportes generados con datos incorrectos debido a filtros mal aplicados.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Solución Implementada: Mejora en la lógica de aplicación de filtros.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Estado: Implementado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3. Gestión de Bajas Técnicas: 4 errores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Error: Formularios de bajas técnicas no se enviaban correctamente.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Solución Implementada: Corrección en el envío y procesamiento de formularios.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Estado: En proceso.</a:t>
            </a:r>
          </a:p>
          <a:p>
            <a:pPr marL="0" indent="0" algn="just">
              <a:buNone/>
            </a:pPr>
            <a:endParaRPr lang="es-ES" sz="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885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="" xmlns:a16="http://schemas.microsoft.com/office/drawing/2014/main" id="{246B5F73-C14B-EC37-3136-0A63513C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34" y="1124744"/>
            <a:ext cx="10807893" cy="505221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4. Administración de Usuarios: 3 errores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Error: Problemas al añadir y eliminar usuarios.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Solución Implementada: Ajustes en la gestión de la base de datos de usuarios.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Estado: En proceso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5. Trazabilidad de Acciones: 2 errores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Error: Acciones de usuarios no se registraban correctamente.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Solución Implementada: Mejora en el registro de acciones.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Estado: En proceso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6. Compatibilidad con Nuevas Tecnologías: 3 errores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Error: Incompatibilidad con dispositivos móviles y nuevas integraciones.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Solución en Proceso: Adaptación del sistema para compatibilidad móvil y soporte de integraciones modernas.</a:t>
            </a:r>
          </a:p>
          <a:p>
            <a:pPr marL="0" indent="0" algn="just">
              <a:buNone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  - Estado: En proceso.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291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208857"/>
            <a:ext cx="1220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Introducción</a:t>
            </a:r>
          </a:p>
        </p:txBody>
      </p:sp>
      <p:pic>
        <p:nvPicPr>
          <p:cNvPr id="4" name="Imagen 72">
            <a:extLst>
              <a:ext uri="{FF2B5EF4-FFF2-40B4-BE49-F238E27FC236}">
                <a16:creationId xmlns="" xmlns:a16="http://schemas.microsoft.com/office/drawing/2014/main" id="{90565AFE-CF95-45F3-9563-4770B6F6C1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58" y="920686"/>
            <a:ext cx="1509073" cy="1509073"/>
          </a:xfrm>
          <a:prstGeom prst="rect">
            <a:avLst/>
          </a:prstGeom>
        </p:spPr>
      </p:pic>
      <p:sp>
        <p:nvSpPr>
          <p:cNvPr id="5" name="20 Rectángulo redondeado">
            <a:extLst>
              <a:ext uri="{FF2B5EF4-FFF2-40B4-BE49-F238E27FC236}">
                <a16:creationId xmlns="" xmlns:a16="http://schemas.microsoft.com/office/drawing/2014/main" id="{5E226AD7-CCC5-4A48-8579-3FD876E1FE56}"/>
              </a:ext>
            </a:extLst>
          </p:cNvPr>
          <p:cNvSpPr/>
          <p:nvPr/>
        </p:nvSpPr>
        <p:spPr>
          <a:xfrm>
            <a:off x="4302150" y="1455474"/>
            <a:ext cx="2278999" cy="43949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Sistema de Gestión </a:t>
            </a:r>
            <a:endParaRPr lang="en-US" sz="16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753978" y="130589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utilizan</a:t>
            </a: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2501950" y="1675222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8 Rectángulo redondeado"/>
          <p:cNvSpPr/>
          <p:nvPr/>
        </p:nvSpPr>
        <p:spPr>
          <a:xfrm>
            <a:off x="8546562" y="1423194"/>
            <a:ext cx="2646134" cy="504056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itchFamily="34" charset="0"/>
                <a:cs typeface="Arial" pitchFamily="34" charset="0"/>
              </a:rPr>
              <a:t>Gestionar la información</a:t>
            </a:r>
          </a:p>
        </p:txBody>
      </p:sp>
      <p:cxnSp>
        <p:nvCxnSpPr>
          <p:cNvPr id="10" name="9 Conector recto de flecha"/>
          <p:cNvCxnSpPr/>
          <p:nvPr/>
        </p:nvCxnSpPr>
        <p:spPr>
          <a:xfrm>
            <a:off x="6750422" y="1675222"/>
            <a:ext cx="158417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19 CuadroTexto">
            <a:extLst>
              <a:ext uri="{FF2B5EF4-FFF2-40B4-BE49-F238E27FC236}">
                <a16:creationId xmlns="" xmlns:a16="http://schemas.microsoft.com/office/drawing/2014/main" id="{FEAD3BE9-6CBB-4A93-8DEB-FAC2CF0B9D35}"/>
              </a:ext>
            </a:extLst>
          </p:cNvPr>
          <p:cNvSpPr txBox="1"/>
          <p:nvPr/>
        </p:nvSpPr>
        <p:spPr>
          <a:xfrm>
            <a:off x="6888274" y="1305890"/>
            <a:ext cx="1308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600" dirty="0">
                <a:latin typeface="Arial" pitchFamily="34" charset="0"/>
                <a:cs typeface="Arial" pitchFamily="34" charset="0"/>
              </a:rPr>
              <a:t>para</a:t>
            </a:r>
          </a:p>
        </p:txBody>
      </p:sp>
      <p:pic>
        <p:nvPicPr>
          <p:cNvPr id="2051" name="Picture 3" descr="C:\Users\House\Desktop\Elizabeth Tesis\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079" y="4492595"/>
            <a:ext cx="1007154" cy="8078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House\Desktop\Elizabeth Tesis\4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4" t="13084" r="13084" b="8239"/>
          <a:stretch/>
        </p:blipFill>
        <p:spPr bwMode="auto">
          <a:xfrm>
            <a:off x="7761509" y="5540820"/>
            <a:ext cx="965570" cy="711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11 Flecha izquierda, derecha y arriba"/>
          <p:cNvSpPr/>
          <p:nvPr/>
        </p:nvSpPr>
        <p:spPr>
          <a:xfrm rot="5400000">
            <a:off x="7932207" y="4594839"/>
            <a:ext cx="1024635" cy="400462"/>
          </a:xfrm>
          <a:prstGeom prst="leftRight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53" name="Picture 5" descr="C:\Users\House\Desktop\Elizabeth Tesis\5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008" y="3682463"/>
            <a:ext cx="2635747" cy="19433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12 Flecha izquierda"/>
          <p:cNvSpPr/>
          <p:nvPr/>
        </p:nvSpPr>
        <p:spPr>
          <a:xfrm>
            <a:off x="5854210" y="4662247"/>
            <a:ext cx="2278999" cy="24807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6138354" y="428482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itchFamily="34" charset="0"/>
                <a:cs typeface="Arial" pitchFamily="34" charset="0"/>
              </a:rPr>
              <a:t>utilizan</a:t>
            </a:r>
          </a:p>
        </p:txBody>
      </p:sp>
      <p:sp>
        <p:nvSpPr>
          <p:cNvPr id="20" name="Rectángulo: esquinas redondeadas 66">
            <a:extLst>
              <a:ext uri="{FF2B5EF4-FFF2-40B4-BE49-F238E27FC236}">
                <a16:creationId xmlns="" xmlns:a16="http://schemas.microsoft.com/office/drawing/2014/main" id="{1CC5F4DD-6AE2-4F4E-9E0D-2EA8D8162387}"/>
              </a:ext>
            </a:extLst>
          </p:cNvPr>
          <p:cNvSpPr/>
          <p:nvPr/>
        </p:nvSpPr>
        <p:spPr>
          <a:xfrm>
            <a:off x="3000898" y="2429759"/>
            <a:ext cx="7349924" cy="424645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5382270" y="1988840"/>
            <a:ext cx="12628" cy="381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="" xmlns:a16="http://schemas.microsoft.com/office/drawing/2014/main" id="{B7C09122-6F36-F0D3-46A1-02264BAF67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5417" y="2929691"/>
            <a:ext cx="1347045" cy="13470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="" xmlns:a16="http://schemas.microsoft.com/office/drawing/2014/main" id="{2E48574F-0EB4-F6D2-7D67-65DD51A01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9369" y="2816076"/>
            <a:ext cx="787137" cy="787137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33F0E281-D73A-BF92-65CC-6D32F72FFE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619" y="2816076"/>
            <a:ext cx="1296259" cy="91333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6D7453EA-254E-3C94-8B5D-FA6BAFBC99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550575">
            <a:off x="2279785" y="2732908"/>
            <a:ext cx="223385" cy="787168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="" xmlns:a16="http://schemas.microsoft.com/office/drawing/2014/main" id="{1A50D377-A210-ABB6-EAC2-7F0B88EE5E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8546" y="4124775"/>
            <a:ext cx="892572" cy="374304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="" xmlns:a16="http://schemas.microsoft.com/office/drawing/2014/main" id="{BB6C8E8D-8289-7090-016C-CE50B7A7B0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21533" y="4158382"/>
            <a:ext cx="359695" cy="35664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="" xmlns:a16="http://schemas.microsoft.com/office/drawing/2014/main" id="{D40DF175-9872-7DCC-CCA5-0B45E049E43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3360" y="5035141"/>
            <a:ext cx="1712638" cy="48576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="" xmlns:a16="http://schemas.microsoft.com/office/drawing/2014/main" id="{9026C0F0-D361-71B0-E49A-88B360D02D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18362" y="2946644"/>
            <a:ext cx="359695" cy="359695"/>
          </a:xfrm>
          <a:prstGeom prst="rect">
            <a:avLst/>
          </a:prstGeom>
        </p:spPr>
      </p:pic>
      <p:cxnSp>
        <p:nvCxnSpPr>
          <p:cNvPr id="23" name="14 Conector recto de flecha">
            <a:extLst>
              <a:ext uri="{FF2B5EF4-FFF2-40B4-BE49-F238E27FC236}">
                <a16:creationId xmlns="" xmlns:a16="http://schemas.microsoft.com/office/drawing/2014/main" id="{A3854640-EFF9-C928-F0F5-D7342E5C7A0E}"/>
              </a:ext>
            </a:extLst>
          </p:cNvPr>
          <p:cNvCxnSpPr/>
          <p:nvPr/>
        </p:nvCxnSpPr>
        <p:spPr>
          <a:xfrm>
            <a:off x="1193120" y="3665793"/>
            <a:ext cx="12628" cy="3819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Imagen 23">
            <a:extLst>
              <a:ext uri="{FF2B5EF4-FFF2-40B4-BE49-F238E27FC236}">
                <a16:creationId xmlns="" xmlns:a16="http://schemas.microsoft.com/office/drawing/2014/main" id="{0662DE12-5686-DA55-C898-8A1ECC31194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05748" y="4583998"/>
            <a:ext cx="128027" cy="45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40880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80278" y="152400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atin typeface="Arial" pitchFamily="34" charset="0"/>
                <a:cs typeface="Arial" pitchFamily="34" charset="0"/>
              </a:rPr>
              <a:t>Conclusiones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7987291D-E7B8-70C0-E975-8F50F8D6D751}"/>
              </a:ext>
            </a:extLst>
          </p:cNvPr>
          <p:cNvSpPr txBox="1"/>
          <p:nvPr/>
        </p:nvSpPr>
        <p:spPr>
          <a:xfrm>
            <a:off x="701750" y="1628800"/>
            <a:ext cx="11089232" cy="3801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s-US" sz="1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diseño de</a:t>
            </a:r>
            <a:r>
              <a:rPr lang="es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</a:t>
            </a:r>
            <a:r>
              <a:rPr lang="es-US" sz="1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nuev</a:t>
            </a:r>
            <a:r>
              <a:rPr lang="es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s-US" sz="1800" b="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versión del </a:t>
            </a:r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</a:t>
            </a:r>
            <a:r>
              <a:rPr lang="es-US" sz="1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mejorara los resultado en </a:t>
            </a:r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es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generación</a:t>
            </a:r>
            <a:r>
              <a:rPr lang="es-US" sz="1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reportes financieros en la Universidad Agraria de La </a:t>
            </a:r>
            <a:r>
              <a:rPr lang="es-US" sz="1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Habana.</a:t>
            </a: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s-US" sz="1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implementación del sistema ha reducido significativamente los errores y el tiempo requerido para estas tareas, aumentando la eficiencia </a:t>
            </a:r>
            <a:r>
              <a:rPr lang="es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operativa. Además, la </a:t>
            </a:r>
            <a:r>
              <a:rPr lang="es-US" dirty="0" smtClean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compatibilidad con </a:t>
            </a:r>
            <a:r>
              <a:rPr lang="es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nuevas tecnologías ha ampliado la funcionalidad y accesibilidad del sistema.</a:t>
            </a:r>
            <a:endParaRPr lang="es-US" sz="18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s-US" sz="1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Una nueva interfaz, </a:t>
            </a:r>
            <a:r>
              <a:rPr lang="es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más intuitiva y fácil de usar, ha mejorado la experiencia del usuario y reducido la curva de aprendizaje. </a:t>
            </a:r>
            <a:endParaRPr lang="es-US" sz="1800" dirty="0" smtClean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s-US" sz="1800" dirty="0" smtClean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las pruebas hechas al sistema se han reducido significativamente los errores.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26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680278" y="152400"/>
            <a:ext cx="6781800" cy="1600200"/>
          </a:xfrm>
        </p:spPr>
        <p:txBody>
          <a:bodyPr>
            <a:normAutofit/>
          </a:bodyPr>
          <a:lstStyle/>
          <a:p>
            <a:pPr algn="ctr"/>
            <a:r>
              <a:rPr lang="es-ES" b="1" dirty="0">
                <a:latin typeface="Arial" pitchFamily="34" charset="0"/>
                <a:cs typeface="Arial" pitchFamily="34" charset="0"/>
              </a:rPr>
              <a:t>Recomendaciones</a:t>
            </a:r>
            <a:r>
              <a:rPr lang="es-ES" dirty="0"/>
              <a:t/>
            </a:r>
            <a:br>
              <a:rPr lang="es-ES" dirty="0"/>
            </a:b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 sz="2000" dirty="0" smtClean="0">
                <a:latin typeface="Arial" pitchFamily="34" charset="0"/>
                <a:cs typeface="Arial" pitchFamily="34" charset="0"/>
              </a:rPr>
              <a:t>Adicionar un buscador generar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r>
              <a:rPr lang="es-US" sz="2000" dirty="0" smtClean="0">
                <a:latin typeface="Arial" pitchFamily="34" charset="0"/>
                <a:cs typeface="Arial" pitchFamily="34" charset="0"/>
              </a:rPr>
              <a:t>Implementar una traza de datos para mayor control</a:t>
            </a:r>
          </a:p>
          <a:p>
            <a:r>
              <a:rPr lang="es-US" sz="2000" dirty="0" smtClean="0">
                <a:latin typeface="Arial" pitchFamily="34" charset="0"/>
                <a:cs typeface="Arial" pitchFamily="34" charset="0"/>
              </a:rPr>
              <a:t>Adicionar un rol para el personal de recursos humanos</a:t>
            </a:r>
          </a:p>
          <a:p>
            <a:r>
              <a:rPr lang="es-US" sz="2000" dirty="0" smtClean="0">
                <a:latin typeface="Arial" pitchFamily="34" charset="0"/>
                <a:cs typeface="Arial" pitchFamily="34" charset="0"/>
              </a:rPr>
              <a:t>Implementar nómina y nominilla de trabajadores</a:t>
            </a:r>
          </a:p>
          <a:p>
            <a:r>
              <a:rPr lang="es-US" sz="2000" dirty="0" smtClean="0">
                <a:latin typeface="Arial" pitchFamily="34" charset="0"/>
                <a:cs typeface="Arial" pitchFamily="34" charset="0"/>
              </a:rPr>
              <a:t>Implementar el proceso de bajas técnicas</a:t>
            </a:r>
          </a:p>
          <a:p>
            <a:r>
              <a:rPr lang="es-US" sz="2000" dirty="0" smtClean="0">
                <a:latin typeface="Arial" pitchFamily="34" charset="0"/>
                <a:cs typeface="Arial" pitchFamily="34" charset="0"/>
              </a:rPr>
              <a:t>Vincular contacto de la universidad</a:t>
            </a:r>
          </a:p>
          <a:p>
            <a:r>
              <a:rPr lang="es-US" sz="2000" dirty="0" smtClean="0">
                <a:latin typeface="Arial" pitchFamily="34" charset="0"/>
                <a:cs typeface="Arial" pitchFamily="34" charset="0"/>
              </a:rPr>
              <a:t>Agregar un apartado de políticas y privacidad del centro</a:t>
            </a:r>
          </a:p>
          <a:p>
            <a:endParaRPr lang="es-US" dirty="0" smtClean="0"/>
          </a:p>
          <a:p>
            <a:endParaRPr lang="es-US" dirty="0" smtClean="0"/>
          </a:p>
          <a:p>
            <a:endParaRPr lang="es-US" dirty="0" smtClean="0"/>
          </a:p>
        </p:txBody>
      </p:sp>
    </p:spTree>
    <p:extLst>
      <p:ext uri="{BB962C8B-B14F-4D97-AF65-F5344CB8AC3E}">
        <p14:creationId xmlns:p14="http://schemas.microsoft.com/office/powerpoint/2010/main" val="3168340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3971013" y="162210"/>
            <a:ext cx="3865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Universidad Agraria De La Habana </a:t>
            </a:r>
          </a:p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¨Fructuoso Rodríguez Pérez¨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726086" y="808541"/>
            <a:ext cx="449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Facultad de Ciencias Técnicas</a:t>
            </a:r>
            <a:endParaRPr lang="es-E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83825" y="122091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Ingeniería Informática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44559" y="3768855"/>
            <a:ext cx="119819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latin typeface="Arial Black" panose="020B0A04020102020204" pitchFamily="34" charset="0"/>
                <a:cs typeface="Arial" pitchFamily="34" charset="0"/>
              </a:rPr>
              <a:t>Sistema Para La Gestión De Información Del Departamento Económico De La Universidad Agraria De La HABANA (SigeWeb2)</a:t>
            </a:r>
          </a:p>
        </p:txBody>
      </p:sp>
      <p:sp>
        <p:nvSpPr>
          <p:cNvPr id="8" name="7 CuadroTexto"/>
          <p:cNvSpPr txBox="1"/>
          <p:nvPr/>
        </p:nvSpPr>
        <p:spPr>
          <a:xfrm>
            <a:off x="1277814" y="5373216"/>
            <a:ext cx="35283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800" b="1" dirty="0">
                <a:solidFill>
                  <a:schemeClr val="tx1"/>
                </a:solidFill>
                <a:latin typeface="Arial" panose="020B0604020202020204" pitchFamily="34" charset="0"/>
                <a:cs typeface="Arial" pitchFamily="34" charset="0"/>
              </a:rPr>
              <a:t>Autores: 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José Raúl Márquez Estévez</a:t>
            </a:r>
          </a:p>
          <a:p>
            <a:pPr algn="ctr"/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Luis E. López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7110462" y="5445224"/>
            <a:ext cx="42634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2000" b="1" dirty="0">
                <a:latin typeface="Arial" pitchFamily="34" charset="0"/>
                <a:cs typeface="Arial" pitchFamily="34" charset="0"/>
              </a:rPr>
              <a:t>Tutores: 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Ing. Idariel Castañeda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Castañeda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lvl="0" algn="ctr"/>
            <a:r>
              <a:rPr lang="es-ES" sz="2000" dirty="0">
                <a:latin typeface="Arial" pitchFamily="34" charset="0"/>
                <a:cs typeface="Arial" pitchFamily="34" charset="0"/>
              </a:rPr>
              <a:t>Ing. </a:t>
            </a:r>
            <a:r>
              <a:rPr lang="es-ES" sz="2000" dirty="0" err="1">
                <a:latin typeface="Arial" pitchFamily="34" charset="0"/>
                <a:cs typeface="Arial" pitchFamily="34" charset="0"/>
              </a:rPr>
              <a:t>Neylis</a:t>
            </a:r>
            <a:r>
              <a:rPr lang="es-ES" sz="2000" dirty="0">
                <a:latin typeface="Arial" pitchFamily="34" charset="0"/>
                <a:cs typeface="Arial" pitchFamily="34" charset="0"/>
              </a:rPr>
              <a:t> Chávez Millares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="" xmlns:a16="http://schemas.microsoft.com/office/drawing/2014/main" id="{8428F4B9-6F12-4719-AD80-FE99C84461DB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2230" y="1739914"/>
            <a:ext cx="1459474" cy="138096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ítulo 1"/>
          <p:cNvSpPr txBox="1">
            <a:spLocks/>
          </p:cNvSpPr>
          <p:nvPr/>
        </p:nvSpPr>
        <p:spPr bwMode="auto">
          <a:xfrm>
            <a:off x="332443" y="3061989"/>
            <a:ext cx="11767335" cy="553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defTabSz="2166938" rtl="0" eaLnBrk="1" latinLnBrk="0" hangingPunct="1">
              <a:lnSpc>
                <a:spcPct val="90000"/>
              </a:lnSpc>
              <a:spcBef>
                <a:spcPts val="2375"/>
              </a:spcBef>
              <a:buFont typeface="Arial" panose="020B0604020202020204" pitchFamily="34" charset="0"/>
              <a:buChar char="•"/>
              <a:defRPr sz="660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marL="742950" indent="-285750" defTabSz="2166938">
              <a:lnSpc>
                <a:spcPct val="90000"/>
              </a:lnSpc>
              <a:spcBef>
                <a:spcPts val="1188"/>
              </a:spcBef>
              <a:buFont typeface="Arial" panose="020B0604020202020204" pitchFamily="34" charset="0"/>
              <a:buChar char="•"/>
              <a:defRPr sz="5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2166938">
              <a:lnSpc>
                <a:spcPct val="90000"/>
              </a:lnSpc>
              <a:spcBef>
                <a:spcPts val="1188"/>
              </a:spcBef>
              <a:buFont typeface="Arial" panose="020B0604020202020204" pitchFamily="34" charset="0"/>
              <a:buChar char="•"/>
              <a:defRPr sz="47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2166938">
              <a:lnSpc>
                <a:spcPct val="90000"/>
              </a:lnSpc>
              <a:spcBef>
                <a:spcPts val="1188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2166938">
              <a:lnSpc>
                <a:spcPct val="90000"/>
              </a:lnSpc>
              <a:spcBef>
                <a:spcPts val="1188"/>
              </a:spcBef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2166938" eaLnBrk="0" fontAlgn="base" hangingPunct="0">
              <a:lnSpc>
                <a:spcPct val="90000"/>
              </a:lnSpc>
              <a:spcBef>
                <a:spcPts val="11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2166938" eaLnBrk="0" fontAlgn="base" hangingPunct="0">
              <a:lnSpc>
                <a:spcPct val="90000"/>
              </a:lnSpc>
              <a:spcBef>
                <a:spcPts val="11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2166938" eaLnBrk="0" fontAlgn="base" hangingPunct="0">
              <a:lnSpc>
                <a:spcPct val="90000"/>
              </a:lnSpc>
              <a:spcBef>
                <a:spcPts val="11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2166938" eaLnBrk="0" fontAlgn="base" hangingPunct="0">
              <a:lnSpc>
                <a:spcPct val="90000"/>
              </a:lnSpc>
              <a:spcBef>
                <a:spcPts val="1188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4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MX" sz="2667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Prácticas Laborales de Tercer Año</a:t>
            </a:r>
          </a:p>
        </p:txBody>
      </p:sp>
      <p:cxnSp>
        <p:nvCxnSpPr>
          <p:cNvPr id="16" name="Conector recto 15"/>
          <p:cNvCxnSpPr/>
          <p:nvPr/>
        </p:nvCxnSpPr>
        <p:spPr>
          <a:xfrm>
            <a:off x="734178" y="3648784"/>
            <a:ext cx="10721283" cy="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>
            <a:off x="745710" y="5087207"/>
            <a:ext cx="10721283" cy="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a 1">
            <a:extLst>
              <a:ext uri="{FF2B5EF4-FFF2-40B4-BE49-F238E27FC236}">
                <a16:creationId xmlns="" xmlns:a16="http://schemas.microsoft.com/office/drawing/2014/main" id="{F398C9DC-2427-C45A-3964-400E279CECEE}"/>
              </a:ext>
            </a:extLst>
          </p:cNvPr>
          <p:cNvGraphicFramePr>
            <a:graphicFrameLocks noGrp="1"/>
          </p:cNvGraphicFramePr>
          <p:nvPr/>
        </p:nvGraphicFramePr>
        <p:xfrm>
          <a:off x="4655736" y="6306184"/>
          <a:ext cx="23107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710">
                  <a:extLst>
                    <a:ext uri="{9D8B030D-6E8A-4147-A177-3AD203B41FA5}">
                      <a16:colId xmlns="" xmlns:a16="http://schemas.microsoft.com/office/drawing/2014/main" val="232457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Mayabeque, 2024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16019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293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0" y="180199"/>
            <a:ext cx="1220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Introducción</a:t>
            </a:r>
          </a:p>
        </p:txBody>
      </p:sp>
      <p:sp>
        <p:nvSpPr>
          <p:cNvPr id="6" name="20 Rectángulo redondeado">
            <a:extLst>
              <a:ext uri="{FF2B5EF4-FFF2-40B4-BE49-F238E27FC236}">
                <a16:creationId xmlns="" xmlns:a16="http://schemas.microsoft.com/office/drawing/2014/main" id="{F90D0E8C-2E18-439C-AC12-48BF582BFE56}"/>
              </a:ext>
            </a:extLst>
          </p:cNvPr>
          <p:cNvSpPr/>
          <p:nvPr/>
        </p:nvSpPr>
        <p:spPr>
          <a:xfrm>
            <a:off x="3870102" y="2290266"/>
            <a:ext cx="1382269" cy="425935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/>
                <a:ea typeface="Calibri"/>
              </a:rPr>
              <a:t>Sistema </a:t>
            </a:r>
            <a:r>
              <a:rPr lang="es-ES" sz="1600" dirty="0" err="1">
                <a:latin typeface="Arial"/>
                <a:ea typeface="Calibri"/>
              </a:rPr>
              <a:t>SigueWeb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>
            <a:off x="2705644" y="2503233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cxnSpLocks/>
          </p:cNvCxnSpPr>
          <p:nvPr/>
        </p:nvCxnSpPr>
        <p:spPr>
          <a:xfrm>
            <a:off x="5454278" y="2345823"/>
            <a:ext cx="109423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>
            <a:cxnSpLocks/>
          </p:cNvCxnSpPr>
          <p:nvPr/>
        </p:nvCxnSpPr>
        <p:spPr>
          <a:xfrm>
            <a:off x="8416850" y="2433671"/>
            <a:ext cx="1555471" cy="701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cxnSpLocks/>
          </p:cNvCxnSpPr>
          <p:nvPr/>
        </p:nvCxnSpPr>
        <p:spPr>
          <a:xfrm flipH="1">
            <a:off x="7485964" y="4531026"/>
            <a:ext cx="2072770" cy="606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12 Rectángulo redondeado">
            <a:extLst>
              <a:ext uri="{FF2B5EF4-FFF2-40B4-BE49-F238E27FC236}">
                <a16:creationId xmlns="" xmlns:a16="http://schemas.microsoft.com/office/drawing/2014/main" id="{135CD35A-24D2-4BA3-AF52-4EB773BF30F1}"/>
              </a:ext>
            </a:extLst>
          </p:cNvPr>
          <p:cNvSpPr/>
          <p:nvPr/>
        </p:nvSpPr>
        <p:spPr>
          <a:xfrm>
            <a:off x="3258047" y="4914964"/>
            <a:ext cx="1224109" cy="445234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itchFamily="34" charset="0"/>
                <a:cs typeface="Arial" pitchFamily="34" charset="0"/>
              </a:rPr>
              <a:t>Problemas</a:t>
            </a:r>
          </a:p>
        </p:txBody>
      </p:sp>
      <p:sp>
        <p:nvSpPr>
          <p:cNvPr id="27" name="12 Rectángulo redondeado">
            <a:extLst>
              <a:ext uri="{FF2B5EF4-FFF2-40B4-BE49-F238E27FC236}">
                <a16:creationId xmlns="" xmlns:a16="http://schemas.microsoft.com/office/drawing/2014/main" id="{9D3F1A09-A527-42A3-9119-F88AD8D91246}"/>
              </a:ext>
            </a:extLst>
          </p:cNvPr>
          <p:cNvSpPr/>
          <p:nvPr/>
        </p:nvSpPr>
        <p:spPr>
          <a:xfrm>
            <a:off x="983795" y="4692347"/>
            <a:ext cx="1224109" cy="445234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itchFamily="34" charset="0"/>
                <a:cs typeface="Arial" pitchFamily="34" charset="0"/>
              </a:rPr>
              <a:t>Externos</a:t>
            </a:r>
          </a:p>
        </p:txBody>
      </p:sp>
      <p:sp>
        <p:nvSpPr>
          <p:cNvPr id="28" name="12 Rectángulo redondeado">
            <a:extLst>
              <a:ext uri="{FF2B5EF4-FFF2-40B4-BE49-F238E27FC236}">
                <a16:creationId xmlns="" xmlns:a16="http://schemas.microsoft.com/office/drawing/2014/main" id="{F33C10F4-D647-4FA8-8EBC-BFC22E0B8B93}"/>
              </a:ext>
            </a:extLst>
          </p:cNvPr>
          <p:cNvSpPr/>
          <p:nvPr/>
        </p:nvSpPr>
        <p:spPr>
          <a:xfrm>
            <a:off x="1049816" y="5434716"/>
            <a:ext cx="1008112" cy="445234"/>
          </a:xfrm>
          <a:prstGeom prst="round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600" dirty="0">
                <a:latin typeface="Arial" pitchFamily="34" charset="0"/>
                <a:cs typeface="Arial" pitchFamily="34" charset="0"/>
              </a:rPr>
              <a:t>Internos</a:t>
            </a:r>
          </a:p>
        </p:txBody>
      </p:sp>
      <p:sp>
        <p:nvSpPr>
          <p:cNvPr id="29" name="Rectángulo: esquinas redondeadas 66">
            <a:extLst>
              <a:ext uri="{FF2B5EF4-FFF2-40B4-BE49-F238E27FC236}">
                <a16:creationId xmlns="" xmlns:a16="http://schemas.microsoft.com/office/drawing/2014/main" id="{1CC5F4DD-6AE2-4F4E-9E0D-2EA8D8162387}"/>
              </a:ext>
            </a:extLst>
          </p:cNvPr>
          <p:cNvSpPr/>
          <p:nvPr/>
        </p:nvSpPr>
        <p:spPr>
          <a:xfrm>
            <a:off x="744581" y="4478503"/>
            <a:ext cx="1702536" cy="1577922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S"/>
          </a:p>
        </p:txBody>
      </p:sp>
      <p:cxnSp>
        <p:nvCxnSpPr>
          <p:cNvPr id="25" name="24 Conector recto de flecha"/>
          <p:cNvCxnSpPr/>
          <p:nvPr/>
        </p:nvCxnSpPr>
        <p:spPr>
          <a:xfrm flipH="1">
            <a:off x="4662190" y="5137581"/>
            <a:ext cx="59018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/>
          <p:nvPr/>
        </p:nvCxnSpPr>
        <p:spPr>
          <a:xfrm flipH="1">
            <a:off x="2573958" y="5137581"/>
            <a:ext cx="50405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32 Conector recto de flecha"/>
          <p:cNvCxnSpPr>
            <a:cxnSpLocks/>
          </p:cNvCxnSpPr>
          <p:nvPr/>
        </p:nvCxnSpPr>
        <p:spPr>
          <a:xfrm flipV="1">
            <a:off x="1553872" y="3429000"/>
            <a:ext cx="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33 CuadroTexto"/>
          <p:cNvSpPr txBox="1"/>
          <p:nvPr/>
        </p:nvSpPr>
        <p:spPr>
          <a:xfrm>
            <a:off x="9053883" y="5488056"/>
            <a:ext cx="17700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Informatización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04" y="1976097"/>
            <a:ext cx="1650320" cy="8848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22" name="Tabla 21">
            <a:extLst>
              <a:ext uri="{FF2B5EF4-FFF2-40B4-BE49-F238E27FC236}">
                <a16:creationId xmlns="" xmlns:a16="http://schemas.microsoft.com/office/drawing/2014/main" id="{3C7D1C34-212E-D502-75F0-23B75C713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052777"/>
              </p:ext>
            </p:extLst>
          </p:nvPr>
        </p:nvGraphicFramePr>
        <p:xfrm>
          <a:off x="5242346" y="4344831"/>
          <a:ext cx="2160241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1">
                  <a:extLst>
                    <a:ext uri="{9D8B030D-6E8A-4147-A177-3AD203B41FA5}">
                      <a16:colId xmlns="" xmlns:a16="http://schemas.microsoft.com/office/drawing/2014/main" val="530174980"/>
                    </a:ext>
                  </a:extLst>
                </a:gridCol>
              </a:tblGrid>
              <a:tr h="1404556"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es-E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proporciona resultados precisos </a:t>
                      </a:r>
                    </a:p>
                    <a:p>
                      <a:pPr algn="ctr"/>
                      <a:r>
                        <a:rPr lang="es-ES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-Limitaciones funcionales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rgbClr val="CC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2349642"/>
                  </a:ext>
                </a:extLst>
              </a:tr>
            </a:tbl>
          </a:graphicData>
        </a:graphic>
      </p:graphicFrame>
      <p:pic>
        <p:nvPicPr>
          <p:cNvPr id="32" name="Imagen 31">
            <a:extLst>
              <a:ext uri="{FF2B5EF4-FFF2-40B4-BE49-F238E27FC236}">
                <a16:creationId xmlns="" xmlns:a16="http://schemas.microsoft.com/office/drawing/2014/main" id="{B6435BC0-D2F8-6CC2-1D43-39A7F229B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4638" y="3168951"/>
            <a:ext cx="3352800" cy="1362075"/>
          </a:xfrm>
          <a:prstGeom prst="rect">
            <a:avLst/>
          </a:prstGeom>
        </p:spPr>
      </p:pic>
      <p:sp>
        <p:nvSpPr>
          <p:cNvPr id="36" name="CuadroTexto 35">
            <a:extLst>
              <a:ext uri="{FF2B5EF4-FFF2-40B4-BE49-F238E27FC236}">
                <a16:creationId xmlns="" xmlns:a16="http://schemas.microsoft.com/office/drawing/2014/main" id="{BFD2F4F8-CA6D-DBCD-4E68-ADF9F4E65378}"/>
              </a:ext>
            </a:extLst>
          </p:cNvPr>
          <p:cNvSpPr txBox="1"/>
          <p:nvPr/>
        </p:nvSpPr>
        <p:spPr>
          <a:xfrm>
            <a:off x="2573958" y="5879950"/>
            <a:ext cx="1490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Tardanzas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="" xmlns:a16="http://schemas.microsoft.com/office/drawing/2014/main" id="{5DA9B69B-15C4-721B-0ADB-E1AB09CE62B7}"/>
              </a:ext>
            </a:extLst>
          </p:cNvPr>
          <p:cNvSpPr txBox="1"/>
          <p:nvPr/>
        </p:nvSpPr>
        <p:spPr>
          <a:xfrm>
            <a:off x="3870101" y="5879950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Errores</a:t>
            </a:r>
            <a:endParaRPr lang="en-US" dirty="0"/>
          </a:p>
        </p:txBody>
      </p:sp>
      <p:cxnSp>
        <p:nvCxnSpPr>
          <p:cNvPr id="39" name="30 Conector recto de flecha">
            <a:extLst>
              <a:ext uri="{FF2B5EF4-FFF2-40B4-BE49-F238E27FC236}">
                <a16:creationId xmlns="" xmlns:a16="http://schemas.microsoft.com/office/drawing/2014/main" id="{A234132F-123B-F378-2F34-C8D73CB62E82}"/>
              </a:ext>
            </a:extLst>
          </p:cNvPr>
          <p:cNvCxnSpPr>
            <a:cxnSpLocks/>
          </p:cNvCxnSpPr>
          <p:nvPr/>
        </p:nvCxnSpPr>
        <p:spPr>
          <a:xfrm flipH="1">
            <a:off x="3060905" y="5289981"/>
            <a:ext cx="169509" cy="589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30 Conector recto de flecha">
            <a:extLst>
              <a:ext uri="{FF2B5EF4-FFF2-40B4-BE49-F238E27FC236}">
                <a16:creationId xmlns="" xmlns:a16="http://schemas.microsoft.com/office/drawing/2014/main" id="{D813DE7D-6450-5D09-0D0F-B43AC68A24AD}"/>
              </a:ext>
            </a:extLst>
          </p:cNvPr>
          <p:cNvCxnSpPr>
            <a:cxnSpLocks/>
          </p:cNvCxnSpPr>
          <p:nvPr/>
        </p:nvCxnSpPr>
        <p:spPr>
          <a:xfrm>
            <a:off x="4374158" y="5360198"/>
            <a:ext cx="84891" cy="5675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="" xmlns:a16="http://schemas.microsoft.com/office/drawing/2014/main" id="{357A58D2-ADE6-C3EA-CC99-78DD40C74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40" y="1486827"/>
            <a:ext cx="1842844" cy="175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0430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244580"/>
            <a:ext cx="1220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Problemática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="" xmlns:a16="http://schemas.microsoft.com/office/drawing/2014/main" id="{AF598B87-892E-8AF9-AFB3-1D20D57D7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15" y="2276872"/>
            <a:ext cx="11048669" cy="2460205"/>
          </a:xfrm>
          <a:prstGeom prst="rect">
            <a:avLst/>
          </a:prstGeom>
        </p:spPr>
      </p:pic>
      <p:pic>
        <p:nvPicPr>
          <p:cNvPr id="1026" name="Picture 2" descr="C:\Escuela\Practicas\Proyectos Practicas\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262" y="881715"/>
            <a:ext cx="1406669" cy="140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Escuela\Practicas\Proyectos Practicas\prosesos 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05" t="20000" r="7895"/>
          <a:stretch/>
        </p:blipFill>
        <p:spPr bwMode="auto">
          <a:xfrm>
            <a:off x="9486726" y="4737077"/>
            <a:ext cx="1883668" cy="118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Escuela\Practicas\Proyectos Practicas\visibilidad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62"/>
          <a:stretch/>
        </p:blipFill>
        <p:spPr bwMode="auto">
          <a:xfrm>
            <a:off x="6476355" y="4737077"/>
            <a:ext cx="2000250" cy="1356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Escuela\Practicas\Proyectos Practicas\error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1" t="10192" r="18734" b="8105"/>
          <a:stretch/>
        </p:blipFill>
        <p:spPr bwMode="auto">
          <a:xfrm>
            <a:off x="701750" y="4746334"/>
            <a:ext cx="2028324" cy="1396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406978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="" xmlns:a16="http://schemas.microsoft.com/office/drawing/2014/main" id="{89610B52-10A4-E03A-BA3D-32145764D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5"/>
          <a:stretch/>
        </p:blipFill>
        <p:spPr>
          <a:xfrm>
            <a:off x="0" y="1924639"/>
            <a:ext cx="12204700" cy="308853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="" xmlns:a16="http://schemas.microsoft.com/office/drawing/2014/main" id="{7FD4B5B4-938B-BFFB-1E84-C64BD53D137C}"/>
              </a:ext>
            </a:extLst>
          </p:cNvPr>
          <p:cNvSpPr txBox="1"/>
          <p:nvPr/>
        </p:nvSpPr>
        <p:spPr>
          <a:xfrm>
            <a:off x="0" y="548680"/>
            <a:ext cx="122047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Diagrama del Sistema Actual </a:t>
            </a:r>
            <a:r>
              <a:rPr lang="es-E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SieWeb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15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622614"/>
            <a:ext cx="1220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Problema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1025786" y="2420888"/>
            <a:ext cx="1015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kern="1200" dirty="0">
                <a:solidFill>
                  <a:schemeClr val="tx1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¿Cómo mejorar la generación de reportes financieros en la Universidad Agraria de La Habana ante las limitaciones del sistema actual?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FC8C99CE-8B54-4B56-83E3-80EB4567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846" y="5229200"/>
            <a:ext cx="936104" cy="126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95352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CuadroTexto"/>
          <p:cNvSpPr txBox="1"/>
          <p:nvPr/>
        </p:nvSpPr>
        <p:spPr>
          <a:xfrm>
            <a:off x="0" y="764704"/>
            <a:ext cx="1220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Objetivo General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529903" y="1875362"/>
            <a:ext cx="109360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000" dirty="0" smtClean="0">
                <a:latin typeface="Arial" pitchFamily="34" charset="0"/>
                <a:cs typeface="Arial" pitchFamily="34" charset="0"/>
              </a:rPr>
              <a:t>Implementar un nuevo sistema basado en el SIEWEB, para mejorar la generación de reportes </a:t>
            </a:r>
          </a:p>
          <a:p>
            <a:r>
              <a:rPr lang="es-US" sz="2000" dirty="0" smtClean="0">
                <a:latin typeface="Arial" pitchFamily="34" charset="0"/>
                <a:cs typeface="Arial" pitchFamily="34" charset="0"/>
              </a:rPr>
              <a:t>financieros en la Universidad Agraria de la Habana antes las limitaciones del sistema actual.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77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CuadroTexto">
            <a:extLst>
              <a:ext uri="{FF2B5EF4-FFF2-40B4-BE49-F238E27FC236}">
                <a16:creationId xmlns="" xmlns:a16="http://schemas.microsoft.com/office/drawing/2014/main" id="{65F01E64-EB1C-480F-BB57-1C3F4D86D1FB}"/>
              </a:ext>
            </a:extLst>
          </p:cNvPr>
          <p:cNvSpPr txBox="1"/>
          <p:nvPr/>
        </p:nvSpPr>
        <p:spPr>
          <a:xfrm>
            <a:off x="0" y="476672"/>
            <a:ext cx="12204700" cy="669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Objetivos específicos</a:t>
            </a:r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="" xmlns:a16="http://schemas.microsoft.com/office/drawing/2014/main" id="{22645E18-721A-4E6D-B412-6D98E7E8B308}"/>
              </a:ext>
            </a:extLst>
          </p:cNvPr>
          <p:cNvSpPr txBox="1"/>
          <p:nvPr/>
        </p:nvSpPr>
        <p:spPr>
          <a:xfrm>
            <a:off x="1133798" y="1340768"/>
            <a:ext cx="10369152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itchFamily="34" charset="0"/>
              <a:buChar char="•"/>
            </a:pPr>
            <a:r>
              <a:rPr lang="es-US" sz="2000" kern="1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Establecer los referentes teóricos para el desarrollo del sistema</a:t>
            </a:r>
            <a:r>
              <a:rPr lang="es-US" sz="2000" kern="1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.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s-US" sz="2000" dirty="0" smtClean="0">
                <a:latin typeface="Arial" pitchFamily="34" charset="0"/>
                <a:cs typeface="Arial" pitchFamily="34" charset="0"/>
              </a:rPr>
              <a:t>Diseñar una versión basada en el SIEWEB.</a:t>
            </a:r>
            <a:endParaRPr lang="es-ES" sz="2000" kern="12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US" sz="2000" kern="1200" dirty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Implementar </a:t>
            </a:r>
            <a:r>
              <a:rPr lang="es-US" sz="2000" dirty="0" smtClean="0">
                <a:latin typeface="Arial" pitchFamily="34" charset="0"/>
                <a:cs typeface="Arial" pitchFamily="34" charset="0"/>
              </a:rPr>
              <a:t>un sistema informático que mejore la generación de reportes antes </a:t>
            </a:r>
            <a:r>
              <a:rPr lang="es-US" sz="2000" dirty="0">
                <a:latin typeface="Arial" pitchFamily="34" charset="0"/>
                <a:cs typeface="Arial" pitchFamily="34" charset="0"/>
              </a:rPr>
              <a:t>las limitaciones del sistema actual</a:t>
            </a:r>
            <a:r>
              <a:rPr lang="es-US" sz="2000" dirty="0" smtClean="0">
                <a:latin typeface="Arial" pitchFamily="34" charset="0"/>
                <a:cs typeface="Arial" pitchFamily="34" charset="0"/>
              </a:rPr>
              <a:t>.</a:t>
            </a:r>
            <a:endParaRPr lang="es-ES" sz="20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s-US" sz="2000" kern="1200" dirty="0" smtClean="0"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Validar el sistema</a:t>
            </a:r>
            <a:endParaRPr lang="es-ES" sz="2000" kern="1200" dirty="0"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  <a:p>
            <a:pPr marL="285750" indent="-285750">
              <a:buFont typeface="Arial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7993089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0" y="3460939"/>
            <a:ext cx="1220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Campo de acción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0" y="764704"/>
            <a:ext cx="12204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Objeto de estudio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142182" y="4365104"/>
            <a:ext cx="10153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Sistema informático para la generación de reportes financieros para la Universidad</a:t>
            </a:r>
          </a:p>
          <a:p>
            <a:pPr algn="just"/>
            <a:r>
              <a:rPr lang="es-US" sz="2000" dirty="0" smtClean="0">
                <a:latin typeface="Arial" pitchFamily="34" charset="0"/>
                <a:cs typeface="Arial" pitchFamily="34" charset="0"/>
              </a:rPr>
              <a:t>Agraria de la Habana.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142182" y="1844824"/>
            <a:ext cx="10153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000" dirty="0" smtClean="0">
                <a:latin typeface="Arial" pitchFamily="34" charset="0"/>
                <a:cs typeface="Arial" pitchFamily="34" charset="0"/>
              </a:rPr>
              <a:t>Sistema informático de generación de reportes financieros </a:t>
            </a:r>
            <a:endParaRPr lang="es-E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="" xmlns:a16="http://schemas.microsoft.com/office/drawing/2014/main" id="{BFD3A7D3-DEFD-4BA7-86B3-D5E96A572D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726" y="4941168"/>
            <a:ext cx="2075650" cy="15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6558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2735</TotalTime>
  <Words>775</Words>
  <Application>Microsoft Office PowerPoint</Application>
  <PresentationFormat>Personalizado</PresentationFormat>
  <Paragraphs>118</Paragraphs>
  <Slides>22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3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Proceso para “Generación de Reportes”</vt:lpstr>
      <vt:lpstr>Propuesta para “Gestión de Bajas Técnicas”</vt:lpstr>
      <vt:lpstr>Presentación de PowerPoint</vt:lpstr>
      <vt:lpstr>Presentación de PowerPoint</vt:lpstr>
      <vt:lpstr>Validación del Sistema Pruebas de Caja Negra</vt:lpstr>
      <vt:lpstr>Presentación de PowerPoint</vt:lpstr>
      <vt:lpstr>Conclusiones </vt:lpstr>
      <vt:lpstr>Recomendaciones 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House</dc:creator>
  <cp:lastModifiedBy>yasmany dj</cp:lastModifiedBy>
  <cp:revision>227</cp:revision>
  <dcterms:created xsi:type="dcterms:W3CDTF">2023-06-09T19:48:24Z</dcterms:created>
  <dcterms:modified xsi:type="dcterms:W3CDTF">2024-09-08T23:54:30Z</dcterms:modified>
</cp:coreProperties>
</file>