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82" r:id="rId3"/>
    <p:sldId id="284" r:id="rId4"/>
    <p:sldId id="270" r:id="rId5"/>
    <p:sldId id="269" r:id="rId6"/>
    <p:sldId id="276" r:id="rId7"/>
    <p:sldId id="268" r:id="rId8"/>
    <p:sldId id="285" r:id="rId9"/>
    <p:sldId id="28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7" d="100"/>
          <a:sy n="107" d="100"/>
        </p:scale>
        <p:origin x="-84" y="-210"/>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22E5F-BB59-45AF-BD04-7D5E33CC8B33}" type="datetimeFigureOut">
              <a:rPr lang="en-US" smtClean="0"/>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DF96A-0801-40B5-96BA-9333D48A8E9C}" type="slidenum">
              <a:rPr lang="en-US" smtClean="0"/>
              <a:t>‹#›</a:t>
            </a:fld>
            <a:endParaRPr lang="en-US"/>
          </a:p>
        </p:txBody>
      </p:sp>
    </p:spTree>
    <p:extLst>
      <p:ext uri="{BB962C8B-B14F-4D97-AF65-F5344CB8AC3E}">
        <p14:creationId xmlns:p14="http://schemas.microsoft.com/office/powerpoint/2010/main" val="247295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3DF96A-0801-40B5-96BA-9333D48A8E9C}" type="slidenum">
              <a:rPr lang="en-US" smtClean="0"/>
              <a:t>2</a:t>
            </a:fld>
            <a:endParaRPr lang="en-US"/>
          </a:p>
        </p:txBody>
      </p:sp>
    </p:spTree>
    <p:extLst>
      <p:ext uri="{BB962C8B-B14F-4D97-AF65-F5344CB8AC3E}">
        <p14:creationId xmlns:p14="http://schemas.microsoft.com/office/powerpoint/2010/main" val="375512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94309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88911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39579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75470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357526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89462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536E94-43EA-48FE-907D-F8DD2F6F8F68}"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18988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536E94-43EA-48FE-907D-F8DD2F6F8F68}"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66698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36E94-43EA-48FE-907D-F8DD2F6F8F68}"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12653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24948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67525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36E94-43EA-48FE-907D-F8DD2F6F8F68}" type="datetimeFigureOut">
              <a:rPr lang="en-US" smtClean="0"/>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D6FCB-2233-4061-8443-088214159112}" type="slidenum">
              <a:rPr lang="en-US" smtClean="0"/>
              <a:t>‹#›</a:t>
            </a:fld>
            <a:endParaRPr lang="en-US"/>
          </a:p>
        </p:txBody>
      </p:sp>
    </p:spTree>
    <p:extLst>
      <p:ext uri="{BB962C8B-B14F-4D97-AF65-F5344CB8AC3E}">
        <p14:creationId xmlns:p14="http://schemas.microsoft.com/office/powerpoint/2010/main" val="350051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publiclab.org/system/images/photos/000/007/012/original/NDVI_VGYRM.lut" TargetMode="External"/><Relationship Id="rId5" Type="http://schemas.openxmlformats.org/officeDocument/2006/relationships/hyperlink" Target="https://publiclab.org/notes/cfastie/08-26-2014/new-ndvi-colormap"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grasswiki.osgeo.org/wiki/File:Colortable_ndvi.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publiclab.org/wiki/ndvi-gradi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earthobservatory.nasa.gov/images/50328/drought-in-texa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matplotlib.org/tutorials/colors/colormap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publiclab.org/wiki/ndvi-gradients" TargetMode="Externa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publiclab.org/wiki/ndvi-gradien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899" y="5367090"/>
            <a:ext cx="6674662" cy="6087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898" y="4734770"/>
            <a:ext cx="66817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3682" y="5486796"/>
            <a:ext cx="977062" cy="369332"/>
          </a:xfrm>
          <a:prstGeom prst="rect">
            <a:avLst/>
          </a:prstGeom>
          <a:solidFill>
            <a:schemeClr val="bg1"/>
          </a:solidFill>
        </p:spPr>
        <p:txBody>
          <a:bodyPr wrap="none" rtlCol="0">
            <a:spAutoFit/>
          </a:bodyPr>
          <a:lstStyle/>
          <a:p>
            <a:r>
              <a:rPr lang="en-US" dirty="0" smtClean="0"/>
              <a:t>colors16</a:t>
            </a:r>
            <a:endParaRPr lang="en-US" dirty="0"/>
          </a:p>
        </p:txBody>
      </p:sp>
      <p:sp>
        <p:nvSpPr>
          <p:cNvPr id="8" name="TextBox 7"/>
          <p:cNvSpPr txBox="1"/>
          <p:nvPr/>
        </p:nvSpPr>
        <p:spPr>
          <a:xfrm>
            <a:off x="353325" y="4766615"/>
            <a:ext cx="1237775" cy="369332"/>
          </a:xfrm>
          <a:prstGeom prst="rect">
            <a:avLst/>
          </a:prstGeom>
          <a:solidFill>
            <a:schemeClr val="bg1"/>
          </a:solidFill>
        </p:spPr>
        <p:txBody>
          <a:bodyPr wrap="none" rtlCol="0">
            <a:spAutoFit/>
          </a:bodyPr>
          <a:lstStyle/>
          <a:p>
            <a:r>
              <a:rPr lang="en-US" dirty="0" err="1" smtClean="0"/>
              <a:t>blutoredjet</a:t>
            </a:r>
            <a:endParaRPr lang="en-US"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691" y="2046420"/>
            <a:ext cx="6664200" cy="4649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51" y="2067567"/>
            <a:ext cx="8048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1898" y="4179473"/>
            <a:ext cx="6657050" cy="34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7466" y="3774645"/>
            <a:ext cx="6651482" cy="26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99521" y="3675788"/>
            <a:ext cx="1785307" cy="369332"/>
          </a:xfrm>
          <a:prstGeom prst="rect">
            <a:avLst/>
          </a:prstGeom>
          <a:solidFill>
            <a:schemeClr val="bg1"/>
          </a:solidFill>
        </p:spPr>
        <p:txBody>
          <a:bodyPr wrap="square" rtlCol="0">
            <a:spAutoFit/>
          </a:bodyPr>
          <a:lstStyle/>
          <a:p>
            <a:r>
              <a:rPr lang="en-US" dirty="0" smtClean="0"/>
              <a:t>default/</a:t>
            </a:r>
            <a:r>
              <a:rPr lang="en-US" dirty="0" err="1" smtClean="0"/>
              <a:t>blutored</a:t>
            </a:r>
            <a:endParaRPr lang="en-US" dirty="0"/>
          </a:p>
        </p:txBody>
      </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692" y="1470345"/>
            <a:ext cx="6657076" cy="4316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90216" y="1470345"/>
            <a:ext cx="1051378" cy="369332"/>
          </a:xfrm>
          <a:prstGeom prst="rect">
            <a:avLst/>
          </a:prstGeom>
          <a:solidFill>
            <a:schemeClr val="bg1"/>
          </a:solidFill>
        </p:spPr>
        <p:txBody>
          <a:bodyPr wrap="none" rtlCol="0">
            <a:spAutoFit/>
          </a:bodyPr>
          <a:lstStyle/>
          <a:p>
            <a:r>
              <a:rPr lang="en-US" dirty="0" smtClean="0"/>
              <a:t>greyscale</a:t>
            </a:r>
            <a:endParaRPr lang="en-US" dirty="0"/>
          </a:p>
        </p:txBody>
      </p:sp>
      <p:pic>
        <p:nvPicPr>
          <p:cNvPr id="103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5786" y="3236975"/>
            <a:ext cx="6643162" cy="350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52416" y="4158695"/>
            <a:ext cx="1060931" cy="369332"/>
          </a:xfrm>
          <a:prstGeom prst="rect">
            <a:avLst/>
          </a:prstGeom>
          <a:solidFill>
            <a:schemeClr val="bg1"/>
          </a:solidFill>
        </p:spPr>
        <p:txBody>
          <a:bodyPr wrap="none" rtlCol="0">
            <a:spAutoFit/>
          </a:bodyPr>
          <a:lstStyle/>
          <a:p>
            <a:r>
              <a:rPr lang="en-US" dirty="0" err="1" smtClean="0"/>
              <a:t>brwtogrn</a:t>
            </a:r>
            <a:endParaRPr lang="en-US" dirty="0"/>
          </a:p>
        </p:txBody>
      </p:sp>
      <p:sp>
        <p:nvSpPr>
          <p:cNvPr id="24" name="TextBox 23"/>
          <p:cNvSpPr txBox="1"/>
          <p:nvPr/>
        </p:nvSpPr>
        <p:spPr>
          <a:xfrm>
            <a:off x="185459" y="3211485"/>
            <a:ext cx="1405641" cy="369332"/>
          </a:xfrm>
          <a:prstGeom prst="rect">
            <a:avLst/>
          </a:prstGeom>
          <a:solidFill>
            <a:schemeClr val="bg1"/>
          </a:solidFill>
        </p:spPr>
        <p:txBody>
          <a:bodyPr wrap="none" rtlCol="0">
            <a:spAutoFit/>
          </a:bodyPr>
          <a:lstStyle/>
          <a:p>
            <a:r>
              <a:rPr lang="en-US" dirty="0" err="1" smtClean="0"/>
              <a:t>bluwhtgrngis</a:t>
            </a:r>
            <a:endParaRPr lang="en-US" dirty="0"/>
          </a:p>
        </p:txBody>
      </p:sp>
      <p:pic>
        <p:nvPicPr>
          <p:cNvPr id="1039"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1897" y="2737710"/>
            <a:ext cx="6681787" cy="2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42220" y="2699467"/>
            <a:ext cx="1071127" cy="369332"/>
          </a:xfrm>
          <a:prstGeom prst="rect">
            <a:avLst/>
          </a:prstGeom>
          <a:solidFill>
            <a:schemeClr val="bg1"/>
          </a:solidFill>
        </p:spPr>
        <p:txBody>
          <a:bodyPr wrap="none" rtlCol="0">
            <a:spAutoFit/>
          </a:bodyPr>
          <a:lstStyle/>
          <a:p>
            <a:r>
              <a:rPr lang="en-US" dirty="0" smtClean="0"/>
              <a:t>stretched</a:t>
            </a:r>
            <a:endParaRPr lang="en-US" dirty="0"/>
          </a:p>
        </p:txBody>
      </p:sp>
      <p:sp>
        <p:nvSpPr>
          <p:cNvPr id="27" name="Title 1"/>
          <p:cNvSpPr>
            <a:spLocks noGrp="1"/>
          </p:cNvSpPr>
          <p:nvPr>
            <p:ph type="title"/>
          </p:nvPr>
        </p:nvSpPr>
        <p:spPr>
          <a:xfrm>
            <a:off x="342220" y="188691"/>
            <a:ext cx="8540344" cy="1143000"/>
          </a:xfrm>
        </p:spPr>
        <p:txBody>
          <a:bodyPr>
            <a:noAutofit/>
          </a:bodyPr>
          <a:lstStyle/>
          <a:p>
            <a:r>
              <a:rPr lang="en-US" sz="3200" dirty="0" smtClean="0"/>
              <a:t>(old/new) Image sequencer NDVI color map(s)</a:t>
            </a:r>
            <a:endParaRPr lang="en-US" sz="3200" dirty="0"/>
          </a:p>
        </p:txBody>
      </p:sp>
      <p:sp>
        <p:nvSpPr>
          <p:cNvPr id="5" name="Right Brace 4"/>
          <p:cNvSpPr/>
          <p:nvPr/>
        </p:nvSpPr>
        <p:spPr>
          <a:xfrm>
            <a:off x="8353685" y="1316725"/>
            <a:ext cx="174030" cy="1752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a:off x="8347497" y="3121760"/>
            <a:ext cx="174030" cy="2973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8516322" y="1955792"/>
            <a:ext cx="481222" cy="369332"/>
          </a:xfrm>
          <a:prstGeom prst="rect">
            <a:avLst/>
          </a:prstGeom>
          <a:solidFill>
            <a:schemeClr val="bg1"/>
          </a:solidFill>
        </p:spPr>
        <p:txBody>
          <a:bodyPr wrap="none" rtlCol="0">
            <a:spAutoFit/>
          </a:bodyPr>
          <a:lstStyle/>
          <a:p>
            <a:r>
              <a:rPr lang="en-US" dirty="0" smtClean="0"/>
              <a:t>old</a:t>
            </a:r>
            <a:endParaRPr lang="en-US" dirty="0"/>
          </a:p>
        </p:txBody>
      </p:sp>
      <p:sp>
        <p:nvSpPr>
          <p:cNvPr id="33" name="TextBox 32"/>
          <p:cNvSpPr txBox="1"/>
          <p:nvPr/>
        </p:nvSpPr>
        <p:spPr>
          <a:xfrm>
            <a:off x="8498405" y="4397283"/>
            <a:ext cx="585866" cy="369332"/>
          </a:xfrm>
          <a:prstGeom prst="rect">
            <a:avLst/>
          </a:prstGeom>
          <a:solidFill>
            <a:schemeClr val="bg1"/>
          </a:solidFill>
        </p:spPr>
        <p:txBody>
          <a:bodyPr wrap="none" rtlCol="0">
            <a:spAutoFit/>
          </a:bodyPr>
          <a:lstStyle/>
          <a:p>
            <a:r>
              <a:rPr lang="en-US" dirty="0" smtClean="0"/>
              <a:t>new</a:t>
            </a:r>
            <a:endParaRPr lang="en-US" dirty="0"/>
          </a:p>
        </p:txBody>
      </p:sp>
    </p:spTree>
    <p:extLst>
      <p:ext uri="{BB962C8B-B14F-4D97-AF65-F5344CB8AC3E}">
        <p14:creationId xmlns:p14="http://schemas.microsoft.com/office/powerpoint/2010/main" val="1441962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40" y="-334690"/>
            <a:ext cx="8229600" cy="1143000"/>
          </a:xfrm>
        </p:spPr>
        <p:txBody>
          <a:bodyPr/>
          <a:lstStyle/>
          <a:p>
            <a:r>
              <a:rPr lang="en-US" dirty="0" err="1" smtClean="0"/>
              <a:t>Fastie</a:t>
            </a:r>
            <a:r>
              <a:rPr lang="en-US" dirty="0" smtClean="0"/>
              <a:t> (VGYRM)</a:t>
            </a:r>
            <a:endParaRPr lang="en-US" dirty="0"/>
          </a:p>
        </p:txBody>
      </p:sp>
      <p:sp>
        <p:nvSpPr>
          <p:cNvPr id="3" name="Content Placeholder 2"/>
          <p:cNvSpPr>
            <a:spLocks noGrp="1"/>
          </p:cNvSpPr>
          <p:nvPr>
            <p:ph idx="1"/>
          </p:nvPr>
        </p:nvSpPr>
        <p:spPr>
          <a:xfrm>
            <a:off x="270640" y="3934642"/>
            <a:ext cx="3264425" cy="1651415"/>
          </a:xfrm>
        </p:spPr>
        <p:txBody>
          <a:bodyPr>
            <a:normAutofit fontScale="32500" lnSpcReduction="20000"/>
          </a:bodyPr>
          <a:lstStyle/>
          <a:p>
            <a:r>
              <a:rPr lang="it-IT" dirty="0"/>
              <a:t> fastie:    colormap([</a:t>
            </a:r>
          </a:p>
          <a:p>
            <a:r>
              <a:rPr lang="it-IT" dirty="0"/>
              <a:t>               [0,     [255, 255, 255], [0,   0,   0]   ],</a:t>
            </a:r>
          </a:p>
          <a:p>
            <a:r>
              <a:rPr lang="it-IT" dirty="0"/>
              <a:t>               [0.167, [0,   0,   0],   [255, 255, 255] ],</a:t>
            </a:r>
          </a:p>
          <a:p>
            <a:r>
              <a:rPr lang="it-IT" dirty="0"/>
              <a:t>               [0.33,  [255, 255, 255], [0,   0,   0]   ],</a:t>
            </a:r>
          </a:p>
          <a:p>
            <a:r>
              <a:rPr lang="it-IT" dirty="0"/>
              <a:t>               [0.5,   [0,   0,   0],   [140, 140, 255] ],</a:t>
            </a:r>
          </a:p>
          <a:p>
            <a:r>
              <a:rPr lang="it-IT" dirty="0"/>
              <a:t>               [0.55,  [140, 140, 255], [0,   255, 0]   ],</a:t>
            </a:r>
          </a:p>
          <a:p>
            <a:r>
              <a:rPr lang="it-IT" dirty="0"/>
              <a:t>               [0.63,  [0,   255, 0],   [255, 255, 0]   ],</a:t>
            </a:r>
          </a:p>
          <a:p>
            <a:r>
              <a:rPr lang="it-IT" dirty="0"/>
              <a:t>               [0.75,  [255, 255, 0],   [255, 0,   0]   ],</a:t>
            </a:r>
          </a:p>
          <a:p>
            <a:r>
              <a:rPr lang="it-IT" dirty="0"/>
              <a:t>               [0.95,  [255, 0,   0],   [255, 0,   255] ]</a:t>
            </a:r>
          </a:p>
          <a:p>
            <a:r>
              <a:rPr lang="it-IT" dirty="0"/>
              <a:t>             ])</a:t>
            </a:r>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38" y="3659429"/>
            <a:ext cx="3110805" cy="1950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264760" y="831442"/>
            <a:ext cx="4572000" cy="4708981"/>
          </a:xfrm>
          <a:prstGeom prst="rect">
            <a:avLst/>
          </a:prstGeom>
        </p:spPr>
        <p:txBody>
          <a:bodyPr>
            <a:spAutoFit/>
          </a:bodyPr>
          <a:lstStyle/>
          <a:p>
            <a:r>
              <a:rPr lang="en-US" sz="1200" i="1" dirty="0" smtClean="0"/>
              <a:t>-The </a:t>
            </a:r>
            <a:r>
              <a:rPr lang="en-US" sz="1200" i="1" dirty="0"/>
              <a:t>left half of the </a:t>
            </a:r>
            <a:r>
              <a:rPr lang="en-US" sz="1200" i="1" dirty="0" err="1"/>
              <a:t>colormap</a:t>
            </a:r>
            <a:r>
              <a:rPr lang="en-US" sz="1200" i="1" dirty="0"/>
              <a:t> has three gradients between black and white. This does not allow you to discern the value from the tone, but the values of NDVI below zero indicate zero photosynthesis, so we generally do not care exactly what the value is. The multiple gradients preserve the detail of non-plants in the NDVI image. It just makes the NDVI image easier to look at because you can recognize objects and textures that are not foliage.</a:t>
            </a:r>
          </a:p>
          <a:p>
            <a:r>
              <a:rPr lang="en-US" sz="1200" i="1" dirty="0" smtClean="0"/>
              <a:t>-The </a:t>
            </a:r>
            <a:r>
              <a:rPr lang="en-US" sz="1200" i="1" dirty="0"/>
              <a:t>boundary between grayscale and color is not at zero. Live foliage generally does not have NDVI values below 0.1, so that is the boundary between grayscale and color. With this </a:t>
            </a:r>
            <a:r>
              <a:rPr lang="en-US" sz="1200" i="1" dirty="0" err="1"/>
              <a:t>colormap</a:t>
            </a:r>
            <a:r>
              <a:rPr lang="en-US" sz="1200" i="1" dirty="0"/>
              <a:t>, anything in grayscale is probably not a plant. This allows a more precise differentiation between plant and non-plant when the NDVI values are calibrated.</a:t>
            </a:r>
          </a:p>
          <a:p>
            <a:r>
              <a:rPr lang="en-US" sz="1200" i="1" dirty="0" smtClean="0"/>
              <a:t>-There </a:t>
            </a:r>
            <a:r>
              <a:rPr lang="en-US" sz="1200" i="1" dirty="0"/>
              <a:t>is a narrow band of violet between 0.1 and 0.2 which could represent very low photosynthetic activity, but might also be noise or error.</a:t>
            </a:r>
          </a:p>
          <a:p>
            <a:r>
              <a:rPr lang="en-US" sz="1200" i="1" dirty="0" smtClean="0"/>
              <a:t>-The </a:t>
            </a:r>
            <a:r>
              <a:rPr lang="en-US" sz="1200" i="1" dirty="0"/>
              <a:t>primary gradient of photosynthetic activity is from NDVI values from 0.2 to 0.9, and that is represented with a classic heat map from green to yellow to red. It's a little bit counter intuitive because green does not represent the healthiest plants, but the heat map metaphor seems to work well for most people.</a:t>
            </a:r>
          </a:p>
          <a:p>
            <a:r>
              <a:rPr lang="en-US" sz="1200" i="1" dirty="0" smtClean="0"/>
              <a:t>-The </a:t>
            </a:r>
            <a:r>
              <a:rPr lang="en-US" sz="1200" i="1" dirty="0"/>
              <a:t>highest values (&gt; 0.9) are colored magenta. Foliage generally does not have NDVI values this high, so this color represents non-plants. I did not make it a gray so it can be distinguished from low values. In many cases, DIY NDVI values above 0.9 are artifacts where the image is very dark or very bright.</a:t>
            </a:r>
            <a:r>
              <a:rPr lang="en-US" sz="1200" dirty="0"/>
              <a:t> </a:t>
            </a:r>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52" y="2200040"/>
            <a:ext cx="3024364" cy="3810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4341570" y="5530675"/>
            <a:ext cx="4026151" cy="584775"/>
          </a:xfrm>
          <a:prstGeom prst="rect">
            <a:avLst/>
          </a:prstGeom>
          <a:noFill/>
        </p:spPr>
        <p:txBody>
          <a:bodyPr wrap="square" rtlCol="0">
            <a:spAutoFit/>
          </a:bodyPr>
          <a:lstStyle/>
          <a:p>
            <a:r>
              <a:rPr lang="en-US" sz="1600" dirty="0" smtClean="0">
                <a:hlinkClick r:id="rId5"/>
              </a:rPr>
              <a:t>https</a:t>
            </a:r>
            <a:r>
              <a:rPr lang="en-US" sz="1600" dirty="0">
                <a:hlinkClick r:id="rId5"/>
              </a:rPr>
              <a:t>://publiclab.org/notes/cfastie/08-26-2014/new-ndvi-colormap</a:t>
            </a:r>
            <a:endParaRPr lang="en-US" sz="1600" dirty="0"/>
          </a:p>
        </p:txBody>
      </p:sp>
      <p:sp>
        <p:nvSpPr>
          <p:cNvPr id="8" name="Rectangle 7"/>
          <p:cNvSpPr/>
          <p:nvPr/>
        </p:nvSpPr>
        <p:spPr>
          <a:xfrm>
            <a:off x="122277" y="2828835"/>
            <a:ext cx="3725285" cy="307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2277" y="5531903"/>
            <a:ext cx="1792157" cy="369332"/>
          </a:xfrm>
          <a:prstGeom prst="rect">
            <a:avLst/>
          </a:prstGeom>
          <a:noFill/>
        </p:spPr>
        <p:txBody>
          <a:bodyPr wrap="none" rtlCol="0">
            <a:spAutoFit/>
          </a:bodyPr>
          <a:lstStyle/>
          <a:p>
            <a:r>
              <a:rPr lang="en-US" dirty="0" smtClean="0"/>
              <a:t>Image sequencer</a:t>
            </a:r>
            <a:endParaRPr lang="en-US" dirty="0"/>
          </a:p>
        </p:txBody>
      </p:sp>
      <p:sp>
        <p:nvSpPr>
          <p:cNvPr id="12" name="TextBox 11"/>
          <p:cNvSpPr txBox="1"/>
          <p:nvPr/>
        </p:nvSpPr>
        <p:spPr>
          <a:xfrm>
            <a:off x="117020" y="1508750"/>
            <a:ext cx="4026151" cy="369332"/>
          </a:xfrm>
          <a:prstGeom prst="rect">
            <a:avLst/>
          </a:prstGeom>
          <a:noFill/>
        </p:spPr>
        <p:txBody>
          <a:bodyPr wrap="square" rtlCol="0">
            <a:spAutoFit/>
          </a:bodyPr>
          <a:lstStyle/>
          <a:p>
            <a:r>
              <a:rPr lang="en-US" u="sng" dirty="0" err="1" smtClean="0">
                <a:hlinkClick r:id="rId6"/>
              </a:rPr>
              <a:t>NDVI_VGYRM.lut</a:t>
            </a:r>
            <a:endParaRPr lang="en-US" u="sng" dirty="0" smtClean="0"/>
          </a:p>
        </p:txBody>
      </p:sp>
    </p:spTree>
    <p:extLst>
      <p:ext uri="{BB962C8B-B14F-4D97-AF65-F5344CB8AC3E}">
        <p14:creationId xmlns:p14="http://schemas.microsoft.com/office/powerpoint/2010/main" val="2396045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55" y="-29422"/>
            <a:ext cx="8229600" cy="1143000"/>
          </a:xfrm>
        </p:spPr>
        <p:txBody>
          <a:bodyPr/>
          <a:lstStyle/>
          <a:p>
            <a:r>
              <a:rPr lang="en-US" dirty="0" err="1" smtClean="0"/>
              <a:t>bluwhtgrngis</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5961"/>
          <a:stretch/>
        </p:blipFill>
        <p:spPr bwMode="auto">
          <a:xfrm>
            <a:off x="87752" y="1111852"/>
            <a:ext cx="5092756" cy="61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01695" y="3121760"/>
            <a:ext cx="3648475" cy="1754326"/>
          </a:xfrm>
          <a:prstGeom prst="rect">
            <a:avLst/>
          </a:prstGeom>
        </p:spPr>
        <p:txBody>
          <a:bodyPr wrap="square">
            <a:spAutoFit/>
          </a:bodyPr>
          <a:lstStyle/>
          <a:p>
            <a:r>
              <a:rPr lang="en-US" dirty="0" smtClean="0"/>
              <a:t>Obtained form the open source geospatial </a:t>
            </a:r>
            <a:r>
              <a:rPr lang="en-US" dirty="0" smtClean="0"/>
              <a:t>wiki:</a:t>
            </a:r>
            <a:endParaRPr lang="en-US" dirty="0" smtClean="0">
              <a:hlinkClick r:id="rId3"/>
            </a:endParaRPr>
          </a:p>
          <a:p>
            <a:endParaRPr lang="en-US" dirty="0">
              <a:hlinkClick r:id="rId3"/>
            </a:endParaRPr>
          </a:p>
          <a:p>
            <a:r>
              <a:rPr lang="en-US" dirty="0" smtClean="0">
                <a:hlinkClick r:id="rId3"/>
              </a:rPr>
              <a:t>https</a:t>
            </a:r>
            <a:r>
              <a:rPr lang="en-US" dirty="0">
                <a:hlinkClick r:id="rId3"/>
              </a:rPr>
              <a:t>://</a:t>
            </a:r>
            <a:r>
              <a:rPr lang="en-US" dirty="0" smtClean="0">
                <a:hlinkClick r:id="rId3"/>
              </a:rPr>
              <a:t>grasswiki.osgeo.org/wiki/File:Colortable_ndvi.png</a:t>
            </a:r>
            <a:endParaRPr lang="en-US" dirty="0" smtClean="0"/>
          </a:p>
          <a:p>
            <a:endParaRPr lang="en-US"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b="93035"/>
          <a:stretch/>
        </p:blipFill>
        <p:spPr>
          <a:xfrm>
            <a:off x="271022" y="1854394"/>
            <a:ext cx="4726217" cy="247303"/>
          </a:xfrm>
          <a:prstGeom prst="rect">
            <a:avLst/>
          </a:prstGeom>
        </p:spPr>
      </p:pic>
      <p:sp>
        <p:nvSpPr>
          <p:cNvPr id="9" name="Rectangle 8"/>
          <p:cNvSpPr/>
          <p:nvPr/>
        </p:nvSpPr>
        <p:spPr>
          <a:xfrm>
            <a:off x="157008" y="1738388"/>
            <a:ext cx="4954246" cy="5014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57200" y="2238445"/>
            <a:ext cx="5683940" cy="4431983"/>
          </a:xfrm>
          <a:prstGeom prst="rect">
            <a:avLst/>
          </a:prstGeom>
        </p:spPr>
        <p:txBody>
          <a:bodyPr wrap="square">
            <a:spAutoFit/>
          </a:bodyPr>
          <a:lstStyle/>
          <a:p>
            <a:r>
              <a:rPr lang="en-US" dirty="0"/>
              <a:t> </a:t>
            </a:r>
            <a:r>
              <a:rPr lang="en-US" sz="1200" dirty="0" err="1"/>
              <a:t>bluwhtgrngis</a:t>
            </a:r>
            <a:r>
              <a:rPr lang="en-US" sz="1200" dirty="0"/>
              <a:t>:   </a:t>
            </a:r>
            <a:r>
              <a:rPr lang="en-US" sz="1200" dirty="0" err="1"/>
              <a:t>colormap</a:t>
            </a:r>
            <a:r>
              <a:rPr lang="en-US" sz="1200" dirty="0"/>
              <a:t>([</a:t>
            </a:r>
          </a:p>
          <a:p>
            <a:r>
              <a:rPr lang="en-US" sz="1200" dirty="0"/>
              <a:t>               [0,     	[6,23,86],    [6,25, 84]    ],</a:t>
            </a:r>
          </a:p>
          <a:p>
            <a:r>
              <a:rPr lang="en-US" sz="1200" dirty="0"/>
              <a:t>               [0.0625, [6,25,84],    [6,25, 84]    ],//1</a:t>
            </a:r>
          </a:p>
          <a:p>
            <a:r>
              <a:rPr lang="en-US" sz="1200" dirty="0"/>
              <a:t>               [0.125,  [6,25,84],    [6,25, 84]    ],//2</a:t>
            </a:r>
          </a:p>
          <a:p>
            <a:r>
              <a:rPr lang="en-US" sz="1200" dirty="0"/>
              <a:t>               [0.1875, [6,25,84],    [6,25, 84]    ],</a:t>
            </a:r>
          </a:p>
          <a:p>
            <a:r>
              <a:rPr lang="en-US" sz="1200" dirty="0"/>
              <a:t>               [0.25,   [6,25,84],    [6,25,84]     ],</a:t>
            </a:r>
          </a:p>
          <a:p>
            <a:r>
              <a:rPr lang="en-US" sz="1200" dirty="0"/>
              <a:t>               [0.3125, [6,25,84],    [9,24, 84]    ],//5</a:t>
            </a:r>
          </a:p>
          <a:p>
            <a:r>
              <a:rPr lang="en-US" sz="1200" dirty="0"/>
              <a:t>               [0.3438, [9,24, 84],   [119,120,162] ],//5</a:t>
            </a:r>
          </a:p>
          <a:p>
            <a:r>
              <a:rPr lang="en-US" sz="1200" dirty="0"/>
              <a:t>               [0.375,  [119,129,162],[249,250,251] ], //6</a:t>
            </a:r>
          </a:p>
          <a:p>
            <a:r>
              <a:rPr lang="en-US" sz="1200" dirty="0"/>
              <a:t>               [0.406,  [249,250,251],[255,255,255] ], //6.5</a:t>
            </a:r>
          </a:p>
          <a:p>
            <a:r>
              <a:rPr lang="en-US" sz="1200" dirty="0"/>
              <a:t>               [0.4375, [255,255,255],[255,255,255] ], //7 white</a:t>
            </a:r>
          </a:p>
          <a:p>
            <a:r>
              <a:rPr lang="en-US" sz="1200" dirty="0"/>
              <a:t>               [0.50,   [255,255,255],[214,205,191] ],//8</a:t>
            </a:r>
          </a:p>
          <a:p>
            <a:r>
              <a:rPr lang="en-US" sz="1200" dirty="0"/>
              <a:t>               [0.52,   [214,205,191],[178,175,96]  ],//8.2</a:t>
            </a:r>
          </a:p>
          <a:p>
            <a:r>
              <a:rPr lang="en-US" sz="1200" dirty="0"/>
              <a:t>               [0.5625, [178,175,96], [151,176,53]  ],//9</a:t>
            </a:r>
          </a:p>
          <a:p>
            <a:r>
              <a:rPr lang="en-US" sz="1200" dirty="0"/>
              <a:t>               [0.593,  [151,176,53], [146,188,12]  ],//9.5</a:t>
            </a:r>
          </a:p>
          <a:p>
            <a:r>
              <a:rPr lang="en-US" sz="1200" dirty="0"/>
              <a:t>               [0.625,  [146,188,12], [96,161,1]    ], //10</a:t>
            </a:r>
          </a:p>
          <a:p>
            <a:r>
              <a:rPr lang="en-US" sz="1200" dirty="0"/>
              <a:t>               [0.6875, [96,161,1],   [30,127,3]    ],//11</a:t>
            </a:r>
          </a:p>
          <a:p>
            <a:r>
              <a:rPr lang="en-US" sz="1200" dirty="0"/>
              <a:t>               [0.75,   [30,127,3],   [0,99,1]      ],//12</a:t>
            </a:r>
          </a:p>
          <a:p>
            <a:r>
              <a:rPr lang="en-US" sz="1200" dirty="0"/>
              <a:t>               [0.8125, [0,99,1],     [0,74,1]      ],//13</a:t>
            </a:r>
          </a:p>
          <a:p>
            <a:r>
              <a:rPr lang="en-US" sz="1200" dirty="0"/>
              <a:t>               [0.875,  [0,74,1],     [0,52, 0]     ],//14</a:t>
            </a:r>
          </a:p>
          <a:p>
            <a:r>
              <a:rPr lang="en-US" sz="1200" dirty="0"/>
              <a:t>               [0.9375, [0,52, 0],    [0,34,0]      ], //15</a:t>
            </a:r>
          </a:p>
          <a:p>
            <a:r>
              <a:rPr lang="en-US" sz="1200" dirty="0"/>
              <a:t>               [0.968,  [0,34,0],     [68,70,67]    ] //16</a:t>
            </a:r>
          </a:p>
          <a:p>
            <a:r>
              <a:rPr lang="en-US" sz="1200" dirty="0"/>
              <a:t>              ]),</a:t>
            </a:r>
          </a:p>
        </p:txBody>
      </p:sp>
      <p:sp>
        <p:nvSpPr>
          <p:cNvPr id="8" name="TextBox 7"/>
          <p:cNvSpPr txBox="1"/>
          <p:nvPr/>
        </p:nvSpPr>
        <p:spPr>
          <a:xfrm>
            <a:off x="3151015" y="6390911"/>
            <a:ext cx="1792157" cy="369332"/>
          </a:xfrm>
          <a:prstGeom prst="rect">
            <a:avLst/>
          </a:prstGeom>
          <a:noFill/>
        </p:spPr>
        <p:txBody>
          <a:bodyPr wrap="none" rtlCol="0">
            <a:spAutoFit/>
          </a:bodyPr>
          <a:lstStyle/>
          <a:p>
            <a:r>
              <a:rPr lang="en-US" dirty="0" smtClean="0"/>
              <a:t>Image sequencer</a:t>
            </a:r>
            <a:endParaRPr lang="en-US" dirty="0"/>
          </a:p>
        </p:txBody>
      </p:sp>
    </p:spTree>
    <p:extLst>
      <p:ext uri="{BB962C8B-B14F-4D97-AF65-F5344CB8AC3E}">
        <p14:creationId xmlns:p14="http://schemas.microsoft.com/office/powerpoint/2010/main" val="3480684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55" y="12454"/>
            <a:ext cx="8229600" cy="1143000"/>
          </a:xfrm>
        </p:spPr>
        <p:txBody>
          <a:bodyPr/>
          <a:lstStyle/>
          <a:p>
            <a:r>
              <a:rPr lang="en-US" dirty="0" smtClean="0"/>
              <a:t>default/</a:t>
            </a:r>
            <a:r>
              <a:rPr lang="en-US" dirty="0" err="1" smtClean="0"/>
              <a:t>blutored</a:t>
            </a:r>
            <a:endParaRPr lang="en-US" dirty="0"/>
          </a:p>
        </p:txBody>
      </p:sp>
      <p:sp>
        <p:nvSpPr>
          <p:cNvPr id="3" name="Content Placeholder 2"/>
          <p:cNvSpPr>
            <a:spLocks noGrp="1"/>
          </p:cNvSpPr>
          <p:nvPr>
            <p:ph idx="1"/>
          </p:nvPr>
        </p:nvSpPr>
        <p:spPr>
          <a:xfrm>
            <a:off x="5010458" y="1740996"/>
            <a:ext cx="3884370" cy="1944015"/>
          </a:xfrm>
        </p:spPr>
        <p:txBody>
          <a:bodyPr>
            <a:normAutofit fontScale="70000" lnSpcReduction="20000"/>
          </a:bodyPr>
          <a:lstStyle/>
          <a:p>
            <a:r>
              <a:rPr lang="en-US" dirty="0" smtClean="0"/>
              <a:t>Based on a </a:t>
            </a:r>
            <a:r>
              <a:rPr lang="en-US" dirty="0"/>
              <a:t>continuous </a:t>
            </a:r>
            <a:r>
              <a:rPr lang="en-US" dirty="0" err="1"/>
              <a:t>lut</a:t>
            </a:r>
            <a:r>
              <a:rPr lang="en-US" dirty="0"/>
              <a:t> from ImageJ called Physics. Produces a good </a:t>
            </a:r>
            <a:r>
              <a:rPr lang="en-US" dirty="0" err="1"/>
              <a:t>heatmap</a:t>
            </a:r>
            <a:r>
              <a:rPr lang="en-US" dirty="0"/>
              <a:t> with values below zero colored blue or green. Plants should be green to orange.</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394" y="1854395"/>
            <a:ext cx="4469228" cy="2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799" y="2394552"/>
            <a:ext cx="4454979" cy="183488"/>
          </a:xfrm>
          <a:prstGeom prst="rect">
            <a:avLst/>
          </a:prstGeom>
        </p:spPr>
      </p:pic>
      <p:sp>
        <p:nvSpPr>
          <p:cNvPr id="7" name="Rectangle 6"/>
          <p:cNvSpPr/>
          <p:nvPr/>
        </p:nvSpPr>
        <p:spPr>
          <a:xfrm>
            <a:off x="256394" y="2353660"/>
            <a:ext cx="4531791" cy="450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2455" y="2713004"/>
            <a:ext cx="4572000" cy="3785652"/>
          </a:xfrm>
          <a:prstGeom prst="rect">
            <a:avLst/>
          </a:prstGeom>
        </p:spPr>
        <p:txBody>
          <a:bodyPr>
            <a:spAutoFit/>
          </a:bodyPr>
          <a:lstStyle/>
          <a:p>
            <a:r>
              <a:rPr lang="en-US" sz="1200" dirty="0"/>
              <a:t> default:      </a:t>
            </a:r>
            <a:r>
              <a:rPr lang="en-US" sz="1200" dirty="0" err="1"/>
              <a:t>colormap</a:t>
            </a:r>
            <a:r>
              <a:rPr lang="en-US" sz="1200" dirty="0"/>
              <a:t>([</a:t>
            </a:r>
          </a:p>
          <a:p>
            <a:r>
              <a:rPr lang="en-US" sz="1200" dirty="0"/>
              <a:t>               [0,       [45,1,121],     [25,1,137]    ],</a:t>
            </a:r>
          </a:p>
          <a:p>
            <a:r>
              <a:rPr lang="en-US" sz="1200" dirty="0"/>
              <a:t>               [0.125,   [25,1,137],     [0,6,156]     ],</a:t>
            </a:r>
          </a:p>
          <a:p>
            <a:r>
              <a:rPr lang="en-US" sz="1200" dirty="0"/>
              <a:t>               [0.1875,  [0,6,156],      [7,41,172]    ],</a:t>
            </a:r>
          </a:p>
          <a:p>
            <a:r>
              <a:rPr lang="en-US" sz="1200" dirty="0"/>
              <a:t>               [0.25,    [7,41,172],     [22,84,187]   ],</a:t>
            </a:r>
          </a:p>
          <a:p>
            <a:r>
              <a:rPr lang="en-US" sz="1200" dirty="0"/>
              <a:t>               [0.3125,  [22,84,187],    [25,125,194]  ],</a:t>
            </a:r>
          </a:p>
          <a:p>
            <a:r>
              <a:rPr lang="en-US" sz="1200" dirty="0"/>
              <a:t>               [0.375,   [25,125,194],   [26,177,197]  ],   </a:t>
            </a:r>
          </a:p>
          <a:p>
            <a:r>
              <a:rPr lang="en-US" sz="1200" dirty="0"/>
              <a:t>               [0.4375,  [26,177,197],   [23,199,193]  ],</a:t>
            </a:r>
          </a:p>
          <a:p>
            <a:r>
              <a:rPr lang="en-US" sz="1200" dirty="0"/>
              <a:t>               [0.47,    [23,199,193],   [25, 200,170] ],</a:t>
            </a:r>
          </a:p>
          <a:p>
            <a:r>
              <a:rPr lang="en-US" sz="1200" dirty="0"/>
              <a:t>               [0.50,    [25, 200,170],  [21,209,27]   ],</a:t>
            </a:r>
          </a:p>
          <a:p>
            <a:r>
              <a:rPr lang="en-US" sz="1200" dirty="0"/>
              <a:t>               [0.5625,  [21,209,27],    [108,215,18]  ],</a:t>
            </a:r>
          </a:p>
          <a:p>
            <a:r>
              <a:rPr lang="en-US" sz="1200" dirty="0"/>
              <a:t>               [0.625,   [108,215,18],   [166,218,19]  ],</a:t>
            </a:r>
          </a:p>
          <a:p>
            <a:r>
              <a:rPr lang="en-US" sz="1200" dirty="0"/>
              <a:t>               [0.6875,  [166,218,19],   [206,221,20]  ],</a:t>
            </a:r>
          </a:p>
          <a:p>
            <a:r>
              <a:rPr lang="en-US" sz="1200" dirty="0"/>
              <a:t>               [0.75,    [206,221,20],   [222,213,19 ] ],</a:t>
            </a:r>
          </a:p>
          <a:p>
            <a:r>
              <a:rPr lang="en-US" sz="1200" dirty="0"/>
              <a:t>               [0.7813,  [222,213,19],   [222, 191, 19]],</a:t>
            </a:r>
          </a:p>
          <a:p>
            <a:r>
              <a:rPr lang="en-US" sz="1200" dirty="0"/>
              <a:t>               [0.8125,  [222, 191, 19], [227,133,17]  ],</a:t>
            </a:r>
          </a:p>
          <a:p>
            <a:r>
              <a:rPr lang="en-US" sz="1200" dirty="0"/>
              <a:t>               [0.875,   [227,133,17],   [231,83,16]   ],</a:t>
            </a:r>
          </a:p>
          <a:p>
            <a:r>
              <a:rPr lang="en-US" sz="1200" dirty="0"/>
              <a:t>               [0.9375,  [231,83,16],    [220,61,48]   ] </a:t>
            </a:r>
          </a:p>
          <a:p>
            <a:endParaRPr lang="en-US" sz="1200" dirty="0"/>
          </a:p>
          <a:p>
            <a:r>
              <a:rPr lang="en-US" sz="1200" dirty="0"/>
              <a:t>             ]),</a:t>
            </a:r>
          </a:p>
        </p:txBody>
      </p:sp>
      <p:sp>
        <p:nvSpPr>
          <p:cNvPr id="9" name="TextBox 8"/>
          <p:cNvSpPr txBox="1"/>
          <p:nvPr/>
        </p:nvSpPr>
        <p:spPr>
          <a:xfrm>
            <a:off x="256394" y="6488668"/>
            <a:ext cx="1792157" cy="369332"/>
          </a:xfrm>
          <a:prstGeom prst="rect">
            <a:avLst/>
          </a:prstGeom>
          <a:noFill/>
        </p:spPr>
        <p:txBody>
          <a:bodyPr wrap="none" rtlCol="0">
            <a:spAutoFit/>
          </a:bodyPr>
          <a:lstStyle/>
          <a:p>
            <a:r>
              <a:rPr lang="en-US" dirty="0" smtClean="0"/>
              <a:t>Image sequencer</a:t>
            </a:r>
            <a:endParaRPr lang="en-US" dirty="0"/>
          </a:p>
        </p:txBody>
      </p:sp>
      <p:sp>
        <p:nvSpPr>
          <p:cNvPr id="5" name="TextBox 4"/>
          <p:cNvSpPr txBox="1"/>
          <p:nvPr/>
        </p:nvSpPr>
        <p:spPr>
          <a:xfrm>
            <a:off x="5024709" y="4597368"/>
            <a:ext cx="4033155" cy="369332"/>
          </a:xfrm>
          <a:prstGeom prst="rect">
            <a:avLst/>
          </a:prstGeom>
          <a:noFill/>
        </p:spPr>
        <p:txBody>
          <a:bodyPr wrap="none" rtlCol="0">
            <a:spAutoFit/>
          </a:bodyPr>
          <a:lstStyle/>
          <a:p>
            <a:r>
              <a:rPr lang="en-US" dirty="0">
                <a:hlinkClick r:id="rId4"/>
              </a:rPr>
              <a:t>https://publiclab.org/wiki/ndvi-gradients</a:t>
            </a:r>
            <a:endParaRPr lang="en-US" dirty="0"/>
          </a:p>
        </p:txBody>
      </p:sp>
    </p:spTree>
    <p:extLst>
      <p:ext uri="{BB962C8B-B14F-4D97-AF65-F5344CB8AC3E}">
        <p14:creationId xmlns:p14="http://schemas.microsoft.com/office/powerpoint/2010/main" val="1374667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brntogrn</a:t>
            </a:r>
            <a:r>
              <a:rPr lang="en-US" dirty="0" smtClean="0"/>
              <a:t> (NDVI Anomaly)</a:t>
            </a:r>
            <a:endParaRPr lang="en-US" dirty="0"/>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2929"/>
          <a:stretch/>
        </p:blipFill>
        <p:spPr>
          <a:xfrm>
            <a:off x="322811" y="2349433"/>
            <a:ext cx="3365871" cy="178786"/>
          </a:xfrm>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87" r="2591" b="54587"/>
          <a:stretch/>
        </p:blipFill>
        <p:spPr bwMode="auto">
          <a:xfrm>
            <a:off x="296725" y="1815990"/>
            <a:ext cx="3418045" cy="26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71266" y="3044950"/>
            <a:ext cx="3763690" cy="1754326"/>
          </a:xfrm>
          <a:prstGeom prst="rect">
            <a:avLst/>
          </a:prstGeom>
          <a:noFill/>
        </p:spPr>
        <p:txBody>
          <a:bodyPr wrap="square" rtlCol="0">
            <a:spAutoFit/>
          </a:bodyPr>
          <a:lstStyle/>
          <a:p>
            <a:r>
              <a:rPr lang="en-US" dirty="0" err="1" smtClean="0"/>
              <a:t>Colorbar</a:t>
            </a:r>
            <a:r>
              <a:rPr lang="en-US" dirty="0" smtClean="0"/>
              <a:t> obtained from NASA website </a:t>
            </a:r>
          </a:p>
          <a:p>
            <a:r>
              <a:rPr lang="en-US" dirty="0" smtClean="0"/>
              <a:t>to show plants under stress (drought)</a:t>
            </a:r>
          </a:p>
          <a:p>
            <a:endParaRPr lang="en-US" dirty="0"/>
          </a:p>
          <a:p>
            <a:r>
              <a:rPr lang="en-US" dirty="0">
                <a:hlinkClick r:id="rId4"/>
              </a:rPr>
              <a:t>https://earthobservatory.nasa.gov/images/50328/drought-in-texas</a:t>
            </a:r>
            <a:endParaRPr lang="en-US" dirty="0"/>
          </a:p>
          <a:p>
            <a:endParaRPr lang="en-US" dirty="0"/>
          </a:p>
        </p:txBody>
      </p:sp>
      <p:sp>
        <p:nvSpPr>
          <p:cNvPr id="6" name="Rectangle 5"/>
          <p:cNvSpPr/>
          <p:nvPr/>
        </p:nvSpPr>
        <p:spPr>
          <a:xfrm>
            <a:off x="117019" y="2276850"/>
            <a:ext cx="3725285" cy="441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5514" y="6303248"/>
            <a:ext cx="1792157" cy="369332"/>
          </a:xfrm>
          <a:prstGeom prst="rect">
            <a:avLst/>
          </a:prstGeom>
          <a:noFill/>
        </p:spPr>
        <p:txBody>
          <a:bodyPr wrap="none" rtlCol="0">
            <a:spAutoFit/>
          </a:bodyPr>
          <a:lstStyle/>
          <a:p>
            <a:r>
              <a:rPr lang="en-US" dirty="0" smtClean="0"/>
              <a:t>Image sequencer</a:t>
            </a:r>
            <a:endParaRPr lang="en-US" dirty="0"/>
          </a:p>
        </p:txBody>
      </p:sp>
      <p:sp>
        <p:nvSpPr>
          <p:cNvPr id="3" name="Rectangle 2"/>
          <p:cNvSpPr/>
          <p:nvPr/>
        </p:nvSpPr>
        <p:spPr>
          <a:xfrm>
            <a:off x="262850" y="2631579"/>
            <a:ext cx="3399746" cy="3970318"/>
          </a:xfrm>
          <a:prstGeom prst="rect">
            <a:avLst/>
          </a:prstGeom>
        </p:spPr>
        <p:txBody>
          <a:bodyPr wrap="square">
            <a:spAutoFit/>
          </a:bodyPr>
          <a:lstStyle/>
          <a:p>
            <a:r>
              <a:rPr lang="it-IT" sz="1200" dirty="0"/>
              <a:t> brntogrn:   colormap([</a:t>
            </a:r>
          </a:p>
          <a:p>
            <a:r>
              <a:rPr lang="it-IT" sz="1200" dirty="0"/>
              <a:t>               [0,      [110,12,3],   [118,6,1]      ],</a:t>
            </a:r>
          </a:p>
          <a:p>
            <a:r>
              <a:rPr lang="it-IT" sz="1200" dirty="0"/>
              <a:t>               [0.0625, [118,6,1],    [141,19,6]     ],</a:t>
            </a:r>
          </a:p>
          <a:p>
            <a:r>
              <a:rPr lang="it-IT" sz="1200" dirty="0"/>
              <a:t>               [0.125,  [141,19,6],   [165,35,13]    ],</a:t>
            </a:r>
          </a:p>
          <a:p>
            <a:r>
              <a:rPr lang="it-IT" sz="1200" dirty="0"/>
              <a:t>               [0.1875, [165,35,13],  [177,59,25]    ],</a:t>
            </a:r>
          </a:p>
          <a:p>
            <a:r>
              <a:rPr lang="it-IT" sz="1200" dirty="0"/>
              <a:t>               [0.2188, [177,59,25],  [192,91,36]    ],</a:t>
            </a:r>
          </a:p>
          <a:p>
            <a:r>
              <a:rPr lang="it-IT" sz="1200" dirty="0"/>
              <a:t>               [0.25,   [192,91,36],  [214, 145, 76] ],</a:t>
            </a:r>
          </a:p>
          <a:p>
            <a:r>
              <a:rPr lang="it-IT" sz="1200" dirty="0"/>
              <a:t>               [0.3125, [214,145,76], [230,183,134]  ],</a:t>
            </a:r>
          </a:p>
          <a:p>
            <a:r>
              <a:rPr lang="it-IT" sz="1200" dirty="0"/>
              <a:t>               [0.375,  [230,183,134],[243, 224, 194]],   </a:t>
            </a:r>
          </a:p>
          <a:p>
            <a:r>
              <a:rPr lang="it-IT" sz="1200" dirty="0"/>
              <a:t>               [0.4375, [243,224,194],[250,252,229]  ],</a:t>
            </a:r>
          </a:p>
          <a:p>
            <a:r>
              <a:rPr lang="it-IT" sz="1200" dirty="0"/>
              <a:t>               [0.50,   [250,252,229],[217,235,185]  ],</a:t>
            </a:r>
          </a:p>
          <a:p>
            <a:r>
              <a:rPr lang="it-IT" sz="1200" dirty="0"/>
              <a:t>               [0.5625, [217,235,185],[184,218,143]  ],</a:t>
            </a:r>
          </a:p>
          <a:p>
            <a:r>
              <a:rPr lang="it-IT" sz="1200" dirty="0"/>
              <a:t>               [0.625,  [184,218,143],[141,202,89]   ],</a:t>
            </a:r>
          </a:p>
          <a:p>
            <a:r>
              <a:rPr lang="it-IT" sz="1200" dirty="0"/>
              <a:t>               [0.6875, [141,202,89], [80,176,61]    ],</a:t>
            </a:r>
          </a:p>
          <a:p>
            <a:r>
              <a:rPr lang="it-IT" sz="1200" dirty="0"/>
              <a:t>               [0.75,   [80,176,61],  [0, 147, 32]   ],</a:t>
            </a:r>
          </a:p>
          <a:p>
            <a:r>
              <a:rPr lang="it-IT" sz="1200" dirty="0"/>
              <a:t>               [0.8125, [0,147,32],   [1, 122, 22]   ],</a:t>
            </a:r>
          </a:p>
          <a:p>
            <a:r>
              <a:rPr lang="it-IT" sz="1200" dirty="0"/>
              <a:t>               [0.875,  [1,122,22],   [0, 114, 19]   ],</a:t>
            </a:r>
          </a:p>
          <a:p>
            <a:r>
              <a:rPr lang="it-IT" sz="1200" dirty="0"/>
              <a:t>               [0.90,   [0,114,19],   [0,105,18]     ],</a:t>
            </a:r>
          </a:p>
          <a:p>
            <a:r>
              <a:rPr lang="it-IT" sz="1200" dirty="0"/>
              <a:t>               [0.9375, [0,105,18],   [7,70,14]      ] </a:t>
            </a:r>
          </a:p>
          <a:p>
            <a:endParaRPr lang="it-IT" sz="1200" dirty="0"/>
          </a:p>
          <a:p>
            <a:r>
              <a:rPr lang="it-IT" sz="1200" dirty="0"/>
              <a:t>             ]),</a:t>
            </a:r>
            <a:endParaRPr lang="en-US" sz="1200" dirty="0"/>
          </a:p>
        </p:txBody>
      </p:sp>
    </p:spTree>
    <p:extLst>
      <p:ext uri="{BB962C8B-B14F-4D97-AF65-F5344CB8AC3E}">
        <p14:creationId xmlns:p14="http://schemas.microsoft.com/office/powerpoint/2010/main" val="4128246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
            <a:ext cx="8229600" cy="1143000"/>
          </a:xfrm>
        </p:spPr>
        <p:txBody>
          <a:bodyPr/>
          <a:lstStyle/>
          <a:p>
            <a:r>
              <a:rPr lang="en-US" dirty="0" err="1" smtClean="0"/>
              <a:t>blutoredjet</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2765" y="1137057"/>
            <a:ext cx="3837579" cy="18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 b="-3952"/>
          <a:stretch/>
        </p:blipFill>
        <p:spPr>
          <a:xfrm>
            <a:off x="292765" y="1496879"/>
            <a:ext cx="3840500" cy="220731"/>
          </a:xfrm>
          <a:prstGeom prst="rect">
            <a:avLst/>
          </a:prstGeom>
        </p:spPr>
      </p:pic>
      <p:sp>
        <p:nvSpPr>
          <p:cNvPr id="5" name="Rectangle 4"/>
          <p:cNvSpPr/>
          <p:nvPr/>
        </p:nvSpPr>
        <p:spPr>
          <a:xfrm>
            <a:off x="214881" y="1470345"/>
            <a:ext cx="4741169" cy="5367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3518" y="2036721"/>
            <a:ext cx="4857747" cy="4801314"/>
          </a:xfrm>
          <a:prstGeom prst="rect">
            <a:avLst/>
          </a:prstGeom>
        </p:spPr>
        <p:txBody>
          <a:bodyPr wrap="square">
            <a:spAutoFit/>
          </a:bodyPr>
          <a:lstStyle/>
          <a:p>
            <a:r>
              <a:rPr lang="en-US" dirty="0"/>
              <a:t> </a:t>
            </a:r>
            <a:r>
              <a:rPr lang="en-US" sz="1200" dirty="0" err="1"/>
              <a:t>blutoredjet</a:t>
            </a:r>
            <a:r>
              <a:rPr lang="en-US" sz="1200" dirty="0"/>
              <a:t>:     </a:t>
            </a:r>
            <a:r>
              <a:rPr lang="en-US" sz="1200" dirty="0" err="1"/>
              <a:t>colormap</a:t>
            </a:r>
            <a:r>
              <a:rPr lang="en-US" sz="1200" dirty="0"/>
              <a:t>([</a:t>
            </a:r>
          </a:p>
          <a:p>
            <a:r>
              <a:rPr lang="en-US" sz="1200" dirty="0"/>
              <a:t>               [0,       [0,0,140],    [1,1,186]    ],</a:t>
            </a:r>
          </a:p>
          <a:p>
            <a:r>
              <a:rPr lang="en-US" sz="1200" dirty="0"/>
              <a:t>               [0.0625,  [1,1,186],    [0,1,248]    ],</a:t>
            </a:r>
          </a:p>
          <a:p>
            <a:r>
              <a:rPr lang="en-US" sz="1200" dirty="0"/>
              <a:t>               [0.125,   [0,1,248],    [0,70,254]   ],</a:t>
            </a:r>
          </a:p>
          <a:p>
            <a:r>
              <a:rPr lang="en-US" sz="1200" dirty="0"/>
              <a:t>               [0.1875,  [0,70,254],   [0,130,255]  ],</a:t>
            </a:r>
          </a:p>
          <a:p>
            <a:r>
              <a:rPr lang="en-US" sz="1200" dirty="0"/>
              <a:t>               [0.25,    [0,130,255],  [2,160,255]  ],</a:t>
            </a:r>
          </a:p>
          <a:p>
            <a:r>
              <a:rPr lang="en-US" sz="1200" dirty="0"/>
              <a:t>	       [0.2813,  [2,160,255],  [0,187,255]  ],	//inset</a:t>
            </a:r>
          </a:p>
          <a:p>
            <a:r>
              <a:rPr lang="en-US" sz="1200" dirty="0"/>
              <a:t>               [0.3125,  [0,187,255],  [6,250,255]  ],</a:t>
            </a:r>
          </a:p>
          <a:p>
            <a:r>
              <a:rPr lang="en-US" sz="1200" dirty="0"/>
              <a:t> //            [0.348,   [0,218,255],  [8,252,251]  ],//inset</a:t>
            </a:r>
          </a:p>
          <a:p>
            <a:r>
              <a:rPr lang="en-US" sz="1200" dirty="0"/>
              <a:t>               [0.375,   [8,252,251],  [27,254,228] ], </a:t>
            </a:r>
          </a:p>
          <a:p>
            <a:r>
              <a:rPr lang="en-US" sz="1200" dirty="0"/>
              <a:t>               [0.406,   [27,254,228], [70,255,187] ], //insert</a:t>
            </a:r>
          </a:p>
          <a:p>
            <a:r>
              <a:rPr lang="en-US" sz="1200" dirty="0"/>
              <a:t>               [0.4375,  [70,255,187], [104,254,151]],</a:t>
            </a:r>
          </a:p>
          <a:p>
            <a:r>
              <a:rPr lang="en-US" sz="1200" dirty="0"/>
              <a:t>               [0.47, 	 [104,254,151],[132,255,19] ],//insert</a:t>
            </a:r>
          </a:p>
          <a:p>
            <a:r>
              <a:rPr lang="en-US" sz="1200" dirty="0"/>
              <a:t>               [0.50,    [132,255,19], [195,255,60] ],</a:t>
            </a:r>
          </a:p>
          <a:p>
            <a:r>
              <a:rPr lang="en-US" sz="1200" dirty="0"/>
              <a:t>               [0.5625,  [195,255,60], [231,254,25] ],</a:t>
            </a:r>
          </a:p>
          <a:p>
            <a:r>
              <a:rPr lang="en-US" sz="1200" dirty="0"/>
              <a:t>               [0.5976,  [231,254,25], [253,246,1]  ],//insert</a:t>
            </a:r>
          </a:p>
          <a:p>
            <a:r>
              <a:rPr lang="en-US" sz="1200" dirty="0"/>
              <a:t>               [0.625,   [253,246,1],  [252,210,1]  ], //yellow</a:t>
            </a:r>
          </a:p>
          <a:p>
            <a:r>
              <a:rPr lang="en-US" sz="1200" dirty="0"/>
              <a:t>               [0.657,   [252,210,1],  [255,183,0]  ],//insert</a:t>
            </a:r>
          </a:p>
          <a:p>
            <a:r>
              <a:rPr lang="en-US" sz="1200" dirty="0"/>
              <a:t>               [0.6875,  [255,183,0],  [255,125,2]  ],</a:t>
            </a:r>
          </a:p>
          <a:p>
            <a:r>
              <a:rPr lang="en-US" sz="1200" dirty="0"/>
              <a:t>               [0.75,    [255,125,2],  [255,65, 1]  ],</a:t>
            </a:r>
          </a:p>
          <a:p>
            <a:r>
              <a:rPr lang="en-US" sz="1200" dirty="0"/>
              <a:t>               [0.8125,  [255,65, 1],  [247, 1, 1]  ],</a:t>
            </a:r>
          </a:p>
          <a:p>
            <a:r>
              <a:rPr lang="en-US" sz="1200" dirty="0"/>
              <a:t>               [0.875,   [247,1,1],    [200, 1,  3] ],</a:t>
            </a:r>
          </a:p>
          <a:p>
            <a:r>
              <a:rPr lang="en-US" sz="1200" dirty="0"/>
              <a:t>               [0.9375,  [200,1,3],    [122, 3,  2] ] </a:t>
            </a:r>
          </a:p>
          <a:p>
            <a:endParaRPr lang="en-US" sz="1200" dirty="0"/>
          </a:p>
          <a:p>
            <a:r>
              <a:rPr lang="en-US" sz="1200" dirty="0"/>
              <a:t>             ]),</a:t>
            </a:r>
          </a:p>
        </p:txBody>
      </p:sp>
      <p:sp>
        <p:nvSpPr>
          <p:cNvPr id="6" name="TextBox 5"/>
          <p:cNvSpPr txBox="1"/>
          <p:nvPr/>
        </p:nvSpPr>
        <p:spPr>
          <a:xfrm>
            <a:off x="4956050" y="2663847"/>
            <a:ext cx="4129592" cy="646331"/>
          </a:xfrm>
          <a:prstGeom prst="rect">
            <a:avLst/>
          </a:prstGeom>
          <a:noFill/>
        </p:spPr>
        <p:txBody>
          <a:bodyPr wrap="none" rtlCol="0">
            <a:spAutoFit/>
          </a:bodyPr>
          <a:lstStyle/>
          <a:p>
            <a:r>
              <a:rPr lang="en-US" dirty="0" smtClean="0"/>
              <a:t>-developed from </a:t>
            </a:r>
            <a:r>
              <a:rPr lang="en-US" dirty="0" err="1" smtClean="0"/>
              <a:t>matpltlib</a:t>
            </a:r>
            <a:r>
              <a:rPr lang="en-US" dirty="0" smtClean="0"/>
              <a:t>  ‘Jet’ </a:t>
            </a:r>
            <a:r>
              <a:rPr lang="en-US" dirty="0" err="1" smtClean="0"/>
              <a:t>colormap</a:t>
            </a:r>
            <a:r>
              <a:rPr lang="en-US" dirty="0" smtClean="0"/>
              <a:t> </a:t>
            </a:r>
          </a:p>
          <a:p>
            <a:r>
              <a:rPr lang="en-US" dirty="0" smtClean="0"/>
              <a:t>-Green shifted to right</a:t>
            </a:r>
            <a:endParaRPr lang="en-US" dirty="0"/>
          </a:p>
        </p:txBody>
      </p:sp>
      <p:sp>
        <p:nvSpPr>
          <p:cNvPr id="10" name="TextBox 9"/>
          <p:cNvSpPr txBox="1"/>
          <p:nvPr/>
        </p:nvSpPr>
        <p:spPr>
          <a:xfrm>
            <a:off x="3160857" y="6468703"/>
            <a:ext cx="1792157" cy="369332"/>
          </a:xfrm>
          <a:prstGeom prst="rect">
            <a:avLst/>
          </a:prstGeom>
          <a:noFill/>
        </p:spPr>
        <p:txBody>
          <a:bodyPr wrap="none" rtlCol="0">
            <a:spAutoFit/>
          </a:bodyPr>
          <a:lstStyle/>
          <a:p>
            <a:r>
              <a:rPr lang="en-US" dirty="0" smtClean="0"/>
              <a:t>Image sequencer</a:t>
            </a:r>
            <a:endParaRPr lang="en-US" dirty="0"/>
          </a:p>
        </p:txBody>
      </p:sp>
      <p:sp>
        <p:nvSpPr>
          <p:cNvPr id="8" name="Rectangle 7">
            <a:hlinkClick r:id="rId4"/>
          </p:cNvPr>
          <p:cNvSpPr/>
          <p:nvPr/>
        </p:nvSpPr>
        <p:spPr>
          <a:xfrm>
            <a:off x="5217733" y="4005075"/>
            <a:ext cx="2995590" cy="646331"/>
          </a:xfrm>
          <a:prstGeom prst="rect">
            <a:avLst/>
          </a:prstGeom>
        </p:spPr>
        <p:txBody>
          <a:bodyPr wrap="square">
            <a:spAutoFit/>
          </a:bodyPr>
          <a:lstStyle/>
          <a:p>
            <a:r>
              <a:rPr lang="en-US" dirty="0">
                <a:solidFill>
                  <a:srgbClr val="0070C0"/>
                </a:solidFill>
              </a:rPr>
              <a:t>https://matplotlib.org/tutorials/colors/colormaps.html</a:t>
            </a:r>
          </a:p>
        </p:txBody>
      </p:sp>
    </p:spTree>
    <p:extLst>
      <p:ext uri="{BB962C8B-B14F-4D97-AF65-F5344CB8AC3E}">
        <p14:creationId xmlns:p14="http://schemas.microsoft.com/office/powerpoint/2010/main" val="324940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2" y="868705"/>
            <a:ext cx="5784850" cy="10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665" y="2193100"/>
            <a:ext cx="5760750" cy="4410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colors16:   </a:t>
            </a:r>
            <a:r>
              <a:rPr lang="fr-FR" sz="1200" dirty="0" err="1">
                <a:solidFill>
                  <a:schemeClr val="tx1"/>
                </a:solidFill>
              </a:rPr>
              <a:t>colormap</a:t>
            </a:r>
            <a:r>
              <a:rPr lang="fr-FR" sz="1200" dirty="0">
                <a:solidFill>
                  <a:schemeClr val="tx1"/>
                </a:solidFill>
              </a:rPr>
              <a:t>([</a:t>
            </a:r>
          </a:p>
          <a:p>
            <a:r>
              <a:rPr lang="fr-FR" sz="1200" dirty="0">
                <a:solidFill>
                  <a:schemeClr val="tx1"/>
                </a:solidFill>
              </a:rPr>
              <a:t>               [0,      [0,0,0],       [0,0,0]       ],</a:t>
            </a:r>
          </a:p>
          <a:p>
            <a:r>
              <a:rPr lang="fr-FR" sz="1200" dirty="0">
                <a:solidFill>
                  <a:schemeClr val="tx1"/>
                </a:solidFill>
              </a:rPr>
              <a:t>               [0.0625, [3,1,172],     [3,1,172]     ],</a:t>
            </a:r>
          </a:p>
          <a:p>
            <a:r>
              <a:rPr lang="fr-FR" sz="1200" dirty="0">
                <a:solidFill>
                  <a:schemeClr val="tx1"/>
                </a:solidFill>
              </a:rPr>
              <a:t>               [0.125,  [3,1,222],     [3,1, 222]    ],</a:t>
            </a:r>
          </a:p>
          <a:p>
            <a:r>
              <a:rPr lang="fr-FR" sz="1200" dirty="0">
                <a:solidFill>
                  <a:schemeClr val="tx1"/>
                </a:solidFill>
              </a:rPr>
              <a:t>               [0.1875, [0,111,255],   [0,111,255]   ],</a:t>
            </a:r>
          </a:p>
          <a:p>
            <a:r>
              <a:rPr lang="fr-FR" sz="1200" dirty="0">
                <a:solidFill>
                  <a:schemeClr val="tx1"/>
                </a:solidFill>
              </a:rPr>
              <a:t>               [0.25,   [3,172,255],   [3,172,255]   ],</a:t>
            </a:r>
          </a:p>
          <a:p>
            <a:r>
              <a:rPr lang="fr-FR" sz="1200" dirty="0">
                <a:solidFill>
                  <a:schemeClr val="tx1"/>
                </a:solidFill>
              </a:rPr>
              <a:t>               [0.3125, [1,226,255],   [1,226,255]   ],</a:t>
            </a:r>
          </a:p>
          <a:p>
            <a:r>
              <a:rPr lang="fr-FR" sz="1200" dirty="0">
                <a:solidFill>
                  <a:schemeClr val="tx1"/>
                </a:solidFill>
              </a:rPr>
              <a:t>               [0.375,  [2,255,0],     [2,255,0]     ],   </a:t>
            </a:r>
          </a:p>
          <a:p>
            <a:r>
              <a:rPr lang="fr-FR" sz="1200" dirty="0">
                <a:solidFill>
                  <a:schemeClr val="tx1"/>
                </a:solidFill>
              </a:rPr>
              <a:t>               [0.4375, [198,254,0],   [190,254,0]   ],</a:t>
            </a:r>
          </a:p>
          <a:p>
            <a:r>
              <a:rPr lang="fr-FR" sz="1200" dirty="0">
                <a:solidFill>
                  <a:schemeClr val="tx1"/>
                </a:solidFill>
              </a:rPr>
              <a:t>               [0.50,   [252,255,0],   [252,255,0]   ],</a:t>
            </a:r>
          </a:p>
          <a:p>
            <a:r>
              <a:rPr lang="fr-FR" sz="1200" dirty="0">
                <a:solidFill>
                  <a:schemeClr val="tx1"/>
                </a:solidFill>
              </a:rPr>
              <a:t>               [0.5625, [255,223,3],   [255,223,3]   ],</a:t>
            </a:r>
          </a:p>
          <a:p>
            <a:r>
              <a:rPr lang="fr-FR" sz="1200" dirty="0">
                <a:solidFill>
                  <a:schemeClr val="tx1"/>
                </a:solidFill>
              </a:rPr>
              <a:t>               [0.625,  [255,143,3],   [255,143,3]   ],</a:t>
            </a:r>
          </a:p>
          <a:p>
            <a:r>
              <a:rPr lang="fr-FR" sz="1200" dirty="0">
                <a:solidFill>
                  <a:schemeClr val="tx1"/>
                </a:solidFill>
              </a:rPr>
              <a:t>               [0.6875, [255,95,3],    [255,95,3]    ],</a:t>
            </a:r>
          </a:p>
          <a:p>
            <a:r>
              <a:rPr lang="fr-FR" sz="1200" dirty="0">
                <a:solidFill>
                  <a:schemeClr val="tx1"/>
                </a:solidFill>
              </a:rPr>
              <a:t>               [0.75,   [242,0,1],     [242,0,1]     ],</a:t>
            </a:r>
          </a:p>
          <a:p>
            <a:r>
              <a:rPr lang="fr-FR" sz="1200" dirty="0">
                <a:solidFill>
                  <a:schemeClr val="tx1"/>
                </a:solidFill>
              </a:rPr>
              <a:t>               [0.8125, [245,0,170],   [245,0,170]   ],</a:t>
            </a:r>
          </a:p>
          <a:p>
            <a:r>
              <a:rPr lang="fr-FR" sz="1200" dirty="0">
                <a:solidFill>
                  <a:schemeClr val="tx1"/>
                </a:solidFill>
              </a:rPr>
              <a:t>               [0.875,  [223,180,225], [223,180,225] ],</a:t>
            </a:r>
          </a:p>
          <a:p>
            <a:r>
              <a:rPr lang="fr-FR" sz="1200" dirty="0">
                <a:solidFill>
                  <a:schemeClr val="tx1"/>
                </a:solidFill>
              </a:rPr>
              <a:t>               [0.9375, [255,255,255], [255,255, 255]] </a:t>
            </a:r>
          </a:p>
          <a:p>
            <a:endParaRPr lang="fr-FR" sz="1200" dirty="0">
              <a:solidFill>
                <a:schemeClr val="tx1"/>
              </a:solidFill>
            </a:endParaRPr>
          </a:p>
          <a:p>
            <a:r>
              <a:rPr lang="fr-FR" sz="1200" dirty="0">
                <a:solidFill>
                  <a:schemeClr val="tx1"/>
                </a:solidFill>
              </a:rPr>
              <a:t>             ]),</a:t>
            </a:r>
          </a:p>
        </p:txBody>
      </p:sp>
      <p:sp>
        <p:nvSpPr>
          <p:cNvPr id="2" name="Title 1"/>
          <p:cNvSpPr>
            <a:spLocks noGrp="1"/>
          </p:cNvSpPr>
          <p:nvPr>
            <p:ph type="title"/>
          </p:nvPr>
        </p:nvSpPr>
        <p:spPr>
          <a:xfrm>
            <a:off x="457200" y="-104260"/>
            <a:ext cx="8229600" cy="1143000"/>
          </a:xfrm>
        </p:spPr>
        <p:txBody>
          <a:bodyPr/>
          <a:lstStyle/>
          <a:p>
            <a:r>
              <a:rPr lang="en-US" dirty="0" smtClean="0"/>
              <a:t>colors16</a:t>
            </a:r>
            <a:endParaRPr lang="en-US"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49" t="82744" r="-1149"/>
          <a:stretch/>
        </p:blipFill>
        <p:spPr>
          <a:xfrm>
            <a:off x="244175" y="2202666"/>
            <a:ext cx="5388125" cy="470444"/>
          </a:xfrm>
          <a:ln>
            <a:solidFill>
              <a:schemeClr val="accent1"/>
            </a:solid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00" y="1230994"/>
            <a:ext cx="5376700" cy="52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92984" y="4965200"/>
            <a:ext cx="2997395" cy="923330"/>
          </a:xfrm>
          <a:prstGeom prst="rect">
            <a:avLst/>
          </a:prstGeom>
        </p:spPr>
        <p:txBody>
          <a:bodyPr wrap="square">
            <a:spAutoFit/>
          </a:bodyPr>
          <a:lstStyle/>
          <a:p>
            <a:r>
              <a:rPr lang="en-US" dirty="0" smtClean="0">
                <a:hlinkClick r:id="rId5"/>
              </a:rPr>
              <a:t>https</a:t>
            </a:r>
            <a:r>
              <a:rPr lang="en-US" dirty="0">
                <a:hlinkClick r:id="rId5"/>
              </a:rPr>
              <a:t>://publiclab.org/wiki/ndvi-gradients</a:t>
            </a:r>
            <a:endParaRPr lang="en-US" dirty="0"/>
          </a:p>
          <a:p>
            <a:endParaRPr lang="en-US" dirty="0"/>
          </a:p>
        </p:txBody>
      </p:sp>
      <p:sp>
        <p:nvSpPr>
          <p:cNvPr id="10" name="TextBox 9"/>
          <p:cNvSpPr txBox="1"/>
          <p:nvPr/>
        </p:nvSpPr>
        <p:spPr>
          <a:xfrm>
            <a:off x="78614" y="6234450"/>
            <a:ext cx="1792157" cy="369332"/>
          </a:xfrm>
          <a:prstGeom prst="rect">
            <a:avLst/>
          </a:prstGeom>
          <a:noFill/>
        </p:spPr>
        <p:txBody>
          <a:bodyPr wrap="none" rtlCol="0">
            <a:spAutoFit/>
          </a:bodyPr>
          <a:lstStyle/>
          <a:p>
            <a:r>
              <a:rPr lang="en-US" dirty="0" smtClean="0"/>
              <a:t>Image sequencer</a:t>
            </a:r>
            <a:endParaRPr lang="en-US" dirty="0"/>
          </a:p>
        </p:txBody>
      </p:sp>
      <p:sp>
        <p:nvSpPr>
          <p:cNvPr id="13" name="TextBox 12"/>
          <p:cNvSpPr txBox="1"/>
          <p:nvPr/>
        </p:nvSpPr>
        <p:spPr>
          <a:xfrm>
            <a:off x="261598" y="880910"/>
            <a:ext cx="5587144" cy="369332"/>
          </a:xfrm>
          <a:prstGeom prst="rect">
            <a:avLst/>
          </a:prstGeom>
          <a:noFill/>
        </p:spPr>
        <p:txBody>
          <a:bodyPr wrap="square" rtlCol="0">
            <a:spAutoFit/>
          </a:bodyPr>
          <a:lstStyle/>
          <a:p>
            <a:r>
              <a:rPr lang="en-US" dirty="0"/>
              <a:t>discreet class </a:t>
            </a:r>
            <a:r>
              <a:rPr lang="en-US" dirty="0" err="1"/>
              <a:t>lut</a:t>
            </a:r>
            <a:r>
              <a:rPr lang="en-US" dirty="0"/>
              <a:t> from ImageJ called </a:t>
            </a:r>
            <a:r>
              <a:rPr lang="en-US" dirty="0" smtClean="0"/>
              <a:t>16colors</a:t>
            </a:r>
          </a:p>
        </p:txBody>
      </p:sp>
      <p:sp>
        <p:nvSpPr>
          <p:cNvPr id="3" name="TextBox 2"/>
          <p:cNvSpPr txBox="1"/>
          <p:nvPr/>
        </p:nvSpPr>
        <p:spPr>
          <a:xfrm>
            <a:off x="6022239" y="2083353"/>
            <a:ext cx="2803565" cy="2862322"/>
          </a:xfrm>
          <a:prstGeom prst="rect">
            <a:avLst/>
          </a:prstGeom>
          <a:noFill/>
        </p:spPr>
        <p:txBody>
          <a:bodyPr wrap="square" rtlCol="0">
            <a:spAutoFit/>
          </a:bodyPr>
          <a:lstStyle/>
          <a:p>
            <a:r>
              <a:rPr lang="en-US" dirty="0"/>
              <a:t>A discreet class </a:t>
            </a:r>
            <a:r>
              <a:rPr lang="en-US" dirty="0" err="1"/>
              <a:t>lut</a:t>
            </a:r>
            <a:r>
              <a:rPr lang="en-US" dirty="0"/>
              <a:t> from ImageJ called </a:t>
            </a:r>
            <a:r>
              <a:rPr lang="en-US" dirty="0" smtClean="0"/>
              <a:t>‘16colors’.. </a:t>
            </a:r>
            <a:r>
              <a:rPr lang="en-US" dirty="0"/>
              <a:t>Produces a good </a:t>
            </a:r>
            <a:r>
              <a:rPr lang="en-US" dirty="0" err="1"/>
              <a:t>heatmap</a:t>
            </a:r>
            <a:r>
              <a:rPr lang="en-US" dirty="0"/>
              <a:t> with the highest values (which should not be plants) colored dull pink or white. Good for troubleshooting the high end. Plants should be yellow to red.</a:t>
            </a:r>
            <a:endParaRPr lang="en-US" dirty="0"/>
          </a:p>
        </p:txBody>
      </p:sp>
    </p:spTree>
    <p:extLst>
      <p:ext uri="{BB962C8B-B14F-4D97-AF65-F5344CB8AC3E}">
        <p14:creationId xmlns:p14="http://schemas.microsoft.com/office/powerpoint/2010/main" val="3841658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37" y="3037726"/>
            <a:ext cx="8229600" cy="1143000"/>
          </a:xfrm>
        </p:spPr>
        <p:txBody>
          <a:bodyPr/>
          <a:lstStyle/>
          <a:p>
            <a:r>
              <a:rPr lang="en-US" dirty="0" smtClean="0"/>
              <a:t>stretched</a:t>
            </a:r>
            <a:endParaRPr lang="en-US" dirty="0"/>
          </a:p>
        </p:txBody>
      </p:sp>
      <p:sp>
        <p:nvSpPr>
          <p:cNvPr id="3" name="Content Placeholder 2"/>
          <p:cNvSpPr>
            <a:spLocks noGrp="1"/>
          </p:cNvSpPr>
          <p:nvPr>
            <p:ph idx="1"/>
          </p:nvPr>
        </p:nvSpPr>
        <p:spPr>
          <a:xfrm>
            <a:off x="490649" y="4599567"/>
            <a:ext cx="5420570" cy="1598370"/>
          </a:xfrm>
        </p:spPr>
        <p:txBody>
          <a:bodyPr>
            <a:normAutofit fontScale="40000" lnSpcReduction="20000"/>
          </a:bodyPr>
          <a:lstStyle/>
          <a:p>
            <a:r>
              <a:rPr lang="en-US" dirty="0"/>
              <a:t> stretched: </a:t>
            </a:r>
            <a:r>
              <a:rPr lang="en-US" dirty="0" err="1"/>
              <a:t>colormap</a:t>
            </a:r>
            <a:r>
              <a:rPr lang="en-US" dirty="0"/>
              <a:t>([</a:t>
            </a:r>
          </a:p>
          <a:p>
            <a:r>
              <a:rPr lang="en-US" dirty="0"/>
              <a:t>               [0,     [0,   0,   255], [0,   0,   255] ],</a:t>
            </a:r>
          </a:p>
          <a:p>
            <a:r>
              <a:rPr lang="en-US" dirty="0"/>
              <a:t>               [0.1,   [0,   0,   255], [38,  195, 195] ],</a:t>
            </a:r>
          </a:p>
          <a:p>
            <a:r>
              <a:rPr lang="en-US" dirty="0"/>
              <a:t>               [0.5,   [0,   150, 0],   [255, 255, 0]   ],</a:t>
            </a:r>
          </a:p>
          <a:p>
            <a:r>
              <a:rPr lang="en-US" dirty="0"/>
              <a:t>               [0.7,   [255, 255, 0],   [255, 50,  50]  ],</a:t>
            </a:r>
          </a:p>
          <a:p>
            <a:r>
              <a:rPr lang="en-US" dirty="0"/>
              <a:t>               [0.9,   [255, 50,  50],  [255, 50,  50]  ]</a:t>
            </a:r>
          </a:p>
          <a:p>
            <a:r>
              <a:rPr lang="en-US" dirty="0"/>
              <a:t>             ]),</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13" y="4009550"/>
            <a:ext cx="6096000" cy="2439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84050" y="1777585"/>
            <a:ext cx="4572000" cy="1477328"/>
          </a:xfrm>
          <a:prstGeom prst="rect">
            <a:avLst/>
          </a:prstGeom>
        </p:spPr>
        <p:txBody>
          <a:bodyPr>
            <a:spAutoFit/>
          </a:bodyPr>
          <a:lstStyle/>
          <a:p>
            <a:r>
              <a:rPr lang="it-IT" dirty="0"/>
              <a:t> ndvi:      colormap([</a:t>
            </a:r>
          </a:p>
          <a:p>
            <a:r>
              <a:rPr lang="it-IT" dirty="0"/>
              <a:t>               [0,     [0,   0,   255], [38,  195, 195] ],</a:t>
            </a:r>
          </a:p>
          <a:p>
            <a:r>
              <a:rPr lang="it-IT" dirty="0"/>
              <a:t>               [0.5,   [0,   150, 0],   [255, 255, 0]   ],</a:t>
            </a:r>
          </a:p>
          <a:p>
            <a:r>
              <a:rPr lang="it-IT" dirty="0"/>
              <a:t>               [0.75,  [255, 255, 0],   [255, 50,  50]  ]</a:t>
            </a:r>
          </a:p>
          <a:p>
            <a:r>
              <a:rPr lang="it-IT" dirty="0"/>
              <a:t>             ]),</a:t>
            </a:r>
            <a:endParaRPr lang="en-US" dirty="0"/>
          </a:p>
        </p:txBody>
      </p:sp>
      <p:sp>
        <p:nvSpPr>
          <p:cNvPr id="6" name="Title 1"/>
          <p:cNvSpPr txBox="1">
            <a:spLocks/>
          </p:cNvSpPr>
          <p:nvPr/>
        </p:nvSpPr>
        <p:spPr>
          <a:xfrm>
            <a:off x="424260" y="-14266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ndvi</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93678"/>
          <a:stretch/>
        </p:blipFill>
        <p:spPr>
          <a:xfrm>
            <a:off x="424260" y="1316723"/>
            <a:ext cx="6096000" cy="289491"/>
          </a:xfrm>
          <a:prstGeom prst="rect">
            <a:avLst/>
          </a:prstGeom>
        </p:spPr>
      </p:pic>
      <p:sp>
        <p:nvSpPr>
          <p:cNvPr id="7" name="Rectangle 6"/>
          <p:cNvSpPr/>
          <p:nvPr/>
        </p:nvSpPr>
        <p:spPr>
          <a:xfrm>
            <a:off x="4317313" y="4350720"/>
            <a:ext cx="4572000" cy="2031325"/>
          </a:xfrm>
          <a:prstGeom prst="rect">
            <a:avLst/>
          </a:prstGeom>
        </p:spPr>
        <p:txBody>
          <a:bodyPr>
            <a:spAutoFit/>
          </a:bodyPr>
          <a:lstStyle/>
          <a:p>
            <a:r>
              <a:rPr lang="en-US" dirty="0"/>
              <a:t>A variant of the physics </a:t>
            </a:r>
            <a:r>
              <a:rPr lang="en-US" dirty="0" err="1" smtClean="0"/>
              <a:t>lut</a:t>
            </a:r>
            <a:r>
              <a:rPr lang="en-US" dirty="0" smtClean="0"/>
              <a:t>. </a:t>
            </a:r>
            <a:r>
              <a:rPr lang="en-US" dirty="0"/>
              <a:t>This distinguishes NDVI values below zero by making them blue, but retains the gradient so details of the non-plant scene can be discerned. The magenta for values ~0.9 and higher allows troubleshooting of high values. Plants should be greenish yellow to red</a:t>
            </a:r>
          </a:p>
        </p:txBody>
      </p:sp>
      <p:sp>
        <p:nvSpPr>
          <p:cNvPr id="9" name="Rectangle 8"/>
          <p:cNvSpPr/>
          <p:nvPr/>
        </p:nvSpPr>
        <p:spPr>
          <a:xfrm>
            <a:off x="4956050" y="1765814"/>
            <a:ext cx="4032525" cy="923330"/>
          </a:xfrm>
          <a:prstGeom prst="rect">
            <a:avLst/>
          </a:prstGeom>
        </p:spPr>
        <p:txBody>
          <a:bodyPr wrap="square">
            <a:spAutoFit/>
          </a:bodyPr>
          <a:lstStyle/>
          <a:p>
            <a:r>
              <a:rPr lang="en-US" dirty="0" smtClean="0"/>
              <a:t>-</a:t>
            </a:r>
            <a:r>
              <a:rPr lang="en-US" dirty="0" err="1" smtClean="0"/>
              <a:t>ndvi</a:t>
            </a:r>
            <a:r>
              <a:rPr lang="en-US" dirty="0" smtClean="0"/>
              <a:t> </a:t>
            </a:r>
            <a:r>
              <a:rPr lang="en-US" dirty="0" err="1" smtClean="0"/>
              <a:t>colormap</a:t>
            </a:r>
            <a:r>
              <a:rPr lang="en-US" dirty="0" smtClean="0"/>
              <a:t> close  to ‘stretched’ </a:t>
            </a:r>
          </a:p>
          <a:p>
            <a:r>
              <a:rPr lang="en-US" dirty="0"/>
              <a:t>-</a:t>
            </a:r>
            <a:r>
              <a:rPr lang="en-US" dirty="0" smtClean="0"/>
              <a:t>only difference is .1 and .9 settings</a:t>
            </a:r>
          </a:p>
          <a:p>
            <a:r>
              <a:rPr lang="en-US" dirty="0" smtClean="0"/>
              <a:t>-not used in image sequencer</a:t>
            </a:r>
            <a:endParaRPr lang="en-US" dirty="0"/>
          </a:p>
        </p:txBody>
      </p:sp>
      <p:sp>
        <p:nvSpPr>
          <p:cNvPr id="10" name="Rectangle 9">
            <a:hlinkClick r:id="rId4"/>
          </p:cNvPr>
          <p:cNvSpPr/>
          <p:nvPr/>
        </p:nvSpPr>
        <p:spPr>
          <a:xfrm>
            <a:off x="4226355" y="6382045"/>
            <a:ext cx="4033155" cy="369332"/>
          </a:xfrm>
          <a:prstGeom prst="rect">
            <a:avLst/>
          </a:prstGeom>
        </p:spPr>
        <p:txBody>
          <a:bodyPr wrap="none">
            <a:spAutoFit/>
          </a:bodyPr>
          <a:lstStyle/>
          <a:p>
            <a:r>
              <a:rPr lang="en-US" dirty="0">
                <a:hlinkClick r:id="rId4"/>
              </a:rPr>
              <a:t>https://publiclab.org/wiki/ndvi-gradients</a:t>
            </a:r>
            <a:endParaRPr lang="en-US" dirty="0"/>
          </a:p>
        </p:txBody>
      </p:sp>
    </p:spTree>
    <p:extLst>
      <p:ext uri="{BB962C8B-B14F-4D97-AF65-F5344CB8AC3E}">
        <p14:creationId xmlns:p14="http://schemas.microsoft.com/office/powerpoint/2010/main" val="2248023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Greyscale</a:t>
            </a:r>
            <a:endParaRPr lang="en-US" dirty="0"/>
          </a:p>
        </p:txBody>
      </p:sp>
      <p:sp>
        <p:nvSpPr>
          <p:cNvPr id="5" name="Rectangle 4"/>
          <p:cNvSpPr/>
          <p:nvPr/>
        </p:nvSpPr>
        <p:spPr>
          <a:xfrm>
            <a:off x="444091" y="3966670"/>
            <a:ext cx="3782264" cy="1354217"/>
          </a:xfrm>
          <a:prstGeom prst="rect">
            <a:avLst/>
          </a:prstGeom>
        </p:spPr>
        <p:txBody>
          <a:bodyPr wrap="square">
            <a:spAutoFit/>
          </a:bodyPr>
          <a:lstStyle/>
          <a:p>
            <a:r>
              <a:rPr lang="it-IT" dirty="0"/>
              <a:t> </a:t>
            </a:r>
            <a:r>
              <a:rPr lang="it-IT" sz="1600" dirty="0"/>
              <a:t>greyscale: colormap([</a:t>
            </a:r>
          </a:p>
          <a:p>
            <a:r>
              <a:rPr lang="it-IT" sz="1600" dirty="0"/>
              <a:t>               [0,     [0,   0,   0],   [255, 255, 255] ],</a:t>
            </a:r>
          </a:p>
          <a:p>
            <a:r>
              <a:rPr lang="it-IT" sz="1600" dirty="0"/>
              <a:t>               [1,     [255, 255, 255], [255, 255, 255] ]</a:t>
            </a:r>
          </a:p>
          <a:p>
            <a:r>
              <a:rPr lang="it-IT" sz="1600" dirty="0"/>
              <a:t>             ]),</a:t>
            </a:r>
            <a:endParaRPr lang="en-US" sz="1600"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58540" y="3006545"/>
            <a:ext cx="3553365" cy="2177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444091" y="2839153"/>
            <a:ext cx="3782264" cy="316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5632803"/>
            <a:ext cx="1792157" cy="369332"/>
          </a:xfrm>
          <a:prstGeom prst="rect">
            <a:avLst/>
          </a:prstGeom>
          <a:noFill/>
        </p:spPr>
        <p:txBody>
          <a:bodyPr wrap="none" rtlCol="0">
            <a:spAutoFit/>
          </a:bodyPr>
          <a:lstStyle/>
          <a:p>
            <a:r>
              <a:rPr lang="en-US" dirty="0" smtClean="0"/>
              <a:t>Image sequencer</a:t>
            </a:r>
            <a:endParaRPr lang="en-US" dirty="0"/>
          </a:p>
        </p:txBody>
      </p:sp>
    </p:spTree>
    <p:extLst>
      <p:ext uri="{BB962C8B-B14F-4D97-AF65-F5344CB8AC3E}">
        <p14:creationId xmlns:p14="http://schemas.microsoft.com/office/powerpoint/2010/main" val="600588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12383</TotalTime>
  <Words>1613</Words>
  <Application>Microsoft Office PowerPoint</Application>
  <PresentationFormat>On-screen Show (4:3)</PresentationFormat>
  <Paragraphs>188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(old/new) Image sequencer NDVI color map(s)</vt:lpstr>
      <vt:lpstr>Fastie (VGYRM)</vt:lpstr>
      <vt:lpstr>bluwhtgrngis</vt:lpstr>
      <vt:lpstr>default/blutored</vt:lpstr>
      <vt:lpstr>brntogrn (NDVI Anomaly)</vt:lpstr>
      <vt:lpstr>blutoredjet</vt:lpstr>
      <vt:lpstr>colors16</vt:lpstr>
      <vt:lpstr>stretched</vt:lpstr>
      <vt:lpstr>Greyscale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MaggPi</dc:creator>
  <cp:lastModifiedBy>MaggPi</cp:lastModifiedBy>
  <cp:revision>114</cp:revision>
  <dcterms:created xsi:type="dcterms:W3CDTF">2018-07-18T02:52:19Z</dcterms:created>
  <dcterms:modified xsi:type="dcterms:W3CDTF">2018-10-11T03:13:44Z</dcterms:modified>
</cp:coreProperties>
</file>