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0" r:id="rId4"/>
    <p:sldId id="257" r:id="rId5"/>
    <p:sldId id="260" r:id="rId6"/>
    <p:sldId id="261" r:id="rId7"/>
    <p:sldId id="263" r:id="rId8"/>
    <p:sldId id="267" r:id="rId9"/>
    <p:sldId id="264" r:id="rId10"/>
    <p:sldId id="266" r:id="rId11"/>
    <p:sldId id="265" r:id="rId12"/>
    <p:sldId id="282" r:id="rId13"/>
    <p:sldId id="276" r:id="rId14"/>
    <p:sldId id="272" r:id="rId15"/>
    <p:sldId id="275" r:id="rId16"/>
    <p:sldId id="271" r:id="rId17"/>
    <p:sldId id="27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B1642C-2D51-40DA-9548-89B8F284CAB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Modelling of thermal damage from High Intensity Focused Ultrasound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Margaret Duff </a:t>
            </a:r>
          </a:p>
          <a:p>
            <a:endParaRPr lang="en-GB" dirty="0"/>
          </a:p>
          <a:p>
            <a:r>
              <a:rPr lang="en-GB" dirty="0" smtClean="0"/>
              <a:t>12/12/2018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37" y="1395662"/>
            <a:ext cx="11020925" cy="4940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Advantages</a:t>
            </a:r>
          </a:p>
          <a:p>
            <a:r>
              <a:rPr lang="en-US" dirty="0" smtClean="0"/>
              <a:t>The increase in the rate of cell killing with temperature is relatively constant (for T&gt;43, T&lt;43)</a:t>
            </a:r>
          </a:p>
          <a:p>
            <a:pPr lvl="1"/>
            <a:r>
              <a:rPr lang="en-CA" dirty="0" smtClean="0"/>
              <a:t>For every degree above 43°C the required time to coagulate the tissue halves (120 minutes at 44°C, 60 minutesat45°C)</a:t>
            </a:r>
            <a:endParaRPr lang="en-US" dirty="0" smtClean="0"/>
          </a:p>
          <a:p>
            <a:r>
              <a:rPr lang="en-US" dirty="0" smtClean="0"/>
              <a:t>Model valid for high temperatures seen in HIFU</a:t>
            </a:r>
          </a:p>
          <a:p>
            <a:r>
              <a:rPr lang="en-GB" dirty="0" smtClean="0"/>
              <a:t>Well established model</a:t>
            </a:r>
          </a:p>
          <a:p>
            <a:pPr marL="0" indent="0">
              <a:buNone/>
            </a:pPr>
            <a:r>
              <a:rPr lang="en-GB" dirty="0" smtClean="0"/>
              <a:t>Disadvantages</a:t>
            </a:r>
          </a:p>
          <a:p>
            <a:r>
              <a:rPr lang="en-US" dirty="0" smtClean="0"/>
              <a:t>Different tissues have varying thermal sensitivity and will ablate at different thermal doses:</a:t>
            </a:r>
          </a:p>
          <a:p>
            <a:pPr lvl="1"/>
            <a:r>
              <a:rPr lang="en-US" dirty="0" smtClean="0"/>
              <a:t>“soft tissue” will become necrotic at 240 EM</a:t>
            </a:r>
          </a:p>
          <a:p>
            <a:pPr lvl="1"/>
            <a:r>
              <a:rPr lang="en-US" dirty="0" smtClean="0"/>
              <a:t>Nerve tissue may damage at much lower doses</a:t>
            </a:r>
          </a:p>
          <a:p>
            <a:pPr lvl="1"/>
            <a:r>
              <a:rPr lang="en-US" dirty="0" smtClean="0"/>
              <a:t>Bone may require much higher dose for ablation</a:t>
            </a:r>
            <a:endParaRPr lang="en-GB" dirty="0" smtClean="0"/>
          </a:p>
          <a:p>
            <a:r>
              <a:rPr lang="en-US" dirty="0"/>
              <a:t>Measuring dose does not directly predict damage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6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Model thermal damage as a result of irreversible protein denaturisation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P=folded protein, D= denatured protein </a:t>
                </a:r>
              </a:p>
              <a:p>
                <a:r>
                  <a:rPr lang="en-GB" sz="2000" dirty="0" smtClean="0"/>
                  <a:t>Reaction rate </a:t>
                </a:r>
              </a:p>
              <a:p>
                <a:pPr lvl="1"/>
                <a:r>
                  <a:rPr lang="en-GB" sz="200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 smtClean="0"/>
                  <a:t>= activation energy and R= universal gas constant </a:t>
                </a:r>
              </a:p>
              <a:p>
                <a:pPr marL="457200" lvl="1" indent="0">
                  <a:buNone/>
                </a:pPr>
                <a:endParaRPr lang="en-GB" sz="2000" dirty="0" smtClean="0"/>
              </a:p>
              <a:p>
                <a:r>
                  <a:rPr lang="en-GB" sz="2000" dirty="0" smtClean="0"/>
                  <a:t>Damage Fraction </a:t>
                </a:r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  <a:blipFill>
                <a:blip r:embed="rId2"/>
                <a:stretch>
                  <a:fillRect l="-596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idea – Zhou, Chen and Zhang 2007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64" y="2660581"/>
            <a:ext cx="4368592" cy="1044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45" y="3817921"/>
            <a:ext cx="7866419" cy="967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 smtClean="0"/>
                  <a:t>Comments</a:t>
                </a:r>
              </a:p>
              <a:p>
                <a:r>
                  <a:rPr lang="en-GB" sz="2000" dirty="0" smtClean="0"/>
                  <a:t>Gives some idea of the degree of damage</a:t>
                </a:r>
              </a:p>
              <a:p>
                <a:r>
                  <a:rPr lang="en-GB" sz="2000" dirty="0" smtClean="0"/>
                  <a:t>Irreparable damage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GB" sz="2000" dirty="0" smtClean="0"/>
              </a:p>
              <a:p>
                <a:r>
                  <a:rPr lang="en-GB" sz="2000" dirty="0" smtClean="0"/>
                  <a:t>Parameters can be chosen to match different tissue types</a:t>
                </a:r>
              </a:p>
              <a:p>
                <a:r>
                  <a:rPr lang="en-GB" sz="2000" dirty="0" smtClean="0"/>
                  <a:t>Easily computed </a:t>
                </a:r>
              </a:p>
              <a:p>
                <a:pPr marL="0" indent="0">
                  <a:buFont typeface="Symbol" pitchFamily="18" charset="2"/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  <a:blipFill>
                <a:blip r:embed="rId5"/>
                <a:stretch>
                  <a:fillRect l="-679" t="-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Current 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3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7111" y="2386709"/>
            <a:ext cx="9877777" cy="345069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Work on modelling of heat transfer which encompasses: </a:t>
            </a:r>
          </a:p>
          <a:p>
            <a:pPr lvl="1"/>
            <a:r>
              <a:rPr lang="en-CA" dirty="0" smtClean="0"/>
              <a:t>Thermal conductivity</a:t>
            </a:r>
          </a:p>
          <a:p>
            <a:pPr lvl="1"/>
            <a:r>
              <a:rPr lang="en-CA" dirty="0" smtClean="0"/>
              <a:t>Thermal diffusion </a:t>
            </a:r>
          </a:p>
          <a:p>
            <a:pPr lvl="1"/>
            <a:r>
              <a:rPr lang="en-CA" dirty="0" smtClean="0"/>
              <a:t>Specific heat capacity</a:t>
            </a:r>
          </a:p>
          <a:p>
            <a:pPr lvl="1"/>
            <a:r>
              <a:rPr lang="en-CA" dirty="0" smtClean="0"/>
              <a:t>Perfusion </a:t>
            </a:r>
          </a:p>
          <a:p>
            <a:pPr marL="301943" lvl="1" indent="0">
              <a:buNone/>
            </a:pPr>
            <a:r>
              <a:rPr lang="en-CA" dirty="0" smtClean="0"/>
              <a:t>Of the tissue of interest but also including its surrounding structures </a:t>
            </a:r>
          </a:p>
          <a:p>
            <a:pPr marL="301943" lvl="1" indent="0">
              <a:buNone/>
            </a:pPr>
            <a:endParaRPr lang="en-CA" dirty="0" smtClean="0"/>
          </a:p>
          <a:p>
            <a:r>
              <a:rPr lang="en-CA" dirty="0" smtClean="0"/>
              <a:t>Use this model to model thermal dose and thermal damage of the tissues and surrounding structures. </a:t>
            </a:r>
          </a:p>
          <a:p>
            <a:endParaRPr lang="en-CA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 - 1D Model 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Semi-analytic model of a radially symmetric system close to the focus. </a:t>
                </a:r>
              </a:p>
              <a:p>
                <a:r>
                  <a:rPr lang="en-GB" dirty="0" smtClean="0"/>
                  <a:t>Let r be the distance from the focus, length scale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dirty="0" smtClean="0"/>
                  <a:t>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and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lit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Using known parameter values for muscle tissue we get</a:t>
                </a: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𝑠𝑇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  <a:blipFill>
                <a:blip r:embed="rId2"/>
                <a:stretch>
                  <a:fillRect l="-840" t="-1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89" y="2533372"/>
            <a:ext cx="5630016" cy="3551822"/>
          </a:xfrm>
        </p:spPr>
      </p:pic>
      <p:sp>
        <p:nvSpPr>
          <p:cNvPr id="5" name="Rectangle 4"/>
          <p:cNvSpPr/>
          <p:nvPr/>
        </p:nvSpPr>
        <p:spPr>
          <a:xfrm>
            <a:off x="609600" y="2533372"/>
            <a:ext cx="61448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Solve this numerically with a Crank-Nicolson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Test </a:t>
            </a:r>
            <a:r>
              <a:rPr lang="en-GB" sz="2800" dirty="0"/>
              <a:t>by using Q = sin(r )=r which gives an analytic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Method converges rapidly using sparse matrix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Run with Q as before with Q0 = 5 for 0 &lt; t &lt; 30s.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Then take Q0 = 0 for t &gt; 30.</a:t>
            </a:r>
          </a:p>
        </p:txBody>
      </p:sp>
    </p:spTree>
    <p:extLst>
      <p:ext uri="{BB962C8B-B14F-4D97-AF65-F5344CB8AC3E}">
        <p14:creationId xmlns:p14="http://schemas.microsoft.com/office/powerpoint/2010/main" val="3361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031" y="2510597"/>
            <a:ext cx="4628442" cy="4089612"/>
          </a:xfrm>
        </p:spPr>
        <p:txBody>
          <a:bodyPr/>
          <a:lstStyle/>
          <a:p>
            <a:pPr lvl="1"/>
            <a:r>
              <a:rPr lang="en-CA" dirty="0"/>
              <a:t>Thermal </a:t>
            </a:r>
            <a:r>
              <a:rPr lang="en-CA" dirty="0" smtClean="0"/>
              <a:t>conductivity, thermal diffusion, specific </a:t>
            </a:r>
            <a:r>
              <a:rPr lang="en-CA" dirty="0"/>
              <a:t>heat </a:t>
            </a:r>
            <a:r>
              <a:rPr lang="en-CA" dirty="0" smtClean="0"/>
              <a:t>capacity, perfusion constants taken for muscle </a:t>
            </a:r>
          </a:p>
          <a:p>
            <a:pPr lvl="1"/>
            <a:r>
              <a:rPr lang="en-CA" dirty="0" smtClean="0"/>
              <a:t>Q modelled as a Gaussian at the centre of the area of interest</a:t>
            </a:r>
          </a:p>
          <a:p>
            <a:pPr lvl="1"/>
            <a:r>
              <a:rPr lang="en-CA" dirty="0" smtClean="0"/>
              <a:t>37 degrees </a:t>
            </a:r>
            <a:r>
              <a:rPr lang="en-CA" dirty="0" err="1" smtClean="0"/>
              <a:t>Dirichlet</a:t>
            </a:r>
            <a:r>
              <a:rPr lang="en-CA" dirty="0" smtClean="0"/>
              <a:t> boundary conditions </a:t>
            </a:r>
          </a:p>
          <a:p>
            <a:pPr lvl="1"/>
            <a:r>
              <a:rPr lang="en-CA" dirty="0" smtClean="0"/>
              <a:t>Central difference in space forward difference in time </a:t>
            </a:r>
          </a:p>
          <a:p>
            <a:pPr lvl="1"/>
            <a:endParaRPr lang="en-CA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 - muscle tissue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06" y="2547124"/>
            <a:ext cx="2127085" cy="181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32" y="2576944"/>
            <a:ext cx="2093953" cy="1756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036" y="2547124"/>
            <a:ext cx="2213229" cy="1828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967" y="4638784"/>
            <a:ext cx="2146965" cy="1961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932" y="4724927"/>
            <a:ext cx="2120459" cy="178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4036" y="4714986"/>
            <a:ext cx="2259615" cy="18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with bone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1" y="1767519"/>
            <a:ext cx="3505496" cy="312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95" y="2156911"/>
            <a:ext cx="5561580" cy="3995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221" y="5072150"/>
            <a:ext cx="5133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400" dirty="0" smtClean="0"/>
              <a:t>As before but thermal </a:t>
            </a:r>
            <a:r>
              <a:rPr lang="en-CA" sz="2400" dirty="0"/>
              <a:t>conductivity, thermal diffusion, specific heat capacity, perfusion constants </a:t>
            </a:r>
            <a:r>
              <a:rPr lang="en-CA" sz="2400" dirty="0" smtClean="0"/>
              <a:t>vary over the region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526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in thermal dose/ thermal damage modelling</a:t>
            </a:r>
          </a:p>
          <a:p>
            <a:r>
              <a:rPr lang="en-GB" dirty="0" smtClean="0"/>
              <a:t>Look into the physics of how the attenuation constant will affect the heating source, Q</a:t>
            </a:r>
          </a:p>
          <a:p>
            <a:r>
              <a:rPr lang="en-GB" dirty="0" smtClean="0"/>
              <a:t>Improve efficiency and stability of code</a:t>
            </a:r>
          </a:p>
          <a:p>
            <a:pPr lvl="1"/>
            <a:r>
              <a:rPr lang="en-GB" dirty="0" smtClean="0"/>
              <a:t>Crank-Nicholson method for time </a:t>
            </a:r>
          </a:p>
          <a:p>
            <a:pPr lvl="1"/>
            <a:r>
              <a:rPr lang="en-GB" dirty="0" smtClean="0"/>
              <a:t>Semi-discretised method using an inbuilt ODE solver, e.g. </a:t>
            </a:r>
            <a:r>
              <a:rPr lang="en-GB" dirty="0" err="1" smtClean="0"/>
              <a:t>odeint</a:t>
            </a:r>
            <a:endParaRPr lang="en-GB" dirty="0" smtClean="0"/>
          </a:p>
          <a:p>
            <a:r>
              <a:rPr lang="en-GB" dirty="0" smtClean="0"/>
              <a:t>Look at other tissue types, including where the perfusion is more significant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Questions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1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213810"/>
            <a:ext cx="10419643" cy="41209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is HIFU?</a:t>
            </a:r>
          </a:p>
          <a:p>
            <a:pPr lvl="1"/>
            <a:r>
              <a:rPr lang="en-GB" dirty="0" smtClean="0"/>
              <a:t>Brief introduction </a:t>
            </a:r>
          </a:p>
          <a:p>
            <a:pPr lvl="1"/>
            <a:r>
              <a:rPr lang="en-GB" dirty="0" smtClean="0"/>
              <a:t>Clinical set-up</a:t>
            </a:r>
          </a:p>
          <a:p>
            <a:pPr lvl="1"/>
            <a:r>
              <a:rPr lang="en-GB" dirty="0" smtClean="0"/>
              <a:t>Imaging</a:t>
            </a:r>
          </a:p>
          <a:p>
            <a:pPr lvl="1"/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</a:p>
          <a:p>
            <a:pPr lvl="1"/>
            <a:r>
              <a:rPr lang="en-GB" dirty="0" smtClean="0"/>
              <a:t>Models for thermal damage</a:t>
            </a:r>
          </a:p>
          <a:p>
            <a:r>
              <a:rPr lang="en-GB" dirty="0" smtClean="0"/>
              <a:t>Current Work </a:t>
            </a:r>
          </a:p>
          <a:p>
            <a:pPr lvl="1"/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1D spherically symmetric models </a:t>
            </a:r>
          </a:p>
          <a:p>
            <a:pPr lvl="1"/>
            <a:r>
              <a:rPr lang="en-GB" dirty="0" smtClean="0"/>
              <a:t>2D models </a:t>
            </a:r>
          </a:p>
          <a:p>
            <a:r>
              <a:rPr lang="en-GB" dirty="0" smtClean="0"/>
              <a:t>Next Steps</a:t>
            </a:r>
          </a:p>
          <a:p>
            <a:r>
              <a:rPr lang="en-GB" dirty="0" smtClean="0"/>
              <a:t>Questions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is HIFU?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47" y="2258372"/>
            <a:ext cx="5943896" cy="3885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HIFU is a process which can be used for destroying </a:t>
            </a:r>
            <a:r>
              <a:rPr lang="en-GB" dirty="0" smtClean="0"/>
              <a:t>cancerous tissue </a:t>
            </a:r>
            <a:r>
              <a:rPr lang="en-GB" dirty="0"/>
              <a:t>using hyperthermia</a:t>
            </a:r>
          </a:p>
          <a:p>
            <a:r>
              <a:rPr lang="en-GB" dirty="0"/>
              <a:t>Transducer produces 40W Ultrasound signal at 1.2 </a:t>
            </a:r>
            <a:r>
              <a:rPr lang="en-GB" dirty="0" err="1" smtClean="0"/>
              <a:t>MHz.</a:t>
            </a:r>
            <a:r>
              <a:rPr lang="en-GB" dirty="0" smtClean="0"/>
              <a:t> Ultrasound </a:t>
            </a:r>
            <a:r>
              <a:rPr lang="en-GB" dirty="0"/>
              <a:t>signal is focused into a </a:t>
            </a:r>
            <a:r>
              <a:rPr lang="en-GB" dirty="0" smtClean="0"/>
              <a:t>region 8mm x </a:t>
            </a:r>
            <a:r>
              <a:rPr lang="en-GB" dirty="0"/>
              <a:t>2mm </a:t>
            </a:r>
            <a:r>
              <a:rPr lang="en-GB" dirty="0" smtClean="0"/>
              <a:t>x 2mm</a:t>
            </a:r>
            <a:r>
              <a:rPr lang="en-GB" dirty="0"/>
              <a:t>.</a:t>
            </a:r>
          </a:p>
          <a:p>
            <a:r>
              <a:rPr lang="en-GB" dirty="0"/>
              <a:t>Pressure variations due to the ultrasound lead to </a:t>
            </a:r>
            <a:r>
              <a:rPr lang="en-GB" dirty="0" smtClean="0"/>
              <a:t>a temperature </a:t>
            </a:r>
            <a:r>
              <a:rPr lang="en-GB" dirty="0"/>
              <a:t>source Q(x; t).</a:t>
            </a:r>
          </a:p>
          <a:p>
            <a:r>
              <a:rPr lang="en-GB" dirty="0"/>
              <a:t>Temperature T(x; t) changes due to the action of the </a:t>
            </a:r>
            <a:r>
              <a:rPr lang="en-GB" dirty="0" smtClean="0"/>
              <a:t>source diffusion </a:t>
            </a:r>
            <a:r>
              <a:rPr lang="en-GB" dirty="0"/>
              <a:t>and perfusion due to blood </a:t>
            </a:r>
            <a:r>
              <a:rPr lang="en-GB" dirty="0" smtClean="0"/>
              <a:t>flow</a:t>
            </a:r>
            <a:r>
              <a:rPr lang="en-GB" dirty="0"/>
              <a:t>.</a:t>
            </a:r>
          </a:p>
          <a:p>
            <a:r>
              <a:rPr lang="en-GB" dirty="0"/>
              <a:t>High temperatures over a sustained time lead to </a:t>
            </a:r>
            <a:r>
              <a:rPr lang="en-GB" dirty="0" smtClean="0"/>
              <a:t>tissue damage.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Focused Ultrasound?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9" y="2113992"/>
            <a:ext cx="6640085" cy="35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Set Up </a:t>
            </a:r>
            <a:endParaRPr lang="en-GB" dirty="0"/>
          </a:p>
        </p:txBody>
      </p:sp>
      <p:pic>
        <p:nvPicPr>
          <p:cNvPr id="5" name="Picture 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39452"/>
            <a:ext cx="5513890" cy="27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12" y="2394488"/>
            <a:ext cx="6749951" cy="42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44" y="1693336"/>
            <a:ext cx="7940842" cy="407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MR Thermometry</a:t>
            </a:r>
          </a:p>
          <a:p>
            <a:r>
              <a:rPr lang="en-US" dirty="0" smtClean="0"/>
              <a:t>Temperature measurement is based on the water proton resonance frequency (PRF) shift induced phase differences between dynamic frames of MR image</a:t>
            </a:r>
          </a:p>
          <a:p>
            <a:r>
              <a:rPr lang="en-US" dirty="0" smtClean="0"/>
              <a:t>Temperature in bone and fat tissue can not be measured with the PRF method</a:t>
            </a:r>
          </a:p>
          <a:p>
            <a:r>
              <a:rPr lang="en-US" dirty="0" smtClean="0"/>
              <a:t>The phase of a MR image is sensitive to disturbances such as transducer movement and magnetic field drift and to patient movement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86" y="1827234"/>
            <a:ext cx="3247714" cy="3738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65489"/>
            <a:ext cx="12560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/>
              <a:t>MR thermometry “closes the loop” to monitor and control treatment temperatures in real time</a:t>
            </a:r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5389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59"/>
            <a:ext cx="10515600" cy="4415087"/>
          </a:xfrm>
        </p:spPr>
        <p:txBody>
          <a:bodyPr/>
          <a:lstStyle/>
          <a:p>
            <a:r>
              <a:rPr lang="en-US" dirty="0" smtClean="0"/>
              <a:t>Proposed in 1940s for modeling heat transfer in the body due to an externally applied heating/cooling sources</a:t>
            </a:r>
          </a:p>
          <a:p>
            <a:r>
              <a:rPr lang="en-US" dirty="0" smtClean="0"/>
              <a:t>Harry </a:t>
            </a:r>
            <a:r>
              <a:rPr lang="en-US" dirty="0" err="1" smtClean="0"/>
              <a:t>Pennes</a:t>
            </a:r>
            <a:r>
              <a:rPr lang="en-US" dirty="0" smtClean="0"/>
              <a:t> (a Neurologist at Columbia University ) experimented on patients by inserting thermocouples into patients’ forearms</a:t>
            </a:r>
          </a:p>
          <a:p>
            <a:r>
              <a:rPr lang="en-US" dirty="0" smtClean="0"/>
              <a:t>Model accounts the thermal conductivity, specific heat capacity, and blood perfusion of specific tissue types (muscle, organs, skin,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9" y="4126339"/>
            <a:ext cx="10313011" cy="27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Equation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619645"/>
              </p:ext>
            </p:extLst>
          </p:nvPr>
        </p:nvGraphicFramePr>
        <p:xfrm>
          <a:off x="8133111" y="1379098"/>
          <a:ext cx="3818493" cy="25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2819400" imgH="1866900" progId="Equation.DSMT4">
                  <p:embed/>
                </p:oleObj>
              </mc:Choice>
              <mc:Fallback>
                <p:oleObj name="Equation" r:id="rId4" imgW="2819400" imgH="18669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111" y="1379098"/>
                        <a:ext cx="3818493" cy="25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5289" y="3208421"/>
            <a:ext cx="7892715" cy="1989221"/>
          </a:xfrm>
        </p:spPr>
        <p:txBody>
          <a:bodyPr>
            <a:noAutofit/>
          </a:bodyPr>
          <a:lstStyle/>
          <a:p>
            <a:r>
              <a:rPr lang="en-GB" sz="2000" dirty="0" smtClean="0"/>
              <a:t>Simple intuitive model that has stood the test of time </a:t>
            </a:r>
          </a:p>
          <a:p>
            <a:r>
              <a:rPr lang="en-GB" sz="2000" dirty="0" smtClean="0"/>
              <a:t>Do the constants remain constant? </a:t>
            </a:r>
          </a:p>
          <a:p>
            <a:r>
              <a:rPr lang="en-GB" sz="2000" dirty="0" smtClean="0"/>
              <a:t>The perfusion term is normally a few orders of magnitude smaller than the other terms. Are there circumstances where it becomes significant? </a:t>
            </a:r>
          </a:p>
          <a:p>
            <a:r>
              <a:rPr lang="en-GB" sz="2000" dirty="0" smtClean="0"/>
              <a:t>How to we model Q? </a:t>
            </a:r>
          </a:p>
          <a:p>
            <a:pPr lvl="1"/>
            <a:r>
              <a:rPr lang="en-GB" sz="1800" dirty="0" smtClean="0"/>
              <a:t>Point source/ Gaussian source/…</a:t>
            </a:r>
          </a:p>
          <a:p>
            <a:pPr lvl="1"/>
            <a:r>
              <a:rPr lang="en-GB" sz="1800" dirty="0" smtClean="0"/>
              <a:t>Is Q affected by the attenuation constants of different tissues? Yes – How? </a:t>
            </a:r>
          </a:p>
        </p:txBody>
      </p:sp>
    </p:spTree>
    <p:extLst>
      <p:ext uri="{BB962C8B-B14F-4D97-AF65-F5344CB8AC3E}">
        <p14:creationId xmlns:p14="http://schemas.microsoft.com/office/powerpoint/2010/main" val="33286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3055" y="1534978"/>
            <a:ext cx="11898945" cy="53230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-84" charset="0"/>
              </a:rPr>
              <a:t>Thermal dose </a:t>
            </a:r>
            <a:r>
              <a:rPr lang="fi-FI" sz="2800" dirty="0" smtClean="0">
                <a:latin typeface="Arial" pitchFamily="-84" charset="0"/>
              </a:rPr>
              <a:t>is</a:t>
            </a:r>
            <a:r>
              <a:rPr lang="en-US" sz="2800" dirty="0" smtClean="0">
                <a:latin typeface="Arial" pitchFamily="-84" charset="0"/>
              </a:rPr>
              <a:t> calculated on a </a:t>
            </a:r>
            <a:r>
              <a:rPr lang="en-US" sz="2800" dirty="0" smtClean="0">
                <a:latin typeface="Arial" pitchFamily="-84" charset="0"/>
              </a:rPr>
              <a:t>voxel by voxel </a:t>
            </a:r>
            <a:r>
              <a:rPr lang="en-US" sz="2800" dirty="0" smtClean="0">
                <a:latin typeface="Arial" pitchFamily="-84" charset="0"/>
              </a:rPr>
              <a:t>basis </a:t>
            </a:r>
            <a:r>
              <a:rPr lang="en-US" sz="2800" dirty="0" smtClean="0">
                <a:latin typeface="Arial" pitchFamily="-84" charset="0"/>
              </a:rPr>
              <a:t>as a time integral as temperature is measured throughout treatment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pPr marL="0" indent="0">
              <a:buNone/>
            </a:pPr>
            <a:endParaRPr lang="fi-FI" sz="2800" dirty="0" smtClean="0">
              <a:latin typeface="Arial" pitchFamily="-84" charset="0"/>
            </a:endParaRPr>
          </a:p>
          <a:p>
            <a:r>
              <a:rPr lang="fi-FI" sz="2800" dirty="0" smtClean="0">
                <a:latin typeface="Arial" pitchFamily="-84" charset="0"/>
              </a:rPr>
              <a:t>240 EM </a:t>
            </a:r>
            <a:r>
              <a:rPr lang="en-US" sz="2800" dirty="0" smtClean="0">
                <a:latin typeface="Arial" pitchFamily="-84" charset="0"/>
              </a:rPr>
              <a:t>(</a:t>
            </a:r>
            <a:r>
              <a:rPr lang="en-US" sz="2800" b="1" dirty="0" smtClean="0">
                <a:latin typeface="Arial" pitchFamily="-84" charset="0"/>
              </a:rPr>
              <a:t>equivalent minutes</a:t>
            </a:r>
            <a:r>
              <a:rPr lang="en-US" sz="2800" dirty="0" smtClean="0">
                <a:latin typeface="Arial" pitchFamily="-84" charset="0"/>
              </a:rPr>
              <a:t>) at 43°C is sufficient to cause thermal necrosis in “soft tissue”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r>
              <a:rPr lang="en-US" sz="2800" dirty="0" smtClean="0">
                <a:latin typeface="Arial" pitchFamily="-84" charset="0"/>
              </a:rPr>
              <a:t>1 </a:t>
            </a:r>
            <a:r>
              <a:rPr lang="en-US" sz="2800" dirty="0" smtClean="0">
                <a:latin typeface="Arial" pitchFamily="-84" charset="0"/>
              </a:rPr>
              <a:t>second exposure at 57°C can produce thermal necrosis (273 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19387"/>
            <a:ext cx="6600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;-2"/>
  <p:tag name="COLORSETCLASSNAME" val="ColorSet1"/>
  <p:tag name="MLI" val="1"/>
  <p:tag name="SHAPESETGROUPCLASSNAME" val="ShapeSetGroup2"/>
  <p:tag name="SHAPESETCLASSNAME" val="TITLECONTENT"/>
  <p:tag name="COLORSETGROUPCLASSNAME" val="ColorSetGroupLight"/>
  <p:tag name="FONTSETGROUPCLASSNAME" val="FontSetGroup2"/>
  <p:tag name="SHAPECLASSNAME" val="StandardContent"/>
  <p:tag name="SHAPECLASSPROTECTIONTYP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TF00001169</Template>
  <TotalTime>2621</TotalTime>
  <Words>837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Symbol</vt:lpstr>
      <vt:lpstr>Waveform</vt:lpstr>
      <vt:lpstr>Equation</vt:lpstr>
      <vt:lpstr>Modelling of thermal damage from High Intensity Focused Ultrasound </vt:lpstr>
      <vt:lpstr>Contents </vt:lpstr>
      <vt:lpstr>What is HIFU? </vt:lpstr>
      <vt:lpstr>What is Focused Ultrasound?</vt:lpstr>
      <vt:lpstr>System Set Up </vt:lpstr>
      <vt:lpstr>Imaging</vt:lpstr>
      <vt:lpstr>Pennes Bioheat Transfer Model </vt:lpstr>
      <vt:lpstr>Pennes Bioheat Transfer Equation </vt:lpstr>
      <vt:lpstr>Thermal Dose Model </vt:lpstr>
      <vt:lpstr>Thermal Dose Model </vt:lpstr>
      <vt:lpstr>Another idea – Zhou, Chen and Zhang 2007 </vt:lpstr>
      <vt:lpstr>Current Work </vt:lpstr>
      <vt:lpstr>Aims </vt:lpstr>
      <vt:lpstr>Current Work - 1D Model  </vt:lpstr>
      <vt:lpstr>PowerPoint Presentation</vt:lpstr>
      <vt:lpstr>2D Model  - muscle tissue </vt:lpstr>
      <vt:lpstr>2D model with bone </vt:lpstr>
      <vt:lpstr>Next Steps</vt:lpstr>
      <vt:lpstr>Questions 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thermal damage from High Intensity Focused Ultrasound</dc:title>
  <dc:creator>Margaret Duff</dc:creator>
  <cp:lastModifiedBy>Margaret Duff</cp:lastModifiedBy>
  <cp:revision>18</cp:revision>
  <dcterms:created xsi:type="dcterms:W3CDTF">2018-12-10T14:52:19Z</dcterms:created>
  <dcterms:modified xsi:type="dcterms:W3CDTF">2018-12-12T10:33:45Z</dcterms:modified>
</cp:coreProperties>
</file>