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1" r:id="rId4"/>
    <p:sldId id="259" r:id="rId5"/>
    <p:sldId id="258" r:id="rId6"/>
    <p:sldId id="257" r:id="rId7"/>
    <p:sldId id="263" r:id="rId8"/>
    <p:sldId id="262" r:id="rId9"/>
    <p:sldId id="265" r:id="rId10"/>
    <p:sldId id="264" r:id="rId11"/>
    <p:sldId id="266" r:id="rId12"/>
    <p:sldId id="267" r:id="rId13"/>
    <p:sldId id="269" r:id="rId14"/>
    <p:sldId id="268" r:id="rId15"/>
    <p:sldId id="277" r:id="rId16"/>
    <p:sldId id="276" r:id="rId17"/>
    <p:sldId id="270" r:id="rId18"/>
    <p:sldId id="273" r:id="rId19"/>
    <p:sldId id="275" r:id="rId20"/>
    <p:sldId id="278" r:id="rId21"/>
    <p:sldId id="271" r:id="rId22"/>
    <p:sldId id="272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FD0"/>
    <a:srgbClr val="ABFFD9"/>
    <a:srgbClr val="53FFA1"/>
    <a:srgbClr val="89FFBE"/>
    <a:srgbClr val="5BFFEF"/>
    <a:srgbClr val="FCBD3E"/>
    <a:srgbClr val="004760"/>
    <a:srgbClr val="FFFF65"/>
    <a:srgbClr val="FF9900"/>
    <a:srgbClr val="ABF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AB356F6-A73A-40B8-AB19-62256801BF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8A729FA-ADA9-40D1-87D9-995D812D7FB9}" type="datetimeFigureOut">
              <a:rPr lang="ru-RU" smtClean="0"/>
              <a:pPr/>
              <a:t>18.06.2013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2952328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Бакалаврская работа </a:t>
            </a:r>
            <a:br>
              <a:rPr lang="ru-RU" sz="24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ru-RU" sz="24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на тему:</a:t>
            </a:r>
            <a:br>
              <a:rPr lang="ru-RU" sz="24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ru-RU" sz="3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/>
            </a:r>
            <a:br>
              <a:rPr lang="ru-RU" sz="3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ru-RU" sz="40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Кластеризация данных нечисловой природы</a:t>
            </a:r>
            <a:endParaRPr lang="ru-RU" sz="4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5013176"/>
            <a:ext cx="7772400" cy="9144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Выполнила ст. группы ИФ-59Б</a:t>
            </a:r>
          </a:p>
          <a:p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Крутикова М.С.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368" y="0"/>
            <a:ext cx="7620000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Агломеративный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 алгоритм</a:t>
            </a:r>
            <a:endParaRPr lang="ru-RU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692696"/>
            <a:ext cx="2901086" cy="201622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851148" y="3899520"/>
                <a:ext cx="3635896" cy="792088"/>
              </a:xfrm>
            </p:spPr>
            <p:txBody>
              <a:bodyPr/>
              <a:lstStyle/>
              <a:p>
                <a:r>
                  <a:rPr lang="ru-RU" dirty="0" smtClean="0">
                    <a:solidFill>
                      <a:schemeClr val="tx1"/>
                    </a:solidFill>
                    <a:latin typeface="Garamond" pitchFamily="18" charset="0"/>
                  </a:rPr>
                  <a:t>Метод одиночной связи: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𝑠𝑙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Текс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851148" y="3899520"/>
                <a:ext cx="3635896" cy="792088"/>
              </a:xfrm>
              <a:blipFill rotWithShape="1">
                <a:blip r:embed="rId3"/>
                <a:stretch>
                  <a:fillRect t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23528" y="980728"/>
                <a:ext cx="6696744" cy="2706960"/>
              </a:xfrm>
            </p:spPr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ru-RU" sz="2200" b="1" dirty="0" smtClean="0">
                    <a:latin typeface="Garamond" pitchFamily="18" charset="0"/>
                  </a:rPr>
                  <a:t>Первый шаг:</a:t>
                </a:r>
              </a:p>
              <a:p>
                <a:pPr marL="114300" indent="0">
                  <a:buNone/>
                </a:pPr>
                <a:r>
                  <a:rPr lang="ru-RU" sz="2200" dirty="0" smtClean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 smtClean="0"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ru-RU" sz="2200" b="1" dirty="0" smtClean="0">
                    <a:latin typeface="Garamond" pitchFamily="18" charset="0"/>
                  </a:rPr>
                  <a:t>Следующий шаг: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ru-RU" sz="2200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2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2200" b="0" i="1" smtClean="0">
                            <a:latin typeface="Cambria Math"/>
                          </a:rPr>
                          <m:t>=</m:t>
                        </m:r>
                        <m:limLow>
                          <m:limLow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𝑎𝑟𝑔</m:t>
                            </m:r>
                            <m:r>
                              <m:rPr>
                                <m:sty m:val="p"/>
                              </m:rPr>
                              <a:rPr lang="ru-RU" sz="22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ru-RU" sz="2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ru-RU" sz="2200" i="1">
                                <a:latin typeface="Cambria Math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sz="2200" i="1">
                                    <a:latin typeface="Cambria Math"/>
                                  </a:rPr>
                                  <m:t>1,</m:t>
                                </m:r>
                                <m:r>
                                  <a:rPr lang="ru-RU" sz="2200" i="1">
                                    <a:latin typeface="Cambria Math"/>
                                  </a:rPr>
                                  <m:t>𝑚</m:t>
                                </m:r>
                              </m:e>
                            </m:acc>
                            <m:r>
                              <a:rPr lang="en-US" sz="2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2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sz="2200" dirty="0" smtClean="0">
                    <a:latin typeface="Garamond" pitchFamily="18" charset="0"/>
                  </a:rPr>
                  <a:t>, </a:t>
                </a:r>
                <a:endParaRPr lang="en-US" sz="2200" dirty="0" smtClean="0">
                  <a:latin typeface="Garamond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ru-RU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ru-RU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ru-RU" sz="22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ru-RU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 smtClean="0"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ru-RU" sz="2200" dirty="0" smtClean="0">
                    <a:latin typeface="Garamond" pitchFamily="18" charset="0"/>
                  </a:rPr>
                  <a:t>Расстояния между кластерами</a:t>
                </a:r>
                <a:r>
                  <a:rPr lang="en-US" sz="2200" dirty="0" smtClean="0">
                    <a:latin typeface="Garamond" pitchFamily="18" charset="0"/>
                  </a:rPr>
                  <a:t>:</a:t>
                </a:r>
                <a:endParaRPr lang="ru-RU" sz="2200" dirty="0">
                  <a:latin typeface="Garamond" pitchFamily="18" charset="0"/>
                </a:endParaRPr>
              </a:p>
              <a:p>
                <a:pPr marL="114300" indent="0">
                  <a:buNone/>
                </a:pPr>
                <a:endParaRPr lang="ru-RU" sz="2200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23528" y="980728"/>
                <a:ext cx="6696744" cy="2706960"/>
              </a:xfrm>
              <a:blipFill rotWithShape="1">
                <a:blip r:embed="rId4"/>
                <a:stretch>
                  <a:fillRect t="-1351" b="-4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Объект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725144"/>
            <a:ext cx="5581780" cy="1661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 4"/>
              <p:cNvSpPr txBox="1">
                <a:spLocks/>
              </p:cNvSpPr>
              <p:nvPr/>
            </p:nvSpPr>
            <p:spPr>
              <a:xfrm>
                <a:off x="4556472" y="3933056"/>
                <a:ext cx="3635896" cy="7920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2000" b="1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None/>
                  <a:defRPr sz="1600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>
                    <a:solidFill>
                      <a:schemeClr val="tx1"/>
                    </a:solidFill>
                    <a:latin typeface="Garamond" pitchFamily="18" charset="0"/>
                  </a:rPr>
                  <a:t>Метод полной связи: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𝑠𝑙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a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Текс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72" y="3933056"/>
                <a:ext cx="3635896" cy="792088"/>
              </a:xfrm>
              <a:prstGeom prst="rect">
                <a:avLst/>
              </a:prstGeom>
              <a:blipFill rotWithShape="1">
                <a:blip r:embed="rId6"/>
                <a:stretch>
                  <a:fillRect t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7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63500"/>
            <a:ext cx="7620000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Алгоритм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K-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medoids</a:t>
            </a:r>
            <a:endParaRPr lang="ru-RU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520" y="3212976"/>
                <a:ext cx="7920880" cy="1584176"/>
              </a:xfrm>
            </p:spPr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ru-RU" b="1" dirty="0" smtClean="0">
                    <a:latin typeface="Garamond" pitchFamily="18" charset="0"/>
                  </a:rPr>
                  <a:t>Первая фаза:</a:t>
                </a:r>
              </a:p>
              <a:p>
                <a:pPr marL="540000">
                  <a:buFont typeface="Garamond" pitchFamily="18" charset="0"/>
                  <a:buChar char="▫"/>
                </a:pPr>
                <a:r>
                  <a:rPr lang="ru-RU" sz="2200" dirty="0" smtClean="0">
                    <a:latin typeface="Garamond" pitchFamily="18" charset="0"/>
                  </a:rPr>
                  <a:t>Инициализация </a:t>
                </a:r>
                <a:r>
                  <a:rPr lang="en-US" sz="2200" dirty="0" smtClean="0">
                    <a:latin typeface="Garamond" pitchFamily="18" charset="0"/>
                  </a:rPr>
                  <a:t>k </a:t>
                </a:r>
                <a:r>
                  <a:rPr lang="ru-RU" sz="2200" dirty="0" smtClean="0">
                    <a:latin typeface="Garamond" pitchFamily="18" charset="0"/>
                  </a:rPr>
                  <a:t>начальных </a:t>
                </a:r>
                <a:r>
                  <a:rPr lang="ru-RU" sz="2200" dirty="0" err="1" smtClean="0">
                    <a:latin typeface="Garamond" pitchFamily="18" charset="0"/>
                  </a:rPr>
                  <a:t>медоидов</a:t>
                </a:r>
                <a:r>
                  <a:rPr lang="ru-RU" sz="2200" dirty="0" smtClean="0">
                    <a:latin typeface="Garamond" pitchFamily="18" charset="0"/>
                  </a:rPr>
                  <a:t>.</a:t>
                </a:r>
              </a:p>
              <a:p>
                <a:pPr marL="540000">
                  <a:buFont typeface="Garamond" pitchFamily="18" charset="0"/>
                  <a:buChar char="▫"/>
                </a:pPr>
                <a:r>
                  <a:rPr lang="ru-RU" sz="2200" dirty="0" smtClean="0">
                    <a:latin typeface="Garamond" pitchFamily="18" charset="0"/>
                  </a:rPr>
                  <a:t>Строится начальное </a:t>
                </a:r>
                <a:r>
                  <a:rPr lang="ru-RU" sz="2200" dirty="0" smtClean="0">
                    <a:latin typeface="Garamond" pitchFamily="18" charset="0"/>
                  </a:rPr>
                  <a:t>разбиение</a:t>
                </a:r>
                <a:r>
                  <a:rPr lang="ru-RU" sz="2200" dirty="0" smtClean="0">
                    <a:latin typeface="Garamond" pitchFamily="18" charset="0"/>
                  </a:rPr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0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argmin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00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1,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ru-RU" sz="2800" dirty="0" smtClean="0">
                    <a:latin typeface="Garamond" pitchFamily="18" charset="0"/>
                  </a:rPr>
                  <a:t>).</a:t>
                </a:r>
                <a:endParaRPr lang="en-US" sz="2800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520" y="3212976"/>
                <a:ext cx="7920880" cy="1584176"/>
              </a:xfrm>
              <a:blipFill rotWithShape="1">
                <a:blip r:embed="rId2"/>
                <a:stretch>
                  <a:fillRect t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51520" y="1017340"/>
            <a:ext cx="5040560" cy="1642706"/>
          </a:xfrm>
        </p:spPr>
        <p:txBody>
          <a:bodyPr/>
          <a:lstStyle/>
          <a:p>
            <a:r>
              <a:rPr lang="ru-RU" sz="2800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Особенности: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ru-RU" sz="2200" b="0" dirty="0" err="1" smtClean="0">
                <a:solidFill>
                  <a:schemeClr val="tx1"/>
                </a:solidFill>
                <a:latin typeface="Garamond" pitchFamily="18" charset="0"/>
              </a:rPr>
              <a:t>Медоиды</a:t>
            </a:r>
            <a:r>
              <a:rPr lang="ru-RU" sz="2200" b="0" dirty="0" smtClean="0">
                <a:solidFill>
                  <a:schemeClr val="tx1"/>
                </a:solidFill>
                <a:latin typeface="Garamond" pitchFamily="18" charset="0"/>
              </a:rPr>
              <a:t> в качестве центра кластера. 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ru-RU" sz="2200" b="0" dirty="0" smtClean="0">
                <a:solidFill>
                  <a:schemeClr val="tx1"/>
                </a:solidFill>
                <a:latin typeface="Garamond" pitchFamily="18" charset="0"/>
              </a:rPr>
              <a:t>Менее чувствителен к шумам чем       </a:t>
            </a:r>
            <a:r>
              <a:rPr lang="en-US" sz="2200" b="0" dirty="0" smtClean="0">
                <a:solidFill>
                  <a:schemeClr val="tx1"/>
                </a:solidFill>
                <a:latin typeface="Garamond" pitchFamily="18" charset="0"/>
              </a:rPr>
              <a:t>k-means.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251520" y="4797152"/>
                <a:ext cx="8496944" cy="1656184"/>
              </a:xfrm>
            </p:spPr>
            <p:txBody>
              <a:bodyPr>
                <a:noAutofit/>
              </a:bodyPr>
              <a:lstStyle/>
              <a:p>
                <a:pPr marL="342000" indent="-230400">
                  <a:buFont typeface="Wingdings" pitchFamily="2" charset="2"/>
                  <a:buChar char="§"/>
                </a:pPr>
                <a:r>
                  <a:rPr lang="ru-RU" b="1" dirty="0">
                    <a:latin typeface="Garamond" pitchFamily="18" charset="0"/>
                  </a:rPr>
                  <a:t>Вторая </a:t>
                </a:r>
                <a:r>
                  <a:rPr lang="ru-RU" b="1" dirty="0" smtClean="0">
                    <a:latin typeface="Garamond" pitchFamily="18" charset="0"/>
                  </a:rPr>
                  <a:t>фаза </a:t>
                </a:r>
                <a:r>
                  <a:rPr lang="ru-RU" dirty="0" smtClean="0">
                    <a:latin typeface="Garamond" pitchFamily="18" charset="0"/>
                  </a:rPr>
                  <a:t>– аналогична алгоритму </a:t>
                </a:r>
                <a:r>
                  <a:rPr lang="en-US" dirty="0" smtClean="0">
                    <a:latin typeface="Garamond" pitchFamily="18" charset="0"/>
                  </a:rPr>
                  <a:t>k-means:</a:t>
                </a:r>
                <a:endParaRPr lang="ru-RU" dirty="0">
                  <a:latin typeface="Garamond" pitchFamily="18" charset="0"/>
                </a:endParaRPr>
              </a:p>
              <a:p>
                <a:pPr marL="540000" indent="-230400">
                  <a:buFont typeface="Garamond" pitchFamily="18" charset="0"/>
                  <a:buChar char="▫"/>
                </a:pPr>
                <a:r>
                  <a:rPr lang="ru-RU" sz="2200" dirty="0">
                    <a:latin typeface="Garamond" pitchFamily="18" charset="0"/>
                  </a:rPr>
                  <a:t>Поиск новых </a:t>
                </a:r>
                <a:r>
                  <a:rPr lang="ru-RU" sz="2200" dirty="0" err="1">
                    <a:latin typeface="Garamond" pitchFamily="18" charset="0"/>
                  </a:rPr>
                  <a:t>медоидов</a:t>
                </a:r>
                <a:r>
                  <a:rPr lang="ru-RU" sz="2200" dirty="0" smtClean="0">
                    <a:latin typeface="Garamond" pitchFamily="18" charset="0"/>
                  </a:rPr>
                  <a:t>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sz="22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ru-RU" sz="22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argmin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20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20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2200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sz="2200" i="1">
                        <a:latin typeface="Cambria Math"/>
                      </a:rPr>
                      <m:t>, </m:t>
                    </m:r>
                    <m:r>
                      <a:rPr lang="en-US" sz="2200" i="1">
                        <a:latin typeface="Cambria Math"/>
                      </a:rPr>
                      <m:t>𝑖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1,</m:t>
                        </m:r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ru-RU" sz="2200">
                        <a:latin typeface="Cambria Math"/>
                      </a:rPr>
                      <m:t>.</m:t>
                    </m:r>
                  </m:oMath>
                </a14:m>
                <a:endParaRPr lang="ru-RU" sz="2200" dirty="0">
                  <a:latin typeface="Garamond" pitchFamily="18" charset="0"/>
                </a:endParaRPr>
              </a:p>
              <a:p>
                <a:pPr marL="540000" indent="-230400">
                  <a:buFont typeface="Garamond" pitchFamily="18" charset="0"/>
                  <a:buChar char="▫"/>
                </a:pPr>
                <a:r>
                  <a:rPr lang="ru-RU" sz="2200" dirty="0">
                    <a:latin typeface="Garamond" pitchFamily="18" charset="0"/>
                  </a:rPr>
                  <a:t>Назначение объектов новым </a:t>
                </a:r>
                <a:r>
                  <a:rPr lang="ru-RU" sz="2200" dirty="0" err="1" smtClean="0">
                    <a:latin typeface="Garamond" pitchFamily="18" charset="0"/>
                  </a:rPr>
                  <a:t>медоидам</a:t>
                </a:r>
                <a:r>
                  <a:rPr lang="ru-RU" sz="2200" dirty="0" smtClean="0">
                    <a:latin typeface="Garamond" pitchFamily="18" charset="0"/>
                  </a:rPr>
                  <a:t>.</a:t>
                </a:r>
                <a:endParaRPr lang="ru-RU" sz="2200" dirty="0">
                  <a:latin typeface="Garamond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251520" y="4797152"/>
                <a:ext cx="8496944" cy="1656184"/>
              </a:xfrm>
              <a:blipFill rotWithShape="1">
                <a:blip r:embed="rId3"/>
                <a:stretch>
                  <a:fillRect t="-3309" b="-5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Объект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052736"/>
            <a:ext cx="3059615" cy="2464230"/>
          </a:xfrm>
          <a:prstGeom prst="rect">
            <a:avLst/>
          </a:prstGeom>
        </p:spPr>
      </p:pic>
      <p:sp>
        <p:nvSpPr>
          <p:cNvPr id="8" name="Текст 3"/>
          <p:cNvSpPr>
            <a:spLocks noGrp="1"/>
          </p:cNvSpPr>
          <p:nvPr>
            <p:ph type="body" idx="1"/>
          </p:nvPr>
        </p:nvSpPr>
        <p:spPr>
          <a:xfrm>
            <a:off x="611560" y="2636912"/>
            <a:ext cx="4104456" cy="503725"/>
          </a:xfrm>
        </p:spPr>
        <p:txBody>
          <a:bodyPr/>
          <a:lstStyle/>
          <a:p>
            <a:r>
              <a:rPr lang="ru-RU" sz="2800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Алгоритм</a:t>
            </a:r>
            <a:endParaRPr lang="ru-RU" sz="2800" dirty="0">
              <a:solidFill>
                <a:schemeClr val="accent3">
                  <a:lumMod val="50000"/>
                </a:scheme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284" y="-143060"/>
            <a:ext cx="7620000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Алгоритм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DBSCAN</a:t>
            </a:r>
            <a:endParaRPr lang="ru-RU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90129" y="692696"/>
                <a:ext cx="5889332" cy="2016224"/>
              </a:xfrm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ru-RU" sz="2500" dirty="0" smtClean="0">
                    <a:latin typeface="Garamond" pitchFamily="18" charset="0"/>
                  </a:rPr>
                  <a:t>Входные параметры: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200" dirty="0" smtClean="0">
                    <a:latin typeface="Garamond" pitchFamily="18" charset="0"/>
                  </a:rPr>
                  <a:t>MCP – </a:t>
                </a:r>
                <a:r>
                  <a:rPr lang="ru-RU" sz="2200" dirty="0" smtClean="0">
                    <a:latin typeface="Garamond" pitchFamily="18" charset="0"/>
                  </a:rPr>
                  <a:t>количество точек соседства.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200" dirty="0" err="1" smtClean="0">
                    <a:latin typeface="Garamond" pitchFamily="18" charset="0"/>
                  </a:rPr>
                  <a:t>Eps</a:t>
                </a:r>
                <a:r>
                  <a:rPr lang="en-US" sz="2200" dirty="0" smtClean="0">
                    <a:latin typeface="Garamond" pitchFamily="18" charset="0"/>
                  </a:rPr>
                  <a:t> – </a:t>
                </a:r>
                <a:r>
                  <a:rPr lang="ru-RU" sz="2200" dirty="0" smtClean="0">
                    <a:latin typeface="Garamond" pitchFamily="18" charset="0"/>
                  </a:rPr>
                  <a:t>радиус соседства.</a:t>
                </a:r>
                <a:endParaRPr lang="en-US" sz="2200" dirty="0" smtClean="0"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ru-RU" sz="2200" dirty="0" smtClean="0">
                    <a:latin typeface="Garamond" pitchFamily="18" charset="0"/>
                  </a:rPr>
                  <a:t>Соседство точки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ru-RU" sz="2200" dirty="0" smtClean="0">
                    <a:latin typeface="Garamond" pitchFamily="18" charset="0"/>
                  </a:rPr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ru-RU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/>
                            </a:rPr>
                            <m:t>𝑞</m:t>
                          </m:r>
                          <m:r>
                            <a:rPr lang="ru-RU" sz="2000" i="1">
                              <a:latin typeface="Cambria Math"/>
                            </a:rPr>
                            <m:t>∈</m:t>
                          </m:r>
                          <m:r>
                            <a:rPr lang="ru-RU" sz="2000" i="1">
                              <a:latin typeface="Cambria Math"/>
                            </a:rPr>
                            <m:t>𝑋</m:t>
                          </m:r>
                        </m:e>
                        <m:e>
                          <m:r>
                            <a:rPr lang="ru-RU" sz="200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ru-RU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2000" i="1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ru-RU" sz="2000" i="1">
                              <a:latin typeface="Cambria Math"/>
                            </a:rPr>
                            <m:t>≤</m:t>
                          </m:r>
                          <m:r>
                            <a:rPr lang="ru-RU" sz="2000" i="1">
                              <a:latin typeface="Cambria Math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ru-RU" sz="2200" dirty="0" smtClean="0"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ru-RU" sz="2200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90129" y="692696"/>
                <a:ext cx="5889332" cy="2016224"/>
              </a:xfrm>
              <a:blipFill rotWithShape="1"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354" y="686724"/>
            <a:ext cx="3324490" cy="275036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8417" y="2737088"/>
            <a:ext cx="3210286" cy="800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Garamond" pitchFamily="18" charset="0"/>
              </a:rPr>
              <a:t>Виды точек по параметрам </a:t>
            </a:r>
            <a:r>
              <a:rPr lang="en-US" sz="2000" dirty="0">
                <a:latin typeface="Garamond" pitchFamily="18" charset="0"/>
              </a:rPr>
              <a:t>MCP </a:t>
            </a:r>
            <a:r>
              <a:rPr lang="ru-RU" sz="2000" dirty="0" smtClean="0">
                <a:latin typeface="Garamond" pitchFamily="18" charset="0"/>
              </a:rPr>
              <a:t>и </a:t>
            </a:r>
            <a:r>
              <a:rPr lang="en-US" sz="2000" dirty="0" err="1">
                <a:latin typeface="Garamond" pitchFamily="18" charset="0"/>
              </a:rPr>
              <a:t>Eps</a:t>
            </a:r>
            <a:r>
              <a:rPr lang="ru-RU" sz="2000" dirty="0" smtClean="0">
                <a:latin typeface="Garamond" pitchFamily="18" charset="0"/>
              </a:rPr>
              <a:t> </a:t>
            </a:r>
            <a:endParaRPr lang="ru-RU" sz="2000" dirty="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кругленный прямоугольник 10"/>
              <p:cNvSpPr/>
              <p:nvPr/>
            </p:nvSpPr>
            <p:spPr>
              <a:xfrm>
                <a:off x="1692470" y="3717032"/>
                <a:ext cx="3210286" cy="8245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Ядро (окружённая)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≥</m:t>
                      </m:r>
                      <m:r>
                        <a:rPr lang="en-US" i="1">
                          <a:latin typeface="Cambria Math"/>
                        </a:rPr>
                        <m:t>𝑀𝐶𝑃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Скругленный 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70" y="3717032"/>
                <a:ext cx="3210286" cy="8245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Скругленный прямоугольник 15"/>
              <p:cNvSpPr/>
              <p:nvPr/>
            </p:nvSpPr>
            <p:spPr>
              <a:xfrm>
                <a:off x="1995503" y="4682355"/>
                <a:ext cx="3210286" cy="8818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Граничная: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ru-RU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𝑀𝐶𝑃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ru-RU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𝑀𝐶𝑃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6" name="Скругленный 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03" y="4682355"/>
                <a:ext cx="3210286" cy="88182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Скругленный прямоугольник 16"/>
              <p:cNvSpPr/>
              <p:nvPr/>
            </p:nvSpPr>
            <p:spPr>
              <a:xfrm>
                <a:off x="2216225" y="5744174"/>
                <a:ext cx="3210286" cy="8245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Шум: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ru-RU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𝑀𝐶𝑃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∃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ru-RU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𝑀𝐶𝑃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7" name="Скругленный 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25" y="5744174"/>
                <a:ext cx="3210286" cy="82452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Скругленная соединительная линия 18"/>
          <p:cNvCxnSpPr>
            <a:endCxn id="17" idx="1"/>
          </p:cNvCxnSpPr>
          <p:nvPr/>
        </p:nvCxnSpPr>
        <p:spPr>
          <a:xfrm rot="16200000" flipH="1">
            <a:off x="169360" y="4109569"/>
            <a:ext cx="2625754" cy="146797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кругленная соединительная линия 20"/>
          <p:cNvCxnSpPr>
            <a:endCxn id="16" idx="1"/>
          </p:cNvCxnSpPr>
          <p:nvPr/>
        </p:nvCxnSpPr>
        <p:spPr>
          <a:xfrm rot="16200000" flipH="1">
            <a:off x="723403" y="3851164"/>
            <a:ext cx="1585455" cy="95874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endCxn id="11" idx="1"/>
          </p:cNvCxnSpPr>
          <p:nvPr/>
        </p:nvCxnSpPr>
        <p:spPr>
          <a:xfrm rot="16200000" flipH="1">
            <a:off x="1123130" y="3559952"/>
            <a:ext cx="591484" cy="54719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6057658" y="4235549"/>
                <a:ext cx="2335061" cy="96413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Кластер С</a:t>
                </a:r>
                <a:endParaRPr lang="en-US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ru-RU" i="1">
                          <a:latin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ru-RU" i="1"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≥</m:t>
                      </m:r>
                      <m:r>
                        <a:rPr lang="en-US" i="1">
                          <a:latin typeface="Cambria Math"/>
                        </a:rPr>
                        <m:t>𝑀𝐶𝑃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658" y="4235549"/>
                <a:ext cx="2335061" cy="96413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3558450" flipH="1">
            <a:off x="5009400" y="3801559"/>
            <a:ext cx="852241" cy="86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041550" flipH="1" flipV="1">
            <a:off x="5045143" y="4856373"/>
            <a:ext cx="852241" cy="86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38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  <p:bldP spid="17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741" y="-29109"/>
            <a:ext cx="8208912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Архитектура системы</a:t>
            </a:r>
            <a:endParaRPr lang="ru-RU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643037" y="3759092"/>
            <a:ext cx="1654826" cy="591877"/>
          </a:xfrm>
          <a:prstGeom prst="roundRect">
            <a:avLst>
              <a:gd name="adj" fmla="val 26327"/>
            </a:avLst>
          </a:prstGeom>
          <a:gradFill flip="none" rotWithShape="1">
            <a:gsLst>
              <a:gs pos="0">
                <a:srgbClr val="C5F3D7"/>
              </a:gs>
              <a:gs pos="50000">
                <a:srgbClr val="E3F6F9"/>
              </a:gs>
              <a:gs pos="100000">
                <a:srgbClr val="C8F0D8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 err="1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Frontend</a:t>
            </a:r>
            <a:endParaRPr lang="ru-RU" sz="2400" b="1" dirty="0">
              <a:solidFill>
                <a:srgbClr val="000000"/>
              </a:solidFill>
              <a:effectLst/>
              <a:latin typeface="Garamond" pitchFamily="18" charset="0"/>
              <a:ea typeface="Calibri"/>
              <a:cs typeface="Arial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536365" y="2074100"/>
            <a:ext cx="1868170" cy="600969"/>
          </a:xfrm>
          <a:prstGeom prst="roundRect">
            <a:avLst/>
          </a:prstGeom>
          <a:gradFill flip="none" rotWithShape="1">
            <a:gsLst>
              <a:gs pos="0">
                <a:srgbClr val="C5F3D7"/>
              </a:gs>
              <a:gs pos="50000">
                <a:srgbClr val="E3F6F9"/>
              </a:gs>
              <a:gs pos="100000">
                <a:srgbClr val="C5F3D7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 err="1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Data</a:t>
            </a:r>
            <a:r>
              <a:rPr lang="ru-RU" sz="2400" b="1" dirty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Access</a:t>
            </a:r>
            <a:endParaRPr lang="ru-RU" sz="2400" b="1" dirty="0">
              <a:solidFill>
                <a:srgbClr val="000000"/>
              </a:solidFill>
              <a:effectLst/>
              <a:latin typeface="Garamond" pitchFamily="18" charset="0"/>
              <a:ea typeface="Calibri"/>
              <a:cs typeface="Arial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788115" y="5784739"/>
            <a:ext cx="2397726" cy="572349"/>
          </a:xfrm>
          <a:prstGeom prst="roundRect">
            <a:avLst/>
          </a:prstGeom>
          <a:solidFill>
            <a:srgbClr val="C8F0D8"/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2200" b="1" dirty="0" smtClean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Сбор рейтингов</a:t>
            </a:r>
            <a:endParaRPr lang="ru-RU" sz="2200" b="1" dirty="0">
              <a:solidFill>
                <a:srgbClr val="000000"/>
              </a:solidFill>
              <a:effectLst/>
              <a:latin typeface="Garamond" pitchFamily="18" charset="0"/>
              <a:ea typeface="Calibri"/>
              <a:cs typeface="Arial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27622" y="4864368"/>
            <a:ext cx="2320985" cy="499213"/>
          </a:xfrm>
          <a:prstGeom prst="roundRect">
            <a:avLst/>
          </a:prstGeom>
          <a:solidFill>
            <a:srgbClr val="C8F0D8"/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2200" b="1" dirty="0" smtClean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Поиск фильмов</a:t>
            </a:r>
            <a:endParaRPr lang="ru-RU" sz="2200" b="1" dirty="0">
              <a:solidFill>
                <a:srgbClr val="000000"/>
              </a:solidFill>
              <a:effectLst/>
              <a:latin typeface="Garamond" pitchFamily="18" charset="0"/>
              <a:ea typeface="Calibri"/>
              <a:cs typeface="Arial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458573" y="5703682"/>
            <a:ext cx="2658651" cy="655153"/>
          </a:xfrm>
          <a:prstGeom prst="roundRect">
            <a:avLst/>
          </a:prstGeom>
          <a:solidFill>
            <a:srgbClr val="C8F0D8"/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2200" b="1" dirty="0" smtClean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Рекомендованные фильмы</a:t>
            </a:r>
            <a:endParaRPr lang="ru-RU" sz="2200" b="1" dirty="0">
              <a:solidFill>
                <a:srgbClr val="000000"/>
              </a:solidFill>
              <a:effectLst/>
              <a:latin typeface="Garamond" pitchFamily="18" charset="0"/>
              <a:ea typeface="Calibri"/>
              <a:cs typeface="Arial"/>
            </a:endParaRPr>
          </a:p>
        </p:txBody>
      </p:sp>
      <p:sp>
        <p:nvSpPr>
          <p:cNvPr id="15" name="Прямоугольник с двумя скругленными противолежащими углами 14"/>
          <p:cNvSpPr/>
          <p:nvPr/>
        </p:nvSpPr>
        <p:spPr>
          <a:xfrm>
            <a:off x="751544" y="1916754"/>
            <a:ext cx="2073140" cy="971155"/>
          </a:xfrm>
          <a:prstGeom prst="round2DiagRect">
            <a:avLst/>
          </a:prstGeom>
          <a:gradFill flip="none" rotWithShape="1">
            <a:gsLst>
              <a:gs pos="0">
                <a:srgbClr val="C5F3D7"/>
              </a:gs>
              <a:gs pos="50000">
                <a:srgbClr val="E3F6F9"/>
              </a:gs>
              <a:gs pos="100000">
                <a:srgbClr val="C5F3D7"/>
              </a:gs>
            </a:gsLst>
            <a:path path="circle">
              <a:fillToRect l="100000" t="100000"/>
            </a:path>
            <a:tileRect r="-100000" b="-10000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 err="1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Web</a:t>
            </a:r>
            <a:r>
              <a:rPr lang="ru-RU" sz="2400" b="1" dirty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Scraper</a:t>
            </a:r>
            <a:r>
              <a:rPr lang="ru-RU" sz="2400" b="1" dirty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,</a:t>
            </a:r>
            <a:r>
              <a:rPr lang="en-US" sz="2400" b="1" dirty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 Parser</a:t>
            </a:r>
            <a:endParaRPr lang="ru-RU" sz="2400" b="1" dirty="0">
              <a:solidFill>
                <a:srgbClr val="000000"/>
              </a:solidFill>
              <a:effectLst/>
              <a:latin typeface="Garamond" pitchFamily="18" charset="0"/>
              <a:ea typeface="Calibri"/>
              <a:cs typeface="Arial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515757" y="2951293"/>
            <a:ext cx="1880235" cy="498471"/>
          </a:xfrm>
          <a:prstGeom prst="roundRect">
            <a:avLst/>
          </a:prstGeom>
          <a:gradFill flip="none" rotWithShape="1">
            <a:gsLst>
              <a:gs pos="0">
                <a:srgbClr val="C5F3D7"/>
              </a:gs>
              <a:gs pos="50000">
                <a:srgbClr val="E3F6F9"/>
              </a:gs>
              <a:gs pos="100000">
                <a:srgbClr val="C5F3D7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 err="1" smtClean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Backend</a:t>
            </a:r>
            <a:endParaRPr lang="ru-RU" sz="2400" b="1" dirty="0">
              <a:solidFill>
                <a:srgbClr val="000000"/>
              </a:solidFill>
              <a:effectLst/>
              <a:latin typeface="Garamond" pitchFamily="18" charset="0"/>
              <a:ea typeface="Calibri"/>
              <a:cs typeface="Arial"/>
            </a:endParaRPr>
          </a:p>
        </p:txBody>
      </p:sp>
      <p:sp>
        <p:nvSpPr>
          <p:cNvPr id="19" name="Стрелка вниз 18"/>
          <p:cNvSpPr/>
          <p:nvPr/>
        </p:nvSpPr>
        <p:spPr>
          <a:xfrm>
            <a:off x="4228197" y="2557911"/>
            <a:ext cx="484505" cy="443865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Arial"/>
              </a:rPr>
              <a:t> </a:t>
            </a:r>
            <a:endParaRPr lang="ru-RU" sz="1400" dirty="0">
              <a:solidFill>
                <a:srgbClr val="000000"/>
              </a:solidFill>
              <a:effectLst/>
              <a:latin typeface="Times New Roman"/>
              <a:ea typeface="Calibri"/>
              <a:cs typeface="Arial"/>
            </a:endParaRPr>
          </a:p>
        </p:txBody>
      </p:sp>
      <p:sp>
        <p:nvSpPr>
          <p:cNvPr id="23" name="Блок-схема: магнитный диск 22"/>
          <p:cNvSpPr/>
          <p:nvPr/>
        </p:nvSpPr>
        <p:spPr>
          <a:xfrm>
            <a:off x="3792809" y="997258"/>
            <a:ext cx="1319590" cy="666179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DB</a:t>
            </a:r>
          </a:p>
        </p:txBody>
      </p:sp>
      <p:sp>
        <p:nvSpPr>
          <p:cNvPr id="24" name="Стрелка вниз 23"/>
          <p:cNvSpPr/>
          <p:nvPr/>
        </p:nvSpPr>
        <p:spPr>
          <a:xfrm>
            <a:off x="4117449" y="1593719"/>
            <a:ext cx="670309" cy="578742"/>
          </a:xfrm>
          <a:prstGeom prst="downArrow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rgbClr val="97FFD0"/>
              </a:gs>
            </a:gsLst>
            <a:lin ang="5400000" scaled="1"/>
            <a:tileRect/>
          </a:gradFill>
          <a:ln w="12700">
            <a:solidFill>
              <a:srgbClr val="0F007E">
                <a:alpha val="83137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26" name="Стрелка вниз 25"/>
          <p:cNvSpPr/>
          <p:nvPr/>
        </p:nvSpPr>
        <p:spPr>
          <a:xfrm>
            <a:off x="4185841" y="3393254"/>
            <a:ext cx="545465" cy="49784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F007E">
                <a:alpha val="83137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cxnSp>
        <p:nvCxnSpPr>
          <p:cNvPr id="27" name="Прямая со стрелкой 26"/>
          <p:cNvCxnSpPr>
            <a:stCxn id="7" idx="2"/>
            <a:endCxn id="13" idx="0"/>
          </p:cNvCxnSpPr>
          <p:nvPr/>
        </p:nvCxnSpPr>
        <p:spPr>
          <a:xfrm flipH="1">
            <a:off x="1788115" y="4350969"/>
            <a:ext cx="2682335" cy="513399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7" idx="2"/>
            <a:endCxn id="12" idx="0"/>
          </p:cNvCxnSpPr>
          <p:nvPr/>
        </p:nvCxnSpPr>
        <p:spPr>
          <a:xfrm flipH="1">
            <a:off x="2986978" y="4350969"/>
            <a:ext cx="1483472" cy="143377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7" idx="2"/>
            <a:endCxn id="14" idx="0"/>
          </p:cNvCxnSpPr>
          <p:nvPr/>
        </p:nvCxnSpPr>
        <p:spPr>
          <a:xfrm>
            <a:off x="4470450" y="4350969"/>
            <a:ext cx="1317449" cy="1352713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6077832" y="4762516"/>
            <a:ext cx="2078783" cy="702916"/>
          </a:xfrm>
          <a:prstGeom prst="roundRect">
            <a:avLst/>
          </a:prstGeom>
          <a:solidFill>
            <a:srgbClr val="C8F0D8"/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uk-UA" sz="2200" b="1" dirty="0" smtClean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Статистика по рейтингам</a:t>
            </a:r>
            <a:endParaRPr lang="ru-RU" sz="2200" b="1" dirty="0">
              <a:solidFill>
                <a:srgbClr val="000000"/>
              </a:solidFill>
              <a:effectLst/>
              <a:latin typeface="Garamond" pitchFamily="18" charset="0"/>
              <a:ea typeface="Calibri"/>
              <a:cs typeface="Arial"/>
            </a:endParaRPr>
          </a:p>
        </p:txBody>
      </p:sp>
      <p:sp>
        <p:nvSpPr>
          <p:cNvPr id="66" name="Стрелка вниз 65"/>
          <p:cNvSpPr/>
          <p:nvPr/>
        </p:nvSpPr>
        <p:spPr>
          <a:xfrm rot="16200000">
            <a:off x="2953144" y="1968918"/>
            <a:ext cx="484505" cy="866821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Arial"/>
              </a:rPr>
              <a:t> </a:t>
            </a:r>
            <a:endParaRPr lang="ru-RU" sz="1400" dirty="0">
              <a:solidFill>
                <a:srgbClr val="000000"/>
              </a:solidFill>
              <a:effectLst/>
              <a:latin typeface="Times New Roman"/>
              <a:ea typeface="Calibri"/>
              <a:cs typeface="Arial"/>
            </a:endParaRPr>
          </a:p>
        </p:txBody>
      </p:sp>
      <p:cxnSp>
        <p:nvCxnSpPr>
          <p:cNvPr id="34" name="Прямая со стрелкой 33"/>
          <p:cNvCxnSpPr>
            <a:stCxn id="7" idx="2"/>
            <a:endCxn id="37" idx="0"/>
          </p:cNvCxnSpPr>
          <p:nvPr/>
        </p:nvCxnSpPr>
        <p:spPr>
          <a:xfrm>
            <a:off x="4470450" y="4350969"/>
            <a:ext cx="2646774" cy="411547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8208912" cy="943870"/>
          </a:xfrm>
          <a:effectLst/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Статистика</a:t>
            </a:r>
            <a:endParaRPr lang="ru-RU" sz="4800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Объект 2"/>
          <p:cNvSpPr>
            <a:spLocks noGrp="1"/>
          </p:cNvSpPr>
          <p:nvPr>
            <p:ph sz="half" idx="2"/>
          </p:nvPr>
        </p:nvSpPr>
        <p:spPr>
          <a:xfrm>
            <a:off x="190128" y="692696"/>
            <a:ext cx="8054279" cy="576064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2600" b="1" dirty="0" smtClean="0">
                <a:latin typeface="Garamond" pitchFamily="18" charset="0"/>
              </a:rPr>
              <a:t>С помощью приложения </a:t>
            </a:r>
            <a:r>
              <a:rPr lang="en-US" sz="2600" b="1" dirty="0">
                <a:latin typeface="Garamond" pitchFamily="18" charset="0"/>
              </a:rPr>
              <a:t>Web Scraping </a:t>
            </a:r>
            <a:r>
              <a:rPr lang="ru-RU" sz="2600" b="1" dirty="0">
                <a:latin typeface="Garamond" pitchFamily="18" charset="0"/>
              </a:rPr>
              <a:t>і </a:t>
            </a:r>
            <a:r>
              <a:rPr lang="en-US" sz="2600" b="1" dirty="0">
                <a:latin typeface="Garamond" pitchFamily="18" charset="0"/>
              </a:rPr>
              <a:t>Parsing </a:t>
            </a:r>
            <a:r>
              <a:rPr lang="ru-RU" sz="2600" b="1" dirty="0" smtClean="0">
                <a:latin typeface="Garamond" pitchFamily="18" charset="0"/>
              </a:rPr>
              <a:t>и данных сайта </a:t>
            </a:r>
            <a:r>
              <a:rPr lang="en-US" sz="2600" b="1" dirty="0" smtClean="0">
                <a:latin typeface="Garamond" pitchFamily="18" charset="0"/>
              </a:rPr>
              <a:t>kinopoisk.ru </a:t>
            </a:r>
            <a:r>
              <a:rPr lang="ru-RU" sz="2600" b="1" dirty="0" smtClean="0">
                <a:latin typeface="Garamond" pitchFamily="18" charset="0"/>
              </a:rPr>
              <a:t>было собрано:</a:t>
            </a:r>
          </a:p>
          <a:p>
            <a:pPr>
              <a:buFont typeface="Wingdings" pitchFamily="2" charset="2"/>
              <a:buChar char="§"/>
            </a:pPr>
            <a:r>
              <a:rPr lang="ru-RU" sz="2200" dirty="0">
                <a:latin typeface="Garamond" pitchFamily="18" charset="0"/>
              </a:rPr>
              <a:t>12375 </a:t>
            </a:r>
            <a:r>
              <a:rPr lang="ru-RU" sz="2200" dirty="0" smtClean="0">
                <a:latin typeface="Garamond" pitchFamily="18" charset="0"/>
              </a:rPr>
              <a:t>фильмов с </a:t>
            </a:r>
            <a:r>
              <a:rPr lang="ru-RU" sz="2200" dirty="0">
                <a:latin typeface="Garamond" pitchFamily="18" charset="0"/>
              </a:rPr>
              <a:t>1969 по 2012 </a:t>
            </a:r>
            <a:r>
              <a:rPr lang="ru-RU" sz="2200" dirty="0" smtClean="0">
                <a:latin typeface="Garamond" pitchFamily="18" charset="0"/>
              </a:rPr>
              <a:t>года, 28 жанров, 76 стран;</a:t>
            </a:r>
          </a:p>
          <a:p>
            <a:pPr>
              <a:buFont typeface="Wingdings" pitchFamily="2" charset="2"/>
              <a:buChar char="§"/>
            </a:pPr>
            <a:r>
              <a:rPr lang="ru-RU" sz="2200" dirty="0" smtClean="0">
                <a:latin typeface="Garamond" pitchFamily="18" charset="0"/>
              </a:rPr>
              <a:t>14478 актёров и режиссёров.</a:t>
            </a:r>
          </a:p>
          <a:p>
            <a:pPr marL="114300" indent="0" algn="ctr">
              <a:buNone/>
            </a:pPr>
            <a:r>
              <a:rPr lang="ru-RU" sz="2600" b="1" dirty="0" smtClean="0">
                <a:latin typeface="Garamond" pitchFamily="18" charset="0"/>
              </a:rPr>
              <a:t>Статистика по рейтингам:</a:t>
            </a:r>
          </a:p>
          <a:p>
            <a:pPr>
              <a:buFont typeface="Wingdings" pitchFamily="2" charset="2"/>
              <a:buChar char="§"/>
            </a:pPr>
            <a:r>
              <a:rPr lang="ru-RU" sz="2200" dirty="0">
                <a:latin typeface="Garamond" pitchFamily="18" charset="0"/>
              </a:rPr>
              <a:t>180 </a:t>
            </a:r>
            <a:r>
              <a:rPr lang="ru-RU" sz="2200" dirty="0" smtClean="0">
                <a:latin typeface="Garamond" pitchFamily="18" charset="0"/>
              </a:rPr>
              <a:t>пользователей сайта, 110 из них оценили более 50 фильмов;</a:t>
            </a:r>
            <a:endParaRPr lang="ru-RU" sz="2200" dirty="0">
              <a:latin typeface="Garamond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2200" dirty="0" smtClean="0">
                <a:latin typeface="Garamond" pitchFamily="18" charset="0"/>
              </a:rPr>
              <a:t>927 фильмов получили оценки хотя бы от одного пользователя;</a:t>
            </a:r>
          </a:p>
          <a:p>
            <a:pPr>
              <a:buFont typeface="Wingdings" pitchFamily="2" charset="2"/>
              <a:buChar char="§"/>
            </a:pPr>
            <a:r>
              <a:rPr lang="ru-RU" sz="2200" dirty="0" smtClean="0">
                <a:latin typeface="Garamond" pitchFamily="18" charset="0"/>
              </a:rPr>
              <a:t> общее количество рейтингов 17101</a:t>
            </a:r>
            <a:r>
              <a:rPr lang="ru-RU" sz="2200" dirty="0">
                <a:latin typeface="Garamond" pitchFamily="18" charset="0"/>
              </a:rPr>
              <a:t>.</a:t>
            </a:r>
          </a:p>
          <a:p>
            <a:pPr marL="114300" indent="0" algn="ctr">
              <a:buNone/>
            </a:pPr>
            <a:r>
              <a:rPr lang="ru-RU" sz="2600" b="1" dirty="0" smtClean="0">
                <a:latin typeface="Garamond" pitchFamily="18" charset="0"/>
              </a:rPr>
              <a:t>Самые популярные фильмы:</a:t>
            </a:r>
          </a:p>
          <a:p>
            <a:pPr marL="114300" indent="0">
              <a:buNone/>
            </a:pPr>
            <a:endParaRPr lang="ru-RU" sz="2800" dirty="0">
              <a:latin typeface="Garamond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11137"/>
              </p:ext>
            </p:extLst>
          </p:nvPr>
        </p:nvGraphicFramePr>
        <p:xfrm>
          <a:off x="251520" y="4653136"/>
          <a:ext cx="813690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2160240"/>
                <a:gridCol w="18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Garamond" pitchFamily="18" charset="0"/>
                        </a:rPr>
                        <a:t>Фильм</a:t>
                      </a:r>
                      <a:endParaRPr lang="ru-RU" sz="22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Garamond" pitchFamily="18" charset="0"/>
                        </a:rPr>
                        <a:t>Кол-во</a:t>
                      </a:r>
                      <a:r>
                        <a:rPr lang="ru-RU" sz="2200" baseline="0" dirty="0" smtClean="0">
                          <a:latin typeface="Garamond" pitchFamily="18" charset="0"/>
                        </a:rPr>
                        <a:t> оценок</a:t>
                      </a:r>
                      <a:endParaRPr lang="ru-RU" sz="22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Garamond" pitchFamily="18" charset="0"/>
                        </a:rPr>
                        <a:t>Средний бал</a:t>
                      </a:r>
                      <a:endParaRPr lang="ru-RU" sz="2200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2000" dirty="0" smtClean="0">
                          <a:latin typeface="Garamond" pitchFamily="18" charset="0"/>
                        </a:rPr>
                        <a:t>Один дома (</a:t>
                      </a:r>
                      <a:r>
                        <a:rPr lang="uk-UA" sz="2000" dirty="0" err="1" smtClean="0">
                          <a:latin typeface="Garamond" pitchFamily="18" charset="0"/>
                        </a:rPr>
                        <a:t>Home</a:t>
                      </a:r>
                      <a:r>
                        <a:rPr lang="uk-UA" sz="2000" dirty="0" smtClean="0">
                          <a:latin typeface="Garamond" pitchFamily="18" charset="0"/>
                        </a:rPr>
                        <a:t> </a:t>
                      </a:r>
                      <a:r>
                        <a:rPr lang="uk-UA" sz="2000" dirty="0" err="1" smtClean="0">
                          <a:latin typeface="Garamond" pitchFamily="18" charset="0"/>
                        </a:rPr>
                        <a:t>Alone</a:t>
                      </a:r>
                      <a:r>
                        <a:rPr lang="uk-UA" sz="2000" dirty="0" smtClean="0">
                          <a:latin typeface="Garamond" pitchFamily="18" charset="0"/>
                        </a:rPr>
                        <a:t>)</a:t>
                      </a:r>
                      <a:endParaRPr lang="ru-RU" sz="20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Garamond" pitchFamily="18" charset="0"/>
                        </a:rPr>
                        <a:t>136</a:t>
                      </a:r>
                      <a:endParaRPr lang="ru-RU" sz="20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Garamond" pitchFamily="18" charset="0"/>
                        </a:rPr>
                        <a:t>8.03</a:t>
                      </a:r>
                      <a:endParaRPr lang="ru-RU" sz="2000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2000" dirty="0" err="1" smtClean="0">
                          <a:latin typeface="Garamond" pitchFamily="18" charset="0"/>
                        </a:rPr>
                        <a:t>Матрица</a:t>
                      </a:r>
                      <a:r>
                        <a:rPr lang="uk-UA" sz="2000" dirty="0" smtClean="0">
                          <a:latin typeface="Garamond" pitchFamily="18" charset="0"/>
                        </a:rPr>
                        <a:t> (</a:t>
                      </a:r>
                      <a:r>
                        <a:rPr lang="uk-UA" sz="2000" dirty="0" err="1" smtClean="0">
                          <a:latin typeface="Garamond" pitchFamily="18" charset="0"/>
                        </a:rPr>
                        <a:t>The</a:t>
                      </a:r>
                      <a:r>
                        <a:rPr lang="uk-UA" sz="2000" dirty="0" smtClean="0">
                          <a:latin typeface="Garamond" pitchFamily="18" charset="0"/>
                        </a:rPr>
                        <a:t> </a:t>
                      </a:r>
                      <a:r>
                        <a:rPr lang="uk-UA" sz="2000" dirty="0" err="1" smtClean="0">
                          <a:latin typeface="Garamond" pitchFamily="18" charset="0"/>
                        </a:rPr>
                        <a:t>Matrix</a:t>
                      </a:r>
                      <a:r>
                        <a:rPr lang="uk-UA" sz="2000" dirty="0" smtClean="0">
                          <a:latin typeface="Garamond" pitchFamily="18" charset="0"/>
                        </a:rPr>
                        <a:t>)</a:t>
                      </a:r>
                      <a:endParaRPr lang="ru-RU" sz="20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Garamond" pitchFamily="18" charset="0"/>
                        </a:rPr>
                        <a:t>132</a:t>
                      </a:r>
                      <a:endParaRPr lang="ru-RU" sz="20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Garamond" pitchFamily="18" charset="0"/>
                        </a:rPr>
                        <a:t>7.72</a:t>
                      </a:r>
                      <a:endParaRPr lang="ru-RU" sz="2000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2000" dirty="0" err="1" smtClean="0">
                          <a:latin typeface="Garamond" pitchFamily="18" charset="0"/>
                        </a:rPr>
                        <a:t>Ирония</a:t>
                      </a:r>
                      <a:r>
                        <a:rPr lang="uk-UA" sz="2000" dirty="0" smtClean="0">
                          <a:latin typeface="Garamond" pitchFamily="18" charset="0"/>
                        </a:rPr>
                        <a:t> </a:t>
                      </a:r>
                      <a:r>
                        <a:rPr lang="uk-UA" sz="2000" dirty="0" err="1" smtClean="0">
                          <a:latin typeface="Garamond" pitchFamily="18" charset="0"/>
                        </a:rPr>
                        <a:t>судьбы</a:t>
                      </a:r>
                      <a:r>
                        <a:rPr lang="uk-UA" sz="2000" dirty="0" smtClean="0">
                          <a:latin typeface="Garamond" pitchFamily="18" charset="0"/>
                        </a:rPr>
                        <a:t>, </a:t>
                      </a:r>
                      <a:r>
                        <a:rPr lang="uk-UA" sz="2000" dirty="0" err="1" smtClean="0">
                          <a:latin typeface="Garamond" pitchFamily="18" charset="0"/>
                        </a:rPr>
                        <a:t>или</a:t>
                      </a:r>
                      <a:r>
                        <a:rPr lang="uk-UA" sz="2000" dirty="0" smtClean="0">
                          <a:latin typeface="Garamond" pitchFamily="18" charset="0"/>
                        </a:rPr>
                        <a:t> С легким паром!</a:t>
                      </a:r>
                      <a:endParaRPr lang="ru-RU" sz="20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Garamond" pitchFamily="18" charset="0"/>
                        </a:rPr>
                        <a:t>132</a:t>
                      </a:r>
                      <a:endParaRPr lang="ru-RU" sz="20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latin typeface="Garamond" pitchFamily="18" charset="0"/>
                        </a:rPr>
                        <a:t>7.7</a:t>
                      </a:r>
                      <a:endParaRPr lang="ru-RU" sz="2000" dirty="0">
                        <a:latin typeface="Garamond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2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2178"/>
            <a:ext cx="8208912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Кластеризация тестовой выборки</a:t>
            </a:r>
            <a:endParaRPr lang="ru-RU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pic>
        <p:nvPicPr>
          <p:cNvPr id="8" name="Объект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92436"/>
            <a:ext cx="6266145" cy="56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6500" y="-99392"/>
            <a:ext cx="8820472" cy="8640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ru-RU" sz="38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Агломеративная</a:t>
            </a:r>
            <a:r>
              <a:rPr lang="ru-RU" sz="3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 кластеризация фильмов</a:t>
            </a:r>
            <a:endParaRPr lang="ru-RU" sz="3800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02114" y="764704"/>
            <a:ext cx="7803834" cy="423738"/>
          </a:xfrm>
        </p:spPr>
        <p:txBody>
          <a:bodyPr/>
          <a:lstStyle/>
          <a:p>
            <a:r>
              <a:rPr lang="uk-UA" sz="2400" b="0" dirty="0">
                <a:latin typeface="Georgia" pitchFamily="18" charset="0"/>
              </a:rPr>
              <a:t>Шерлок Холмс и доктор </a:t>
            </a:r>
            <a:r>
              <a:rPr lang="uk-UA" sz="2400" b="0" dirty="0" err="1">
                <a:latin typeface="Georgia" pitchFamily="18" charset="0"/>
              </a:rPr>
              <a:t>Ватсон</a:t>
            </a:r>
            <a:r>
              <a:rPr lang="uk-UA" sz="2400" b="0" dirty="0">
                <a:latin typeface="Georgia" pitchFamily="18" charset="0"/>
              </a:rPr>
              <a:t>: Собака </a:t>
            </a:r>
            <a:r>
              <a:rPr lang="uk-UA" sz="2400" b="0" dirty="0" err="1">
                <a:latin typeface="Georgia" pitchFamily="18" charset="0"/>
              </a:rPr>
              <a:t>Баскервилей</a:t>
            </a:r>
            <a:endParaRPr lang="ru-RU" sz="2400" b="0" dirty="0">
              <a:latin typeface="Georgia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76823935"/>
              </p:ext>
            </p:extLst>
          </p:nvPr>
        </p:nvGraphicFramePr>
        <p:xfrm>
          <a:off x="251520" y="4766566"/>
          <a:ext cx="4896543" cy="1745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781"/>
                <a:gridCol w="497954"/>
                <a:gridCol w="1420947"/>
                <a:gridCol w="838861"/>
              </a:tblGrid>
              <a:tr h="4969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Garamond" pitchFamily="18" charset="0"/>
                        </a:rPr>
                        <a:t>Мера близости</a:t>
                      </a:r>
                      <a:endParaRPr lang="ru-RU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itchFamily="18" charset="0"/>
                        </a:rPr>
                        <a:t>k</a:t>
                      </a:r>
                      <a:endParaRPr lang="ru-RU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aramond" pitchFamily="18" charset="0"/>
                        </a:rPr>
                        <a:t>silhouette </a:t>
                      </a:r>
                      <a:endParaRPr lang="ru-RU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itchFamily="18" charset="0"/>
                        </a:rPr>
                        <a:t>MAE</a:t>
                      </a:r>
                      <a:endParaRPr lang="ru-RU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416157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Garamond" pitchFamily="18" charset="0"/>
                        </a:rPr>
                        <a:t>Корреляция Пирсона</a:t>
                      </a:r>
                      <a:endParaRPr lang="ru-RU" sz="16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aramond" pitchFamily="18" charset="0"/>
                        </a:rPr>
                        <a:t>7</a:t>
                      </a:r>
                      <a:endParaRPr lang="ru-RU" sz="16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dirty="0" smtClean="0">
                          <a:latin typeface="Garamond" pitchFamily="18" charset="0"/>
                        </a:rPr>
                        <a:t>0,1692</a:t>
                      </a:r>
                      <a:endParaRPr lang="en-US" sz="1600" dirty="0" smtClean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Garamond" pitchFamily="18" charset="0"/>
                        </a:rPr>
                        <a:t>1,7937</a:t>
                      </a:r>
                    </a:p>
                  </a:txBody>
                  <a:tcPr/>
                </a:tc>
              </a:tr>
              <a:tr h="416157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Garamond" pitchFamily="18" charset="0"/>
                        </a:rPr>
                        <a:t>Косинусная мера</a:t>
                      </a:r>
                      <a:endParaRPr lang="ru-RU" sz="16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aramond" pitchFamily="18" charset="0"/>
                        </a:rPr>
                        <a:t>11</a:t>
                      </a:r>
                      <a:endParaRPr lang="ru-RU" sz="16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dirty="0" smtClean="0">
                          <a:latin typeface="Garamond" pitchFamily="18" charset="0"/>
                        </a:rPr>
                        <a:t>0,3663</a:t>
                      </a:r>
                      <a:endParaRPr lang="ru-RU" sz="1600" dirty="0" smtClean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Garamond" pitchFamily="18" charset="0"/>
                        </a:rPr>
                        <a:t>1,4649</a:t>
                      </a:r>
                    </a:p>
                  </a:txBody>
                  <a:tcPr/>
                </a:tc>
              </a:tr>
              <a:tr h="416157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Garamond" pitchFamily="18" charset="0"/>
                        </a:rPr>
                        <a:t>Корреляция</a:t>
                      </a:r>
                      <a:r>
                        <a:rPr lang="ru-RU" sz="1600" baseline="0" dirty="0" smtClean="0">
                          <a:latin typeface="Garamond" pitchFamily="18" charset="0"/>
                        </a:rPr>
                        <a:t> </a:t>
                      </a:r>
                      <a:r>
                        <a:rPr lang="ru-RU" sz="1600" baseline="0" dirty="0" err="1" smtClean="0">
                          <a:latin typeface="Garamond" pitchFamily="18" charset="0"/>
                        </a:rPr>
                        <a:t>Спирмена</a:t>
                      </a:r>
                      <a:endParaRPr lang="ru-RU" sz="16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16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0,1262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3,1258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3489384" cy="283728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36" y="1196752"/>
            <a:ext cx="2808312" cy="258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40" y="3925951"/>
            <a:ext cx="2808312" cy="260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>
          <a:xfrm>
            <a:off x="0" y="4178053"/>
            <a:ext cx="5652120" cy="438671"/>
          </a:xfrm>
        </p:spPr>
        <p:txBody>
          <a:bodyPr/>
          <a:lstStyle/>
          <a:p>
            <a:r>
              <a:rPr lang="ru-RU" sz="1800" dirty="0" smtClean="0">
                <a:latin typeface="Garamond" pitchFamily="18" charset="0"/>
              </a:rPr>
              <a:t>Наилучшие значения качества кластеризации </a:t>
            </a:r>
            <a:endParaRPr lang="ru-RU" sz="18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520" y="-99392"/>
            <a:ext cx="8820472" cy="8640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ru-RU" sz="38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Агломеративная</a:t>
            </a:r>
            <a:r>
              <a:rPr lang="ru-RU" sz="3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 кластеризация фильмов</a:t>
            </a:r>
            <a:endParaRPr lang="ru-RU" sz="3800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"/>
          </p:nvPr>
        </p:nvSpPr>
        <p:spPr>
          <a:xfrm>
            <a:off x="-324544" y="548680"/>
            <a:ext cx="9144000" cy="504056"/>
          </a:xfrm>
        </p:spPr>
        <p:txBody>
          <a:bodyPr/>
          <a:lstStyle/>
          <a:p>
            <a:r>
              <a:rPr lang="ru-RU" dirty="0" smtClean="0">
                <a:latin typeface="Garamond" pitchFamily="18" charset="0"/>
              </a:rPr>
              <a:t>Соседи фильма «</a:t>
            </a:r>
            <a:r>
              <a:rPr lang="uk-UA" dirty="0">
                <a:latin typeface="Garamond" pitchFamily="18" charset="0"/>
              </a:rPr>
              <a:t>Шерлок Холмс и доктор </a:t>
            </a:r>
            <a:r>
              <a:rPr lang="uk-UA" dirty="0" err="1">
                <a:latin typeface="Garamond" pitchFamily="18" charset="0"/>
              </a:rPr>
              <a:t>Ватсон</a:t>
            </a:r>
            <a:r>
              <a:rPr lang="uk-UA" dirty="0">
                <a:latin typeface="Garamond" pitchFamily="18" charset="0"/>
              </a:rPr>
              <a:t>: Собака </a:t>
            </a:r>
            <a:r>
              <a:rPr lang="uk-UA" dirty="0" err="1" smtClean="0">
                <a:latin typeface="Garamond" pitchFamily="18" charset="0"/>
              </a:rPr>
              <a:t>Баскервилей</a:t>
            </a:r>
            <a:r>
              <a:rPr lang="ru-RU" sz="2200" dirty="0" smtClean="0">
                <a:latin typeface="Garamond" pitchFamily="18" charset="0"/>
              </a:rPr>
              <a:t>»</a:t>
            </a:r>
            <a:endParaRPr lang="ru-RU" sz="2200" dirty="0">
              <a:latin typeface="Garamond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45492"/>
              </p:ext>
            </p:extLst>
          </p:nvPr>
        </p:nvGraphicFramePr>
        <p:xfrm>
          <a:off x="611560" y="1196752"/>
          <a:ext cx="7488832" cy="5015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 smtClean="0">
                          <a:latin typeface="Garamond" pitchFamily="18" charset="0"/>
                        </a:rPr>
                        <a:t>Корреляция Пирсона</a:t>
                      </a:r>
                      <a:r>
                        <a:rPr lang="en-US" sz="2200" b="1" dirty="0" smtClean="0">
                          <a:latin typeface="Garamond" pitchFamily="18" charset="0"/>
                        </a:rPr>
                        <a:t>, k = 7</a:t>
                      </a:r>
                      <a:endParaRPr lang="ru-RU" sz="2200" b="1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 smtClean="0">
                          <a:latin typeface="Garamond" pitchFamily="18" charset="0"/>
                        </a:rPr>
                        <a:t>Косинусная мера</a:t>
                      </a:r>
                      <a:r>
                        <a:rPr lang="en-US" sz="2200" b="1" dirty="0" smtClean="0">
                          <a:latin typeface="+mn-lt"/>
                        </a:rPr>
                        <a:t>, </a:t>
                      </a:r>
                      <a:r>
                        <a:rPr lang="en-US" sz="2200" b="1" dirty="0" smtClean="0">
                          <a:latin typeface="Garamond" pitchFamily="18" charset="0"/>
                        </a:rPr>
                        <a:t>k</a:t>
                      </a:r>
                      <a:r>
                        <a:rPr lang="en-US" sz="2200" b="1" baseline="0" dirty="0" smtClean="0">
                          <a:latin typeface="Garamond" pitchFamily="18" charset="0"/>
                        </a:rPr>
                        <a:t> = 11</a:t>
                      </a:r>
                      <a:endParaRPr lang="ru-RU" sz="2200" b="1" dirty="0" smtClean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40522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Шерлок Холмс и доктор </a:t>
                      </a:r>
                      <a:r>
                        <a:rPr lang="uk-UA" sz="2200" b="0" i="1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Ватсон</a:t>
                      </a: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: Охота на тигра</a:t>
                      </a:r>
                      <a:endParaRPr lang="ru-RU" sz="2200" b="0" i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200" b="0" i="1" dirty="0" smtClean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Шерлок </a:t>
                      </a:r>
                      <a:r>
                        <a:rPr lang="uk-UA" sz="2200" b="0" i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Холмс и доктор </a:t>
                      </a:r>
                      <a:r>
                        <a:rPr lang="uk-UA" sz="2200" b="0" i="1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Ватсон</a:t>
                      </a:r>
                      <a:r>
                        <a:rPr lang="uk-UA" sz="2200" b="0" i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: Король </a:t>
                      </a:r>
                      <a:r>
                        <a:rPr lang="uk-UA" sz="2200" b="0" i="1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шантажа</a:t>
                      </a:r>
                      <a:r>
                        <a:rPr lang="uk-UA" sz="2200" b="0" i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endParaRPr lang="ru-RU" sz="2200" b="0" i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200" b="0" i="1" dirty="0" smtClean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200" b="0" i="1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Джентльмены</a:t>
                      </a: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uk-UA" sz="2200" b="0" i="1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удачи</a:t>
                      </a:r>
                      <a:endParaRPr lang="ru-RU" sz="2200" b="0" i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200" b="0" i="1" dirty="0" smtClean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 </a:t>
                      </a:r>
                      <a:r>
                        <a:rPr lang="uk-UA" sz="2200" b="0" i="1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стульев</a:t>
                      </a:r>
                      <a:endParaRPr lang="uk-UA" sz="2200" b="0" i="1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200" b="0" i="1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8940">
                <a:tc>
                  <a:txBody>
                    <a:bodyPr/>
                    <a:lstStyle/>
                    <a:p>
                      <a:r>
                        <a:rPr lang="uk-UA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Укрощение</a:t>
                      </a:r>
                      <a:r>
                        <a:rPr lang="uk-UA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строптивого</a:t>
                      </a:r>
                      <a:endParaRPr lang="ru-RU" sz="2200" b="0" i="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b="0" i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Д`Артаньян и три мушкетера </a:t>
                      </a:r>
                      <a:endParaRPr lang="ru-RU" sz="2200" b="0" i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8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b="0" i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Служебный роман</a:t>
                      </a:r>
                      <a:endParaRPr lang="ru-RU" sz="2200" b="0" i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Трое</a:t>
                      </a: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 в </a:t>
                      </a: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лодке</a:t>
                      </a: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, не </a:t>
                      </a: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считая</a:t>
                      </a: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 собаки 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8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Москва </a:t>
                      </a: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слезам</a:t>
                      </a: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 не </a:t>
                      </a: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верит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За </a:t>
                      </a: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двумя</a:t>
                      </a: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 </a:t>
                      </a: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зайцами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8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Невероятные</a:t>
                      </a:r>
                      <a:r>
                        <a:rPr lang="uk-UA" sz="220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</a:t>
                      </a:r>
                      <a:r>
                        <a:rPr lang="uk-UA" sz="220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приключения</a:t>
                      </a:r>
                      <a:r>
                        <a:rPr lang="uk-UA" sz="220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</a:t>
                      </a:r>
                      <a:r>
                        <a:rPr lang="uk-UA" sz="220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итальянцев</a:t>
                      </a:r>
                      <a:r>
                        <a:rPr lang="uk-UA" sz="220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в </a:t>
                      </a:r>
                      <a:r>
                        <a:rPr lang="uk-UA" sz="220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России</a:t>
                      </a:r>
                      <a:endParaRPr lang="ru-RU" sz="220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  <a:cs typeface="Shrut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i="0" dirty="0" err="1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Иван</a:t>
                      </a:r>
                      <a:r>
                        <a:rPr lang="uk-UA" sz="2200" i="0" dirty="0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</a:t>
                      </a:r>
                      <a:r>
                        <a:rPr lang="uk-UA" sz="2200" i="0" dirty="0" err="1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Васильевич</a:t>
                      </a:r>
                      <a:r>
                        <a:rPr lang="uk-UA" sz="2200" i="0" dirty="0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</a:t>
                      </a:r>
                      <a:r>
                        <a:rPr lang="uk-UA" sz="2200" i="0" dirty="0" err="1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меняет</a:t>
                      </a:r>
                      <a:r>
                        <a:rPr lang="uk-UA" sz="2200" i="0" dirty="0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</a:t>
                      </a:r>
                      <a:r>
                        <a:rPr lang="uk-UA" sz="2200" i="0" dirty="0" err="1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профессию</a:t>
                      </a:r>
                      <a:endParaRPr lang="ru-RU" sz="220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  <a:cs typeface="Shruti" pitchFamily="34" charset="0"/>
                      </a:endParaRPr>
                    </a:p>
                  </a:txBody>
                  <a:tcPr marL="68580" marR="68580" marT="0" marB="0"/>
                </a:tc>
              </a:tr>
              <a:tr h="498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Собачье</a:t>
                      </a:r>
                      <a:r>
                        <a:rPr lang="uk-UA" sz="220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</a:t>
                      </a:r>
                      <a:r>
                        <a:rPr lang="uk-UA" sz="220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сердце</a:t>
                      </a:r>
                      <a:r>
                        <a:rPr lang="uk-UA" sz="220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</a:t>
                      </a:r>
                      <a:endParaRPr lang="ru-RU" sz="220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  <a:cs typeface="Shrut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i="0" dirty="0" err="1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Человек</a:t>
                      </a:r>
                      <a:r>
                        <a:rPr lang="uk-UA" sz="2200" i="0" dirty="0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</a:t>
                      </a:r>
                      <a:r>
                        <a:rPr lang="uk-UA" sz="2200" i="0" dirty="0" err="1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дождя</a:t>
                      </a:r>
                      <a:endParaRPr lang="ru-RU" sz="220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  <a:cs typeface="Shruti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6500" y="-99392"/>
            <a:ext cx="8820472" cy="8640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ru-RU" sz="3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Кластеризация фильмов,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K-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medoids</a:t>
            </a:r>
            <a:endParaRPr lang="ru-RU" sz="3800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0729" y="530294"/>
            <a:ext cx="7803834" cy="423738"/>
          </a:xfrm>
        </p:spPr>
        <p:txBody>
          <a:bodyPr/>
          <a:lstStyle/>
          <a:p>
            <a:r>
              <a:rPr lang="uk-UA" sz="2200" b="0" dirty="0">
                <a:latin typeface="Georgia" pitchFamily="18" charset="0"/>
              </a:rPr>
              <a:t>Шерлок Холмс и доктор </a:t>
            </a:r>
            <a:r>
              <a:rPr lang="uk-UA" sz="2200" b="0" dirty="0" err="1">
                <a:latin typeface="Georgia" pitchFamily="18" charset="0"/>
              </a:rPr>
              <a:t>Ватсон</a:t>
            </a:r>
            <a:r>
              <a:rPr lang="uk-UA" sz="2200" b="0" dirty="0">
                <a:latin typeface="Georgia" pitchFamily="18" charset="0"/>
              </a:rPr>
              <a:t>: Собака </a:t>
            </a:r>
            <a:r>
              <a:rPr lang="uk-UA" sz="2200" b="0" dirty="0" err="1">
                <a:latin typeface="Georgia" pitchFamily="18" charset="0"/>
              </a:rPr>
              <a:t>Баскервилей</a:t>
            </a:r>
            <a:endParaRPr lang="ru-RU" sz="2200" b="0" dirty="0">
              <a:latin typeface="Georgia" pitchFamily="18" charset="0"/>
            </a:endParaRP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>
          <a:xfrm>
            <a:off x="-346713" y="1011157"/>
            <a:ext cx="5652120" cy="617643"/>
          </a:xfrm>
        </p:spPr>
        <p:txBody>
          <a:bodyPr/>
          <a:lstStyle/>
          <a:p>
            <a:r>
              <a:rPr lang="ru-RU" sz="1800" dirty="0" smtClean="0">
                <a:latin typeface="Garamond" pitchFamily="18" charset="0"/>
              </a:rPr>
              <a:t>Наилучшие значения качества </a:t>
            </a:r>
            <a:endParaRPr lang="en-US" sz="1800" dirty="0" smtClean="0">
              <a:latin typeface="Garamond" pitchFamily="18" charset="0"/>
            </a:endParaRPr>
          </a:p>
          <a:p>
            <a:r>
              <a:rPr lang="ru-RU" sz="1800" dirty="0" smtClean="0">
                <a:latin typeface="Garamond" pitchFamily="18" charset="0"/>
              </a:rPr>
              <a:t>кластеризации </a:t>
            </a:r>
            <a:endParaRPr lang="ru-RU" sz="1800" dirty="0">
              <a:latin typeface="Garamond" pitchFamily="18" charset="0"/>
            </a:endParaRPr>
          </a:p>
        </p:txBody>
      </p:sp>
      <p:graphicFrame>
        <p:nvGraphicFramePr>
          <p:cNvPr id="10" name="Объект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67276107"/>
              </p:ext>
            </p:extLst>
          </p:nvPr>
        </p:nvGraphicFramePr>
        <p:xfrm>
          <a:off x="251520" y="1628800"/>
          <a:ext cx="4176463" cy="207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206"/>
                <a:gridCol w="530344"/>
                <a:gridCol w="795517"/>
                <a:gridCol w="994396"/>
              </a:tblGrid>
              <a:tr h="4969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Garamond" pitchFamily="18" charset="0"/>
                        </a:rPr>
                        <a:t>Мера близости</a:t>
                      </a:r>
                      <a:endParaRPr lang="ru-RU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itchFamily="18" charset="0"/>
                        </a:rPr>
                        <a:t>k</a:t>
                      </a:r>
                      <a:endParaRPr lang="ru-RU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Garamond" pitchFamily="18" charset="0"/>
                        </a:rPr>
                        <a:t>sil</a:t>
                      </a:r>
                      <a:r>
                        <a:rPr lang="en-US" sz="1800" dirty="0" smtClean="0">
                          <a:latin typeface="Garamond" pitchFamily="18" charset="0"/>
                        </a:rPr>
                        <a:t>. </a:t>
                      </a:r>
                      <a:endParaRPr lang="ru-RU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aramond" pitchFamily="18" charset="0"/>
                        </a:rPr>
                        <a:t>MAE</a:t>
                      </a:r>
                      <a:endParaRPr lang="ru-RU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416157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Garamond" pitchFamily="18" charset="0"/>
                        </a:rPr>
                        <a:t>Корреляция </a:t>
                      </a:r>
                      <a:endParaRPr lang="en-US" sz="1600" dirty="0" smtClean="0">
                        <a:latin typeface="Garamond" pitchFamily="18" charset="0"/>
                      </a:endParaRPr>
                    </a:p>
                    <a:p>
                      <a:r>
                        <a:rPr lang="ru-RU" sz="1600" dirty="0" smtClean="0">
                          <a:latin typeface="Garamond" pitchFamily="18" charset="0"/>
                        </a:rPr>
                        <a:t>Пирсона</a:t>
                      </a:r>
                      <a:endParaRPr lang="ru-RU" sz="16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15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0,1487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1,7903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6157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Garamond" pitchFamily="18" charset="0"/>
                        </a:rPr>
                        <a:t>Косинусная мера</a:t>
                      </a:r>
                      <a:endParaRPr lang="ru-RU" sz="16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6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0,1171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1,5557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6157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Garamond" pitchFamily="18" charset="0"/>
                        </a:rPr>
                        <a:t>Корреляция</a:t>
                      </a:r>
                      <a:r>
                        <a:rPr lang="ru-RU" sz="1600" baseline="0" dirty="0" smtClean="0">
                          <a:latin typeface="Garamond" pitchFamily="18" charset="0"/>
                        </a:rPr>
                        <a:t> </a:t>
                      </a:r>
                      <a:endParaRPr lang="en-US" sz="1600" baseline="0" dirty="0" smtClean="0">
                        <a:latin typeface="Garamond" pitchFamily="18" charset="0"/>
                      </a:endParaRPr>
                    </a:p>
                    <a:p>
                      <a:r>
                        <a:rPr lang="ru-RU" sz="1600" baseline="0" dirty="0" err="1" smtClean="0">
                          <a:latin typeface="Garamond" pitchFamily="18" charset="0"/>
                        </a:rPr>
                        <a:t>Спирмена</a:t>
                      </a:r>
                      <a:endParaRPr lang="ru-RU" sz="16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15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0,1160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3,0639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48" y="3947701"/>
            <a:ext cx="3240360" cy="270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688" y="3964307"/>
            <a:ext cx="3200555" cy="267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24744"/>
            <a:ext cx="3189219" cy="27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5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520" y="-99392"/>
            <a:ext cx="8820472" cy="8640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ru-RU" sz="3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Кластеризация фильмов</a:t>
            </a:r>
            <a:r>
              <a:rPr lang="ru-RU" sz="4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 , 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K-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medoids</a:t>
            </a:r>
            <a:endParaRPr lang="ru-RU" sz="3800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"/>
          </p:nvPr>
        </p:nvSpPr>
        <p:spPr>
          <a:xfrm>
            <a:off x="-324544" y="548680"/>
            <a:ext cx="9144000" cy="504056"/>
          </a:xfrm>
        </p:spPr>
        <p:txBody>
          <a:bodyPr/>
          <a:lstStyle/>
          <a:p>
            <a:r>
              <a:rPr lang="ru-RU" dirty="0" smtClean="0">
                <a:latin typeface="Garamond" pitchFamily="18" charset="0"/>
              </a:rPr>
              <a:t>Соседи фильма «</a:t>
            </a:r>
            <a:r>
              <a:rPr lang="uk-UA" dirty="0">
                <a:latin typeface="Garamond" pitchFamily="18" charset="0"/>
              </a:rPr>
              <a:t>Шерлок Холмс и доктор </a:t>
            </a:r>
            <a:r>
              <a:rPr lang="uk-UA" dirty="0" err="1">
                <a:latin typeface="Garamond" pitchFamily="18" charset="0"/>
              </a:rPr>
              <a:t>Ватсон</a:t>
            </a:r>
            <a:r>
              <a:rPr lang="uk-UA" dirty="0">
                <a:latin typeface="Garamond" pitchFamily="18" charset="0"/>
              </a:rPr>
              <a:t>: Собака </a:t>
            </a:r>
            <a:r>
              <a:rPr lang="uk-UA" dirty="0" err="1" smtClean="0">
                <a:latin typeface="Garamond" pitchFamily="18" charset="0"/>
              </a:rPr>
              <a:t>Баскервилей</a:t>
            </a:r>
            <a:r>
              <a:rPr lang="ru-RU" sz="2200" dirty="0" smtClean="0">
                <a:latin typeface="Garamond" pitchFamily="18" charset="0"/>
              </a:rPr>
              <a:t>»</a:t>
            </a:r>
            <a:endParaRPr lang="ru-RU" sz="2200" dirty="0">
              <a:latin typeface="Garamond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04978"/>
              </p:ext>
            </p:extLst>
          </p:nvPr>
        </p:nvGraphicFramePr>
        <p:xfrm>
          <a:off x="467544" y="1196752"/>
          <a:ext cx="7776864" cy="5242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2808312"/>
                <a:gridCol w="2448272"/>
              </a:tblGrid>
              <a:tr h="7920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Garamond" pitchFamily="18" charset="0"/>
                        </a:rPr>
                        <a:t>Корреляция Пирсона</a:t>
                      </a:r>
                      <a:r>
                        <a:rPr lang="en-US" sz="2000" b="1" dirty="0" smtClean="0">
                          <a:latin typeface="Garamond" pitchFamily="18" charset="0"/>
                        </a:rPr>
                        <a:t>, k = 7</a:t>
                      </a:r>
                      <a:endParaRPr lang="ru-RU" sz="2000" b="1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Garamond" pitchFamily="18" charset="0"/>
                        </a:rPr>
                        <a:t>Косинусная мера</a:t>
                      </a:r>
                      <a:r>
                        <a:rPr lang="en-US" sz="2000" b="1" dirty="0" smtClean="0">
                          <a:latin typeface="+mn-lt"/>
                        </a:rPr>
                        <a:t>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Garamond" pitchFamily="18" charset="0"/>
                        </a:rPr>
                        <a:t>k</a:t>
                      </a:r>
                      <a:r>
                        <a:rPr lang="en-US" sz="2000" b="1" baseline="0" dirty="0" smtClean="0">
                          <a:latin typeface="Garamond" pitchFamily="18" charset="0"/>
                        </a:rPr>
                        <a:t> = 11</a:t>
                      </a:r>
                      <a:endParaRPr lang="ru-RU" sz="2000" b="1" dirty="0" smtClean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Garamond" pitchFamily="18" charset="0"/>
                        </a:rPr>
                        <a:t>Корреляция </a:t>
                      </a:r>
                      <a:r>
                        <a:rPr lang="ru-RU" sz="2000" b="1" dirty="0" err="1" smtClean="0">
                          <a:latin typeface="Garamond" pitchFamily="18" charset="0"/>
                        </a:rPr>
                        <a:t>Спирмена</a:t>
                      </a:r>
                      <a:r>
                        <a:rPr lang="ru-RU" sz="2000" b="1" dirty="0" smtClean="0">
                          <a:latin typeface="Garamond" pitchFamily="18" charset="0"/>
                        </a:rPr>
                        <a:t>, </a:t>
                      </a:r>
                      <a:r>
                        <a:rPr lang="en-US" sz="2000" b="1" dirty="0" smtClean="0">
                          <a:latin typeface="Garamond" pitchFamily="18" charset="0"/>
                        </a:rPr>
                        <a:t>k = 15</a:t>
                      </a:r>
                      <a:endParaRPr lang="ru-RU" sz="2000" b="1" dirty="0" smtClean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40522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Шерлок Холмс и доктор </a:t>
                      </a:r>
                      <a:r>
                        <a:rPr lang="uk-UA" sz="2200" b="0" i="1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Ватсон</a:t>
                      </a: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: Охота на тигра</a:t>
                      </a:r>
                      <a:endParaRPr lang="ru-RU" sz="2200" b="0" i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204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Шерлок </a:t>
                      </a:r>
                      <a:r>
                        <a:rPr lang="uk-UA" sz="2200" b="0" i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Холмс и доктор </a:t>
                      </a:r>
                      <a:r>
                        <a:rPr lang="uk-UA" sz="2200" b="0" i="1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Ватсон</a:t>
                      </a:r>
                      <a:r>
                        <a:rPr lang="uk-UA" sz="2200" b="0" i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: Король </a:t>
                      </a:r>
                      <a:r>
                        <a:rPr lang="uk-UA" sz="2200" b="0" i="1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шантажа</a:t>
                      </a:r>
                      <a:r>
                        <a:rPr lang="uk-UA" sz="2200" b="0" i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endParaRPr lang="ru-RU" sz="2200" b="0" i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204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...А зори </a:t>
                      </a:r>
                      <a:r>
                        <a:rPr lang="uk-UA" sz="2200" b="0" i="1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здесь</a:t>
                      </a: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uk-UA" sz="2200" b="0" i="1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тихие</a:t>
                      </a:r>
                      <a:endParaRPr lang="ru-RU" sz="2200" b="0" i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8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Москва слезам не верит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Человек дождя</a:t>
                      </a:r>
                      <a:endParaRPr lang="ru-RU" sz="2200" b="0" i="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Карнавал</a:t>
                      </a:r>
                      <a:endParaRPr lang="ru-RU" sz="2200" b="0" i="0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498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Кин-дза-дза</a:t>
                      </a:r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!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Афоня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Любовь и голуби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8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Джентльмены удачи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Москва </a:t>
                      </a: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слезам</a:t>
                      </a: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 не </a:t>
                      </a: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верит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Сбежавшая невеста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8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i="0" dirty="0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Человек с бульвара Капуцинов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  <a:cs typeface="Shrut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Форрест</a:t>
                      </a:r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Гамп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  <a:cs typeface="Shrut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Обыкновенное чудо 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  <a:cs typeface="Shruti" pitchFamily="34" charset="0"/>
                      </a:endParaRPr>
                    </a:p>
                  </a:txBody>
                  <a:tcPr marL="68580" marR="68580" marT="0" marB="0"/>
                </a:tc>
              </a:tr>
              <a:tr h="498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Жестокий романс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Чарли и шоколадная фабрика</a:t>
                      </a:r>
                      <a:endParaRPr lang="ru-RU" sz="2200" b="0" kern="1200" dirty="0">
                        <a:solidFill>
                          <a:schemeClr val="dk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i="0" dirty="0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Титаник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  <a:cs typeface="Shruti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0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2178"/>
            <a:ext cx="7620000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Рекомендации</a:t>
            </a:r>
            <a:endParaRPr lang="ru-RU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251520" y="1107617"/>
            <a:ext cx="7920880" cy="495746"/>
          </a:xfrm>
        </p:spPr>
        <p:txBody>
          <a:bodyPr/>
          <a:lstStyle/>
          <a:p>
            <a:r>
              <a:rPr lang="ru-RU" sz="2700" dirty="0">
                <a:solidFill>
                  <a:srgbClr val="002060"/>
                </a:solidFill>
                <a:latin typeface="Georgia" pitchFamily="18" charset="0"/>
              </a:rPr>
              <a:t>Проблемы </a:t>
            </a:r>
            <a:r>
              <a:rPr lang="ru-RU" sz="2700" dirty="0" smtClean="0">
                <a:solidFill>
                  <a:srgbClr val="002060"/>
                </a:solidFill>
                <a:latin typeface="Georgia" pitchFamily="18" charset="0"/>
              </a:rPr>
              <a:t>информационного </a:t>
            </a:r>
            <a:r>
              <a:rPr lang="ru-RU" sz="2700" dirty="0">
                <a:solidFill>
                  <a:srgbClr val="002060"/>
                </a:solidFill>
                <a:latin typeface="Georgia" pitchFamily="18" charset="0"/>
              </a:rPr>
              <a:t>общества</a:t>
            </a:r>
            <a:r>
              <a:rPr lang="ru-RU" sz="2700" dirty="0" smtClean="0">
                <a:solidFill>
                  <a:srgbClr val="002060"/>
                </a:solidFill>
                <a:latin typeface="Georgia" pitchFamily="18" charset="0"/>
              </a:rPr>
              <a:t>:</a:t>
            </a:r>
            <a:endParaRPr lang="ru-RU" sz="27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539552" y="1828197"/>
            <a:ext cx="7776864" cy="1440160"/>
          </a:xfrm>
        </p:spPr>
        <p:txBody>
          <a:bodyPr>
            <a:noAutofit/>
          </a:bodyPr>
          <a:lstStyle/>
          <a:p>
            <a:pPr indent="-504000">
              <a:buFont typeface="Wingdings" pitchFamily="2" charset="2"/>
              <a:buChar char="q"/>
            </a:pPr>
            <a:r>
              <a:rPr lang="ru-RU" sz="2600" dirty="0" smtClean="0">
                <a:latin typeface="Garamond" pitchFamily="18" charset="0"/>
              </a:rPr>
              <a:t>Чрезмерное количество доступной информации.</a:t>
            </a:r>
          </a:p>
          <a:p>
            <a:pPr indent="-504000">
              <a:buFont typeface="Wingdings" pitchFamily="2" charset="2"/>
              <a:buChar char="q"/>
            </a:pPr>
            <a:r>
              <a:rPr lang="ru-RU" sz="2600" dirty="0" smtClean="0">
                <a:latin typeface="Garamond" pitchFamily="18" charset="0"/>
              </a:rPr>
              <a:t>Большой выбор.</a:t>
            </a:r>
          </a:p>
          <a:p>
            <a:pPr indent="-504000">
              <a:buFont typeface="Wingdings" pitchFamily="2" charset="2"/>
              <a:buChar char="q"/>
            </a:pPr>
            <a:r>
              <a:rPr lang="ru-RU" sz="2600" dirty="0" smtClean="0">
                <a:latin typeface="Garamond" pitchFamily="18" charset="0"/>
              </a:rPr>
              <a:t>Огромное пространство поиска.</a:t>
            </a:r>
            <a:endParaRPr lang="ru-RU" sz="2600" dirty="0">
              <a:latin typeface="Garamond" pitchFamily="18" charset="0"/>
            </a:endParaRPr>
          </a:p>
        </p:txBody>
      </p:sp>
      <p:sp>
        <p:nvSpPr>
          <p:cNvPr id="11" name="Текст 3"/>
          <p:cNvSpPr txBox="1">
            <a:spLocks/>
          </p:cNvSpPr>
          <p:nvPr/>
        </p:nvSpPr>
        <p:spPr>
          <a:xfrm>
            <a:off x="160664" y="3359175"/>
            <a:ext cx="8059967" cy="544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 smtClean="0">
              <a:solidFill>
                <a:srgbClr val="002060"/>
              </a:solidFill>
              <a:latin typeface="Garamond" pitchFamily="18" charset="0"/>
            </a:endParaRPr>
          </a:p>
          <a:p>
            <a:r>
              <a:rPr lang="ru-RU" sz="2700" dirty="0" smtClean="0">
                <a:solidFill>
                  <a:srgbClr val="002060"/>
                </a:solidFill>
                <a:latin typeface="Georgia" pitchFamily="18" charset="0"/>
              </a:rPr>
              <a:t>Решение – рекомендательные системы:</a:t>
            </a:r>
            <a:endParaRPr lang="ru-RU" sz="27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4" name="Объект 2"/>
          <p:cNvSpPr>
            <a:spLocks noGrp="1"/>
          </p:cNvSpPr>
          <p:nvPr>
            <p:ph sz="half" idx="2"/>
          </p:nvPr>
        </p:nvSpPr>
        <p:spPr>
          <a:xfrm>
            <a:off x="467544" y="4149080"/>
            <a:ext cx="7776864" cy="2088232"/>
          </a:xfrm>
        </p:spPr>
        <p:txBody>
          <a:bodyPr>
            <a:noAutofit/>
          </a:bodyPr>
          <a:lstStyle/>
          <a:p>
            <a:pPr indent="-504000">
              <a:buFont typeface="Wingdings" pitchFamily="2" charset="2"/>
              <a:buChar char="q"/>
            </a:pPr>
            <a:r>
              <a:rPr lang="ru-RU" sz="2600" dirty="0" smtClean="0">
                <a:latin typeface="Garamond" pitchFamily="18" charset="0"/>
              </a:rPr>
              <a:t>Сокращение пространства поиска.</a:t>
            </a:r>
          </a:p>
          <a:p>
            <a:pPr indent="-504000">
              <a:buFont typeface="Wingdings" pitchFamily="2" charset="2"/>
              <a:buChar char="q"/>
            </a:pPr>
            <a:r>
              <a:rPr lang="ru-RU" sz="2600" dirty="0" smtClean="0">
                <a:latin typeface="Garamond" pitchFamily="18" charset="0"/>
              </a:rPr>
              <a:t>Автоматизация процесса создания рекомендаций.</a:t>
            </a:r>
          </a:p>
          <a:p>
            <a:pPr indent="-504000">
              <a:buFont typeface="Wingdings" pitchFamily="2" charset="2"/>
              <a:buChar char="q"/>
            </a:pPr>
            <a:r>
              <a:rPr lang="ru-RU" sz="2600" dirty="0" smtClean="0">
                <a:latin typeface="Garamond" pitchFamily="18" charset="0"/>
              </a:rPr>
              <a:t>Использование специальных алгоритмов для создания качественных рекомендаций.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1560" y="1628800"/>
            <a:ext cx="748883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67544" y="3903391"/>
            <a:ext cx="73448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6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34683"/>
            <a:ext cx="3623602" cy="261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93547"/>
            <a:ext cx="3909967" cy="292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2178"/>
            <a:ext cx="7620000" cy="8885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Веб-приложение</a:t>
            </a:r>
            <a:endParaRPr lang="ru-RU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67544" y="2762574"/>
            <a:ext cx="3657600" cy="2187015"/>
          </a:xfrm>
        </p:spPr>
        <p:txBody>
          <a:bodyPr/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ru-RU" sz="2200" b="0" dirty="0">
                <a:solidFill>
                  <a:schemeClr val="tx1"/>
                </a:solidFill>
                <a:latin typeface="Garamond" pitchFamily="18" charset="0"/>
              </a:rPr>
              <a:t>Предлагаемые </a:t>
            </a:r>
            <a:r>
              <a:rPr lang="ru-RU" sz="2200" b="0" dirty="0" smtClean="0">
                <a:solidFill>
                  <a:schemeClr val="tx1"/>
                </a:solidFill>
                <a:latin typeface="Garamond" pitchFamily="18" charset="0"/>
              </a:rPr>
              <a:t>для оценки </a:t>
            </a:r>
            <a:r>
              <a:rPr lang="ru-RU" sz="2200" b="0" dirty="0">
                <a:solidFill>
                  <a:schemeClr val="tx1"/>
                </a:solidFill>
                <a:latin typeface="Garamond" pitchFamily="18" charset="0"/>
              </a:rPr>
              <a:t>фильмы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ru-RU" sz="2200" b="0" dirty="0">
                <a:solidFill>
                  <a:schemeClr val="tx1"/>
                </a:solidFill>
                <a:latin typeface="Garamond" pitchFamily="18" charset="0"/>
              </a:rPr>
              <a:t>Оценённые фильмы </a:t>
            </a:r>
            <a:r>
              <a:rPr lang="ru-RU" sz="2200" b="0" dirty="0" smtClean="0">
                <a:solidFill>
                  <a:schemeClr val="tx1"/>
                </a:solidFill>
                <a:latin typeface="Garamond" pitchFamily="18" charset="0"/>
              </a:rPr>
              <a:t>пользователя/Статистика </a:t>
            </a:r>
            <a:endParaRPr lang="en-US" sz="2200" b="0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ru-RU" sz="2200" b="0" dirty="0" smtClean="0">
                <a:solidFill>
                  <a:schemeClr val="tx1"/>
                </a:solidFill>
                <a:latin typeface="Garamond" pitchFamily="18" charset="0"/>
              </a:rPr>
              <a:t>Рекомендуемые фильмы</a:t>
            </a:r>
            <a:endParaRPr lang="ru-RU" sz="2200" b="0" dirty="0">
              <a:solidFill>
                <a:schemeClr val="tx1"/>
              </a:solidFill>
              <a:latin typeface="Garamond" pitchFamily="18" charset="0"/>
            </a:endParaRPr>
          </a:p>
          <a:p>
            <a:pPr algn="just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364822" y="980728"/>
            <a:ext cx="7931224" cy="17281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500" dirty="0" smtClean="0">
                <a:latin typeface="Garamond" pitchFamily="18" charset="0"/>
              </a:rPr>
              <a:t>Разработанное веб-приложение рекомендательной системы содержит страницы:</a:t>
            </a:r>
            <a:endParaRPr lang="ru-RU" sz="2500" dirty="0">
              <a:latin typeface="Garamond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2200" dirty="0" smtClean="0">
                <a:latin typeface="Garamond" pitchFamily="18" charset="0"/>
              </a:rPr>
              <a:t>Логин/Регистрация</a:t>
            </a:r>
          </a:p>
          <a:p>
            <a:pPr>
              <a:buFont typeface="Wingdings" pitchFamily="2" charset="2"/>
              <a:buChar char="§"/>
            </a:pPr>
            <a:r>
              <a:rPr lang="ru-RU" sz="2200" dirty="0" smtClean="0">
                <a:latin typeface="Garamond" pitchFamily="18" charset="0"/>
              </a:rPr>
              <a:t>Поиск фильмов</a:t>
            </a: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46" y="3288187"/>
            <a:ext cx="4105275" cy="249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49080"/>
            <a:ext cx="4308295" cy="23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3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2178"/>
            <a:ext cx="7620000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95536" y="5877272"/>
            <a:ext cx="3657600" cy="639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ru-RU" sz="2500" dirty="0">
              <a:latin typeface="Garamond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355976" y="3437310"/>
            <a:ext cx="3657600" cy="639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419600" y="3933055"/>
            <a:ext cx="3657600" cy="219310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Прямоугольник 2074"/>
          <p:cNvSpPr/>
          <p:nvPr/>
        </p:nvSpPr>
        <p:spPr>
          <a:xfrm>
            <a:off x="2096172" y="4417839"/>
            <a:ext cx="452801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Список рекомендаций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561" y="0"/>
            <a:ext cx="7620000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Рекомендательные системы</a:t>
            </a:r>
            <a:endParaRPr lang="ru-RU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34728" y="1053580"/>
            <a:ext cx="2116058" cy="10718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Информация о пользователях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3130937" y="922554"/>
            <a:ext cx="1906027" cy="9474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Информация об объектах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5323098" y="1015704"/>
            <a:ext cx="3473557" cy="9728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Данные о предпочтениях многих пользователей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43772" y="3283107"/>
            <a:ext cx="2210101" cy="720080"/>
          </a:xfrm>
          <a:prstGeom prst="rect">
            <a:avLst/>
          </a:prstGeom>
          <a:gradFill flip="none" rotWithShape="1">
            <a:gsLst>
              <a:gs pos="0">
                <a:srgbClr val="53FFA1"/>
              </a:gs>
              <a:gs pos="50000">
                <a:srgbClr val="ABFFD9"/>
              </a:gs>
              <a:gs pos="100000">
                <a:srgbClr val="53FFA1"/>
              </a:gs>
            </a:gsLst>
            <a:lin ang="5400000" scaled="1"/>
            <a:tileRect/>
          </a:gra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Рекомендательная система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Стрелка вниз 32"/>
          <p:cNvSpPr/>
          <p:nvPr/>
        </p:nvSpPr>
        <p:spPr>
          <a:xfrm>
            <a:off x="3837449" y="3926591"/>
            <a:ext cx="792088" cy="640586"/>
          </a:xfrm>
          <a:prstGeom prst="downArrow">
            <a:avLst/>
          </a:prstGeom>
          <a:gradFill flip="none" rotWithShape="1">
            <a:gsLst>
              <a:gs pos="0">
                <a:srgbClr val="00B050"/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2082086" y="5085184"/>
            <a:ext cx="1424959" cy="576064"/>
          </a:xfrm>
          <a:prstGeom prst="roundRect">
            <a:avLst/>
          </a:prstGeom>
          <a:solidFill>
            <a:srgbClr val="ABF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Фильмы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2096173" y="5807211"/>
            <a:ext cx="1424959" cy="576064"/>
          </a:xfrm>
          <a:prstGeom prst="roundRect">
            <a:avLst/>
          </a:prstGeom>
          <a:solidFill>
            <a:srgbClr val="5BF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Книги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5253575" y="5807211"/>
            <a:ext cx="1424959" cy="5760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Друзья</a:t>
            </a:r>
            <a:endParaRPr lang="ru-RU" dirty="0"/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006" y="3712572"/>
            <a:ext cx="75221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41" y="4175199"/>
            <a:ext cx="75221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5952" y="4208084"/>
            <a:ext cx="75221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1373" y="4385728"/>
            <a:ext cx="75221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Скругленный прямоугольник 155"/>
          <p:cNvSpPr/>
          <p:nvPr/>
        </p:nvSpPr>
        <p:spPr>
          <a:xfrm>
            <a:off x="3696157" y="5072180"/>
            <a:ext cx="1424959" cy="5760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Веб-сайты</a:t>
            </a:r>
            <a:endParaRPr lang="ru-RU" dirty="0"/>
          </a:p>
        </p:txBody>
      </p:sp>
      <p:sp>
        <p:nvSpPr>
          <p:cNvPr id="186" name="Скругленный прямоугольник 185"/>
          <p:cNvSpPr/>
          <p:nvPr/>
        </p:nvSpPr>
        <p:spPr>
          <a:xfrm>
            <a:off x="3692206" y="5807211"/>
            <a:ext cx="1424959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Музыка</a:t>
            </a:r>
            <a:endParaRPr lang="ru-RU" dirty="0"/>
          </a:p>
        </p:txBody>
      </p:sp>
      <p:sp>
        <p:nvSpPr>
          <p:cNvPr id="187" name="Скругленный прямоугольник 186"/>
          <p:cNvSpPr/>
          <p:nvPr/>
        </p:nvSpPr>
        <p:spPr>
          <a:xfrm>
            <a:off x="5229970" y="5119634"/>
            <a:ext cx="1424959" cy="576064"/>
          </a:xfrm>
          <a:prstGeom prst="roundRect">
            <a:avLst/>
          </a:prstGeom>
          <a:solidFill>
            <a:srgbClr val="0047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Товары</a:t>
            </a:r>
            <a:endParaRPr lang="ru-RU" dirty="0"/>
          </a:p>
        </p:txBody>
      </p:sp>
      <p:sp>
        <p:nvSpPr>
          <p:cNvPr id="14" name="Прямоугольник с двумя скругленными противолежащими углами 13"/>
          <p:cNvSpPr/>
          <p:nvPr/>
        </p:nvSpPr>
        <p:spPr>
          <a:xfrm>
            <a:off x="1849672" y="2176449"/>
            <a:ext cx="1987777" cy="927388"/>
          </a:xfrm>
          <a:prstGeom prst="round2Diag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Content-based filtering</a:t>
            </a:r>
            <a:endParaRPr lang="ru-RU" dirty="0"/>
          </a:p>
        </p:txBody>
      </p:sp>
      <p:sp>
        <p:nvSpPr>
          <p:cNvPr id="35" name="Прямоугольник с двумя скругленными противолежащими углами 34"/>
          <p:cNvSpPr/>
          <p:nvPr/>
        </p:nvSpPr>
        <p:spPr>
          <a:xfrm>
            <a:off x="4481229" y="2171022"/>
            <a:ext cx="2362291" cy="909051"/>
          </a:xfrm>
          <a:prstGeom prst="round2Diag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Collaborative filtering</a:t>
            </a:r>
            <a:endParaRPr lang="ru-RU" dirty="0" smtClean="0"/>
          </a:p>
          <a:p>
            <a:pPr algn="ctr"/>
            <a:r>
              <a:rPr lang="ru-RU" dirty="0" smtClean="0"/>
              <a:t>(Модель, соседство)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2331" y="1808594"/>
            <a:ext cx="752216" cy="92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222" y="2026445"/>
            <a:ext cx="752215" cy="92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5776" y="1502136"/>
            <a:ext cx="752215" cy="61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8722" y="2900053"/>
            <a:ext cx="752215" cy="76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14" y="2926813"/>
            <a:ext cx="752214" cy="76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7154815">
            <a:off x="1419926" y="3573935"/>
            <a:ext cx="1484200" cy="14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4445185" flipH="1">
            <a:off x="5584321" y="3555037"/>
            <a:ext cx="1484200" cy="14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1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5" grpId="0" animBg="1"/>
      <p:bldP spid="7" grpId="0" uiExpand="1" animBg="1"/>
      <p:bldP spid="15" grpId="0" animBg="1"/>
      <p:bldP spid="16" grpId="0" animBg="1"/>
      <p:bldP spid="33" grpId="0" animBg="1"/>
      <p:bldP spid="47" grpId="0" animBg="1"/>
      <p:bldP spid="52" grpId="0" animBg="1"/>
      <p:bldP spid="53" grpId="0" animBg="1"/>
      <p:bldP spid="156" grpId="0" animBg="1"/>
      <p:bldP spid="186" grpId="0" animBg="1"/>
      <p:bldP spid="187" grpId="0" animBg="1"/>
      <p:bldP spid="1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2178"/>
            <a:ext cx="7620000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Рекомендательные системы</a:t>
            </a:r>
            <a:endParaRPr lang="ru-RU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95536" y="5877272"/>
            <a:ext cx="3657600" cy="639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ru-RU" sz="2500" dirty="0">
              <a:latin typeface="Garamond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355976" y="3437310"/>
            <a:ext cx="3657600" cy="639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419600" y="3933055"/>
            <a:ext cx="3657600" cy="219310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079" y="1067729"/>
            <a:ext cx="3923928" cy="252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740" y="889553"/>
            <a:ext cx="3539582" cy="287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2924944"/>
            <a:ext cx="4465724" cy="278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5896" y="3611011"/>
            <a:ext cx="4465727" cy="266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20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1143000"/>
          </a:xfrm>
          <a:effectLst/>
        </p:spPr>
        <p:txBody>
          <a:bodyPr/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Постановка задачи</a:t>
            </a:r>
            <a:endParaRPr lang="ru-RU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787208" cy="51320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500" dirty="0" smtClean="0">
                <a:latin typeface="Garamond" pitchFamily="18" charset="0"/>
              </a:rPr>
              <a:t>Создание</a:t>
            </a:r>
            <a:r>
              <a:rPr lang="en-US" sz="2500" dirty="0" smtClean="0">
                <a:latin typeface="Garamond" pitchFamily="18" charset="0"/>
              </a:rPr>
              <a:t> </a:t>
            </a:r>
            <a:r>
              <a:rPr lang="ru-RU" sz="2500" dirty="0" smtClean="0">
                <a:latin typeface="Garamond" pitchFamily="18" charset="0"/>
              </a:rPr>
              <a:t>базы данных для хранения информации о </a:t>
            </a:r>
            <a:r>
              <a:rPr lang="en-US" sz="2500" dirty="0" smtClean="0">
                <a:latin typeface="Garamond" pitchFamily="18" charset="0"/>
              </a:rPr>
              <a:t>   </a:t>
            </a:r>
            <a:r>
              <a:rPr lang="ru-RU" sz="2500" dirty="0" smtClean="0">
                <a:latin typeface="Garamond" pitchFamily="18" charset="0"/>
              </a:rPr>
              <a:t>фильмах и сбора статистической информации.</a:t>
            </a:r>
          </a:p>
          <a:p>
            <a:pPr>
              <a:buFont typeface="Wingdings" pitchFamily="2" charset="2"/>
              <a:buChar char="ü"/>
            </a:pPr>
            <a:r>
              <a:rPr lang="ru-RU" sz="2500" dirty="0" smtClean="0">
                <a:latin typeface="Garamond" pitchFamily="18" charset="0"/>
              </a:rPr>
              <a:t>Создание веб-интерфейса рекомендательной системы для сбора статистических данных о рейтингах.</a:t>
            </a:r>
          </a:p>
          <a:p>
            <a:pPr>
              <a:buFont typeface="Wingdings" pitchFamily="2" charset="2"/>
              <a:buChar char="ü"/>
            </a:pPr>
            <a:r>
              <a:rPr lang="ru-RU" sz="2500" dirty="0" smtClean="0">
                <a:latin typeface="Garamond" pitchFamily="18" charset="0"/>
              </a:rPr>
              <a:t>Изучение методов кластерного анализа, алгоритмов </a:t>
            </a:r>
            <a:r>
              <a:rPr lang="ru-RU" sz="2500" dirty="0" err="1" smtClean="0">
                <a:latin typeface="Garamond" pitchFamily="18" charset="0"/>
              </a:rPr>
              <a:t>колаборативной</a:t>
            </a:r>
            <a:r>
              <a:rPr lang="ru-RU" sz="2500" dirty="0" smtClean="0">
                <a:latin typeface="Garamond" pitchFamily="18" charset="0"/>
              </a:rPr>
              <a:t> фильтрации.</a:t>
            </a:r>
          </a:p>
          <a:p>
            <a:pPr>
              <a:buFont typeface="Wingdings" pitchFamily="2" charset="2"/>
              <a:buChar char="ü"/>
            </a:pPr>
            <a:r>
              <a:rPr lang="ru-RU" sz="2500" dirty="0" smtClean="0">
                <a:latin typeface="Garamond" pitchFamily="18" charset="0"/>
              </a:rPr>
              <a:t>Реализация алгоритмов </a:t>
            </a:r>
            <a:r>
              <a:rPr lang="ru-RU" sz="2500" dirty="0" err="1" smtClean="0">
                <a:latin typeface="Garamond" pitchFamily="18" charset="0"/>
              </a:rPr>
              <a:t>колаборативной</a:t>
            </a:r>
            <a:r>
              <a:rPr lang="ru-RU" sz="2500" dirty="0" smtClean="0">
                <a:latin typeface="Garamond" pitchFamily="18" charset="0"/>
              </a:rPr>
              <a:t> фильтрации и кластеризации данных.</a:t>
            </a:r>
          </a:p>
          <a:p>
            <a:pPr>
              <a:buFont typeface="Wingdings" pitchFamily="2" charset="2"/>
              <a:buChar char="ü"/>
            </a:pPr>
            <a:r>
              <a:rPr lang="ru-RU" sz="2500" dirty="0" smtClean="0">
                <a:latin typeface="Garamond" pitchFamily="18" charset="0"/>
              </a:rPr>
              <a:t>Анализ разработанных алгоритмов и выбор наиболее подходящих для собранных статистических данных. </a:t>
            </a:r>
          </a:p>
          <a:p>
            <a:pPr>
              <a:buFont typeface="Wingdings" pitchFamily="2" charset="2"/>
              <a:buChar char="ü"/>
            </a:pPr>
            <a:r>
              <a:rPr lang="ru-RU" sz="2500" dirty="0" smtClean="0">
                <a:latin typeface="Garamond" pitchFamily="18" charset="0"/>
              </a:rPr>
              <a:t>Создание персональных рекомендаций для каждого пользователя системы.</a:t>
            </a:r>
            <a:endParaRPr lang="ru-RU" sz="25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20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19"/>
            <a:ext cx="7620000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Коллаборативная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 фильтрация</a:t>
            </a:r>
            <a:endParaRPr lang="ru-RU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56816" y="908720"/>
                <a:ext cx="8064896" cy="3384376"/>
              </a:xfrm>
            </p:spPr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ru-RU" dirty="0">
                    <a:latin typeface="Garamond" pitchFamily="18" charset="0"/>
                  </a:rPr>
                  <a:t>Цель: 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ru-RU" dirty="0">
                    <a:latin typeface="Garamond" pitchFamily="18" charset="0"/>
                  </a:rPr>
                  <a:t>предсказать рейтинг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/>
                          </a:rPr>
                          <m:t>𝑎</m:t>
                        </m:r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>
                    <a:latin typeface="Garamond" pitchFamily="18" charset="0"/>
                  </a:rPr>
                  <a:t> пользователя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dirty="0">
                    <a:latin typeface="Garamond" pitchFamily="18" charset="0"/>
                  </a:rPr>
                  <a:t> объекту</a:t>
                </a:r>
                <a:r>
                  <a:rPr lang="en-US" dirty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>
                    <a:latin typeface="Garamond" pitchFamily="18" charset="0"/>
                  </a:rPr>
                  <a:t>.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ru-RU" dirty="0">
                    <a:latin typeface="Garamond" pitchFamily="18" charset="0"/>
                  </a:rPr>
                  <a:t>получить список </a:t>
                </a:r>
                <a:r>
                  <a:rPr lang="en-US" dirty="0">
                    <a:latin typeface="Garamond" pitchFamily="18" charset="0"/>
                  </a:rPr>
                  <a:t>Top-N</a:t>
                </a:r>
                <a:r>
                  <a:rPr lang="ru-RU" dirty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uk-UA">
                        <a:latin typeface="Cambria Math"/>
                      </a:rPr>
                      <m:t>.</m:t>
                    </m:r>
                  </m:oMath>
                </a14:m>
                <a:endParaRPr lang="ru-RU" dirty="0">
                  <a:latin typeface="Garamond" pitchFamily="18" charset="0"/>
                </a:endParaRPr>
              </a:p>
              <a:p>
                <a:pPr>
                  <a:buNone/>
                </a:pPr>
                <a:r>
                  <a:rPr lang="ru-RU" dirty="0" smtClean="0">
                    <a:latin typeface="Garamond" pitchFamily="18" charset="0"/>
                  </a:rPr>
                  <a:t>Входные данные: </a:t>
                </a:r>
                <a:endParaRPr lang="ru-RU" i="1" dirty="0" smtClean="0"/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ru-RU" sz="2200" i="1">
                        <a:latin typeface="Cambria Math"/>
                      </a:rPr>
                      <m:t>𝑈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22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u-RU" sz="22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Garamond" pitchFamily="18" charset="0"/>
                  </a:rPr>
                  <a:t> –</a:t>
                </a:r>
                <a:r>
                  <a:rPr lang="ru-RU" sz="2200" dirty="0" smtClean="0">
                    <a:latin typeface="Garamond" pitchFamily="18" charset="0"/>
                  </a:rPr>
                  <a:t> множество пользователей, 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>
                        <a:latin typeface="Cambria Math"/>
                      </a:rPr>
                      <m:t>Ι</m:t>
                    </m:r>
                    <m:r>
                      <a:rPr lang="ru-RU" sz="22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22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u-RU" sz="22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200" dirty="0" smtClean="0">
                    <a:latin typeface="Garamond" pitchFamily="18" charset="0"/>
                  </a:rPr>
                  <a:t> </a:t>
                </a:r>
                <a:r>
                  <a:rPr lang="en-US" sz="2200" dirty="0">
                    <a:latin typeface="Garamond" pitchFamily="18" charset="0"/>
                  </a:rPr>
                  <a:t>–</a:t>
                </a:r>
                <a:r>
                  <a:rPr lang="ru-RU" sz="2200" dirty="0" smtClean="0">
                    <a:latin typeface="Garamond" pitchFamily="18" charset="0"/>
                  </a:rPr>
                  <a:t> множество объектов, </a:t>
                </a:r>
                <a:endParaRPr lang="ru-RU" sz="2200" i="1" dirty="0" smtClean="0"/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ru-RU" sz="2200" i="1">
                        <a:latin typeface="Cambria Math"/>
                      </a:rPr>
                      <m:t>𝑅</m:t>
                    </m:r>
                    <m:r>
                      <a:rPr lang="ru-RU" sz="2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𝑖</m:t>
                            </m:r>
                            <m:r>
                              <a:rPr lang="ru-RU" sz="2200" i="1">
                                <a:latin typeface="Cambria Math"/>
                              </a:rPr>
                              <m:t>,</m:t>
                            </m:r>
                            <m:r>
                              <a:rPr lang="ru-RU" sz="2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200" i="1">
                        <a:latin typeface="Cambria Math"/>
                      </a:rPr>
                      <m:t>, </m:t>
                    </m:r>
                    <m:r>
                      <a:rPr lang="ru-RU" sz="2200" i="1">
                        <a:latin typeface="Cambria Math"/>
                      </a:rPr>
                      <m:t>𝑖</m:t>
                    </m:r>
                    <m:r>
                      <a:rPr lang="ru-RU" sz="22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200" i="1">
                            <a:latin typeface="Cambria Math"/>
                          </a:rPr>
                        </m:ctrlPr>
                      </m:accPr>
                      <m:e>
                        <m:r>
                          <a:rPr lang="ru-RU" sz="2200" i="1">
                            <a:latin typeface="Cambria Math"/>
                          </a:rPr>
                          <m:t>1,</m:t>
                        </m:r>
                        <m:r>
                          <a:rPr lang="ru-RU" sz="22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ru-RU" sz="2200" i="1">
                        <a:latin typeface="Cambria Math"/>
                      </a:rPr>
                      <m:t>, </m:t>
                    </m:r>
                    <m:r>
                      <a:rPr lang="ru-RU" sz="2200" i="1">
                        <a:latin typeface="Cambria Math"/>
                      </a:rPr>
                      <m:t>𝑗</m:t>
                    </m:r>
                    <m:r>
                      <a:rPr lang="ru-RU" sz="22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200" i="1">
                            <a:latin typeface="Cambria Math"/>
                          </a:rPr>
                        </m:ctrlPr>
                      </m:accPr>
                      <m:e>
                        <m:r>
                          <a:rPr lang="ru-RU" sz="2200" i="1">
                            <a:latin typeface="Cambria Math"/>
                          </a:rPr>
                          <m:t>1,</m:t>
                        </m:r>
                        <m:r>
                          <a:rPr lang="ru-RU" sz="2200" i="1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ru-RU" sz="2200" dirty="0" smtClean="0">
                    <a:latin typeface="Garamond" pitchFamily="18" charset="0"/>
                  </a:rPr>
                  <a:t> </a:t>
                </a:r>
                <a:r>
                  <a:rPr lang="en-US" sz="2200" dirty="0">
                    <a:latin typeface="Garamond" pitchFamily="18" charset="0"/>
                  </a:rPr>
                  <a:t>–</a:t>
                </a:r>
                <a:r>
                  <a:rPr lang="ru-RU" sz="2200" dirty="0" smtClean="0">
                    <a:latin typeface="Garamond" pitchFamily="18" charset="0"/>
                  </a:rPr>
                  <a:t> </a:t>
                </a:r>
                <a:r>
                  <a:rPr lang="ru-RU" sz="2200" dirty="0">
                    <a:latin typeface="Garamond" pitchFamily="18" charset="0"/>
                  </a:rPr>
                  <a:t>матрица рейтингов</a:t>
                </a:r>
                <a:r>
                  <a:rPr lang="ru-RU" sz="2200" dirty="0" smtClean="0">
                    <a:latin typeface="Garamond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  <m:r>
                          <a:rPr lang="ru-RU" sz="2200" i="1">
                            <a:latin typeface="Cambria Math"/>
                          </a:rPr>
                          <m:t>,</m:t>
                        </m:r>
                        <m:r>
                          <a:rPr lang="ru-RU" sz="2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200" dirty="0" smtClean="0">
                    <a:latin typeface="Garamond" pitchFamily="18" charset="0"/>
                  </a:rPr>
                  <a:t> </a:t>
                </a:r>
                <a:r>
                  <a:rPr lang="en-US" sz="2200" dirty="0">
                    <a:latin typeface="Garamond" pitchFamily="18" charset="0"/>
                  </a:rPr>
                  <a:t>–</a:t>
                </a:r>
                <a:r>
                  <a:rPr lang="ru-RU" sz="2200" dirty="0" smtClean="0">
                    <a:latin typeface="Garamond" pitchFamily="18" charset="0"/>
                  </a:rPr>
                  <a:t> рейтинг пользователя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Garamond" pitchFamily="18" charset="0"/>
                  </a:rPr>
                  <a:t> </a:t>
                </a:r>
                <a:r>
                  <a:rPr lang="ru-RU" sz="2200" dirty="0" smtClean="0">
                    <a:latin typeface="Garamond" pitchFamily="18" charset="0"/>
                  </a:rPr>
                  <a:t>объекту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200" dirty="0" smtClean="0">
                    <a:latin typeface="Garamond" pitchFamily="18" charset="0"/>
                  </a:rPr>
                  <a:t>. </a:t>
                </a:r>
                <a:endParaRPr lang="en-US" sz="2200" dirty="0" smtClean="0"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ru-RU" sz="2200" dirty="0" smtClean="0">
                  <a:latin typeface="Garamond" pitchFamily="18" charset="0"/>
                </a:endParaRPr>
              </a:p>
              <a:p>
                <a:pPr marL="114300" indent="0">
                  <a:buNone/>
                </a:pPr>
                <a:endParaRPr lang="ru-RU" dirty="0"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q"/>
                </a:pPr>
                <a:endParaRPr lang="ru-RU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3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6816" y="908720"/>
                <a:ext cx="8064896" cy="3384376"/>
              </a:xfrm>
              <a:blipFill rotWithShape="1">
                <a:blip r:embed="rId2"/>
                <a:stretch>
                  <a:fillRect t="-1441" b="-4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4413904"/>
            <a:ext cx="3329631" cy="200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Стрелка вправо 34"/>
          <p:cNvSpPr/>
          <p:nvPr/>
        </p:nvSpPr>
        <p:spPr>
          <a:xfrm>
            <a:off x="4157216" y="5409520"/>
            <a:ext cx="864096" cy="360040"/>
          </a:xfrm>
          <a:prstGeom prst="righ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5093320" y="5216692"/>
                <a:ext cx="2304256" cy="40244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Предсказание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 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20" y="5216692"/>
                <a:ext cx="2304256" cy="402448"/>
              </a:xfrm>
              <a:prstGeom prst="rect">
                <a:avLst/>
              </a:prstGeom>
              <a:blipFill rotWithShape="1">
                <a:blip r:embed="rId4"/>
                <a:stretch>
                  <a:fillRect t="-1449" b="-15942"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Прямоугольник 36"/>
          <p:cNvSpPr/>
          <p:nvPr/>
        </p:nvSpPr>
        <p:spPr>
          <a:xfrm>
            <a:off x="5093320" y="5619140"/>
            <a:ext cx="2304256" cy="36004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</a:t>
            </a:r>
            <a:r>
              <a:rPr lang="en-US" dirty="0" smtClean="0">
                <a:solidFill>
                  <a:schemeClr val="tx1"/>
                </a:solidFill>
              </a:rPr>
              <a:t>Top-N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5093320" y="5216692"/>
            <a:ext cx="2304256" cy="76248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Коллаборативная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 фильтрация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1560" y="836712"/>
                <a:ext cx="7776864" cy="3672408"/>
              </a:xfrm>
            </p:spPr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ru-RU" b="1" dirty="0">
                    <a:latin typeface="Garamond" pitchFamily="18" charset="0"/>
                  </a:rPr>
                  <a:t>Подходы для вычисления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𝒂</m:t>
                        </m:r>
                        <m:r>
                          <a:rPr lang="ru-RU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ru-RU" b="1" dirty="0">
                    <a:latin typeface="Garamond" pitchFamily="18" charset="0"/>
                  </a:rPr>
                  <a:t>: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300" dirty="0">
                    <a:latin typeface="Garamond" pitchFamily="18" charset="0"/>
                  </a:rPr>
                  <a:t>User-based –</a:t>
                </a:r>
                <a:r>
                  <a:rPr lang="en-US" sz="2300" dirty="0" smtClean="0">
                    <a:latin typeface="Garamond" pitchFamily="18" charset="0"/>
                  </a:rPr>
                  <a:t> </a:t>
                </a:r>
                <a:r>
                  <a:rPr lang="ru-RU" sz="2300" dirty="0">
                    <a:latin typeface="Garamond" pitchFamily="18" charset="0"/>
                  </a:rPr>
                  <a:t>оценки пользователей-соседей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2300" dirty="0">
                    <a:latin typeface="Garamond" pitchFamily="18" charset="0"/>
                  </a:rPr>
                  <a:t> объекту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300" dirty="0" smtClean="0">
                    <a:latin typeface="Garamond" pitchFamily="18" charset="0"/>
                  </a:rPr>
                  <a:t>.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3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uk-UA" sz="2300" i="1">
                              <a:latin typeface="Cambria Math"/>
                            </a:rPr>
                            <m:t>𝑎</m:t>
                          </m:r>
                          <m:r>
                            <a:rPr lang="uk-UA" sz="2300" i="1">
                              <a:latin typeface="Cambria Math"/>
                            </a:rPr>
                            <m:t>,</m:t>
                          </m:r>
                          <m:r>
                            <a:rPr lang="uk-UA" sz="2300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uk-UA" sz="23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3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uk-UA" sz="23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uk-UA" sz="23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ru-RU" sz="23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2300" i="1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uk-UA" sz="23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3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uk-UA" sz="23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sz="23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uk-UA" sz="23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uk-UA" sz="23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3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uk-UA" sz="23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uk-UA" sz="23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uk-UA" sz="2300" i="1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uk-UA" sz="23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sz="2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2300" i="1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uk-UA" sz="23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3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uk-UA" sz="2300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uk-UA" sz="23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uk-UA" sz="23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ru-RU" sz="2300" dirty="0"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300" dirty="0" smtClean="0">
                    <a:latin typeface="Garamond" pitchFamily="18" charset="0"/>
                  </a:rPr>
                  <a:t>Item-based</a:t>
                </a:r>
                <a:r>
                  <a:rPr lang="ru-RU" sz="2300" dirty="0" smtClean="0">
                    <a:latin typeface="Garamond" pitchFamily="18" charset="0"/>
                  </a:rPr>
                  <a:t> </a:t>
                </a:r>
                <a:r>
                  <a:rPr lang="en-US" sz="2300" dirty="0">
                    <a:latin typeface="Garamond" pitchFamily="18" charset="0"/>
                  </a:rPr>
                  <a:t>–</a:t>
                </a:r>
                <a:r>
                  <a:rPr lang="ru-RU" sz="2300" dirty="0" smtClean="0">
                    <a:latin typeface="Garamond" pitchFamily="18" charset="0"/>
                  </a:rPr>
                  <a:t> </a:t>
                </a:r>
                <a:r>
                  <a:rPr lang="ru-RU" sz="2300" dirty="0">
                    <a:latin typeface="Garamond" pitchFamily="18" charset="0"/>
                  </a:rPr>
                  <a:t>оценки пользователя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2300" dirty="0">
                    <a:latin typeface="Garamond" pitchFamily="18" charset="0"/>
                  </a:rPr>
                  <a:t> объектам-соседям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300" dirty="0">
                    <a:latin typeface="Garamond" pitchFamily="18" charset="0"/>
                  </a:rPr>
                  <a:t>.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3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uk-UA" sz="2300" i="1">
                              <a:latin typeface="Cambria Math"/>
                            </a:rPr>
                            <m:t>𝑎</m:t>
                          </m:r>
                          <m:r>
                            <a:rPr lang="uk-UA" sz="2300" i="1">
                              <a:latin typeface="Cambria Math"/>
                            </a:rPr>
                            <m:t>,</m:t>
                          </m:r>
                          <m:r>
                            <a:rPr lang="uk-UA" sz="2300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uk-UA" sz="23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3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uk-UA" sz="2300" i="1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uk-UA" sz="23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uk-UA" sz="23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sz="23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uk-UA" sz="2300" i="1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uk-UA" sz="23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sz="23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uk-UA" sz="2300" i="1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uk-UA" sz="23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3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uk-UA" sz="2300" i="1">
                                          <a:latin typeface="Cambria Math"/>
                                        </a:rPr>
                                        <m:t>𝑏</m:t>
                                      </m:r>
                                      <m:r>
                                        <a:rPr lang="uk-UA" sz="23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uk-UA" sz="23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300" dirty="0" smtClean="0"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uk-UA" sz="2300" i="1">
                        <a:latin typeface="Cambria Math"/>
                      </a:rPr>
                      <m:t>𝑤</m:t>
                    </m:r>
                  </m:oMath>
                </a14:m>
                <a:r>
                  <a:rPr lang="en-US" sz="2300" dirty="0" smtClean="0">
                    <a:latin typeface="Garamond" pitchFamily="18" charset="0"/>
                  </a:rPr>
                  <a:t> – </a:t>
                </a:r>
                <a:r>
                  <a:rPr lang="ru-RU" sz="2300" dirty="0" smtClean="0">
                    <a:latin typeface="Garamond" pitchFamily="18" charset="0"/>
                  </a:rPr>
                  <a:t>мера близости пользователей или объектов.</a:t>
                </a:r>
                <a:endParaRPr lang="en-US" sz="2300" dirty="0" smtClean="0">
                  <a:latin typeface="Garamond" pitchFamily="18" charset="0"/>
                </a:endParaRPr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1560" y="836712"/>
                <a:ext cx="7776864" cy="3672408"/>
              </a:xfrm>
              <a:blipFill rotWithShape="1">
                <a:blip r:embed="rId2"/>
                <a:stretch>
                  <a:fillRect t="-995" b="-21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83568" y="4797152"/>
            <a:ext cx="7488832" cy="1863898"/>
          </a:xfrm>
        </p:spPr>
        <p:txBody>
          <a:bodyPr/>
          <a:lstStyle/>
          <a:p>
            <a:pPr marL="114300" algn="just"/>
            <a:r>
              <a:rPr lang="ru-RU" sz="2400" dirty="0">
                <a:solidFill>
                  <a:schemeClr val="tx1"/>
                </a:solidFill>
                <a:latin typeface="Garamond" pitchFamily="18" charset="0"/>
              </a:rPr>
              <a:t>Подходы для определения множества соседей:</a:t>
            </a:r>
          </a:p>
          <a:p>
            <a:pPr indent="-230400" algn="just">
              <a:buFont typeface="Wingdings" pitchFamily="2" charset="2"/>
              <a:buChar char="§"/>
            </a:pPr>
            <a:r>
              <a:rPr lang="en-US" sz="2400" b="0" dirty="0">
                <a:solidFill>
                  <a:schemeClr val="tx1"/>
                </a:solidFill>
                <a:latin typeface="Garamond" pitchFamily="18" charset="0"/>
              </a:rPr>
              <a:t>Memory-based</a:t>
            </a:r>
            <a:r>
              <a:rPr lang="ru-RU" sz="2400" b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Garamond" pitchFamily="18" charset="0"/>
              </a:rPr>
              <a:t>–</a:t>
            </a:r>
            <a:r>
              <a:rPr lang="ru-RU" sz="2400" b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400" b="0" dirty="0" smtClean="0">
                <a:solidFill>
                  <a:schemeClr val="tx1"/>
                </a:solidFill>
                <a:latin typeface="Garamond" pitchFamily="18" charset="0"/>
              </a:rPr>
              <a:t>вычисление мер близости по всем элементам и использование </a:t>
            </a:r>
            <a:r>
              <a:rPr lang="ru-RU" sz="2400" b="0" dirty="0">
                <a:solidFill>
                  <a:schemeClr val="tx1"/>
                </a:solidFill>
                <a:latin typeface="Garamond" pitchFamily="18" charset="0"/>
              </a:rPr>
              <a:t>порога близости.</a:t>
            </a:r>
            <a:endParaRPr lang="en-US" sz="2400" b="0" dirty="0">
              <a:solidFill>
                <a:schemeClr val="tx1"/>
              </a:solidFill>
              <a:latin typeface="Garamond" pitchFamily="18" charset="0"/>
            </a:endParaRPr>
          </a:p>
          <a:p>
            <a:pPr indent="-230400" algn="just">
              <a:buFont typeface="Wingdings" pitchFamily="2" charset="2"/>
              <a:buChar char="§"/>
            </a:pPr>
            <a:r>
              <a:rPr lang="en-US" sz="2400" b="0" dirty="0">
                <a:solidFill>
                  <a:schemeClr val="tx1"/>
                </a:solidFill>
                <a:latin typeface="Garamond" pitchFamily="18" charset="0"/>
              </a:rPr>
              <a:t>Model-based</a:t>
            </a:r>
            <a:r>
              <a:rPr lang="ru-RU" sz="2400" b="0" dirty="0">
                <a:solidFill>
                  <a:schemeClr val="tx1"/>
                </a:solidFill>
                <a:latin typeface="Garamond" pitchFamily="18" charset="0"/>
              </a:rPr>
              <a:t> – построение и обучение модели.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8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388424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Постановка задачи кластеризации</a:t>
            </a:r>
            <a:endParaRPr lang="ru-RU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908720"/>
                <a:ext cx="7488832" cy="2592288"/>
              </a:xfrm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ru-RU" sz="2200" dirty="0" smtClean="0">
                    <a:latin typeface="Garamond" pitchFamily="18" charset="0"/>
                  </a:rPr>
                  <a:t>Входные данные: 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uk-UA" sz="2200" i="1">
                        <a:latin typeface="Cambria Math"/>
                      </a:rPr>
                      <m:t>𝑋</m:t>
                    </m:r>
                    <m:r>
                      <a:rPr lang="uk-UA" sz="22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2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uk-UA" sz="220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2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uk-UA" sz="220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2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uk-UA" sz="2200">
                                <a:latin typeface="Cambria Math"/>
                              </a:rPr>
                              <m:t>,…</m:t>
                            </m:r>
                            <m:r>
                              <a:rPr lang="uk-UA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2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200" dirty="0" smtClean="0">
                    <a:latin typeface="Garamond" pitchFamily="18" charset="0"/>
                  </a:rPr>
                  <a:t>  – исходное множество объектов.</a:t>
                </a:r>
              </a:p>
              <a:p>
                <a:pPr>
                  <a:buNone/>
                </a:pPr>
                <a:r>
                  <a:rPr lang="ru-RU" sz="2200" dirty="0" smtClean="0">
                    <a:latin typeface="Garamond" pitchFamily="18" charset="0"/>
                  </a:rPr>
                  <a:t>Цель: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ru-RU" sz="2200" dirty="0" smtClean="0">
                    <a:latin typeface="Garamond" pitchFamily="18" charset="0"/>
                  </a:rPr>
                  <a:t>Построить разбиение </a:t>
                </a:r>
                <a14:m>
                  <m:oMath xmlns:m="http://schemas.openxmlformats.org/officeDocument/2006/math">
                    <m:r>
                      <a:rPr lang="uk-UA" sz="2200" i="1">
                        <a:latin typeface="Cambria Math"/>
                      </a:rPr>
                      <m:t>𝑋</m:t>
                    </m:r>
                  </m:oMath>
                </a14:m>
                <a:r>
                  <a:rPr lang="ru-RU" sz="2200" dirty="0" smtClean="0">
                    <a:latin typeface="Garamond" pitchFamily="18" charset="0"/>
                  </a:rPr>
                  <a:t> на кластеры </a:t>
                </a:r>
                <a14:m>
                  <m:oMath xmlns:m="http://schemas.openxmlformats.org/officeDocument/2006/math">
                    <m:r>
                      <a:rPr lang="uk-UA" sz="2200" i="1">
                        <a:latin typeface="Cambria Math"/>
                      </a:rPr>
                      <m:t>𝐶</m:t>
                    </m:r>
                    <m:r>
                      <a:rPr lang="uk-UA" sz="22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2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uk-UA" sz="22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uk-UA" sz="220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2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uk-UA" sz="22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uk-UA" sz="220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2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uk-UA" sz="2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uk-UA" sz="220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2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uk-UA" sz="2200" i="1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200" dirty="0" smtClean="0">
                    <a:latin typeface="Garamond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2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uk-UA" sz="22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uk-UA" sz="22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uk-UA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2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uk-UA" sz="2200" i="1">
                            <a:latin typeface="Cambria Math"/>
                          </a:rPr>
                          <m:t>∈</m:t>
                        </m:r>
                        <m:r>
                          <a:rPr lang="uk-UA" sz="2200" i="1">
                            <a:latin typeface="Cambria Math"/>
                          </a:rPr>
                          <m:t>𝑋</m:t>
                        </m:r>
                        <m:r>
                          <a:rPr lang="uk-UA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2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uk-UA" sz="2200" i="1">
                            <a:latin typeface="Cambria Math"/>
                          </a:rPr>
                          <m:t>∈</m:t>
                        </m:r>
                        <m:r>
                          <a:rPr lang="uk-UA" sz="2200" i="1">
                            <a:latin typeface="Cambria Math"/>
                          </a:rPr>
                          <m:t>𝑋</m:t>
                        </m:r>
                        <m:r>
                          <a:rPr lang="uk-UA" sz="2200" i="1">
                            <a:latin typeface="Cambria Math"/>
                          </a:rPr>
                          <m:t>, </m:t>
                        </m:r>
                        <m:r>
                          <a:rPr lang="uk-UA" sz="2200" i="1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2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uk-UA" sz="22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2200" i="1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uk-UA" sz="2200" i="1">
                            <a:latin typeface="Cambria Math"/>
                          </a:rPr>
                          <m:t>&lt;</m:t>
                        </m:r>
                        <m:r>
                          <a:rPr lang="uk-UA" sz="2200" i="1">
                            <a:latin typeface="Cambria Math"/>
                          </a:rPr>
                          <m:t>𝜎</m:t>
                        </m:r>
                      </m:e>
                    </m:d>
                  </m:oMath>
                </a14:m>
                <a:r>
                  <a:rPr lang="ru-RU" sz="2200" dirty="0" smtClean="0">
                    <a:latin typeface="Garamond" pitchFamily="18" charset="0"/>
                  </a:rPr>
                  <a:t>.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ru-RU" sz="2200" dirty="0" smtClean="0">
                    <a:latin typeface="Garamond" pitchFamily="18" charset="0"/>
                  </a:rPr>
                  <a:t>Построить отображение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𝐹</m:t>
                    </m:r>
                    <m:r>
                      <a:rPr lang="ru-RU" sz="2000" i="1">
                        <a:latin typeface="Cambria Math"/>
                      </a:rPr>
                      <m:t>:</m:t>
                    </m:r>
                    <m:r>
                      <a:rPr lang="ru-RU" sz="2000" i="1">
                        <a:latin typeface="Cambria Math"/>
                      </a:rPr>
                      <m:t>𝑋</m:t>
                    </m:r>
                    <m:r>
                      <a:rPr lang="ru-RU" sz="2000" i="1">
                        <a:latin typeface="Cambria Math"/>
                      </a:rPr>
                      <m:t>→</m:t>
                    </m:r>
                    <m:r>
                      <a:rPr lang="ru-RU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ru-RU" sz="2200" dirty="0" smtClean="0">
                    <a:latin typeface="Garamond" pitchFamily="18" charset="0"/>
                  </a:rPr>
                  <a:t>.</a:t>
                </a:r>
                <a:endParaRPr lang="ru-RU" sz="2200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908720"/>
                <a:ext cx="7488832" cy="2592288"/>
              </a:xfrm>
              <a:blipFill rotWithShape="1">
                <a:blip r:embed="rId2"/>
                <a:stretch>
                  <a:fillRect t="-1412" r="-1954" b="-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21600" y="3748968"/>
                <a:ext cx="3672408" cy="273630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uk-UA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200" dirty="0" smtClean="0">
                    <a:latin typeface="Garamond" pitchFamily="18" charset="0"/>
                  </a:rPr>
                  <a:t> </a:t>
                </a:r>
                <a:r>
                  <a:rPr lang="en-US" sz="2200" dirty="0" smtClean="0">
                    <a:latin typeface="Garamond" pitchFamily="18" charset="0"/>
                  </a:rPr>
                  <a:t> </a:t>
                </a:r>
                <a:r>
                  <a:rPr lang="ru-RU" sz="2200" dirty="0" smtClean="0">
                    <a:latin typeface="Garamond" pitchFamily="18" charset="0"/>
                  </a:rPr>
                  <a:t>– коэффициент отличия между объектами.</a:t>
                </a:r>
                <a:endParaRPr lang="en-US" sz="2200" dirty="0" smtClean="0"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𝜎</m:t>
                    </m:r>
                  </m:oMath>
                </a14:m>
                <a:r>
                  <a:rPr lang="en-US" sz="2200" dirty="0" smtClean="0">
                    <a:latin typeface="Garamond" pitchFamily="18" charset="0"/>
                  </a:rPr>
                  <a:t> – </a:t>
                </a:r>
                <a:r>
                  <a:rPr lang="ru-RU" sz="2200" dirty="0" smtClean="0">
                    <a:latin typeface="Garamond" pitchFamily="18" charset="0"/>
                  </a:rPr>
                  <a:t>граничное значение отличия для включения в один кластер.</a:t>
                </a:r>
                <a:endParaRPr lang="ru-RU" sz="2200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21600" y="3748968"/>
                <a:ext cx="3672408" cy="2736304"/>
              </a:xfrm>
              <a:blipFill rotWithShape="1">
                <a:blip r:embed="rId3"/>
                <a:stretch>
                  <a:fillRect t="-223" r="-1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708" y="3501008"/>
            <a:ext cx="3699452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6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Мера близости</a:t>
            </a:r>
            <a:endParaRPr lang="ru-RU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83095" y="5517232"/>
                <a:ext cx="5599393" cy="639762"/>
              </a:xfrm>
            </p:spPr>
            <p:txBody>
              <a:bodyPr/>
              <a:lstStyle/>
              <a:p>
                <a:r>
                  <a:rPr lang="ru-RU" sz="2400" dirty="0" smtClean="0"/>
                  <a:t>Коэффициент отличия: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32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uk-UA" sz="3200" i="1">
                            <a:latin typeface="Cambria Math"/>
                          </a:rPr>
                          <m:t>𝑖</m:t>
                        </m:r>
                        <m:r>
                          <a:rPr lang="uk-UA" sz="3200" i="1">
                            <a:latin typeface="Cambria Math"/>
                          </a:rPr>
                          <m:t>,</m:t>
                        </m:r>
                        <m:r>
                          <a:rPr lang="uk-UA" sz="3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uk-UA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3200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ru-R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32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uk-UA" sz="3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uk-UA" sz="32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Текс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83095" y="5517232"/>
                <a:ext cx="5599393" cy="639762"/>
              </a:xfrm>
              <a:blipFill rotWithShape="1">
                <a:blip r:embed="rId2"/>
                <a:stretch>
                  <a:fillRect t="-10476"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Скругленный прямоугольник 7"/>
          <p:cNvSpPr/>
          <p:nvPr/>
        </p:nvSpPr>
        <p:spPr>
          <a:xfrm>
            <a:off x="344350" y="1773558"/>
            <a:ext cx="2088232" cy="685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Порядковая шкала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391696" y="1807889"/>
            <a:ext cx="2173937" cy="651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Шкала разностей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678460" y="908720"/>
            <a:ext cx="2829644" cy="100811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Данные на основе рейтингов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6503056">
            <a:off x="1814724" y="1158447"/>
            <a:ext cx="852241" cy="86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096944" flipH="1">
            <a:off x="5511809" y="1158445"/>
            <a:ext cx="852241" cy="86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4754771" y="2927294"/>
            <a:ext cx="1734072" cy="56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Корреляция </a:t>
            </a:r>
          </a:p>
          <a:p>
            <a:pPr algn="ctr"/>
            <a:r>
              <a:rPr lang="ru-RU" dirty="0" smtClean="0"/>
              <a:t>Пирсона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790737" y="2897582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Косинусная </a:t>
            </a:r>
          </a:p>
          <a:p>
            <a:pPr algn="ctr"/>
            <a:r>
              <a:rPr lang="ru-RU" dirty="0" smtClean="0"/>
              <a:t>мера</a:t>
            </a:r>
            <a:endParaRPr lang="ru-RU" dirty="0"/>
          </a:p>
        </p:txBody>
      </p:sp>
      <p:sp>
        <p:nvSpPr>
          <p:cNvPr id="19" name="Стрелка вниз 18"/>
          <p:cNvSpPr/>
          <p:nvPr/>
        </p:nvSpPr>
        <p:spPr>
          <a:xfrm>
            <a:off x="6973855" y="2423258"/>
            <a:ext cx="572966" cy="49745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5439851" y="2411690"/>
            <a:ext cx="572966" cy="49745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16059" y="2920338"/>
            <a:ext cx="1734072" cy="56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Корреляция </a:t>
            </a:r>
          </a:p>
          <a:p>
            <a:pPr algn="ctr"/>
            <a:r>
              <a:rPr lang="ru-RU" dirty="0" err="1" smtClean="0"/>
              <a:t>Спирмена</a:t>
            </a:r>
            <a:endParaRPr lang="ru-RU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904725" y="2427127"/>
            <a:ext cx="572966" cy="52163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07695">
            <a:off x="467300" y="3486736"/>
            <a:ext cx="852241" cy="86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592305" flipH="1">
            <a:off x="5547075" y="3470462"/>
            <a:ext cx="852241" cy="86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191208" y="4052788"/>
                <a:ext cx="4642105" cy="988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  <m:r>
                            <a:rPr lang="uk-UA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uk-UA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1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𝒖</m:t>
                              </m:r>
                              <m:r>
                                <a:rPr lang="uk-UA" b="1" i="1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uk-UA" b="1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uk-UA" b="1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b="1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uk-UA" b="1" i="1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uk-UA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uk-UA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uk-UA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uk-UA" b="1" i="1">
                                  <a:latin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b="1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uk-UA" b="1" i="1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uk-UA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b="1" i="1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uk-UA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uk-UA" b="1" i="1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uk-UA" b="1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uk-UA" b="1" i="1">
                                      <a:latin typeface="Cambria Math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𝑼</m:t>
                                      </m:r>
                                    </m:e>
                                    <m:sup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ru-RU" b="1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uk-UA" b="1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uk-UA" b="1" i="1">
                                      <a:latin typeface="Cambria Math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𝑼</m:t>
                                      </m:r>
                                    </m:e>
                                    <m:sup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ru-RU" b="1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uk-UA" b="1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08" y="4052788"/>
                <a:ext cx="4642105" cy="9888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35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 animBg="1"/>
      <p:bldP spid="7" grpId="0" animBg="1"/>
      <p:bldP spid="17" grpId="0" animBg="1"/>
      <p:bldP spid="18" grpId="0" animBg="1"/>
      <p:bldP spid="19" grpId="0" animBg="1"/>
      <p:bldP spid="13" grpId="0" animBg="1"/>
      <p:bldP spid="2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Аспект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оседство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2442</TotalTime>
  <Words>1624</Words>
  <Application>Microsoft Office PowerPoint</Application>
  <PresentationFormat>Экран (4:3)</PresentationFormat>
  <Paragraphs>237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Аспект</vt:lpstr>
      <vt:lpstr>Соседство</vt:lpstr>
      <vt:lpstr>Бакалаврская работа  на тему:  Кластеризация данных нечисловой природы</vt:lpstr>
      <vt:lpstr>Рекомендации</vt:lpstr>
      <vt:lpstr>Рекомендательные системы</vt:lpstr>
      <vt:lpstr>Рекомендательные системы</vt:lpstr>
      <vt:lpstr>Постановка задачи</vt:lpstr>
      <vt:lpstr>Коллаборативная фильтрация</vt:lpstr>
      <vt:lpstr>Коллаборативная фильтрация</vt:lpstr>
      <vt:lpstr>Постановка задачи кластеризации</vt:lpstr>
      <vt:lpstr>Мера близости</vt:lpstr>
      <vt:lpstr>Агломеративный алгоритм</vt:lpstr>
      <vt:lpstr>Алгоритм K-medoids</vt:lpstr>
      <vt:lpstr>Алгоритм DBSCAN</vt:lpstr>
      <vt:lpstr>Архитектура системы</vt:lpstr>
      <vt:lpstr>Статистика</vt:lpstr>
      <vt:lpstr>Кластеризация тестовой выборки</vt:lpstr>
      <vt:lpstr>Агломеративная кластеризация фильмов</vt:lpstr>
      <vt:lpstr>Агломеративная кластеризация фильмов</vt:lpstr>
      <vt:lpstr>Кластеризация фильмов, K-medoids</vt:lpstr>
      <vt:lpstr>Кластеризация фильмов , K-medoids</vt:lpstr>
      <vt:lpstr>Веб-приложение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Бакалаврская работа  на тему: Кластеризация данных нечисловой природы</dc:title>
  <dc:creator>Margaret</dc:creator>
  <cp:lastModifiedBy>Margaret</cp:lastModifiedBy>
  <cp:revision>132</cp:revision>
  <dcterms:created xsi:type="dcterms:W3CDTF">2013-06-12T07:17:11Z</dcterms:created>
  <dcterms:modified xsi:type="dcterms:W3CDTF">2013-06-18T18:29:05Z</dcterms:modified>
</cp:coreProperties>
</file>