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60" r:id="rId7"/>
    <p:sldId id="264" r:id="rId8"/>
    <p:sldId id="265" r:id="rId9"/>
    <p:sldId id="269" r:id="rId10"/>
    <p:sldId id="268" r:id="rId11"/>
    <p:sldId id="267" r:id="rId12"/>
    <p:sldId id="266" r:id="rId13"/>
    <p:sldId id="259" r:id="rId14"/>
    <p:sldId id="270" r:id="rId15"/>
    <p:sldId id="271" r:id="rId16"/>
    <p:sldId id="272" r:id="rId17"/>
    <p:sldId id="257" r:id="rId18"/>
    <p:sldId id="274" r:id="rId19"/>
    <p:sldId id="276" r:id="rId20"/>
    <p:sldId id="273" r:id="rId21"/>
    <p:sldId id="275" r:id="rId22"/>
    <p:sldId id="278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9EB"/>
    <a:srgbClr val="66CCFF"/>
    <a:srgbClr val="B3FFEB"/>
    <a:srgbClr val="00A249"/>
    <a:srgbClr val="44C4AF"/>
    <a:srgbClr val="04EA92"/>
    <a:srgbClr val="CE7C04"/>
    <a:srgbClr val="00B485"/>
    <a:srgbClr val="99DFD3"/>
    <a:srgbClr val="EFD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1" autoAdjust="0"/>
    <p:restoredTop sz="94652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58F42-D791-445D-97FC-3247B44969E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2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95814-930B-48C0-8049-46AC81C87B1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63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2EEA0-B84F-49FC-85AB-1EDF9C4D0E4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2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C5D55-7678-42C9-B160-0CDA9D2056A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82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925B-62C1-4FDC-AE05-A9A106A9C4B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60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309AA-71EE-41AB-BA53-29287268DAB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48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18EEB-0033-4CB8-AFB1-BC19681742F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3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5C884-37A3-45DA-9712-4F76282E99E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48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311C6-BF6E-4F7F-8382-2B974E1B57F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94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AC2CE-3997-4E85-B46C-8A128452873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19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83ABD-2A10-45CD-A479-B3D37F66D92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31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758933-03E8-43E3-BC49-06AB95EFD1D1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ovies.hosterspace.com/" TargetMode="Externa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-18256" y="1340768"/>
            <a:ext cx="9144000" cy="2736304"/>
          </a:xfrm>
          <a:gradFill flip="none" rotWithShape="1">
            <a:gsLst>
              <a:gs pos="0">
                <a:schemeClr val="accent1">
                  <a:shade val="30000"/>
                  <a:satMod val="115000"/>
                  <a:alpha val="0"/>
                </a:schemeClr>
              </a:gs>
              <a:gs pos="50000">
                <a:srgbClr val="37AF9B">
                  <a:alpha val="57647"/>
                </a:srgbClr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ru-RU" sz="5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Кластеризация данных нечисловой природы</a:t>
            </a:r>
            <a:endParaRPr lang="es-ES" sz="5400" dirty="0">
              <a:solidFill>
                <a:srgbClr val="3366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67744" y="18864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dirty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Bookman Old Style" pitchFamily="18" charset="0"/>
              </a:rPr>
              <a:t>Бакалаврская работа </a:t>
            </a:r>
            <a:br>
              <a:rPr lang="ru-RU" sz="2800" dirty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Bookman Old Style" pitchFamily="18" charset="0"/>
              </a:rPr>
            </a:br>
            <a:r>
              <a:rPr lang="ru-RU" sz="2800" dirty="0">
                <a:ln w="10541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Bookman Old Style" pitchFamily="18" charset="0"/>
              </a:rPr>
              <a:t>на тему:</a:t>
            </a:r>
            <a:r>
              <a:rPr lang="ru-RU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</a:rPr>
              <a:t/>
            </a:r>
            <a:br>
              <a:rPr lang="ru-RU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</a:rPr>
            </a:br>
            <a:endParaRPr lang="ru-RU" sz="2800" dirty="0">
              <a:latin typeface="Bookman Old Style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 bwMode="auto">
          <a:xfrm>
            <a:off x="1187624" y="4852421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/>
            <a:r>
              <a:rPr lang="ru-RU" sz="2400" kern="0" dirty="0" smtClean="0">
                <a:solidFill>
                  <a:schemeClr val="bg1"/>
                </a:solidFill>
                <a:latin typeface="Bookman Old Style" pitchFamily="18" charset="0"/>
              </a:rPr>
              <a:t>Выполнила ст. группы ИФ-59Б</a:t>
            </a:r>
          </a:p>
          <a:p>
            <a:pPr algn="r"/>
            <a:r>
              <a:rPr lang="ru-RU" sz="2400" kern="0" dirty="0" smtClean="0">
                <a:solidFill>
                  <a:schemeClr val="bg1"/>
                </a:solidFill>
                <a:latin typeface="Bookman Old Style" pitchFamily="18" charset="0"/>
              </a:rPr>
              <a:t>Крутикова М.С.</a:t>
            </a:r>
            <a:endParaRPr lang="ru-RU" sz="2400" kern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368" y="0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sz="48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Агломеративный</a:t>
            </a:r>
            <a:r>
              <a:rPr lang="ru-RU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 алгоритм</a:t>
            </a:r>
            <a:endParaRPr lang="ru-RU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p:pic>
        <p:nvPicPr>
          <p:cNvPr id="3" name="Объект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980728"/>
            <a:ext cx="2693867" cy="1872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4"/>
              <p:cNvSpPr txBox="1">
                <a:spLocks/>
              </p:cNvSpPr>
              <p:nvPr/>
            </p:nvSpPr>
            <p:spPr>
              <a:xfrm>
                <a:off x="851148" y="3871672"/>
                <a:ext cx="3635896" cy="84418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u-RU" sz="2000" b="1" kern="0" dirty="0" smtClean="0">
                    <a:solidFill>
                      <a:schemeClr val="bg1"/>
                    </a:solidFill>
                    <a:latin typeface="Garamond" pitchFamily="18" charset="0"/>
                  </a:rPr>
                  <a:t>Метод одиночной связи: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𝑠𝑙</m:t>
                          </m:r>
                        </m:sub>
                      </m:sSub>
                      <m:d>
                        <m:dPr>
                          <m:ctrlPr>
                            <a:rPr lang="ru-RU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 sz="2000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2000" i="1" ker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ru-RU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 ker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2000" i="1" ker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2000" i="1" ker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 ker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2000" i="1" ker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𝜌</m:t>
                          </m:r>
                          <m:r>
                            <a:rPr lang="en-US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2000" i="1" ker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000" kern="0" dirty="0"/>
              </a:p>
            </p:txBody>
          </p:sp>
        </mc:Choice>
        <mc:Fallback xmlns="">
          <p:sp>
            <p:nvSpPr>
              <p:cNvPr id="4" name="Текс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48" y="3871672"/>
                <a:ext cx="3635896" cy="844186"/>
              </a:xfrm>
              <a:prstGeom prst="rect">
                <a:avLst/>
              </a:prstGeom>
              <a:blipFill rotWithShape="1">
                <a:blip r:embed="rId3"/>
                <a:stretch>
                  <a:fillRect t="-3597" b="-5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5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323528" y="1173261"/>
                <a:ext cx="6696744" cy="270696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ru-RU" sz="2200" b="1" dirty="0" smtClean="0">
                    <a:solidFill>
                      <a:schemeClr val="bg1"/>
                    </a:solidFill>
                    <a:latin typeface="Garamond" pitchFamily="18" charset="0"/>
                  </a:rPr>
                  <a:t>Первый шаг:</a:t>
                </a:r>
              </a:p>
              <a:p>
                <a:pPr marL="114300" indent="0">
                  <a:buNone/>
                </a:pP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 smtClean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ru-RU" sz="2200" b="1" dirty="0" smtClean="0">
                    <a:solidFill>
                      <a:schemeClr val="bg1"/>
                    </a:solidFill>
                    <a:latin typeface="Garamond" pitchFamily="18" charset="0"/>
                  </a:rPr>
                  <a:t>Следующий шаг: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limLow>
                          <m:limLow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ru-RU" sz="22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, </a:t>
                </a:r>
                <a:endParaRPr lang="en-US" sz="2200" dirty="0" smtClean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ru-RU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Расстояния между кластерами</a:t>
                </a:r>
                <a:r>
                  <a:rPr lang="en-US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:</a:t>
                </a:r>
                <a:endParaRPr lang="ru-RU" sz="2200" dirty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 marL="114300" indent="0">
                  <a:buNone/>
                </a:pPr>
                <a:endParaRPr lang="ru-RU" sz="22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5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323528" y="1173261"/>
                <a:ext cx="6696744" cy="2706960"/>
              </a:xfrm>
              <a:prstGeom prst="rect">
                <a:avLst/>
              </a:prstGeom>
              <a:blipFill rotWithShape="1">
                <a:blip r:embed="rId4"/>
                <a:stretch>
                  <a:fillRect l="-910" t="-1348" b="-40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Текст 4"/>
              <p:cNvSpPr txBox="1">
                <a:spLocks/>
              </p:cNvSpPr>
              <p:nvPr/>
            </p:nvSpPr>
            <p:spPr>
              <a:xfrm>
                <a:off x="4716016" y="3923770"/>
                <a:ext cx="3635896" cy="7920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2000" b="1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None/>
                  <a:defRPr sz="1600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None/>
                  <a:defRPr sz="1600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>
                    <a:solidFill>
                      <a:schemeClr val="bg1"/>
                    </a:solidFill>
                    <a:latin typeface="Garamond" pitchFamily="18" charset="0"/>
                  </a:rPr>
                  <a:t>Метод полной связи: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𝑠𝑙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ru-RU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a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Текс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923770"/>
                <a:ext cx="3635896" cy="792088"/>
              </a:xfrm>
              <a:prstGeom prst="rect">
                <a:avLst/>
              </a:prstGeom>
              <a:blipFill rotWithShape="1">
                <a:blip r:embed="rId5"/>
                <a:stretch>
                  <a:fillRect t="-1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19" y="4869160"/>
            <a:ext cx="5581650" cy="1666875"/>
          </a:xfrm>
          <a:prstGeom prst="rect">
            <a:avLst/>
          </a:prstGeom>
          <a:noFill/>
          <a:ln w="28575">
            <a:solidFill>
              <a:srgbClr val="CE7C0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63500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Алгоритм 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K-</a:t>
            </a:r>
            <a:r>
              <a:rPr lang="en-US" sz="48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medoids</a:t>
            </a:r>
            <a:endParaRPr lang="ru-RU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1520" y="3212976"/>
                <a:ext cx="7920880" cy="158417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ru-RU" sz="2800" b="1" dirty="0" smtClean="0">
                    <a:solidFill>
                      <a:schemeClr val="bg1"/>
                    </a:solidFill>
                    <a:latin typeface="Garamond" pitchFamily="18" charset="0"/>
                  </a:rPr>
                  <a:t>Первая фаза:</a:t>
                </a:r>
              </a:p>
              <a:p>
                <a:pPr marL="540000" indent="-342000">
                  <a:buFont typeface="Garamond" pitchFamily="18" charset="0"/>
                  <a:buChar char="▫"/>
                </a:pP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Инициализация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k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начальных </a:t>
                </a:r>
                <a:r>
                  <a:rPr lang="ru-RU" sz="2200" dirty="0" err="1" smtClean="0">
                    <a:solidFill>
                      <a:schemeClr val="bg1"/>
                    </a:solidFill>
                    <a:latin typeface="Garamond" pitchFamily="18" charset="0"/>
                  </a:rPr>
                  <a:t>медоидов</a:t>
                </a: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.</a:t>
                </a:r>
              </a:p>
              <a:p>
                <a:pPr marL="540000">
                  <a:buFont typeface="Garamond" pitchFamily="18" charset="0"/>
                  <a:buChar char="▫"/>
                </a:pP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Строится начальное разбиение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ru-RU" sz="2800" dirty="0" smtClean="0">
                    <a:solidFill>
                      <a:schemeClr val="bg1"/>
                    </a:solidFill>
                    <a:latin typeface="Garamond" pitchFamily="18" charset="0"/>
                  </a:rPr>
                  <a:t>).</a:t>
                </a:r>
                <a:endParaRPr lang="en-US" sz="2800" dirty="0">
                  <a:solidFill>
                    <a:schemeClr val="bg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1520" y="3212976"/>
                <a:ext cx="7920880" cy="1584176"/>
              </a:xfrm>
              <a:prstGeom prst="rect">
                <a:avLst/>
              </a:prstGeom>
              <a:blipFill rotWithShape="1">
                <a:blip r:embed="rId2"/>
                <a:stretch>
                  <a:fillRect l="-1308" t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Текст 4"/>
          <p:cNvSpPr txBox="1">
            <a:spLocks/>
          </p:cNvSpPr>
          <p:nvPr/>
        </p:nvSpPr>
        <p:spPr>
          <a:xfrm>
            <a:off x="251520" y="1017340"/>
            <a:ext cx="5040560" cy="164270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kern="0" dirty="0" smtClean="0">
                <a:solidFill>
                  <a:srgbClr val="FFC000"/>
                </a:solidFill>
                <a:latin typeface="Garamond" pitchFamily="18" charset="0"/>
              </a:rPr>
              <a:t>Особенности:</a:t>
            </a:r>
          </a:p>
          <a:p>
            <a:pPr>
              <a:buFont typeface="Wingdings" pitchFamily="2" charset="2"/>
              <a:buChar char="§"/>
            </a:pPr>
            <a:r>
              <a:rPr lang="ru-RU" sz="2200" kern="0" dirty="0" err="1" smtClean="0">
                <a:solidFill>
                  <a:schemeClr val="bg1"/>
                </a:solidFill>
                <a:latin typeface="Garamond" pitchFamily="18" charset="0"/>
              </a:rPr>
              <a:t>Медоиды</a:t>
            </a:r>
            <a:r>
              <a:rPr lang="ru-RU" sz="2200" kern="0" dirty="0" smtClean="0">
                <a:solidFill>
                  <a:schemeClr val="bg1"/>
                </a:solidFill>
                <a:latin typeface="Garamond" pitchFamily="18" charset="0"/>
              </a:rPr>
              <a:t> в качестве центра кластера. </a:t>
            </a:r>
          </a:p>
          <a:p>
            <a:pPr>
              <a:buFont typeface="Wingdings" pitchFamily="2" charset="2"/>
              <a:buChar char="§"/>
            </a:pPr>
            <a:r>
              <a:rPr lang="ru-RU" sz="2200" kern="0" dirty="0" smtClean="0">
                <a:solidFill>
                  <a:schemeClr val="bg1"/>
                </a:solidFill>
                <a:latin typeface="Garamond" pitchFamily="18" charset="0"/>
              </a:rPr>
              <a:t>Менее чувствителен к шумам чем       </a:t>
            </a:r>
            <a:r>
              <a:rPr lang="en-US" sz="2200" kern="0" dirty="0" smtClean="0">
                <a:solidFill>
                  <a:schemeClr val="bg1"/>
                </a:solidFill>
                <a:latin typeface="Garamond" pitchFamily="18" charset="0"/>
              </a:rPr>
              <a:t>k-means.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5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251520" y="4797152"/>
                <a:ext cx="8496944" cy="1656184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342000" indent="-342000">
                  <a:buFont typeface="Wingdings" pitchFamily="2" charset="2"/>
                  <a:buChar char="§"/>
                </a:pPr>
                <a:r>
                  <a:rPr lang="ru-RU" sz="2800" b="1" dirty="0" smtClean="0">
                    <a:solidFill>
                      <a:schemeClr val="bg1"/>
                    </a:solidFill>
                    <a:latin typeface="Garamond" pitchFamily="18" charset="0"/>
                  </a:rPr>
                  <a:t>Вторая фаза </a:t>
                </a:r>
                <a:r>
                  <a:rPr lang="ru-RU" sz="2800" dirty="0" smtClean="0">
                    <a:solidFill>
                      <a:schemeClr val="bg1"/>
                    </a:solidFill>
                    <a:latin typeface="Garamond" pitchFamily="18" charset="0"/>
                  </a:rPr>
                  <a:t>– аналогична алгоритму </a:t>
                </a:r>
                <a:r>
                  <a:rPr lang="en-US" sz="2800" dirty="0" smtClean="0">
                    <a:solidFill>
                      <a:schemeClr val="bg1"/>
                    </a:solidFill>
                    <a:latin typeface="Garamond" pitchFamily="18" charset="0"/>
                  </a:rPr>
                  <a:t>k-means:</a:t>
                </a:r>
                <a:endParaRPr lang="ru-RU" sz="2800" dirty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 marL="540000" indent="-342000">
                  <a:buFont typeface="Garamond" pitchFamily="18" charset="0"/>
                  <a:buChar char="▫"/>
                </a:pPr>
                <a:r>
                  <a:rPr lang="ru-RU" sz="2200" dirty="0">
                    <a:solidFill>
                      <a:schemeClr val="bg1"/>
                    </a:solidFill>
                    <a:latin typeface="Garamond" pitchFamily="18" charset="0"/>
                  </a:rPr>
                  <a:t>Поиск новых </a:t>
                </a:r>
                <a:r>
                  <a:rPr lang="ru-RU" sz="2200" dirty="0" err="1">
                    <a:solidFill>
                      <a:schemeClr val="bg1"/>
                    </a:solidFill>
                    <a:latin typeface="Garamond" pitchFamily="18" charset="0"/>
                  </a:rPr>
                  <a:t>медоидов</a:t>
                </a: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2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2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𝑖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ru-RU" sz="2200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ru-RU" sz="2200" dirty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 marL="540000" indent="-342000">
                  <a:buFont typeface="Garamond" pitchFamily="18" charset="0"/>
                  <a:buChar char="▫"/>
                </a:pPr>
                <a:r>
                  <a:rPr lang="ru-RU" sz="2200" dirty="0">
                    <a:solidFill>
                      <a:schemeClr val="bg1"/>
                    </a:solidFill>
                    <a:latin typeface="Garamond" pitchFamily="18" charset="0"/>
                  </a:rPr>
                  <a:t>Назначение объектов новым </a:t>
                </a:r>
                <a:r>
                  <a:rPr lang="ru-RU" sz="2200" dirty="0" err="1" smtClean="0">
                    <a:solidFill>
                      <a:schemeClr val="bg1"/>
                    </a:solidFill>
                    <a:latin typeface="Garamond" pitchFamily="18" charset="0"/>
                  </a:rPr>
                  <a:t>медоидам</a:t>
                </a: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.</a:t>
                </a:r>
                <a:endParaRPr lang="ru-RU" sz="2200" dirty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251520" y="4797152"/>
                <a:ext cx="8496944" cy="1656184"/>
              </a:xfrm>
              <a:prstGeom prst="rect">
                <a:avLst/>
              </a:prstGeom>
              <a:blipFill rotWithShape="1">
                <a:blip r:embed="rId3"/>
                <a:stretch>
                  <a:fillRect l="-1220" t="-367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21" y="1089128"/>
            <a:ext cx="3059614" cy="2464230"/>
          </a:xfrm>
          <a:prstGeom prst="rect">
            <a:avLst/>
          </a:prstGeom>
          <a:ln w="28575">
            <a:solidFill>
              <a:srgbClr val="CE7C04"/>
            </a:solidFill>
          </a:ln>
        </p:spPr>
      </p:pic>
      <p:sp>
        <p:nvSpPr>
          <p:cNvPr id="7" name="Текст 3"/>
          <p:cNvSpPr txBox="1">
            <a:spLocks/>
          </p:cNvSpPr>
          <p:nvPr/>
        </p:nvSpPr>
        <p:spPr bwMode="auto">
          <a:xfrm>
            <a:off x="219937" y="2660045"/>
            <a:ext cx="5256584" cy="5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kern="0" dirty="0" smtClean="0">
                <a:solidFill>
                  <a:srgbClr val="FFC000"/>
                </a:solidFill>
                <a:latin typeface="Garamond" pitchFamily="18" charset="0"/>
              </a:rPr>
              <a:t>Алгоритм</a:t>
            </a:r>
            <a:endParaRPr lang="ru-RU" sz="3600" b="1" kern="0" dirty="0">
              <a:solidFill>
                <a:srgbClr val="FFC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3641" y="-68239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Алгоритм 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DBSCAN</a:t>
            </a:r>
            <a:endParaRPr lang="ru-RU" sz="5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45353" y="898705"/>
                <a:ext cx="5889332" cy="2016224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ru-RU" sz="2500" dirty="0" smtClean="0">
                    <a:solidFill>
                      <a:schemeClr val="bg1"/>
                    </a:solidFill>
                    <a:latin typeface="Garamond" pitchFamily="18" charset="0"/>
                  </a:rPr>
                  <a:t>Входные параметры: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MCP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–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количество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точек соседства.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200" dirty="0" err="1" smtClean="0">
                    <a:solidFill>
                      <a:schemeClr val="bg1"/>
                    </a:solidFill>
                    <a:latin typeface="Garamond" pitchFamily="18" charset="0"/>
                  </a:rPr>
                  <a:t>Eps</a:t>
                </a:r>
                <a:r>
                  <a:rPr lang="en-US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 –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радиус соседства.</a:t>
                </a:r>
                <a:endParaRPr lang="en-US" sz="2200" dirty="0" smtClean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Соседство точки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ru-RU" sz="2200" dirty="0" smtClean="0">
                    <a:solidFill>
                      <a:schemeClr val="bg1"/>
                    </a:solidFill>
                    <a:latin typeface="Garamond" pitchFamily="18" charset="0"/>
                  </a:rPr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ru-RU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ru-RU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ru-RU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ru-RU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ru-RU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ru-RU" sz="2200" dirty="0" smtClean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ru-RU" sz="2200" dirty="0">
                  <a:solidFill>
                    <a:schemeClr val="bg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45353" y="898705"/>
                <a:ext cx="5889332" cy="2016224"/>
              </a:xfrm>
              <a:prstGeom prst="rect">
                <a:avLst/>
              </a:prstGeom>
              <a:blipFill rotWithShape="1">
                <a:blip r:embed="rId2"/>
                <a:stretch>
                  <a:fillRect l="-1656" t="-2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83182"/>
            <a:ext cx="3141132" cy="2598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53641" y="2943096"/>
            <a:ext cx="3210286" cy="800721"/>
          </a:xfrm>
          <a:prstGeom prst="rect">
            <a:avLst/>
          </a:prstGeom>
          <a:solidFill>
            <a:srgbClr val="44C4AF"/>
          </a:solidFill>
          <a:ln w="28575"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Garamond" pitchFamily="18" charset="0"/>
              </a:rPr>
              <a:t>Виды точек по параметрам </a:t>
            </a:r>
            <a:r>
              <a:rPr lang="en-US" sz="2400" dirty="0">
                <a:solidFill>
                  <a:schemeClr val="tx1"/>
                </a:solidFill>
                <a:latin typeface="Garamond" pitchFamily="18" charset="0"/>
              </a:rPr>
              <a:t>MCP </a:t>
            </a:r>
            <a:r>
              <a:rPr lang="ru-RU" sz="2400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en-US" sz="2400" dirty="0" err="1">
                <a:solidFill>
                  <a:schemeClr val="tx1"/>
                </a:solidFill>
                <a:latin typeface="Garamond" pitchFamily="18" charset="0"/>
              </a:rPr>
              <a:t>Eps</a:t>
            </a:r>
            <a:r>
              <a:rPr lang="ru-RU" sz="24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ru-RU" sz="2400" dirty="0">
              <a:solidFill>
                <a:schemeClr val="tx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кругленный прямоугольник 5"/>
              <p:cNvSpPr/>
              <p:nvPr/>
            </p:nvSpPr>
            <p:spPr>
              <a:xfrm>
                <a:off x="1947694" y="3923041"/>
                <a:ext cx="3210286" cy="824520"/>
              </a:xfrm>
              <a:prstGeom prst="roundRect">
                <a:avLst/>
              </a:prstGeom>
              <a:solidFill>
                <a:srgbClr val="B3FFEB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100" dirty="0" smtClean="0">
                    <a:solidFill>
                      <a:schemeClr val="tx1"/>
                    </a:solidFill>
                    <a:latin typeface="Garamond" pitchFamily="18" charset="0"/>
                  </a:rPr>
                  <a:t>Ядро (окружённая)</a:t>
                </a:r>
                <a:r>
                  <a:rPr lang="en-US" sz="2100" dirty="0" smtClean="0">
                    <a:solidFill>
                      <a:schemeClr val="tx1"/>
                    </a:solidFill>
                    <a:latin typeface="Garamond" pitchFamily="18" charset="0"/>
                  </a:rPr>
                  <a:t> </a:t>
                </a:r>
                <a:endParaRPr lang="ru-RU" sz="2100" dirty="0" smtClean="0">
                  <a:solidFill>
                    <a:schemeClr val="tx1"/>
                  </a:solidFill>
                  <a:latin typeface="Garamond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ru-RU" sz="2100" i="1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2100" i="1">
                          <a:solidFill>
                            <a:schemeClr val="tx1"/>
                          </a:solidFill>
                          <a:latin typeface="Cambria Math"/>
                        </a:rPr>
                        <m:t>𝑀𝐶𝑃</m:t>
                      </m:r>
                    </m:oMath>
                  </m:oMathPara>
                </a14:m>
                <a:endParaRPr lang="ru-RU" sz="2100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6" name="Скругленный 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694" y="3923041"/>
                <a:ext cx="3210286" cy="8245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кругленный прямоугольник 6"/>
              <p:cNvSpPr/>
              <p:nvPr/>
            </p:nvSpPr>
            <p:spPr>
              <a:xfrm>
                <a:off x="2250726" y="4888364"/>
                <a:ext cx="3617417" cy="881820"/>
              </a:xfrm>
              <a:prstGeom prst="roundRect">
                <a:avLst/>
              </a:prstGeom>
              <a:solidFill>
                <a:srgbClr val="B3FFEB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100" dirty="0" smtClean="0">
                    <a:solidFill>
                      <a:schemeClr val="tx1"/>
                    </a:solidFill>
                    <a:latin typeface="Garamond" pitchFamily="18" charset="0"/>
                  </a:rPr>
                  <a:t>Граничная:</a:t>
                </a:r>
                <a:r>
                  <a:rPr lang="en-US" sz="2100" dirty="0" smtClean="0">
                    <a:solidFill>
                      <a:schemeClr val="tx1"/>
                    </a:solidFill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u-RU" sz="21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100" i="1">
                        <a:solidFill>
                          <a:schemeClr val="tx1"/>
                        </a:solidFill>
                        <a:latin typeface="Cambria Math"/>
                      </a:rPr>
                      <m:t>𝑀𝐶𝑃</m:t>
                    </m:r>
                  </m:oMath>
                </a14:m>
                <a:r>
                  <a:rPr lang="ru-RU" sz="2100" dirty="0" smtClean="0">
                    <a:solidFill>
                      <a:schemeClr val="tx1"/>
                    </a:solidFill>
                    <a:latin typeface="Garamond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1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sz="21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100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ru-RU" sz="2100" i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ru-RU" sz="21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ru-RU" sz="2100" i="1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100" i="1">
                        <a:solidFill>
                          <a:schemeClr val="tx1"/>
                        </a:solidFill>
                        <a:latin typeface="Cambria Math"/>
                      </a:rPr>
                      <m:t>𝑀𝐶𝑃</m:t>
                    </m:r>
                  </m:oMath>
                </a14:m>
                <a:endParaRPr lang="ru-RU" sz="2100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7" name="Скругленный 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726" y="4888364"/>
                <a:ext cx="3617417" cy="88182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кругленный прямоугольник 7"/>
              <p:cNvSpPr/>
              <p:nvPr/>
            </p:nvSpPr>
            <p:spPr>
              <a:xfrm>
                <a:off x="2471965" y="5895351"/>
                <a:ext cx="3563638" cy="824520"/>
              </a:xfrm>
              <a:prstGeom prst="roundRect">
                <a:avLst/>
              </a:prstGeom>
              <a:solidFill>
                <a:srgbClr val="B3FFEB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100" dirty="0" smtClean="0">
                    <a:solidFill>
                      <a:schemeClr val="tx1"/>
                    </a:solidFill>
                    <a:latin typeface="Garamond" pitchFamily="18" charset="0"/>
                  </a:rPr>
                  <a:t>Шум: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u-RU" sz="21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100" i="1">
                        <a:solidFill>
                          <a:schemeClr val="tx1"/>
                        </a:solidFill>
                        <a:latin typeface="Cambria Math"/>
                      </a:rPr>
                      <m:t>𝑀𝐶𝑃</m:t>
                    </m:r>
                  </m:oMath>
                </a14:m>
                <a:r>
                  <a:rPr lang="ru-RU" sz="2100" dirty="0">
                    <a:solidFill>
                      <a:schemeClr val="tx1"/>
                    </a:solidFill>
                    <a:latin typeface="Garamond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1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∃</m:t>
                        </m:r>
                      </m:e>
                    </m:acc>
                    <m:r>
                      <a:rPr lang="en-US" sz="21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sz="210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100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ru-RU" sz="2100" i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ru-RU" sz="21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ru-RU" sz="2100" i="1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100" i="1">
                        <a:solidFill>
                          <a:schemeClr val="tx1"/>
                        </a:solidFill>
                        <a:latin typeface="Cambria Math"/>
                      </a:rPr>
                      <m:t>𝑀𝐶𝑃</m:t>
                    </m:r>
                  </m:oMath>
                </a14:m>
                <a:endParaRPr lang="ru-RU" sz="2100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8" name="Скругленный 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965" y="5895351"/>
                <a:ext cx="3563638" cy="82452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Скругленная соединительная линия 8"/>
          <p:cNvCxnSpPr/>
          <p:nvPr/>
        </p:nvCxnSpPr>
        <p:spPr>
          <a:xfrm rot="16200000" flipH="1">
            <a:off x="425100" y="4322706"/>
            <a:ext cx="2625754" cy="146797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9"/>
          <p:cNvCxnSpPr>
            <a:endCxn id="7" idx="1"/>
          </p:cNvCxnSpPr>
          <p:nvPr/>
        </p:nvCxnSpPr>
        <p:spPr>
          <a:xfrm rot="16200000" flipH="1">
            <a:off x="978625" y="4057173"/>
            <a:ext cx="1585456" cy="95874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0"/>
          <p:cNvCxnSpPr>
            <a:endCxn id="6" idx="1"/>
          </p:cNvCxnSpPr>
          <p:nvPr/>
        </p:nvCxnSpPr>
        <p:spPr>
          <a:xfrm rot="16200000" flipH="1">
            <a:off x="1378354" y="3765961"/>
            <a:ext cx="591484" cy="547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609935" y="4228830"/>
                <a:ext cx="2460486" cy="1100444"/>
              </a:xfrm>
              <a:prstGeom prst="rect">
                <a:avLst/>
              </a:prstGeom>
              <a:solidFill>
                <a:srgbClr val="66CCFF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100" dirty="0" smtClean="0">
                    <a:solidFill>
                      <a:schemeClr val="tx1"/>
                    </a:solidFill>
                    <a:latin typeface="Garamond" pitchFamily="18" charset="0"/>
                  </a:rPr>
                  <a:t>Кластер С</a:t>
                </a:r>
                <a:endParaRPr lang="en-US" sz="2100" i="1" dirty="0" smtClean="0">
                  <a:solidFill>
                    <a:schemeClr val="tx1"/>
                  </a:solidFill>
                  <a:latin typeface="Garamond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ru-RU" sz="2100" i="1">
                          <a:solidFill>
                            <a:schemeClr val="tx1"/>
                          </a:solidFill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1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C</m:t>
                      </m:r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1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ru-RU" sz="2100" i="1">
                          <a:solidFill>
                            <a:schemeClr val="tx1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ru-RU" sz="21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100" i="1" dirty="0" smtClean="0">
                  <a:solidFill>
                    <a:schemeClr val="tx1"/>
                  </a:solidFill>
                  <a:latin typeface="Garamond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ru-RU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ru-RU" sz="2100" i="1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2100" i="1">
                          <a:solidFill>
                            <a:schemeClr val="tx1"/>
                          </a:solidFill>
                          <a:latin typeface="Cambria Math"/>
                        </a:rPr>
                        <m:t>𝑀𝐶𝑃</m:t>
                      </m:r>
                    </m:oMath>
                  </m:oMathPara>
                </a14:m>
                <a:endParaRPr lang="ru-RU" sz="2100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935" y="4228830"/>
                <a:ext cx="2460486" cy="1100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2861448">
            <a:off x="5587114" y="3998316"/>
            <a:ext cx="852240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6664515" flipV="1">
            <a:off x="5784191" y="5148177"/>
            <a:ext cx="852240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4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50" y="0"/>
            <a:ext cx="8229600" cy="765324"/>
          </a:xfrm>
        </p:spPr>
        <p:txBody>
          <a:bodyPr/>
          <a:lstStyle/>
          <a:p>
            <a:r>
              <a:rPr lang="ru-RU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Архитектура системы</a:t>
            </a:r>
            <a:endParaRPr lang="ru-RU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643037" y="3759092"/>
            <a:ext cx="1654826" cy="591877"/>
          </a:xfrm>
          <a:prstGeom prst="roundRect">
            <a:avLst>
              <a:gd name="adj" fmla="val 26327"/>
            </a:avLst>
          </a:prstGeom>
          <a:gradFill flip="none" rotWithShape="1">
            <a:gsLst>
              <a:gs pos="0">
                <a:srgbClr val="C5F3D7"/>
              </a:gs>
              <a:gs pos="50000">
                <a:srgbClr val="E3F6F9"/>
              </a:gs>
              <a:gs pos="100000">
                <a:srgbClr val="C8F0D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err="1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Frontend</a:t>
            </a:r>
            <a:endParaRPr lang="ru-RU" sz="24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36365" y="2074100"/>
            <a:ext cx="1868170" cy="600969"/>
          </a:xfrm>
          <a:prstGeom prst="roundRect">
            <a:avLst/>
          </a:prstGeom>
          <a:gradFill flip="none" rotWithShape="1">
            <a:gsLst>
              <a:gs pos="0">
                <a:srgbClr val="C5F3D7"/>
              </a:gs>
              <a:gs pos="50000">
                <a:srgbClr val="E3F6F9"/>
              </a:gs>
              <a:gs pos="100000">
                <a:srgbClr val="C5F3D7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err="1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Data</a:t>
            </a:r>
            <a:r>
              <a:rPr lang="ru-RU" sz="2400" b="1" dirty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Access</a:t>
            </a:r>
            <a:endParaRPr lang="ru-RU" sz="24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88115" y="5784739"/>
            <a:ext cx="2397726" cy="572349"/>
          </a:xfrm>
          <a:prstGeom prst="roundRect">
            <a:avLst/>
          </a:prstGeom>
          <a:solidFill>
            <a:srgbClr val="C8F0D8"/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200" b="1" dirty="0" smtClean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Сбор рейтингов</a:t>
            </a:r>
            <a:endParaRPr lang="ru-RU" sz="22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27622" y="4864368"/>
            <a:ext cx="2320985" cy="499213"/>
          </a:xfrm>
          <a:prstGeom prst="roundRect">
            <a:avLst/>
          </a:prstGeom>
          <a:solidFill>
            <a:srgbClr val="C8F0D8"/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200" b="1" dirty="0" smtClean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Поиск фильмов</a:t>
            </a:r>
            <a:endParaRPr lang="ru-RU" sz="22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58573" y="5703682"/>
            <a:ext cx="2658651" cy="655153"/>
          </a:xfrm>
          <a:prstGeom prst="roundRect">
            <a:avLst/>
          </a:prstGeom>
          <a:solidFill>
            <a:srgbClr val="C8F0D8"/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200" b="1" dirty="0" smtClean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Рекомендованные фильмы</a:t>
            </a:r>
            <a:endParaRPr lang="ru-RU" sz="22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875467" y="1889006"/>
            <a:ext cx="2073140" cy="971155"/>
          </a:xfrm>
          <a:prstGeom prst="round2DiagRect">
            <a:avLst/>
          </a:prstGeom>
          <a:gradFill flip="none" rotWithShape="1">
            <a:gsLst>
              <a:gs pos="0">
                <a:srgbClr val="C5F3D7"/>
              </a:gs>
              <a:gs pos="50000">
                <a:srgbClr val="E3F6F9"/>
              </a:gs>
              <a:gs pos="100000">
                <a:srgbClr val="C5F3D7"/>
              </a:gs>
            </a:gsLst>
            <a:path path="circle">
              <a:fillToRect l="100000" t="100000"/>
            </a:path>
            <a:tileRect r="-100000" b="-10000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err="1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Web</a:t>
            </a:r>
            <a:r>
              <a:rPr lang="ru-RU" sz="2400" b="1" dirty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Scraper</a:t>
            </a:r>
            <a:r>
              <a:rPr lang="ru-RU" sz="2400" b="1" dirty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,</a:t>
            </a:r>
            <a:r>
              <a:rPr lang="en-US" sz="2400" b="1" dirty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 Parser</a:t>
            </a:r>
            <a:endParaRPr lang="ru-RU" sz="24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15757" y="2951293"/>
            <a:ext cx="1880235" cy="498471"/>
          </a:xfrm>
          <a:prstGeom prst="roundRect">
            <a:avLst/>
          </a:prstGeom>
          <a:gradFill flip="none" rotWithShape="1">
            <a:gsLst>
              <a:gs pos="0">
                <a:srgbClr val="C5F3D7"/>
              </a:gs>
              <a:gs pos="50000">
                <a:srgbClr val="E3F6F9"/>
              </a:gs>
              <a:gs pos="100000">
                <a:srgbClr val="C5F3D7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err="1" smtClean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Backend</a:t>
            </a:r>
            <a:endParaRPr lang="ru-RU" sz="24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4228197" y="2557911"/>
            <a:ext cx="503109" cy="443865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Arial"/>
              </a:rPr>
              <a:t> </a:t>
            </a:r>
            <a:endParaRPr lang="ru-RU" sz="1400" dirty="0">
              <a:solidFill>
                <a:srgbClr val="000000"/>
              </a:solidFill>
              <a:effectLst/>
              <a:latin typeface="Times New Roman"/>
              <a:ea typeface="Calibri"/>
              <a:cs typeface="Arial"/>
            </a:endParaRPr>
          </a:p>
        </p:txBody>
      </p:sp>
      <p:sp>
        <p:nvSpPr>
          <p:cNvPr id="14" name="Блок-схема: магнитный диск 13"/>
          <p:cNvSpPr/>
          <p:nvPr/>
        </p:nvSpPr>
        <p:spPr>
          <a:xfrm>
            <a:off x="3842078" y="997258"/>
            <a:ext cx="1319590" cy="666179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DB</a:t>
            </a:r>
          </a:p>
        </p:txBody>
      </p:sp>
      <p:sp>
        <p:nvSpPr>
          <p:cNvPr id="15" name="Стрелка вниз 14"/>
          <p:cNvSpPr/>
          <p:nvPr/>
        </p:nvSpPr>
        <p:spPr>
          <a:xfrm>
            <a:off x="4117449" y="1593719"/>
            <a:ext cx="670309" cy="578742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rgbClr val="97FFD0"/>
              </a:gs>
            </a:gsLst>
            <a:lin ang="5400000" scaled="1"/>
            <a:tileRect/>
          </a:gradFill>
          <a:ln w="12700">
            <a:solidFill>
              <a:srgbClr val="0F007E">
                <a:alpha val="83137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185841" y="3393254"/>
            <a:ext cx="545465" cy="49784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F007E">
                <a:alpha val="83137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cxnSp>
        <p:nvCxnSpPr>
          <p:cNvPr id="17" name="Прямая со стрелкой 16"/>
          <p:cNvCxnSpPr>
            <a:stCxn id="6" idx="2"/>
            <a:endCxn id="9" idx="0"/>
          </p:cNvCxnSpPr>
          <p:nvPr/>
        </p:nvCxnSpPr>
        <p:spPr>
          <a:xfrm flipH="1">
            <a:off x="1788115" y="4350969"/>
            <a:ext cx="2682335" cy="51339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2"/>
            <a:endCxn id="8" idx="0"/>
          </p:cNvCxnSpPr>
          <p:nvPr/>
        </p:nvCxnSpPr>
        <p:spPr>
          <a:xfrm flipH="1">
            <a:off x="2986978" y="4350969"/>
            <a:ext cx="1483472" cy="14337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2"/>
            <a:endCxn id="10" idx="0"/>
          </p:cNvCxnSpPr>
          <p:nvPr/>
        </p:nvCxnSpPr>
        <p:spPr>
          <a:xfrm>
            <a:off x="4470450" y="4350969"/>
            <a:ext cx="1317449" cy="13527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6077832" y="4762516"/>
            <a:ext cx="2078783" cy="702916"/>
          </a:xfrm>
          <a:prstGeom prst="roundRect">
            <a:avLst/>
          </a:prstGeom>
          <a:solidFill>
            <a:srgbClr val="C8F0D8"/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uk-UA" sz="2200" b="1" dirty="0" smtClean="0">
                <a:solidFill>
                  <a:srgbClr val="000000"/>
                </a:solidFill>
                <a:effectLst/>
                <a:latin typeface="Garamond" pitchFamily="18" charset="0"/>
                <a:ea typeface="Calibri"/>
                <a:cs typeface="Arial"/>
              </a:rPr>
              <a:t>Статистика по рейтингам</a:t>
            </a:r>
            <a:endParaRPr lang="ru-RU" sz="2200" b="1" dirty="0">
              <a:solidFill>
                <a:srgbClr val="000000"/>
              </a:solidFill>
              <a:effectLst/>
              <a:latin typeface="Garamond" pitchFamily="18" charset="0"/>
              <a:ea typeface="Calibri"/>
              <a:cs typeface="Arial"/>
            </a:endParaRPr>
          </a:p>
        </p:txBody>
      </p:sp>
      <p:sp>
        <p:nvSpPr>
          <p:cNvPr id="21" name="Стрелка вниз 20"/>
          <p:cNvSpPr/>
          <p:nvPr/>
        </p:nvSpPr>
        <p:spPr>
          <a:xfrm rot="16200000">
            <a:off x="2975531" y="2040686"/>
            <a:ext cx="514993" cy="753771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effectLst/>
                <a:latin typeface="Times New Roman"/>
                <a:ea typeface="Calibri"/>
                <a:cs typeface="Arial"/>
              </a:rPr>
              <a:t> </a:t>
            </a:r>
            <a:endParaRPr lang="ru-RU" sz="1400" dirty="0">
              <a:solidFill>
                <a:srgbClr val="000000"/>
              </a:solidFill>
              <a:effectLst/>
              <a:latin typeface="Times New Roman"/>
              <a:ea typeface="Calibri"/>
              <a:cs typeface="Arial"/>
            </a:endParaRPr>
          </a:p>
        </p:txBody>
      </p:sp>
      <p:cxnSp>
        <p:nvCxnSpPr>
          <p:cNvPr id="22" name="Прямая со стрелкой 21"/>
          <p:cNvCxnSpPr>
            <a:stCxn id="6" idx="2"/>
            <a:endCxn id="20" idx="0"/>
          </p:cNvCxnSpPr>
          <p:nvPr/>
        </p:nvCxnSpPr>
        <p:spPr>
          <a:xfrm>
            <a:off x="4470450" y="4350969"/>
            <a:ext cx="2646774" cy="41154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34683"/>
            <a:ext cx="3623602" cy="261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93547"/>
            <a:ext cx="3909967" cy="292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77146" y="0"/>
            <a:ext cx="7620000" cy="8885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Веб-приложение</a:t>
            </a:r>
            <a:endParaRPr lang="ru-RU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 bwMode="auto">
          <a:xfrm>
            <a:off x="323528" y="2636912"/>
            <a:ext cx="3657600" cy="218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r>
              <a:rPr lang="ru-RU" sz="2200" kern="0" dirty="0" smtClean="0">
                <a:solidFill>
                  <a:schemeClr val="bg1"/>
                </a:solidFill>
                <a:latin typeface="Garamond" pitchFamily="18" charset="0"/>
              </a:rPr>
              <a:t>Предлагаемые для оценки фильмы</a:t>
            </a:r>
          </a:p>
          <a:p>
            <a:pPr>
              <a:buFont typeface="Wingdings" pitchFamily="2" charset="2"/>
              <a:buChar char="§"/>
            </a:pPr>
            <a:r>
              <a:rPr lang="ru-RU" sz="2200" kern="0" dirty="0" smtClean="0">
                <a:solidFill>
                  <a:schemeClr val="bg1"/>
                </a:solidFill>
                <a:latin typeface="Garamond" pitchFamily="18" charset="0"/>
              </a:rPr>
              <a:t>Оценённые фильмы пользователя/Статистика </a:t>
            </a:r>
            <a:endParaRPr lang="en-US" sz="2200" kern="0" dirty="0" smtClean="0">
              <a:solidFill>
                <a:schemeClr val="bg1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200" kern="0" dirty="0" smtClean="0">
                <a:solidFill>
                  <a:schemeClr val="bg1"/>
                </a:solidFill>
                <a:latin typeface="Garamond" pitchFamily="18" charset="0"/>
              </a:rPr>
              <a:t>Рекомендуемые фильмы</a:t>
            </a:r>
          </a:p>
          <a:p>
            <a:pPr algn="just"/>
            <a:endParaRPr lang="ru-RU" kern="0" dirty="0"/>
          </a:p>
        </p:txBody>
      </p:sp>
      <p:sp>
        <p:nvSpPr>
          <p:cNvPr id="6" name="Объект 2"/>
          <p:cNvSpPr>
            <a:spLocks noGrp="1"/>
          </p:cNvSpPr>
          <p:nvPr>
            <p:ph sz="half" idx="4294967295"/>
          </p:nvPr>
        </p:nvSpPr>
        <p:spPr>
          <a:xfrm>
            <a:off x="323528" y="980728"/>
            <a:ext cx="7931224" cy="172819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ru-RU" sz="2500" dirty="0" smtClean="0">
                <a:solidFill>
                  <a:schemeClr val="bg1"/>
                </a:solidFill>
                <a:latin typeface="Garamond" pitchFamily="18" charset="0"/>
              </a:rPr>
              <a:t>Разработанное веб-приложение рекомендательной системы содержит страницы:</a:t>
            </a:r>
            <a:endParaRPr lang="ru-RU" sz="2500" dirty="0">
              <a:solidFill>
                <a:schemeClr val="bg1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200" dirty="0" smtClean="0">
                <a:solidFill>
                  <a:schemeClr val="bg1"/>
                </a:solidFill>
                <a:latin typeface="Garamond" pitchFamily="18" charset="0"/>
              </a:rPr>
              <a:t>Логин/Регистрация</a:t>
            </a:r>
          </a:p>
          <a:p>
            <a:pPr>
              <a:buFont typeface="Wingdings" pitchFamily="2" charset="2"/>
              <a:buChar char="§"/>
            </a:pPr>
            <a:r>
              <a:rPr lang="ru-RU" sz="2200" dirty="0" smtClean="0">
                <a:solidFill>
                  <a:schemeClr val="bg1"/>
                </a:solidFill>
                <a:latin typeface="Garamond" pitchFamily="18" charset="0"/>
              </a:rPr>
              <a:t>Поиск фильмов</a:t>
            </a: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46" y="3288187"/>
            <a:ext cx="4105275" cy="249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9080"/>
            <a:ext cx="4308295" cy="23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08912" cy="943870"/>
          </a:xfrm>
          <a:effectLst/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Bookman Old Style" pitchFamily="18" charset="0"/>
              </a:rPr>
              <a:t>Статистика</a:t>
            </a:r>
            <a:endParaRPr lang="ru-RU" sz="4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sz="half" idx="4294967295"/>
          </p:nvPr>
        </p:nvSpPr>
        <p:spPr>
          <a:xfrm>
            <a:off x="395536" y="908720"/>
            <a:ext cx="8054279" cy="5760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600" b="1" dirty="0" smtClean="0">
                <a:solidFill>
                  <a:schemeClr val="bg1"/>
                </a:solidFill>
                <a:latin typeface="Garamond" pitchFamily="18" charset="0"/>
              </a:rPr>
              <a:t>С помощью модуля </a:t>
            </a:r>
            <a:r>
              <a:rPr lang="en-US" sz="2600" b="1" dirty="0" smtClean="0">
                <a:solidFill>
                  <a:schemeClr val="bg1"/>
                </a:solidFill>
                <a:latin typeface="Garamond" pitchFamily="18" charset="0"/>
              </a:rPr>
              <a:t>Web </a:t>
            </a:r>
            <a:r>
              <a:rPr lang="en-US" sz="2600" b="1" dirty="0">
                <a:solidFill>
                  <a:schemeClr val="bg1"/>
                </a:solidFill>
                <a:latin typeface="Garamond" pitchFamily="18" charset="0"/>
              </a:rPr>
              <a:t>Scraping </a:t>
            </a:r>
            <a:r>
              <a:rPr lang="ru-RU" sz="2600" b="1" dirty="0">
                <a:solidFill>
                  <a:schemeClr val="bg1"/>
                </a:solidFill>
                <a:latin typeface="Garamond" pitchFamily="18" charset="0"/>
              </a:rPr>
              <a:t>і </a:t>
            </a:r>
            <a:r>
              <a:rPr lang="en-US" sz="2600" b="1" dirty="0">
                <a:solidFill>
                  <a:schemeClr val="bg1"/>
                </a:solidFill>
                <a:latin typeface="Garamond" pitchFamily="18" charset="0"/>
              </a:rPr>
              <a:t>Parsing </a:t>
            </a:r>
            <a:r>
              <a:rPr lang="ru-RU" sz="2600" b="1" dirty="0" smtClean="0">
                <a:solidFill>
                  <a:schemeClr val="bg1"/>
                </a:solidFill>
                <a:latin typeface="Garamond" pitchFamily="18" charset="0"/>
              </a:rPr>
              <a:t>и данных сайта </a:t>
            </a:r>
            <a:r>
              <a:rPr lang="en-US" sz="2600" b="1" dirty="0" smtClean="0">
                <a:solidFill>
                  <a:schemeClr val="bg1"/>
                </a:solidFill>
                <a:latin typeface="Garamond" pitchFamily="18" charset="0"/>
              </a:rPr>
              <a:t>kinopoisk.ru </a:t>
            </a:r>
            <a:r>
              <a:rPr lang="ru-RU" sz="2600" b="1" dirty="0" smtClean="0">
                <a:solidFill>
                  <a:schemeClr val="bg1"/>
                </a:solidFill>
                <a:latin typeface="Garamond" pitchFamily="18" charset="0"/>
              </a:rPr>
              <a:t>было собрано:</a:t>
            </a:r>
          </a:p>
          <a:p>
            <a:pPr>
              <a:buFont typeface="Wingdings" pitchFamily="2" charset="2"/>
              <a:buChar char="§"/>
            </a:pPr>
            <a:r>
              <a:rPr lang="ru-RU" sz="2200" dirty="0">
                <a:solidFill>
                  <a:schemeClr val="bg1"/>
                </a:solidFill>
                <a:latin typeface="Garamond" pitchFamily="18" charset="0"/>
              </a:rPr>
              <a:t>12375 </a:t>
            </a:r>
            <a:r>
              <a:rPr lang="ru-RU" sz="2200" dirty="0" smtClean="0">
                <a:solidFill>
                  <a:schemeClr val="bg1"/>
                </a:solidFill>
                <a:latin typeface="Garamond" pitchFamily="18" charset="0"/>
              </a:rPr>
              <a:t>фильмов с </a:t>
            </a:r>
            <a:r>
              <a:rPr lang="ru-RU" sz="2200" dirty="0">
                <a:solidFill>
                  <a:schemeClr val="bg1"/>
                </a:solidFill>
                <a:latin typeface="Garamond" pitchFamily="18" charset="0"/>
              </a:rPr>
              <a:t>1969 по 2012 </a:t>
            </a:r>
            <a:r>
              <a:rPr lang="ru-RU" sz="2200" dirty="0" smtClean="0">
                <a:solidFill>
                  <a:schemeClr val="bg1"/>
                </a:solidFill>
                <a:latin typeface="Garamond" pitchFamily="18" charset="0"/>
              </a:rPr>
              <a:t>года, 28 жанров, 76 стран;</a:t>
            </a:r>
          </a:p>
          <a:p>
            <a:pPr>
              <a:buFont typeface="Wingdings" pitchFamily="2" charset="2"/>
              <a:buChar char="§"/>
            </a:pPr>
            <a:r>
              <a:rPr lang="ru-RU" sz="2200" dirty="0" smtClean="0">
                <a:solidFill>
                  <a:schemeClr val="bg1"/>
                </a:solidFill>
                <a:latin typeface="Garamond" pitchFamily="18" charset="0"/>
              </a:rPr>
              <a:t>14478 актёров и режиссёров.</a:t>
            </a:r>
          </a:p>
          <a:p>
            <a:pPr marL="114300" indent="0" algn="ctr">
              <a:buNone/>
            </a:pPr>
            <a:r>
              <a:rPr lang="ru-RU" sz="2600" b="1" dirty="0" smtClean="0">
                <a:solidFill>
                  <a:schemeClr val="bg1"/>
                </a:solidFill>
                <a:latin typeface="Garamond" pitchFamily="18" charset="0"/>
              </a:rPr>
              <a:t>Статистика по рейтингам:</a:t>
            </a:r>
          </a:p>
          <a:p>
            <a:pPr>
              <a:buFont typeface="Wingdings" pitchFamily="2" charset="2"/>
              <a:buChar char="§"/>
            </a:pPr>
            <a:r>
              <a:rPr lang="ru-RU" sz="2200" dirty="0">
                <a:solidFill>
                  <a:schemeClr val="bg1"/>
                </a:solidFill>
                <a:latin typeface="Garamond" pitchFamily="18" charset="0"/>
              </a:rPr>
              <a:t>180 </a:t>
            </a:r>
            <a:r>
              <a:rPr lang="ru-RU" sz="2200" dirty="0" smtClean="0">
                <a:solidFill>
                  <a:schemeClr val="bg1"/>
                </a:solidFill>
                <a:latin typeface="Garamond" pitchFamily="18" charset="0"/>
              </a:rPr>
              <a:t>пользователей сайта, 110 из них оценили более 50 фильмов;</a:t>
            </a:r>
            <a:endParaRPr lang="ru-RU" sz="2200" dirty="0">
              <a:solidFill>
                <a:schemeClr val="bg1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200" dirty="0" smtClean="0">
                <a:solidFill>
                  <a:schemeClr val="bg1"/>
                </a:solidFill>
                <a:latin typeface="Garamond" pitchFamily="18" charset="0"/>
              </a:rPr>
              <a:t>927 фильмов получили оценки хотя бы от одного пользователя;</a:t>
            </a:r>
          </a:p>
          <a:p>
            <a:pPr>
              <a:buFont typeface="Wingdings" pitchFamily="2" charset="2"/>
              <a:buChar char="§"/>
            </a:pPr>
            <a:r>
              <a:rPr lang="ru-RU" sz="2200" dirty="0" smtClean="0">
                <a:solidFill>
                  <a:schemeClr val="bg1"/>
                </a:solidFill>
                <a:latin typeface="Garamond" pitchFamily="18" charset="0"/>
              </a:rPr>
              <a:t> общее количество рейтингов 17101</a:t>
            </a:r>
            <a:r>
              <a:rPr lang="ru-RU" sz="2200" dirty="0">
                <a:solidFill>
                  <a:schemeClr val="bg1"/>
                </a:solidFill>
                <a:latin typeface="Garamond" pitchFamily="18" charset="0"/>
              </a:rPr>
              <a:t>.</a:t>
            </a:r>
          </a:p>
          <a:p>
            <a:pPr marL="114300" indent="0" algn="ctr">
              <a:buNone/>
            </a:pPr>
            <a:r>
              <a:rPr lang="ru-RU" sz="2600" b="1" dirty="0" smtClean="0">
                <a:solidFill>
                  <a:schemeClr val="bg1"/>
                </a:solidFill>
                <a:latin typeface="Garamond" pitchFamily="18" charset="0"/>
              </a:rPr>
              <a:t>Самые популярные фильмы:</a:t>
            </a:r>
          </a:p>
          <a:p>
            <a:pPr marL="114300" indent="0">
              <a:buNone/>
            </a:pPr>
            <a:endParaRPr lang="ru-RU" sz="2800" dirty="0">
              <a:latin typeface="Garamond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50710"/>
              </p:ext>
            </p:extLst>
          </p:nvPr>
        </p:nvGraphicFramePr>
        <p:xfrm>
          <a:off x="456928" y="4869160"/>
          <a:ext cx="813690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2160240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Фильм</a:t>
                      </a:r>
                      <a:endParaRPr lang="ru-RU" sz="22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Кол-во</a:t>
                      </a:r>
                      <a:r>
                        <a:rPr lang="ru-RU" sz="2200" baseline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оценок</a:t>
                      </a:r>
                      <a:endParaRPr lang="ru-RU" sz="22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Средний бал</a:t>
                      </a:r>
                      <a:endParaRPr lang="ru-RU" sz="22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Один дома (</a:t>
                      </a:r>
                      <a:r>
                        <a:rPr lang="uk-UA" sz="2000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Home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</a:t>
                      </a:r>
                      <a:r>
                        <a:rPr lang="uk-UA" sz="2000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Alone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136</a:t>
                      </a:r>
                      <a:endParaRPr lang="ru-RU" sz="20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8.03</a:t>
                      </a:r>
                      <a:endParaRPr lang="ru-RU" sz="20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000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Матрица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(</a:t>
                      </a:r>
                      <a:r>
                        <a:rPr lang="uk-UA" sz="2000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The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</a:t>
                      </a:r>
                      <a:r>
                        <a:rPr lang="uk-UA" sz="2000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Matrix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132</a:t>
                      </a:r>
                      <a:endParaRPr lang="ru-RU" sz="20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7.72</a:t>
                      </a:r>
                      <a:endParaRPr lang="ru-RU" sz="20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sz="2000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Ирония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</a:t>
                      </a:r>
                      <a:r>
                        <a:rPr lang="uk-UA" sz="2000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судьбы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, </a:t>
                      </a:r>
                      <a:r>
                        <a:rPr lang="uk-UA" sz="2000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или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С легким паром!</a:t>
                      </a:r>
                      <a:endParaRPr lang="ru-RU" sz="20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132</a:t>
                      </a:r>
                      <a:endParaRPr lang="ru-RU" sz="20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7.7</a:t>
                      </a:r>
                      <a:endParaRPr lang="ru-RU" sz="20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4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54591"/>
            <a:ext cx="8208912" cy="10338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Bookman Old Style" pitchFamily="18" charset="0"/>
              </a:rPr>
              <a:t>Кластеризация тестовой выборки</a:t>
            </a:r>
            <a:endParaRPr lang="ru-RU" sz="3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3" name="Объект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992436"/>
            <a:ext cx="6266145" cy="56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-27384"/>
            <a:ext cx="9289032" cy="864096"/>
          </a:xfrm>
          <a:noFill/>
        </p:spPr>
        <p:txBody>
          <a:bodyPr/>
          <a:lstStyle/>
          <a:p>
            <a:r>
              <a:rPr lang="ru-RU" sz="4000" kern="0" dirty="0" err="1" smtClean="0">
                <a:solidFill>
                  <a:schemeClr val="bg1"/>
                </a:solidFill>
                <a:latin typeface="Garamond" pitchFamily="18" charset="0"/>
              </a:rPr>
              <a:t>Агломеративная</a:t>
            </a:r>
            <a:r>
              <a:rPr lang="ru-RU" sz="4000" kern="0" dirty="0" smtClean="0">
                <a:solidFill>
                  <a:schemeClr val="bg1"/>
                </a:solidFill>
                <a:latin typeface="Garamond" pitchFamily="18" charset="0"/>
              </a:rPr>
              <a:t> кластеризация фильмов</a:t>
            </a:r>
            <a:endParaRPr lang="ru-RU" sz="6000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7" name="Текст 3"/>
          <p:cNvSpPr txBox="1">
            <a:spLocks/>
          </p:cNvSpPr>
          <p:nvPr/>
        </p:nvSpPr>
        <p:spPr bwMode="auto">
          <a:xfrm>
            <a:off x="344803" y="908720"/>
            <a:ext cx="8451898" cy="42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400" kern="0" dirty="0" smtClean="0">
                <a:solidFill>
                  <a:schemeClr val="bg1"/>
                </a:solidFill>
                <a:latin typeface="Georgia" pitchFamily="18" charset="0"/>
              </a:rPr>
              <a:t>Шерлок Холмс и доктор </a:t>
            </a:r>
            <a:r>
              <a:rPr lang="uk-UA" sz="2400" kern="0" dirty="0" err="1" smtClean="0">
                <a:solidFill>
                  <a:schemeClr val="bg1"/>
                </a:solidFill>
                <a:latin typeface="Georgia" pitchFamily="18" charset="0"/>
              </a:rPr>
              <a:t>Ватсон</a:t>
            </a:r>
            <a:r>
              <a:rPr lang="uk-UA" sz="2400" kern="0" dirty="0" smtClean="0">
                <a:solidFill>
                  <a:schemeClr val="bg1"/>
                </a:solidFill>
                <a:latin typeface="Georgia" pitchFamily="18" charset="0"/>
              </a:rPr>
              <a:t>: </a:t>
            </a:r>
            <a:r>
              <a:rPr lang="uk-UA" sz="2400" kern="0" dirty="0" smtClean="0">
                <a:solidFill>
                  <a:schemeClr val="bg1"/>
                </a:solidFill>
                <a:latin typeface="Georgia" pitchFamily="18" charset="0"/>
              </a:rPr>
              <a:t>Собака </a:t>
            </a:r>
            <a:r>
              <a:rPr lang="uk-UA" sz="2400" kern="0" dirty="0" err="1" smtClean="0">
                <a:solidFill>
                  <a:schemeClr val="bg1"/>
                </a:solidFill>
                <a:latin typeface="Georgia" pitchFamily="18" charset="0"/>
              </a:rPr>
              <a:t>Баскервилей</a:t>
            </a:r>
            <a:endParaRPr lang="ru-RU" sz="2400" kern="0" dirty="0">
              <a:solidFill>
                <a:schemeClr val="bg1"/>
              </a:solidFill>
              <a:latin typeface="Georgia" pitchFamily="18" charset="0"/>
            </a:endParaRPr>
          </a:p>
        </p:txBody>
      </p:sp>
      <p:graphicFrame>
        <p:nvGraphicFramePr>
          <p:cNvPr id="8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566469"/>
              </p:ext>
            </p:extLst>
          </p:nvPr>
        </p:nvGraphicFramePr>
        <p:xfrm>
          <a:off x="251520" y="4766566"/>
          <a:ext cx="4896543" cy="1745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432048"/>
                <a:gridCol w="1177362"/>
                <a:gridCol w="838861"/>
              </a:tblGrid>
              <a:tr h="4969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Garamond" pitchFamily="18" charset="0"/>
                        </a:rPr>
                        <a:t>Мера близости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Garamond" pitchFamily="18" charset="0"/>
                        </a:rPr>
                        <a:t>k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Garamond" pitchFamily="18" charset="0"/>
                        </a:rPr>
                        <a:t>silhouette 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Garamond" pitchFamily="18" charset="0"/>
                        </a:rPr>
                        <a:t>MAE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Garamond" pitchFamily="18" charset="0"/>
                        </a:rPr>
                        <a:t>Корреляция Пирсона</a:t>
                      </a:r>
                      <a:endParaRPr lang="ru-RU" sz="1600" b="1" dirty="0"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Garamond" pitchFamily="18" charset="0"/>
                        </a:rPr>
                        <a:t>7</a:t>
                      </a:r>
                      <a:endParaRPr lang="ru-RU" sz="1600" b="1" dirty="0"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b="1" dirty="0" smtClean="0">
                          <a:latin typeface="Garamond" pitchFamily="18" charset="0"/>
                        </a:rPr>
                        <a:t>0,1692</a:t>
                      </a:r>
                      <a:endParaRPr lang="en-US" sz="1600" b="1" dirty="0" smtClean="0"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Garamond" pitchFamily="18" charset="0"/>
                        </a:rPr>
                        <a:t>1,7937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Garamond" pitchFamily="18" charset="0"/>
                        </a:rPr>
                        <a:t>Косинусная мера</a:t>
                      </a:r>
                      <a:endParaRPr lang="ru-RU" sz="1600" b="1" dirty="0"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Garamond" pitchFamily="18" charset="0"/>
                        </a:rPr>
                        <a:t>11</a:t>
                      </a:r>
                      <a:endParaRPr lang="ru-RU" sz="1600" b="1" dirty="0"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b="1" dirty="0" smtClean="0">
                          <a:latin typeface="Garamond" pitchFamily="18" charset="0"/>
                        </a:rPr>
                        <a:t>0,3663</a:t>
                      </a:r>
                      <a:endParaRPr lang="ru-RU" sz="1600" b="1" dirty="0" smtClean="0"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Garamond" pitchFamily="18" charset="0"/>
                        </a:rPr>
                        <a:t>1,4649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9EB"/>
                    </a:solidFill>
                  </a:tcPr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Garamond" pitchFamily="18" charset="0"/>
                        </a:rPr>
                        <a:t>Корреляция</a:t>
                      </a:r>
                      <a:r>
                        <a:rPr lang="ru-RU" sz="1600" b="1" baseline="0" dirty="0" smtClean="0">
                          <a:latin typeface="Garamond" pitchFamily="18" charset="0"/>
                        </a:rPr>
                        <a:t> </a:t>
                      </a:r>
                      <a:r>
                        <a:rPr lang="ru-RU" sz="1600" b="1" baseline="0" dirty="0" err="1" smtClean="0">
                          <a:latin typeface="Garamond" pitchFamily="18" charset="0"/>
                        </a:rPr>
                        <a:t>Спирмена</a:t>
                      </a:r>
                      <a:endParaRPr lang="ru-RU" sz="1600" b="1" dirty="0"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1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16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1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0,1262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1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3,1258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85" y="1441027"/>
            <a:ext cx="3489384" cy="2837285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77" y="1332458"/>
            <a:ext cx="3095740" cy="260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77" y="4077072"/>
            <a:ext cx="3095740" cy="265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Текст 10"/>
          <p:cNvSpPr txBox="1">
            <a:spLocks/>
          </p:cNvSpPr>
          <p:nvPr/>
        </p:nvSpPr>
        <p:spPr>
          <a:xfrm>
            <a:off x="0" y="4249624"/>
            <a:ext cx="5652120" cy="43867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kern="0" dirty="0" smtClean="0">
                <a:solidFill>
                  <a:schemeClr val="bg1"/>
                </a:solidFill>
                <a:latin typeface="Garamond" pitchFamily="18" charset="0"/>
              </a:rPr>
              <a:t>Наилучшие значения качества кластеризации </a:t>
            </a:r>
            <a:endParaRPr lang="ru-RU" sz="2200" kern="0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768" y="59612"/>
            <a:ext cx="8820472" cy="8640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ru-RU" sz="3200" dirty="0" err="1" smtClean="0">
                <a:solidFill>
                  <a:schemeClr val="bg1"/>
                </a:solidFill>
                <a:latin typeface="Bookman Old Style" pitchFamily="18" charset="0"/>
              </a:rPr>
              <a:t>Агломеративная</a:t>
            </a:r>
            <a:r>
              <a:rPr lang="ru-RU" sz="3200" dirty="0" smtClean="0">
                <a:solidFill>
                  <a:schemeClr val="bg1"/>
                </a:solidFill>
                <a:latin typeface="Bookman Old Style" pitchFamily="18" charset="0"/>
              </a:rPr>
              <a:t> кластеризация фильмов</a:t>
            </a:r>
            <a:endParaRPr lang="ru-RU" sz="32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" name="Текст 2"/>
          <p:cNvSpPr txBox="1">
            <a:spLocks/>
          </p:cNvSpPr>
          <p:nvPr/>
        </p:nvSpPr>
        <p:spPr>
          <a:xfrm>
            <a:off x="3893" y="1052736"/>
            <a:ext cx="9144000" cy="5040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100" b="1" kern="0" dirty="0" smtClean="0">
                <a:solidFill>
                  <a:srgbClr val="B3FFEB"/>
                </a:solidFill>
                <a:latin typeface="Garamond" pitchFamily="18" charset="0"/>
              </a:rPr>
              <a:t>Соседи фильма «</a:t>
            </a:r>
            <a:r>
              <a:rPr lang="uk-UA" sz="2100" b="1" kern="0" dirty="0" smtClean="0">
                <a:solidFill>
                  <a:srgbClr val="B3FFEB"/>
                </a:solidFill>
                <a:latin typeface="Garamond" pitchFamily="18" charset="0"/>
              </a:rPr>
              <a:t>Шерлок Холмс и доктор </a:t>
            </a:r>
            <a:r>
              <a:rPr lang="uk-UA" sz="2100" b="1" kern="0" dirty="0" err="1" smtClean="0">
                <a:solidFill>
                  <a:srgbClr val="B3FFEB"/>
                </a:solidFill>
                <a:latin typeface="Garamond" pitchFamily="18" charset="0"/>
              </a:rPr>
              <a:t>Ватсон</a:t>
            </a:r>
            <a:r>
              <a:rPr lang="uk-UA" sz="2100" b="1" kern="0" dirty="0" smtClean="0">
                <a:solidFill>
                  <a:srgbClr val="B3FFEB"/>
                </a:solidFill>
                <a:latin typeface="Garamond" pitchFamily="18" charset="0"/>
              </a:rPr>
              <a:t>: Собака </a:t>
            </a:r>
            <a:r>
              <a:rPr lang="uk-UA" sz="2100" b="1" kern="0" dirty="0" err="1" smtClean="0">
                <a:solidFill>
                  <a:srgbClr val="B3FFEB"/>
                </a:solidFill>
                <a:latin typeface="Garamond" pitchFamily="18" charset="0"/>
              </a:rPr>
              <a:t>Баскервилей</a:t>
            </a:r>
            <a:r>
              <a:rPr lang="ru-RU" sz="2100" b="1" kern="0" dirty="0" smtClean="0">
                <a:solidFill>
                  <a:srgbClr val="B3FFEB"/>
                </a:solidFill>
                <a:latin typeface="Garamond" pitchFamily="18" charset="0"/>
              </a:rPr>
              <a:t>»</a:t>
            </a:r>
            <a:endParaRPr lang="ru-RU" sz="2100" b="1" kern="0" dirty="0">
              <a:solidFill>
                <a:srgbClr val="B3FFEB"/>
              </a:solidFill>
              <a:latin typeface="Garamond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21093"/>
              </p:ext>
            </p:extLst>
          </p:nvPr>
        </p:nvGraphicFramePr>
        <p:xfrm>
          <a:off x="939997" y="1556792"/>
          <a:ext cx="7488832" cy="501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Корреляция Пирсона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, k = 7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Косинусная мера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k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= 11</a:t>
                      </a:r>
                      <a:endParaRPr lang="ru-RU" sz="2200" b="1" dirty="0" smtClean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</a:tr>
              <a:tr h="4052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Шерлок Холмс и доктор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Ватсон</a:t>
                      </a: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: Охота на тигра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200" b="0" i="1" dirty="0" smtClean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Шерлок 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Холмс и доктор </a:t>
                      </a:r>
                      <a:r>
                        <a:rPr lang="uk-UA" sz="2200" b="0" i="1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Ватсон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: Король </a:t>
                      </a:r>
                      <a:r>
                        <a:rPr lang="uk-UA" sz="2200" b="0" i="1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шантажа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200" b="0" i="1" dirty="0" smtClean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Джентльмены</a:t>
                      </a: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удачи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200" b="0" i="1" dirty="0" smtClean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стульев</a:t>
                      </a:r>
                      <a:endParaRPr lang="uk-UA" sz="2200" b="0" i="1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r>
                        <a:rPr lang="uk-UA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Укрощение</a:t>
                      </a:r>
                      <a:r>
                        <a:rPr lang="uk-UA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строптивого</a:t>
                      </a:r>
                      <a:endParaRPr lang="ru-RU" sz="2200" b="0" i="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Д`Артаньян и три мушкетера </a:t>
                      </a:r>
                      <a:endParaRPr lang="ru-RU" sz="2200" b="0" i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Служебный роман</a:t>
                      </a:r>
                      <a:endParaRPr lang="ru-RU" sz="2200" b="0" i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Трое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 в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лодке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, не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считая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 собаки 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Москва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слезам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 не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верит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За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двумя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зайцами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Невероятные</a:t>
                      </a:r>
                      <a:r>
                        <a:rPr lang="uk-UA" sz="220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приключения</a:t>
                      </a:r>
                      <a:r>
                        <a:rPr lang="uk-UA" sz="220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итальянцев</a:t>
                      </a:r>
                      <a:r>
                        <a:rPr lang="uk-UA" sz="220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в </a:t>
                      </a: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России</a:t>
                      </a:r>
                      <a:endParaRPr lang="ru-RU" sz="220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Иван</a:t>
                      </a:r>
                      <a:r>
                        <a:rPr lang="uk-UA" sz="220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Васильевич</a:t>
                      </a:r>
                      <a:r>
                        <a:rPr lang="uk-UA" sz="220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меняет</a:t>
                      </a:r>
                      <a:r>
                        <a:rPr lang="uk-UA" sz="220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профессию</a:t>
                      </a:r>
                      <a:endParaRPr lang="ru-RU" sz="220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Собачье</a:t>
                      </a:r>
                      <a:r>
                        <a:rPr lang="uk-UA" sz="220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сердце</a:t>
                      </a:r>
                      <a:r>
                        <a:rPr lang="uk-UA" sz="220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endParaRPr lang="ru-RU" sz="220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Человек</a:t>
                      </a:r>
                      <a:r>
                        <a:rPr lang="uk-UA" sz="220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 </a:t>
                      </a:r>
                      <a:r>
                        <a:rPr lang="uk-UA" sz="2200" i="0" dirty="0" err="1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дождя</a:t>
                      </a:r>
                      <a:endParaRPr lang="ru-RU" sz="220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1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757" y="75705"/>
            <a:ext cx="8820472" cy="8640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Кластеризация фильмов, </a:t>
            </a:r>
            <a:r>
              <a:rPr 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K-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medoids</a:t>
            </a:r>
            <a:endParaRPr lang="ru-RU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Текст 3"/>
          <p:cNvSpPr txBox="1">
            <a:spLocks/>
          </p:cNvSpPr>
          <p:nvPr/>
        </p:nvSpPr>
        <p:spPr bwMode="auto">
          <a:xfrm>
            <a:off x="0" y="939801"/>
            <a:ext cx="9143999" cy="42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200" kern="0" dirty="0" smtClean="0">
                <a:solidFill>
                  <a:schemeClr val="bg1"/>
                </a:solidFill>
                <a:latin typeface="Georgia" pitchFamily="18" charset="0"/>
              </a:rPr>
              <a:t>Шерлок Холмс и доктор </a:t>
            </a:r>
            <a:r>
              <a:rPr lang="uk-UA" sz="2200" kern="0" dirty="0" err="1" smtClean="0">
                <a:solidFill>
                  <a:schemeClr val="bg1"/>
                </a:solidFill>
                <a:latin typeface="Georgia" pitchFamily="18" charset="0"/>
              </a:rPr>
              <a:t>Ватсон</a:t>
            </a:r>
            <a:r>
              <a:rPr lang="uk-UA" sz="2200" kern="0" dirty="0" smtClean="0">
                <a:solidFill>
                  <a:schemeClr val="bg1"/>
                </a:solidFill>
                <a:latin typeface="Georgia" pitchFamily="18" charset="0"/>
              </a:rPr>
              <a:t>: Собака </a:t>
            </a:r>
            <a:r>
              <a:rPr lang="uk-UA" sz="2200" kern="0" dirty="0" err="1" smtClean="0">
                <a:solidFill>
                  <a:schemeClr val="bg1"/>
                </a:solidFill>
                <a:latin typeface="Georgia" pitchFamily="18" charset="0"/>
              </a:rPr>
              <a:t>Баскервилей</a:t>
            </a:r>
            <a:endParaRPr lang="ru-RU" sz="2200" kern="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92" y="4090445"/>
            <a:ext cx="3181215" cy="258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90445"/>
            <a:ext cx="3126886" cy="258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61753"/>
            <a:ext cx="3126886" cy="265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980670"/>
              </p:ext>
            </p:extLst>
          </p:nvPr>
        </p:nvGraphicFramePr>
        <p:xfrm>
          <a:off x="467544" y="2133724"/>
          <a:ext cx="4824536" cy="1745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194"/>
                <a:gridCol w="620127"/>
                <a:gridCol w="864096"/>
                <a:gridCol w="1080119"/>
              </a:tblGrid>
              <a:tr h="496965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002060"/>
                          </a:solidFill>
                          <a:latin typeface="Garamond" pitchFamily="18" charset="0"/>
                        </a:rPr>
                        <a:t>Мера близости</a:t>
                      </a:r>
                      <a:endParaRPr lang="ru-RU" b="1" dirty="0">
                        <a:solidFill>
                          <a:srgbClr val="002060"/>
                        </a:solidFill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Garamond" pitchFamily="18" charset="0"/>
                        </a:rPr>
                        <a:t>k</a:t>
                      </a:r>
                      <a:endParaRPr lang="ru-RU" b="1" dirty="0">
                        <a:solidFill>
                          <a:srgbClr val="002060"/>
                        </a:solidFill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rgbClr val="002060"/>
                          </a:solidFill>
                          <a:latin typeface="Garamond" pitchFamily="18" charset="0"/>
                        </a:rPr>
                        <a:t>sil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Garamond" pitchFamily="18" charset="0"/>
                        </a:rPr>
                        <a:t>. </a:t>
                      </a:r>
                      <a:endParaRPr lang="ru-RU" b="1" dirty="0">
                        <a:solidFill>
                          <a:srgbClr val="002060"/>
                        </a:solidFill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  <a:latin typeface="Garamond" pitchFamily="18" charset="0"/>
                        </a:rPr>
                        <a:t>MAE</a:t>
                      </a:r>
                      <a:endParaRPr lang="ru-RU" b="1" dirty="0">
                        <a:solidFill>
                          <a:srgbClr val="002060"/>
                        </a:solidFill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Garamond" pitchFamily="18" charset="0"/>
                        </a:rPr>
                        <a:t>Корреляция </a:t>
                      </a:r>
                      <a:r>
                        <a:rPr lang="ru-RU" sz="1600" b="1" dirty="0" smtClean="0">
                          <a:latin typeface="Garamond" pitchFamily="18" charset="0"/>
                        </a:rPr>
                        <a:t>Пирсона</a:t>
                      </a:r>
                      <a:endParaRPr lang="ru-RU" sz="1600" b="1" dirty="0"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1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15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0,1487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1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1,7903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Garamond" pitchFamily="18" charset="0"/>
                        </a:rPr>
                        <a:t>Косинусная мера</a:t>
                      </a:r>
                      <a:endParaRPr lang="ru-RU" sz="1600" b="1" dirty="0"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1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6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0,1671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1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1,5557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9EB"/>
                    </a:solidFill>
                  </a:tcPr>
                </a:tc>
              </a:tr>
              <a:tr h="416157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Garamond" pitchFamily="18" charset="0"/>
                        </a:rPr>
                        <a:t>Корреляция</a:t>
                      </a:r>
                      <a:r>
                        <a:rPr lang="ru-RU" sz="1600" b="1" baseline="0" dirty="0" smtClean="0">
                          <a:latin typeface="Garamond" pitchFamily="18" charset="0"/>
                        </a:rPr>
                        <a:t> </a:t>
                      </a:r>
                      <a:r>
                        <a:rPr lang="ru-RU" sz="1600" b="1" baseline="0" dirty="0" err="1" smtClean="0">
                          <a:latin typeface="Garamond" pitchFamily="18" charset="0"/>
                        </a:rPr>
                        <a:t>Спирмена</a:t>
                      </a:r>
                      <a:endParaRPr lang="ru-RU" sz="1600" b="1" dirty="0">
                        <a:latin typeface="Garamon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1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15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0,1160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b="1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3,0639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Текст 10"/>
          <p:cNvSpPr txBox="1">
            <a:spLocks/>
          </p:cNvSpPr>
          <p:nvPr/>
        </p:nvSpPr>
        <p:spPr>
          <a:xfrm>
            <a:off x="393" y="1589296"/>
            <a:ext cx="5729452" cy="48128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300" kern="0" dirty="0" smtClean="0">
                <a:solidFill>
                  <a:schemeClr val="bg1"/>
                </a:solidFill>
                <a:latin typeface="Garamond" pitchFamily="18" charset="0"/>
              </a:rPr>
              <a:t>Наилучшие значения качества </a:t>
            </a:r>
            <a:r>
              <a:rPr lang="ru-RU" sz="2300" kern="0" dirty="0" smtClean="0">
                <a:solidFill>
                  <a:schemeClr val="bg1"/>
                </a:solidFill>
                <a:latin typeface="Garamond" pitchFamily="18" charset="0"/>
              </a:rPr>
              <a:t>кластеризации </a:t>
            </a:r>
            <a:endParaRPr lang="ru-RU" sz="2300" kern="0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660468" y="-99392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Рекомендации</a:t>
            </a:r>
            <a:endParaRPr lang="ru-RU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14" name="Текст 3"/>
          <p:cNvSpPr txBox="1">
            <a:spLocks/>
          </p:cNvSpPr>
          <p:nvPr/>
        </p:nvSpPr>
        <p:spPr bwMode="auto">
          <a:xfrm>
            <a:off x="0" y="1052736"/>
            <a:ext cx="9144000" cy="4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000" b="1" kern="0" dirty="0" smtClean="0">
                <a:solidFill>
                  <a:schemeClr val="bg1"/>
                </a:solidFill>
                <a:latin typeface="Bookman Old Style" pitchFamily="18" charset="0"/>
              </a:rPr>
              <a:t>Проблемы информационного общества:</a:t>
            </a:r>
            <a:endParaRPr lang="ru-RU" sz="3000" b="1" kern="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" name="Объект 2"/>
          <p:cNvSpPr>
            <a:spLocks noGrp="1"/>
          </p:cNvSpPr>
          <p:nvPr>
            <p:ph sz="half" idx="4294967295"/>
          </p:nvPr>
        </p:nvSpPr>
        <p:spPr>
          <a:xfrm>
            <a:off x="529673" y="1772816"/>
            <a:ext cx="8614327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504000">
              <a:buFont typeface="Wingdings" pitchFamily="2" charset="2"/>
              <a:buChar char="Ø"/>
            </a:pPr>
            <a:r>
              <a:rPr lang="ru-RU" sz="2700" b="1" dirty="0" smtClean="0">
                <a:solidFill>
                  <a:srgbClr val="BEE1E4"/>
                </a:solidFill>
                <a:latin typeface="Garamond" pitchFamily="18" charset="0"/>
              </a:rPr>
              <a:t>Чрезмерное количество доступной информации.</a:t>
            </a:r>
          </a:p>
          <a:p>
            <a:pPr indent="-504000">
              <a:buFont typeface="Wingdings" pitchFamily="2" charset="2"/>
              <a:buChar char="Ø"/>
            </a:pPr>
            <a:r>
              <a:rPr lang="ru-RU" sz="2700" b="1" dirty="0" smtClean="0">
                <a:solidFill>
                  <a:srgbClr val="BEE1E4"/>
                </a:solidFill>
                <a:latin typeface="Garamond" pitchFamily="18" charset="0"/>
              </a:rPr>
              <a:t>Большой выбор.</a:t>
            </a:r>
          </a:p>
          <a:p>
            <a:pPr indent="-504000">
              <a:buFont typeface="Wingdings" pitchFamily="2" charset="2"/>
              <a:buChar char="Ø"/>
            </a:pPr>
            <a:r>
              <a:rPr lang="ru-RU" sz="2700" b="1" dirty="0" smtClean="0">
                <a:solidFill>
                  <a:srgbClr val="BEE1E4"/>
                </a:solidFill>
                <a:latin typeface="Garamond" pitchFamily="18" charset="0"/>
              </a:rPr>
              <a:t>Огромное пространство поиска.</a:t>
            </a:r>
            <a:endParaRPr lang="ru-RU" sz="2700" b="1" dirty="0">
              <a:solidFill>
                <a:srgbClr val="BEE1E4"/>
              </a:solidFill>
              <a:latin typeface="Garamond" pitchFamily="18" charset="0"/>
            </a:endParaRPr>
          </a:p>
        </p:txBody>
      </p:sp>
      <p:sp>
        <p:nvSpPr>
          <p:cNvPr id="16" name="Текст 3"/>
          <p:cNvSpPr txBox="1">
            <a:spLocks/>
          </p:cNvSpPr>
          <p:nvPr/>
        </p:nvSpPr>
        <p:spPr>
          <a:xfrm>
            <a:off x="0" y="3648239"/>
            <a:ext cx="9144000" cy="544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 smtClean="0">
              <a:solidFill>
                <a:srgbClr val="002060"/>
              </a:solidFill>
              <a:latin typeface="Garamond" pitchFamily="18" charset="0"/>
            </a:endParaRPr>
          </a:p>
          <a:p>
            <a:r>
              <a:rPr lang="ru-RU" sz="3000" dirty="0" smtClean="0">
                <a:solidFill>
                  <a:schemeClr val="bg1"/>
                </a:solidFill>
                <a:latin typeface="Georgia" pitchFamily="18" charset="0"/>
              </a:rPr>
              <a:t>Решение – рекомендательные системы:</a:t>
            </a:r>
            <a:endParaRPr lang="ru-RU" sz="3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7" name="Объект 2"/>
          <p:cNvSpPr>
            <a:spLocks noGrp="1"/>
          </p:cNvSpPr>
          <p:nvPr>
            <p:ph sz="half" idx="4294967295"/>
          </p:nvPr>
        </p:nvSpPr>
        <p:spPr>
          <a:xfrm>
            <a:off x="457541" y="4293096"/>
            <a:ext cx="8676456" cy="2088232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504000">
              <a:buFont typeface="Wingdings" pitchFamily="2" charset="2"/>
              <a:buChar char="Ø"/>
            </a:pPr>
            <a:r>
              <a:rPr lang="ru-RU" sz="2700" b="1" dirty="0" smtClean="0">
                <a:solidFill>
                  <a:srgbClr val="BEE1E4"/>
                </a:solidFill>
                <a:latin typeface="Garamond" pitchFamily="18" charset="0"/>
              </a:rPr>
              <a:t>Сокращение пространства поиска.</a:t>
            </a:r>
          </a:p>
          <a:p>
            <a:pPr indent="-504000">
              <a:buFont typeface="Wingdings" pitchFamily="2" charset="2"/>
              <a:buChar char="Ø"/>
            </a:pPr>
            <a:r>
              <a:rPr lang="ru-RU" sz="2700" b="1" dirty="0" smtClean="0">
                <a:solidFill>
                  <a:srgbClr val="BEE1E4"/>
                </a:solidFill>
                <a:latin typeface="Garamond" pitchFamily="18" charset="0"/>
              </a:rPr>
              <a:t>Автоматизация процесса создания рекомендаций.</a:t>
            </a:r>
          </a:p>
          <a:p>
            <a:pPr indent="-504000">
              <a:buFont typeface="Wingdings" pitchFamily="2" charset="2"/>
              <a:buChar char="Ø"/>
            </a:pPr>
            <a:r>
              <a:rPr lang="ru-RU" sz="2700" b="1" dirty="0" smtClean="0">
                <a:solidFill>
                  <a:srgbClr val="BEE1E4"/>
                </a:solidFill>
                <a:latin typeface="Garamond" pitchFamily="18" charset="0"/>
              </a:rPr>
              <a:t>Использование специальных алгоритмов для создания качественных рекомендаций.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16" y="6021"/>
            <a:ext cx="8820472" cy="8640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Кластеризация фильмов</a:t>
            </a:r>
            <a:r>
              <a:rPr lang="ru-RU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 , </a:t>
            </a:r>
            <a:r>
              <a:rPr 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K-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medoids</a:t>
            </a:r>
            <a:endParaRPr lang="ru-RU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" name="Текст 2"/>
          <p:cNvSpPr txBox="1">
            <a:spLocks/>
          </p:cNvSpPr>
          <p:nvPr/>
        </p:nvSpPr>
        <p:spPr>
          <a:xfrm>
            <a:off x="16775" y="908720"/>
            <a:ext cx="9144000" cy="5040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kern="0" dirty="0" smtClean="0">
                <a:solidFill>
                  <a:schemeClr val="bg1"/>
                </a:solidFill>
                <a:latin typeface="Georgia" pitchFamily="18" charset="0"/>
              </a:rPr>
              <a:t>Соседи фильма «</a:t>
            </a:r>
            <a:r>
              <a:rPr lang="uk-UA" sz="2000" kern="0" dirty="0" smtClean="0">
                <a:solidFill>
                  <a:schemeClr val="bg1"/>
                </a:solidFill>
                <a:latin typeface="Georgia" pitchFamily="18" charset="0"/>
              </a:rPr>
              <a:t>Шерлок Холмс и доктор </a:t>
            </a:r>
            <a:r>
              <a:rPr lang="uk-UA" sz="2000" kern="0" dirty="0" err="1" smtClean="0">
                <a:solidFill>
                  <a:schemeClr val="bg1"/>
                </a:solidFill>
                <a:latin typeface="Georgia" pitchFamily="18" charset="0"/>
              </a:rPr>
              <a:t>Ватсон</a:t>
            </a:r>
            <a:r>
              <a:rPr lang="uk-UA" sz="2000" kern="0" dirty="0" smtClean="0">
                <a:solidFill>
                  <a:schemeClr val="bg1"/>
                </a:solidFill>
                <a:latin typeface="Georgia" pitchFamily="18" charset="0"/>
              </a:rPr>
              <a:t>: Собака </a:t>
            </a:r>
            <a:r>
              <a:rPr lang="uk-UA" sz="2000" kern="0" dirty="0" err="1" smtClean="0">
                <a:solidFill>
                  <a:schemeClr val="bg1"/>
                </a:solidFill>
                <a:latin typeface="Georgia" pitchFamily="18" charset="0"/>
              </a:rPr>
              <a:t>Баскервилей</a:t>
            </a:r>
            <a:r>
              <a:rPr lang="ru-RU" sz="2000" kern="0" dirty="0" smtClean="0">
                <a:solidFill>
                  <a:schemeClr val="bg1"/>
                </a:solidFill>
                <a:latin typeface="Georgia" pitchFamily="18" charset="0"/>
              </a:rPr>
              <a:t>»</a:t>
            </a:r>
            <a:endParaRPr lang="ru-RU" sz="2000" kern="0" dirty="0">
              <a:solidFill>
                <a:schemeClr val="bg1"/>
              </a:solidFill>
              <a:latin typeface="Georgia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51890"/>
              </p:ext>
            </p:extLst>
          </p:nvPr>
        </p:nvGraphicFramePr>
        <p:xfrm>
          <a:off x="683568" y="1412776"/>
          <a:ext cx="7776864" cy="5242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2808312"/>
                <a:gridCol w="2448272"/>
              </a:tblGrid>
              <a:tr h="792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Корреляция Пирсона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, k = 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15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Косинусная мера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k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 = </a:t>
                      </a:r>
                      <a:r>
                        <a:rPr lang="ru-RU" sz="2000" b="1" baseline="0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6</a:t>
                      </a:r>
                      <a:endParaRPr lang="ru-RU" sz="2000" b="1" dirty="0" smtClean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Корреляция </a:t>
                      </a: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Спирмена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,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Garamond" pitchFamily="18" charset="0"/>
                        </a:rPr>
                        <a:t>k = 15</a:t>
                      </a:r>
                      <a:endParaRPr lang="ru-RU" sz="2000" b="1" dirty="0" smtClean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/>
                </a:tc>
              </a:tr>
              <a:tr h="40522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Шерлок Холмс и доктор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Ватсон</a:t>
                      </a: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: Охота на тигра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204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Шерлок 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Холмс и доктор </a:t>
                      </a:r>
                      <a:r>
                        <a:rPr lang="uk-UA" sz="2200" b="0" i="1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Ватсон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: Король </a:t>
                      </a:r>
                      <a:r>
                        <a:rPr lang="uk-UA" sz="2200" b="0" i="1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шантажа</a:t>
                      </a:r>
                      <a:r>
                        <a:rPr lang="uk-UA" sz="2200" b="0" i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204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...А зори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здесь</a:t>
                      </a:r>
                      <a:r>
                        <a:rPr lang="uk-UA" sz="2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uk-UA" sz="2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тихие</a:t>
                      </a:r>
                      <a:endParaRPr lang="ru-RU" sz="2200" b="0" i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Москва слезам не верит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Человек дождя</a:t>
                      </a:r>
                      <a:endParaRPr lang="ru-RU" sz="2200" b="0" i="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Карнавал</a:t>
                      </a:r>
                      <a:endParaRPr lang="ru-RU" sz="2200" b="0" i="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Кин-дза-дза</a:t>
                      </a: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!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Афоня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Любовь и голуби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Джентльмены удачи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Москва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слезам</a:t>
                      </a:r>
                      <a:r>
                        <a:rPr lang="uk-UA" sz="2200" b="0" i="0" dirty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 не </a:t>
                      </a:r>
                      <a:r>
                        <a:rPr lang="uk-UA" sz="2200" b="0" i="0" dirty="0" err="1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</a:rPr>
                        <a:t>верит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Сбежавшая невеста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Человек с бульвара Капуцинов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Форрест</a:t>
                      </a: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200" b="0" kern="1200" dirty="0" err="1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Гамп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Обыкновенное чудо 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</a:tr>
              <a:tr h="498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Жестокий романс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Чарли и шоколадная фабрика</a:t>
                      </a:r>
                      <a:endParaRPr lang="ru-RU" sz="2200" b="0" kern="1200" dirty="0">
                        <a:solidFill>
                          <a:schemeClr val="dk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200" b="0" i="0" dirty="0" smtClean="0"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Times New Roman"/>
                          <a:cs typeface="Shruti" pitchFamily="34" charset="0"/>
                        </a:rPr>
                        <a:t>Титаник</a:t>
                      </a:r>
                      <a:endParaRPr lang="ru-RU" sz="2200" b="0" i="0" dirty="0">
                        <a:solidFill>
                          <a:srgbClr val="000000"/>
                        </a:solidFill>
                        <a:effectLst/>
                        <a:latin typeface="Garamond" pitchFamily="18" charset="0"/>
                        <a:ea typeface="Times New Roman"/>
                        <a:cs typeface="Shrut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7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0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3" y="-4824"/>
            <a:ext cx="9153713" cy="6862824"/>
          </a:xfrm>
          <a:prstGeom prst="rect">
            <a:avLst/>
          </a:prstGeom>
        </p:spPr>
      </p:pic>
      <p:sp>
        <p:nvSpPr>
          <p:cNvPr id="3" name="Текст 4"/>
          <p:cNvSpPr txBox="1">
            <a:spLocks/>
          </p:cNvSpPr>
          <p:nvPr/>
        </p:nvSpPr>
        <p:spPr>
          <a:xfrm>
            <a:off x="2288321" y="1196752"/>
            <a:ext cx="4194056" cy="1071623"/>
          </a:xfrm>
          <a:prstGeom prst="flowChartProcess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kern="0" dirty="0" smtClean="0">
                <a:solidFill>
                  <a:srgbClr val="800000"/>
                </a:solidFill>
                <a:latin typeface="Algerian" pitchFamily="82" charset="0"/>
                <a:ea typeface="Adobe Fangsong Std R" pitchFamily="18" charset="-128"/>
                <a:cs typeface="Adobe Hebrew" pitchFamily="18" charset="-79"/>
              </a:rPr>
              <a:t>MOVIES</a:t>
            </a:r>
            <a:endParaRPr lang="ru-RU" sz="7200" kern="0" dirty="0">
              <a:solidFill>
                <a:srgbClr val="800000"/>
              </a:solidFill>
              <a:latin typeface="Adobe Fangsong Std R" pitchFamily="18" charset="-128"/>
              <a:ea typeface="Adobe Fangsong Std R" pitchFamily="18" charset="-128"/>
              <a:cs typeface="Adobe Hebrew" pitchFamily="18" charset="-79"/>
            </a:endParaRPr>
          </a:p>
        </p:txBody>
      </p:sp>
      <p:sp>
        <p:nvSpPr>
          <p:cNvPr id="4" name="Прямоугольник 8">
            <a:hlinkClick r:id="rId3"/>
          </p:cNvPr>
          <p:cNvSpPr/>
          <p:nvPr/>
        </p:nvSpPr>
        <p:spPr>
          <a:xfrm>
            <a:off x="2771800" y="1268760"/>
            <a:ext cx="3240360" cy="894034"/>
          </a:xfrm>
          <a:custGeom>
            <a:avLst/>
            <a:gdLst>
              <a:gd name="connsiteX0" fmla="*/ 0 w 3168352"/>
              <a:gd name="connsiteY0" fmla="*/ 0 h 1008112"/>
              <a:gd name="connsiteX1" fmla="*/ 3168352 w 3168352"/>
              <a:gd name="connsiteY1" fmla="*/ 0 h 1008112"/>
              <a:gd name="connsiteX2" fmla="*/ 3168352 w 3168352"/>
              <a:gd name="connsiteY2" fmla="*/ 1008112 h 1008112"/>
              <a:gd name="connsiteX3" fmla="*/ 0 w 3168352"/>
              <a:gd name="connsiteY3" fmla="*/ 1008112 h 1008112"/>
              <a:gd name="connsiteX4" fmla="*/ 0 w 3168352"/>
              <a:gd name="connsiteY4" fmla="*/ 0 h 1008112"/>
              <a:gd name="connsiteX0" fmla="*/ 0 w 3168352"/>
              <a:gd name="connsiteY0" fmla="*/ 150126 h 1158238"/>
              <a:gd name="connsiteX1" fmla="*/ 3141057 w 3168352"/>
              <a:gd name="connsiteY1" fmla="*/ 0 h 1158238"/>
              <a:gd name="connsiteX2" fmla="*/ 3168352 w 3168352"/>
              <a:gd name="connsiteY2" fmla="*/ 1158238 h 1158238"/>
              <a:gd name="connsiteX3" fmla="*/ 0 w 3168352"/>
              <a:gd name="connsiteY3" fmla="*/ 1158238 h 1158238"/>
              <a:gd name="connsiteX4" fmla="*/ 0 w 3168352"/>
              <a:gd name="connsiteY4" fmla="*/ 150126 h 1158238"/>
              <a:gd name="connsiteX0" fmla="*/ 0 w 3141057"/>
              <a:gd name="connsiteY0" fmla="*/ 150126 h 1158238"/>
              <a:gd name="connsiteX1" fmla="*/ 3141057 w 3141057"/>
              <a:gd name="connsiteY1" fmla="*/ 0 h 1158238"/>
              <a:gd name="connsiteX2" fmla="*/ 3072818 w 3141057"/>
              <a:gd name="connsiteY2" fmla="*/ 748805 h 1158238"/>
              <a:gd name="connsiteX3" fmla="*/ 0 w 3141057"/>
              <a:gd name="connsiteY3" fmla="*/ 1158238 h 1158238"/>
              <a:gd name="connsiteX4" fmla="*/ 0 w 3141057"/>
              <a:gd name="connsiteY4" fmla="*/ 150126 h 1158238"/>
              <a:gd name="connsiteX0" fmla="*/ 0 w 3141057"/>
              <a:gd name="connsiteY0" fmla="*/ 150126 h 1049055"/>
              <a:gd name="connsiteX1" fmla="*/ 3141057 w 3141057"/>
              <a:gd name="connsiteY1" fmla="*/ 0 h 1049055"/>
              <a:gd name="connsiteX2" fmla="*/ 3072818 w 3141057"/>
              <a:gd name="connsiteY2" fmla="*/ 748805 h 1049055"/>
              <a:gd name="connsiteX3" fmla="*/ 40944 w 3141057"/>
              <a:gd name="connsiteY3" fmla="*/ 1049055 h 1049055"/>
              <a:gd name="connsiteX4" fmla="*/ 0 w 3141057"/>
              <a:gd name="connsiteY4" fmla="*/ 150126 h 1049055"/>
              <a:gd name="connsiteX0" fmla="*/ 0 w 3168352"/>
              <a:gd name="connsiteY0" fmla="*/ 150126 h 1049055"/>
              <a:gd name="connsiteX1" fmla="*/ 3141057 w 3168352"/>
              <a:gd name="connsiteY1" fmla="*/ 0 h 1049055"/>
              <a:gd name="connsiteX2" fmla="*/ 3168352 w 3168352"/>
              <a:gd name="connsiteY2" fmla="*/ 817044 h 1049055"/>
              <a:gd name="connsiteX3" fmla="*/ 40944 w 3168352"/>
              <a:gd name="connsiteY3" fmla="*/ 1049055 h 1049055"/>
              <a:gd name="connsiteX4" fmla="*/ 0 w 3168352"/>
              <a:gd name="connsiteY4" fmla="*/ 150126 h 1049055"/>
              <a:gd name="connsiteX0" fmla="*/ 0 w 3168352"/>
              <a:gd name="connsiteY0" fmla="*/ 300251 h 1049055"/>
              <a:gd name="connsiteX1" fmla="*/ 3141057 w 3168352"/>
              <a:gd name="connsiteY1" fmla="*/ 0 h 1049055"/>
              <a:gd name="connsiteX2" fmla="*/ 3168352 w 3168352"/>
              <a:gd name="connsiteY2" fmla="*/ 817044 h 1049055"/>
              <a:gd name="connsiteX3" fmla="*/ 40944 w 3168352"/>
              <a:gd name="connsiteY3" fmla="*/ 1049055 h 1049055"/>
              <a:gd name="connsiteX4" fmla="*/ 0 w 3168352"/>
              <a:gd name="connsiteY4" fmla="*/ 300251 h 1049055"/>
              <a:gd name="connsiteX0" fmla="*/ 0 w 3168352"/>
              <a:gd name="connsiteY0" fmla="*/ 218365 h 967169"/>
              <a:gd name="connsiteX1" fmla="*/ 3059171 w 3168352"/>
              <a:gd name="connsiteY1" fmla="*/ 0 h 967169"/>
              <a:gd name="connsiteX2" fmla="*/ 3168352 w 3168352"/>
              <a:gd name="connsiteY2" fmla="*/ 735158 h 967169"/>
              <a:gd name="connsiteX3" fmla="*/ 40944 w 3168352"/>
              <a:gd name="connsiteY3" fmla="*/ 967169 h 967169"/>
              <a:gd name="connsiteX4" fmla="*/ 0 w 3168352"/>
              <a:gd name="connsiteY4" fmla="*/ 218365 h 967169"/>
              <a:gd name="connsiteX0" fmla="*/ 0 w 3063917"/>
              <a:gd name="connsiteY0" fmla="*/ 218365 h 967169"/>
              <a:gd name="connsiteX1" fmla="*/ 3059171 w 3063917"/>
              <a:gd name="connsiteY1" fmla="*/ 0 h 967169"/>
              <a:gd name="connsiteX2" fmla="*/ 3063917 w 3063917"/>
              <a:gd name="connsiteY2" fmla="*/ 748806 h 967169"/>
              <a:gd name="connsiteX3" fmla="*/ 40944 w 3063917"/>
              <a:gd name="connsiteY3" fmla="*/ 967169 h 967169"/>
              <a:gd name="connsiteX4" fmla="*/ 0 w 3063917"/>
              <a:gd name="connsiteY4" fmla="*/ 218365 h 967169"/>
              <a:gd name="connsiteX0" fmla="*/ 0 w 3063917"/>
              <a:gd name="connsiteY0" fmla="*/ 218365 h 967169"/>
              <a:gd name="connsiteX1" fmla="*/ 2993899 w 3063917"/>
              <a:gd name="connsiteY1" fmla="*/ 0 h 967169"/>
              <a:gd name="connsiteX2" fmla="*/ 3063917 w 3063917"/>
              <a:gd name="connsiteY2" fmla="*/ 748806 h 967169"/>
              <a:gd name="connsiteX3" fmla="*/ 40944 w 3063917"/>
              <a:gd name="connsiteY3" fmla="*/ 967169 h 967169"/>
              <a:gd name="connsiteX4" fmla="*/ 0 w 3063917"/>
              <a:gd name="connsiteY4" fmla="*/ 218365 h 967169"/>
              <a:gd name="connsiteX0" fmla="*/ 0 w 3104964"/>
              <a:gd name="connsiteY0" fmla="*/ 73222 h 822026"/>
              <a:gd name="connsiteX1" fmla="*/ 3104964 w 3104964"/>
              <a:gd name="connsiteY1" fmla="*/ 0 h 822026"/>
              <a:gd name="connsiteX2" fmla="*/ 3063917 w 3104964"/>
              <a:gd name="connsiteY2" fmla="*/ 603663 h 822026"/>
              <a:gd name="connsiteX3" fmla="*/ 40944 w 3104964"/>
              <a:gd name="connsiteY3" fmla="*/ 822026 h 822026"/>
              <a:gd name="connsiteX4" fmla="*/ 0 w 3104964"/>
              <a:gd name="connsiteY4" fmla="*/ 73222 h 822026"/>
              <a:gd name="connsiteX0" fmla="*/ 0 w 3104964"/>
              <a:gd name="connsiteY0" fmla="*/ 73222 h 822026"/>
              <a:gd name="connsiteX1" fmla="*/ 3104964 w 3104964"/>
              <a:gd name="connsiteY1" fmla="*/ 0 h 822026"/>
              <a:gd name="connsiteX2" fmla="*/ 3063917 w 3104964"/>
              <a:gd name="connsiteY2" fmla="*/ 792349 h 822026"/>
              <a:gd name="connsiteX3" fmla="*/ 40944 w 3104964"/>
              <a:gd name="connsiteY3" fmla="*/ 822026 h 822026"/>
              <a:gd name="connsiteX4" fmla="*/ 0 w 3104964"/>
              <a:gd name="connsiteY4" fmla="*/ 73222 h 8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4964" h="822026">
                <a:moveTo>
                  <a:pt x="0" y="73222"/>
                </a:moveTo>
                <a:lnTo>
                  <a:pt x="3104964" y="0"/>
                </a:lnTo>
                <a:lnTo>
                  <a:pt x="3063917" y="792349"/>
                </a:lnTo>
                <a:lnTo>
                  <a:pt x="40944" y="822026"/>
                </a:lnTo>
                <a:lnTo>
                  <a:pt x="0" y="73222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2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-18256" y="1340768"/>
            <a:ext cx="9144000" cy="2736304"/>
          </a:xfrm>
          <a:gradFill flip="none" rotWithShape="1">
            <a:gsLst>
              <a:gs pos="0">
                <a:schemeClr val="accent1">
                  <a:shade val="30000"/>
                  <a:satMod val="115000"/>
                  <a:alpha val="0"/>
                </a:schemeClr>
              </a:gs>
              <a:gs pos="50000">
                <a:srgbClr val="37AF9B">
                  <a:alpha val="57647"/>
                </a:srgbClr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ru-RU" sz="6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Спасибо </a:t>
            </a:r>
            <a:br>
              <a:rPr lang="ru-RU" sz="6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</a:br>
            <a:r>
              <a:rPr lang="ru-RU" sz="6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за внимание!</a:t>
            </a:r>
            <a:endParaRPr lang="es-ES" sz="6600" dirty="0">
              <a:solidFill>
                <a:srgbClr val="3366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06778" y="4633806"/>
            <a:ext cx="4667809" cy="5760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Garamond" pitchFamily="18" charset="0"/>
              </a:rPr>
              <a:t>Список рекомендаций</a:t>
            </a:r>
            <a:endParaRPr lang="ru-RU" sz="28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95675" y="7450"/>
            <a:ext cx="7620000" cy="8990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Рекомендательные системы</a:t>
            </a:r>
            <a:endParaRPr lang="ru-RU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4747" y="1000856"/>
            <a:ext cx="2321048" cy="10718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9525">
                  <a:noFill/>
                </a:ln>
                <a:solidFill>
                  <a:schemeClr val="tx1"/>
                </a:solidFill>
                <a:latin typeface="Garamond" pitchFamily="18" charset="0"/>
              </a:rPr>
              <a:t>Информация о пользователях</a:t>
            </a:r>
            <a:endParaRPr lang="ru-RU" dirty="0">
              <a:ln w="9525">
                <a:noFill/>
              </a:ln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70384" y="1000856"/>
            <a:ext cx="2099033" cy="947437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Информация об объектах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369762" y="1032542"/>
            <a:ext cx="2610968" cy="874398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Данные о предпочтениях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08864" y="3396509"/>
            <a:ext cx="2863639" cy="796192"/>
          </a:xfrm>
          <a:prstGeom prst="rect">
            <a:avLst/>
          </a:prstGeom>
          <a:gradFill flip="none" rotWithShape="1">
            <a:gsLst>
              <a:gs pos="0">
                <a:srgbClr val="44C4AF"/>
              </a:gs>
              <a:gs pos="50000">
                <a:schemeClr val="accent1">
                  <a:lumMod val="75000"/>
                </a:schemeClr>
              </a:gs>
              <a:gs pos="100000">
                <a:srgbClr val="44C4AF"/>
              </a:gs>
            </a:gsLst>
            <a:lin ang="5400000" scaled="1"/>
            <a:tileRect/>
          </a:gradFill>
          <a:ln w="28575">
            <a:solidFill>
              <a:srgbClr val="0C788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Garamond" pitchFamily="18" charset="0"/>
              </a:rPr>
              <a:t>Рекомендательная система</a:t>
            </a:r>
            <a:endParaRPr lang="ru-RU" sz="24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4239922" y="4153973"/>
            <a:ext cx="792088" cy="652226"/>
          </a:xfrm>
          <a:prstGeom prst="downArrow">
            <a:avLst/>
          </a:prstGeom>
          <a:solidFill>
            <a:srgbClr val="00B050"/>
          </a:solidFill>
          <a:ln w="28575">
            <a:solidFill>
              <a:srgbClr val="04EA9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306778" y="5323415"/>
            <a:ext cx="1442095" cy="576064"/>
          </a:xfrm>
          <a:prstGeom prst="roundRect">
            <a:avLst/>
          </a:prstGeom>
          <a:solidFill>
            <a:srgbClr val="ABFFD9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Garamond" pitchFamily="18" charset="0"/>
              </a:rPr>
              <a:t>Фильмы</a:t>
            </a:r>
            <a:endParaRPr lang="ru-RU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306778" y="6037217"/>
            <a:ext cx="1442095" cy="576064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6DD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Garamond" pitchFamily="18" charset="0"/>
              </a:rPr>
              <a:t>Книги</a:t>
            </a:r>
            <a:endParaRPr lang="ru-RU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914919" y="6037217"/>
            <a:ext cx="1442095" cy="576063"/>
          </a:xfrm>
          <a:prstGeom prst="roundRect">
            <a:avLst/>
          </a:prstGeom>
          <a:solidFill>
            <a:srgbClr val="99DFD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Garamond" pitchFamily="18" charset="0"/>
              </a:rPr>
              <a:t>Музыка</a:t>
            </a:r>
            <a:endParaRPr lang="ru-RU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914919" y="5323415"/>
            <a:ext cx="1442095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Garamond" pitchFamily="18" charset="0"/>
              </a:rPr>
              <a:t>Товары</a:t>
            </a:r>
            <a:endParaRPr lang="ru-RU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>
            <a:off x="1965698" y="2304824"/>
            <a:ext cx="2070061" cy="903624"/>
          </a:xfrm>
          <a:prstGeom prst="round2DiagRect">
            <a:avLst/>
          </a:prstGeom>
          <a:solidFill>
            <a:srgbClr val="04EA9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Garamond" pitchFamily="18" charset="0"/>
              </a:rPr>
              <a:t>Content-based filtering</a:t>
            </a:r>
            <a:endParaRPr lang="ru-RU" sz="22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2" name="Прямоугольник с двумя скругленными противолежащими углами 21"/>
          <p:cNvSpPr/>
          <p:nvPr/>
        </p:nvSpPr>
        <p:spPr>
          <a:xfrm>
            <a:off x="5658019" y="2311885"/>
            <a:ext cx="1942845" cy="909051"/>
          </a:xfrm>
          <a:prstGeom prst="round2DiagRect">
            <a:avLst/>
          </a:prstGeom>
          <a:solidFill>
            <a:srgbClr val="04EA9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  <a:latin typeface="Garamond" pitchFamily="18" charset="0"/>
              </a:rPr>
              <a:t>Collaborative filtering</a:t>
            </a:r>
            <a:endParaRPr lang="ru-RU" sz="2200" b="1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864" y="1843237"/>
            <a:ext cx="752216" cy="92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3483" y="2061820"/>
            <a:ext cx="752215" cy="92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3436" y="1658996"/>
            <a:ext cx="752215" cy="6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4223" y="3212976"/>
            <a:ext cx="725827" cy="73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527" y="3212976"/>
            <a:ext cx="672053" cy="68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Скругленный прямоугольник 63"/>
          <p:cNvSpPr/>
          <p:nvPr/>
        </p:nvSpPr>
        <p:spPr>
          <a:xfrm>
            <a:off x="5532492" y="5323415"/>
            <a:ext cx="1442095" cy="576064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6DD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Garamond" pitchFamily="18" charset="0"/>
              </a:rPr>
              <a:t>Веб-сайты</a:t>
            </a:r>
            <a:endParaRPr lang="ru-RU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5532492" y="6003977"/>
            <a:ext cx="1442095" cy="576064"/>
          </a:xfrm>
          <a:prstGeom prst="roundRect">
            <a:avLst/>
          </a:prstGeom>
          <a:solidFill>
            <a:srgbClr val="ABFFD9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Garamond" pitchFamily="18" charset="0"/>
              </a:rPr>
              <a:t>Друзья</a:t>
            </a:r>
            <a:endParaRPr lang="ru-RU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64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03853" y="-91549"/>
            <a:ext cx="7620000" cy="10263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Рекомендательные системы</a:t>
            </a:r>
            <a:endParaRPr lang="ru-RU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294967295"/>
          </p:nvPr>
        </p:nvSpPr>
        <p:spPr>
          <a:xfrm>
            <a:off x="4683901" y="3978321"/>
            <a:ext cx="3657600" cy="219310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84" y="1166980"/>
            <a:ext cx="3923928" cy="252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024" y="1112995"/>
            <a:ext cx="3539582" cy="287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422" y="3140968"/>
            <a:ext cx="4465724" cy="278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951" y="3806449"/>
            <a:ext cx="4465727" cy="266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16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99568" y="-151962"/>
            <a:ext cx="7620000" cy="1143000"/>
          </a:xfrm>
          <a:effectLst/>
        </p:spPr>
        <p:txBody>
          <a:bodyPr/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Постановка задачи</a:t>
            </a:r>
            <a:endParaRPr lang="ru-RU" sz="5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29990" y="1628800"/>
            <a:ext cx="8003232" cy="4988024"/>
          </a:xfrm>
        </p:spPr>
        <p:txBody>
          <a:bodyPr>
            <a:noAutofit/>
          </a:bodyPr>
          <a:lstStyle/>
          <a:p>
            <a:pPr indent="-360000">
              <a:buFont typeface="Wingdings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  <a:latin typeface="Garamond" pitchFamily="18" charset="0"/>
              </a:rPr>
              <a:t>База данных</a:t>
            </a:r>
            <a:r>
              <a:rPr lang="en-US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Garamond" pitchFamily="18" charset="0"/>
              </a:rPr>
              <a:t>для хранения информации о  фильмах и рейтингах</a:t>
            </a:r>
            <a:r>
              <a:rPr lang="ru-RU" dirty="0" smtClean="0">
                <a:solidFill>
                  <a:schemeClr val="bg1"/>
                </a:solidFill>
                <a:latin typeface="Garamond" pitchFamily="18" charset="0"/>
              </a:rPr>
              <a:t>.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  <a:latin typeface="Garamond" pitchFamily="18" charset="0"/>
              </a:rPr>
              <a:t>Веб-интерфейс для сбора статистических данных.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  <a:latin typeface="Garamond" pitchFamily="18" charset="0"/>
              </a:rPr>
              <a:t>Изучение методов кластерного анализа, алгоритмов </a:t>
            </a:r>
            <a:r>
              <a:rPr lang="ru-RU" dirty="0" err="1" smtClean="0">
                <a:solidFill>
                  <a:schemeClr val="bg1"/>
                </a:solidFill>
                <a:latin typeface="Garamond" pitchFamily="18" charset="0"/>
              </a:rPr>
              <a:t>кол</a:t>
            </a:r>
            <a:r>
              <a:rPr lang="ru-RU" dirty="0" err="1">
                <a:solidFill>
                  <a:schemeClr val="bg1"/>
                </a:solidFill>
                <a:latin typeface="Garamond" pitchFamily="18" charset="0"/>
              </a:rPr>
              <a:t>л</a:t>
            </a:r>
            <a:r>
              <a:rPr lang="ru-RU" dirty="0" err="1" smtClean="0">
                <a:solidFill>
                  <a:schemeClr val="bg1"/>
                </a:solidFill>
                <a:latin typeface="Garamond" pitchFamily="18" charset="0"/>
              </a:rPr>
              <a:t>аборативной</a:t>
            </a:r>
            <a:r>
              <a:rPr lang="ru-RU" dirty="0" smtClean="0">
                <a:solidFill>
                  <a:schemeClr val="bg1"/>
                </a:solidFill>
                <a:latin typeface="Garamond" pitchFamily="18" charset="0"/>
              </a:rPr>
              <a:t> фильтрации.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  <a:latin typeface="Garamond" pitchFamily="18" charset="0"/>
              </a:rPr>
              <a:t>Реализация алгоритмов.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  <a:latin typeface="Garamond" pitchFamily="18" charset="0"/>
              </a:rPr>
              <a:t>Анализ разработанных алгоритмов. 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dirty="0" smtClean="0">
                <a:solidFill>
                  <a:schemeClr val="bg1"/>
                </a:solidFill>
                <a:latin typeface="Garamond" pitchFamily="18" charset="0"/>
              </a:rPr>
              <a:t>Создание персональных рекомендаций</a:t>
            </a:r>
            <a:r>
              <a:rPr lang="en-US" dirty="0">
                <a:solidFill>
                  <a:schemeClr val="bg1"/>
                </a:solidFill>
                <a:latin typeface="Garamond" pitchFamily="18" charset="0"/>
              </a:rPr>
              <a:t>.</a:t>
            </a:r>
            <a:endParaRPr lang="ru-RU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916688"/>
            <a:ext cx="9144000" cy="648072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u="sng" dirty="0" smtClean="0">
                <a:solidFill>
                  <a:srgbClr val="99DFD3"/>
                </a:solidFill>
                <a:latin typeface="Garamond" pitchFamily="18" charset="0"/>
              </a:rPr>
              <a:t>Создание рекомендательной системы</a:t>
            </a:r>
            <a:r>
              <a:rPr lang="ru-RU" sz="3600" u="sng" dirty="0" smtClean="0">
                <a:solidFill>
                  <a:srgbClr val="99DFD3"/>
                </a:solidFill>
                <a:latin typeface="Calibri" pitchFamily="34" charset="0"/>
              </a:rPr>
              <a:t>:</a:t>
            </a:r>
            <a:endParaRPr lang="ru-RU" sz="3600" u="sng" dirty="0">
              <a:solidFill>
                <a:srgbClr val="99DFD3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620000" cy="77693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bg1"/>
                </a:solidFill>
                <a:latin typeface="Garamond" pitchFamily="18" charset="0"/>
              </a:rPr>
              <a:t>Коллаборативная</a:t>
            </a:r>
            <a:r>
              <a:rPr lang="ru-RU" dirty="0" smtClean="0">
                <a:solidFill>
                  <a:schemeClr val="bg1"/>
                </a:solidFill>
                <a:latin typeface="Garamond" pitchFamily="18" charset="0"/>
              </a:rPr>
              <a:t> фильтрация</a:t>
            </a:r>
            <a:endParaRPr lang="ru-RU" dirty="0">
              <a:solidFill>
                <a:schemeClr val="bg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56816" y="908720"/>
                <a:ext cx="8064896" cy="338437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Цель: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ru-RU" sz="2400" dirty="0">
                    <a:solidFill>
                      <a:schemeClr val="bg1"/>
                    </a:solidFill>
                    <a:latin typeface="Garamond" pitchFamily="18" charset="0"/>
                  </a:rPr>
                  <a:t>предсказать рейтинг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Garamond" pitchFamily="18" charset="0"/>
                  </a:rPr>
                  <a:t> пользователя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Garamond" pitchFamily="18" charset="0"/>
                  </a:rPr>
                  <a:t> объекту</a:t>
                </a:r>
                <a:r>
                  <a:rPr lang="en-US" sz="2400" dirty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Garamond" pitchFamily="18" charset="0"/>
                  </a:rPr>
                  <a:t>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ru-RU" sz="2400" dirty="0">
                    <a:solidFill>
                      <a:schemeClr val="bg1"/>
                    </a:solidFill>
                    <a:latin typeface="Garamond" pitchFamily="18" charset="0"/>
                  </a:rPr>
                  <a:t>получить список </a:t>
                </a:r>
                <a:r>
                  <a:rPr lang="en-US" sz="2400" dirty="0">
                    <a:solidFill>
                      <a:schemeClr val="bg1"/>
                    </a:solidFill>
                    <a:latin typeface="Garamond" pitchFamily="18" charset="0"/>
                  </a:rPr>
                  <a:t>Top-N</a:t>
                </a:r>
                <a:r>
                  <a:rPr lang="ru-RU" sz="2400" dirty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uk-UA" sz="2400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>
                  <a:buNone/>
                </a:pP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Входные данные: </a:t>
                </a:r>
                <a:endParaRPr lang="ru-RU" sz="2400" i="1" dirty="0" smtClean="0">
                  <a:solidFill>
                    <a:schemeClr val="bg1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Garamond" pitchFamily="18" charset="0"/>
                  </a:rPr>
                  <a:t> –</a:t>
                </a: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множество пользователей, 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solidFill>
                          <a:schemeClr val="bg1"/>
                        </a:solidFill>
                        <a:latin typeface="Cambria Math"/>
                      </a:rPr>
                      <m:t>Ι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Garamond" pitchFamily="18" charset="0"/>
                  </a:rPr>
                  <a:t>–</a:t>
                </a: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множество объектов, </a:t>
                </a:r>
                <a:endParaRPr lang="ru-RU" sz="2400" i="1" dirty="0" smtClean="0">
                  <a:solidFill>
                    <a:schemeClr val="bg1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𝑅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𝑖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𝑗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Garamond" pitchFamily="18" charset="0"/>
                  </a:rPr>
                  <a:t>–</a:t>
                </a: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Garamond" pitchFamily="18" charset="0"/>
                  </a:rPr>
                  <a:t>матрица рейтингов</a:t>
                </a: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Garamond" pitchFamily="18" charset="0"/>
                  </a:rPr>
                  <a:t>–</a:t>
                </a: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рейтинг пользователя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объекту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. </a:t>
                </a:r>
                <a:endParaRPr lang="ru-RU" sz="2200" dirty="0" smtClean="0">
                  <a:latin typeface="Garamond" pitchFamily="18" charset="0"/>
                </a:endParaRPr>
              </a:p>
              <a:p>
                <a:pPr marL="114300" indent="0">
                  <a:buNone/>
                </a:pPr>
                <a:endParaRPr lang="ru-RU" dirty="0"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ru-RU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6816" y="908720"/>
                <a:ext cx="8064896" cy="3384376"/>
              </a:xfrm>
              <a:prstGeom prst="rect">
                <a:avLst/>
              </a:prstGeom>
              <a:blipFill rotWithShape="1">
                <a:blip r:embed="rId2"/>
                <a:stretch>
                  <a:fillRect l="-1134" t="-1441" b="-9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Стрелка вправо 6"/>
          <p:cNvSpPr/>
          <p:nvPr/>
        </p:nvSpPr>
        <p:spPr>
          <a:xfrm>
            <a:off x="4432147" y="5427905"/>
            <a:ext cx="1003949" cy="36004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30" y="4624162"/>
            <a:ext cx="3324225" cy="2009775"/>
          </a:xfrm>
          <a:prstGeom prst="rect">
            <a:avLst/>
          </a:prstGeom>
          <a:noFill/>
          <a:ln w="28575">
            <a:solidFill>
              <a:srgbClr val="CE7C0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603763" y="5191576"/>
                <a:ext cx="2592288" cy="1117744"/>
              </a:xfrm>
              <a:prstGeom prst="rect">
                <a:avLst/>
              </a:prstGeom>
              <a:solidFill>
                <a:srgbClr val="EFDAC4"/>
              </a:solidFill>
              <a:ln w="28575">
                <a:solidFill>
                  <a:srgbClr val="CE7C0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ru-RU" sz="2000" b="1" dirty="0">
                    <a:solidFill>
                      <a:schemeClr val="tx1"/>
                    </a:solidFill>
                    <a:latin typeface="Garamond" pitchFamily="18" charset="0"/>
                  </a:rPr>
                  <a:t>Предсказание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ru-RU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ru-RU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endParaRPr lang="ru-RU" sz="2000" b="1" dirty="0" smtClean="0">
                  <a:latin typeface="Garamond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ru-RU" sz="2000" b="1" dirty="0">
                    <a:solidFill>
                      <a:schemeClr val="tx1"/>
                    </a:solidFill>
                    <a:latin typeface="Garamond" pitchFamily="18" charset="0"/>
                  </a:rPr>
                  <a:t>Список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Garamond" pitchFamily="18" charset="0"/>
                  </a:rPr>
                  <a:t>Top-N</a:t>
                </a:r>
                <a:endParaRPr lang="ru-RU" sz="2000" b="1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763" y="5191576"/>
                <a:ext cx="2592288" cy="11177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CE7C0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>
            <a:stCxn id="10" idx="1"/>
            <a:endCxn id="10" idx="3"/>
          </p:cNvCxnSpPr>
          <p:nvPr/>
        </p:nvCxnSpPr>
        <p:spPr>
          <a:xfrm>
            <a:off x="5603763" y="5750448"/>
            <a:ext cx="2592288" cy="0"/>
          </a:xfrm>
          <a:prstGeom prst="line">
            <a:avLst/>
          </a:prstGeom>
          <a:ln w="28575">
            <a:solidFill>
              <a:srgbClr val="CE7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5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539552" y="980728"/>
                <a:ext cx="7776864" cy="3672408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114300" indent="0" algn="ctr">
                  <a:buNone/>
                </a:pPr>
                <a:r>
                  <a:rPr lang="ru-RU" b="1" dirty="0" smtClean="0">
                    <a:solidFill>
                      <a:srgbClr val="B3FFEB"/>
                    </a:solidFill>
                    <a:latin typeface="Garamond" pitchFamily="18" charset="0"/>
                  </a:rPr>
                  <a:t>Подходы для вычисления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rgbClr val="B3FFEB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b="1" i="1">
                                <a:solidFill>
                                  <a:srgbClr val="B3FFEB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B3FFEB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ru-RU" b="1" i="1">
                            <a:solidFill>
                              <a:srgbClr val="B3FFEB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ru-RU" b="1" i="1">
                            <a:solidFill>
                              <a:srgbClr val="B3FFEB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B3FFEB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ru-RU" b="1" dirty="0">
                    <a:solidFill>
                      <a:srgbClr val="B3FFEB"/>
                    </a:solidFill>
                    <a:latin typeface="Garamond" pitchFamily="18" charset="0"/>
                  </a:rPr>
                  <a:t>: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300" dirty="0">
                    <a:solidFill>
                      <a:schemeClr val="bg1"/>
                    </a:solidFill>
                    <a:latin typeface="Garamond" pitchFamily="18" charset="0"/>
                  </a:rPr>
                  <a:t>User-based –</a:t>
                </a:r>
                <a:r>
                  <a:rPr lang="en-US" sz="2300" dirty="0" smtClean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:r>
                  <a:rPr lang="ru-RU" sz="2300" dirty="0">
                    <a:solidFill>
                      <a:schemeClr val="bg1"/>
                    </a:solidFill>
                    <a:latin typeface="Garamond" pitchFamily="18" charset="0"/>
                  </a:rPr>
                  <a:t>оценки пользователей-соседей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300" dirty="0">
                    <a:solidFill>
                      <a:schemeClr val="bg1"/>
                    </a:solidFill>
                    <a:latin typeface="Garamond" pitchFamily="18" charset="0"/>
                  </a:rPr>
                  <a:t> объекту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300" dirty="0" smtClean="0">
                    <a:solidFill>
                      <a:schemeClr val="bg1"/>
                    </a:solidFill>
                    <a:latin typeface="Garamond" pitchFamily="18" charset="0"/>
                  </a:rPr>
                  <a:t>.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uk-UA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uk-UA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uk-UA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uk-UA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uk-UA" sz="23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uk-UA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uk-UA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uk-UA" sz="23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3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uk-UA" sz="23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uk-UA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sz="2300" dirty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300" dirty="0" smtClean="0">
                    <a:solidFill>
                      <a:schemeClr val="bg1"/>
                    </a:solidFill>
                    <a:latin typeface="Garamond" pitchFamily="18" charset="0"/>
                  </a:rPr>
                  <a:t>Item-based</a:t>
                </a:r>
                <a:r>
                  <a:rPr lang="ru-RU" sz="2300" dirty="0" smtClean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:r>
                  <a:rPr lang="en-US" sz="2300" dirty="0">
                    <a:solidFill>
                      <a:schemeClr val="bg1"/>
                    </a:solidFill>
                    <a:latin typeface="Garamond" pitchFamily="18" charset="0"/>
                  </a:rPr>
                  <a:t>–</a:t>
                </a:r>
                <a:r>
                  <a:rPr lang="ru-RU" sz="2300" dirty="0" smtClean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:r>
                  <a:rPr lang="ru-RU" sz="2300" dirty="0">
                    <a:solidFill>
                      <a:schemeClr val="bg1"/>
                    </a:solidFill>
                    <a:latin typeface="Garamond" pitchFamily="18" charset="0"/>
                  </a:rPr>
                  <a:t>оценки пользователя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300" dirty="0">
                    <a:solidFill>
                      <a:schemeClr val="bg1"/>
                    </a:solidFill>
                    <a:latin typeface="Garamond" pitchFamily="18" charset="0"/>
                  </a:rPr>
                  <a:t> объектам-соседям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300" dirty="0">
                    <a:solidFill>
                      <a:schemeClr val="bg1"/>
                    </a:solidFill>
                    <a:latin typeface="Garamond" pitchFamily="18" charset="0"/>
                  </a:rPr>
                  <a:t>.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uk-UA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uk-UA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uk-UA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uk-UA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uk-UA" sz="23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3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uk-UA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uk-UA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uk-UA" sz="23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uk-UA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3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uk-UA" sz="23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300" dirty="0" smtClean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uk-UA" sz="2300" i="1">
                        <a:solidFill>
                          <a:schemeClr val="bg1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300" dirty="0" smtClean="0">
                    <a:solidFill>
                      <a:schemeClr val="bg1"/>
                    </a:solidFill>
                    <a:latin typeface="Garamond" pitchFamily="18" charset="0"/>
                  </a:rPr>
                  <a:t> – </a:t>
                </a:r>
                <a:r>
                  <a:rPr lang="ru-RU" sz="2300" dirty="0" smtClean="0">
                    <a:solidFill>
                      <a:schemeClr val="bg1"/>
                    </a:solidFill>
                    <a:latin typeface="Garamond" pitchFamily="18" charset="0"/>
                  </a:rPr>
                  <a:t>мера близости пользователей или объектов.</a:t>
                </a:r>
                <a:endParaRPr lang="en-US" sz="2300" dirty="0" smtClean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1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539552" y="980728"/>
                <a:ext cx="7776864" cy="3672408"/>
              </a:xfrm>
              <a:prstGeom prst="rect">
                <a:avLst/>
              </a:prstGeom>
              <a:blipFill rotWithShape="1">
                <a:blip r:embed="rId2"/>
                <a:stretch>
                  <a:fillRect l="-941" t="-1827" b="-5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Текст 3"/>
          <p:cNvSpPr txBox="1">
            <a:spLocks/>
          </p:cNvSpPr>
          <p:nvPr/>
        </p:nvSpPr>
        <p:spPr bwMode="auto">
          <a:xfrm>
            <a:off x="547484" y="4869160"/>
            <a:ext cx="8280920" cy="186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000" b="1" kern="0" dirty="0" smtClean="0">
                <a:solidFill>
                  <a:srgbClr val="B3FFEB"/>
                </a:solidFill>
                <a:latin typeface="Garamond" pitchFamily="18" charset="0"/>
              </a:rPr>
              <a:t>Подходы для определения множества соседей:</a:t>
            </a:r>
          </a:p>
          <a:p>
            <a:pPr indent="-342000" algn="just"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bg1"/>
                </a:solidFill>
                <a:latin typeface="Garamond" pitchFamily="18" charset="0"/>
              </a:rPr>
              <a:t>Memory-based</a:t>
            </a:r>
            <a:r>
              <a:rPr lang="ru-RU" sz="2400" kern="0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2400" kern="0" dirty="0" smtClean="0">
                <a:solidFill>
                  <a:schemeClr val="bg1"/>
                </a:solidFill>
                <a:latin typeface="Garamond" pitchFamily="18" charset="0"/>
              </a:rPr>
              <a:t>–</a:t>
            </a:r>
            <a:r>
              <a:rPr lang="ru-RU" sz="2400" kern="0" dirty="0" smtClean="0">
                <a:solidFill>
                  <a:schemeClr val="bg1"/>
                </a:solidFill>
                <a:latin typeface="Garamond" pitchFamily="18" charset="0"/>
              </a:rPr>
              <a:t> использование порога близости.</a:t>
            </a:r>
            <a:endParaRPr lang="en-US" sz="2400" kern="0" dirty="0" smtClean="0">
              <a:solidFill>
                <a:schemeClr val="bg1"/>
              </a:solidFill>
              <a:latin typeface="Garamond" pitchFamily="18" charset="0"/>
            </a:endParaRPr>
          </a:p>
          <a:p>
            <a:pPr indent="-342000" algn="just"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bg1"/>
                </a:solidFill>
                <a:latin typeface="Garamond" pitchFamily="18" charset="0"/>
              </a:rPr>
              <a:t>Model-based</a:t>
            </a:r>
            <a:r>
              <a:rPr lang="ru-RU" sz="2400" kern="0" dirty="0" smtClean="0">
                <a:solidFill>
                  <a:schemeClr val="bg1"/>
                </a:solidFill>
                <a:latin typeface="Garamond" pitchFamily="18" charset="0"/>
              </a:rPr>
              <a:t> – построение и обучение модели.</a:t>
            </a:r>
          </a:p>
          <a:p>
            <a:pPr algn="just"/>
            <a:endParaRPr lang="ru-RU" kern="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683568" y="116632"/>
            <a:ext cx="7620000" cy="77693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kern="0" smtClean="0">
                <a:solidFill>
                  <a:schemeClr val="bg1"/>
                </a:solidFill>
                <a:latin typeface="Garamond" pitchFamily="18" charset="0"/>
              </a:rPr>
              <a:t>Коллаборативная фильтрация</a:t>
            </a:r>
            <a:endParaRPr lang="ru-RU" kern="0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3528" y="24867"/>
            <a:ext cx="8388424" cy="90973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sz="45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Постановка задачи кластеризации</a:t>
            </a:r>
            <a:endParaRPr lang="ru-RU" sz="45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67544" y="908720"/>
                <a:ext cx="8496944" cy="2592288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ru-RU" sz="2400" dirty="0" smtClean="0">
                    <a:solidFill>
                      <a:srgbClr val="99DFD3"/>
                    </a:solidFill>
                    <a:latin typeface="Garamond" pitchFamily="18" charset="0"/>
                  </a:rPr>
                  <a:t>Входные данные: 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uk-UA" sz="2400" i="1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  <m:r>
                      <a:rPr lang="uk-UA" sz="240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4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uk-UA" sz="2400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4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uk-UA" sz="2400">
                            <a:solidFill>
                              <a:schemeClr val="bg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uk-UA" sz="24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,…</m:t>
                            </m:r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 – исходное множество объектов.</a:t>
                </a:r>
              </a:p>
              <a:p>
                <a:pPr>
                  <a:buNone/>
                </a:pPr>
                <a:r>
                  <a:rPr lang="ru-RU" sz="2400" dirty="0" smtClean="0">
                    <a:solidFill>
                      <a:srgbClr val="99DFD3"/>
                    </a:solidFill>
                    <a:latin typeface="Garamond" pitchFamily="18" charset="0"/>
                  </a:rPr>
                  <a:t>Цель: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Построить разбиение </a:t>
                </a:r>
                <a14:m>
                  <m:oMath xmlns:m="http://schemas.openxmlformats.org/officeDocument/2006/math">
                    <m:r>
                      <a:rPr lang="uk-UA" sz="2400" i="1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на кластеры </a:t>
                </a:r>
                <a14:m>
                  <m:oMath xmlns:m="http://schemas.openxmlformats.org/officeDocument/2006/math">
                    <m:r>
                      <a:rPr lang="uk-UA" sz="2400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  <m:r>
                      <a:rPr lang="uk-UA" sz="240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4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uk-UA" sz="2400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4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uk-UA" sz="2400">
                            <a:solidFill>
                              <a:schemeClr val="bg1"/>
                            </a:solidFill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uk-UA" sz="2400">
                            <a:solidFill>
                              <a:schemeClr val="bg1"/>
                            </a:solidFill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sz="24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24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𝜎</m:t>
                        </m:r>
                      </m:e>
                    </m:d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Построить отображение </a:t>
                </a: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𝐹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.</a:t>
                </a:r>
                <a:endParaRPr lang="ru-RU" sz="2400" dirty="0">
                  <a:solidFill>
                    <a:schemeClr val="bg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67544" y="908720"/>
                <a:ext cx="8496944" cy="2592288"/>
              </a:xfrm>
              <a:prstGeom prst="rect">
                <a:avLst/>
              </a:prstGeom>
              <a:blipFill rotWithShape="1">
                <a:blip r:embed="rId2"/>
                <a:stretch>
                  <a:fillRect l="-1148" t="-1882" b="-9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Содержимое 5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4355976" y="4031003"/>
                <a:ext cx="4392488" cy="2736304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uk-UA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– коэффициент отличия между объектами.</a:t>
                </a:r>
                <a:endParaRPr lang="en-US" sz="2400" dirty="0" smtClean="0">
                  <a:solidFill>
                    <a:schemeClr val="bg1"/>
                  </a:solidFill>
                  <a:latin typeface="Garamond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uk-UA" sz="2400" i="1">
                        <a:solidFill>
                          <a:schemeClr val="bg1"/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 –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Garamond" pitchFamily="18" charset="0"/>
                  </a:rPr>
                  <a:t>граничное значение отличия для включения в один кластер.</a:t>
                </a:r>
                <a:endParaRPr lang="ru-RU" sz="2400" dirty="0">
                  <a:solidFill>
                    <a:schemeClr val="bg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7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4355976" y="4031003"/>
                <a:ext cx="4392488" cy="2736304"/>
              </a:xfrm>
              <a:prstGeom prst="rect">
                <a:avLst/>
              </a:prstGeom>
              <a:blipFill rotWithShape="1">
                <a:blip r:embed="rId3"/>
                <a:stretch>
                  <a:fillRect l="-1944" t="-4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959" y="3717032"/>
            <a:ext cx="3422993" cy="27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9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909" y="-6198"/>
            <a:ext cx="7620000" cy="90973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Мера близости</a:t>
            </a:r>
            <a:endParaRPr lang="ru-RU" sz="5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Текст 3"/>
          <p:cNvSpPr txBox="1">
            <a:spLocks/>
          </p:cNvSpPr>
          <p:nvPr/>
        </p:nvSpPr>
        <p:spPr bwMode="auto">
          <a:xfrm>
            <a:off x="708159" y="5356688"/>
            <a:ext cx="5238751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kern="0" dirty="0" smtClean="0">
                <a:solidFill>
                  <a:srgbClr val="B3FFEB"/>
                </a:solidFill>
                <a:latin typeface="Garamond" pitchFamily="18" charset="0"/>
              </a:rPr>
              <a:t>Коэффициент отличия:</a:t>
            </a:r>
            <a:endParaRPr lang="ru-RU" sz="3600" b="1" kern="0" dirty="0">
              <a:solidFill>
                <a:srgbClr val="B3FFEB"/>
              </a:solidFill>
              <a:latin typeface="Garamond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83832" y="2032797"/>
            <a:ext cx="2088232" cy="685923"/>
          </a:xfrm>
          <a:prstGeom prst="roundRect">
            <a:avLst/>
          </a:prstGeom>
          <a:solidFill>
            <a:srgbClr val="B3FFEB"/>
          </a:solidFill>
          <a:ln w="28575"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Garamond" pitchFamily="18" charset="0"/>
              </a:rPr>
              <a:t>Порядковая шкала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66716" y="2049792"/>
            <a:ext cx="2878560" cy="651593"/>
          </a:xfrm>
          <a:prstGeom prst="roundRect">
            <a:avLst/>
          </a:prstGeom>
          <a:solidFill>
            <a:srgbClr val="B3FFEB"/>
          </a:solidFill>
          <a:ln w="28575"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Garamond" pitchFamily="18" charset="0"/>
              </a:rPr>
              <a:t>Шкала разностей</a:t>
            </a:r>
            <a:endParaRPr lang="ru-RU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649429" y="1041680"/>
            <a:ext cx="3194090" cy="1008112"/>
          </a:xfrm>
          <a:prstGeom prst="ellipse">
            <a:avLst/>
          </a:prstGeom>
          <a:solidFill>
            <a:srgbClr val="04EA92"/>
          </a:solidFill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ysClr val="windowText" lastClr="000000"/>
                </a:solidFill>
                <a:latin typeface="Garamond" pitchFamily="18" charset="0"/>
              </a:rPr>
              <a:t>Данные на основе рейтингов</a:t>
            </a:r>
            <a:endParaRPr lang="ru-RU" sz="2000" b="1" dirty="0">
              <a:solidFill>
                <a:sysClr val="windowText" lastClr="000000"/>
              </a:solidFill>
              <a:latin typeface="Garamond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7196712" flipH="1">
            <a:off x="1634548" y="1355728"/>
            <a:ext cx="852240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4691527">
            <a:off x="5771252" y="1371465"/>
            <a:ext cx="852240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72461" flipH="1">
            <a:off x="267087" y="3896606"/>
            <a:ext cx="852240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735353">
            <a:off x="5848692" y="3906837"/>
            <a:ext cx="852240" cy="86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963503" y="4231066"/>
                <a:ext cx="5142498" cy="108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0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uk-UA" sz="20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uk-UA" sz="2000" b="1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uk-UA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ru-RU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uk-UA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uk-UA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uk-UA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uk-UA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uk-UA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ru-RU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𝑼</m:t>
                                      </m:r>
                                    </m:e>
                                    <m:sup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uk-UA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  <m:r>
                                            <a:rPr lang="uk-UA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ru-RU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uk-UA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uk-UA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ru-RU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uk-UA" sz="20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ru-RU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𝑼</m:t>
                                      </m:r>
                                    </m:e>
                                    <m:sup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uk-UA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  <m:r>
                                            <a:rPr lang="uk-UA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ru-RU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uk-UA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uk-UA" sz="20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uk-UA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03" y="4231066"/>
                <a:ext cx="5142498" cy="10885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Скругленный прямоугольник 18"/>
          <p:cNvSpPr/>
          <p:nvPr/>
        </p:nvSpPr>
        <p:spPr>
          <a:xfrm>
            <a:off x="361277" y="3113132"/>
            <a:ext cx="2133341" cy="69327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6DD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Garamond" pitchFamily="18" charset="0"/>
              </a:rPr>
              <a:t>Корреляция </a:t>
            </a:r>
            <a:r>
              <a:rPr lang="ru-RU" sz="2000" b="1" dirty="0" err="1" smtClean="0">
                <a:solidFill>
                  <a:schemeClr val="tx1"/>
                </a:solidFill>
                <a:latin typeface="Garamond" pitchFamily="18" charset="0"/>
              </a:rPr>
              <a:t>Спирмена</a:t>
            </a:r>
            <a:endParaRPr lang="ru-RU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010517" y="3098763"/>
            <a:ext cx="1747701" cy="650403"/>
          </a:xfrm>
          <a:prstGeom prst="roundRect">
            <a:avLst/>
          </a:prstGeom>
          <a:solidFill>
            <a:srgbClr val="B3FFEB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Garamond" pitchFamily="18" charset="0"/>
              </a:rPr>
              <a:t>Косинусная мера</a:t>
            </a:r>
            <a:endParaRPr lang="ru-RU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974397" y="3055886"/>
            <a:ext cx="1945027" cy="6932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Garamond" pitchFamily="18" charset="0"/>
              </a:rPr>
              <a:t>Корреляция Пирсона</a:t>
            </a:r>
            <a:endParaRPr lang="ru-RU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1100060" y="2701385"/>
            <a:ext cx="655776" cy="500845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5603244" y="2598873"/>
            <a:ext cx="687335" cy="56691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7463746" y="2598873"/>
            <a:ext cx="691199" cy="60335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977519" y="5217789"/>
                <a:ext cx="2437783" cy="917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kern="0">
                              <a:solidFill>
                                <a:srgbClr val="B3FFEB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800" b="1" i="1" kern="0">
                              <a:solidFill>
                                <a:srgbClr val="B3FFEB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uk-UA" sz="2800" b="1" i="1" kern="0">
                              <a:solidFill>
                                <a:srgbClr val="B3FFEB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uk-UA" sz="2800" b="1" i="1" kern="0">
                              <a:solidFill>
                                <a:srgbClr val="B3FFEB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uk-UA" sz="2800" b="1" i="1" kern="0">
                              <a:solidFill>
                                <a:srgbClr val="B3FFEB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uk-UA" sz="2800" b="1" i="1" kern="0">
                          <a:solidFill>
                            <a:srgbClr val="B3FFEB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b="1" i="1" kern="0">
                              <a:solidFill>
                                <a:srgbClr val="B3FFEB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2800" b="1" i="1" kern="0">
                              <a:solidFill>
                                <a:srgbClr val="B3FFEB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uk-UA" sz="2800" b="1" i="1" kern="0">
                              <a:solidFill>
                                <a:srgbClr val="B3FFEB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800" b="1" i="1" kern="0">
                                  <a:solidFill>
                                    <a:srgbClr val="B3FFEB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800" b="1" i="1" kern="0">
                                  <a:solidFill>
                                    <a:srgbClr val="B3FFEB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800" b="1" i="1" kern="0">
                                  <a:solidFill>
                                    <a:srgbClr val="B3FFEB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uk-UA" sz="2800" b="1" i="1" kern="0">
                                  <a:solidFill>
                                    <a:srgbClr val="B3FFEB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1" kern="0">
                                  <a:solidFill>
                                    <a:srgbClr val="B3FFEB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r>
                            <a:rPr lang="uk-UA" sz="2800" b="1" i="1" kern="0">
                              <a:solidFill>
                                <a:srgbClr val="B3FFEB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ru-RU" sz="2800" b="1" kern="0" dirty="0">
                  <a:solidFill>
                    <a:srgbClr val="B3FFEB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19" y="5217789"/>
                <a:ext cx="2437783" cy="9175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5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7" grpId="0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9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1595</Words>
  <Application>Microsoft Office PowerPoint</Application>
  <PresentationFormat>Экран (4:3)</PresentationFormat>
  <Paragraphs>234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Diseño predeterminado</vt:lpstr>
      <vt:lpstr>Кластеризация данных нечисловой природы</vt:lpstr>
      <vt:lpstr>Рекомендации</vt:lpstr>
      <vt:lpstr>Рекомендательные системы</vt:lpstr>
      <vt:lpstr>Рекомендательные системы</vt:lpstr>
      <vt:lpstr>Постановка задачи</vt:lpstr>
      <vt:lpstr>Коллаборативная фильтрация</vt:lpstr>
      <vt:lpstr>Презентация PowerPoint</vt:lpstr>
      <vt:lpstr>Постановка задачи кластеризации</vt:lpstr>
      <vt:lpstr>Мера близости</vt:lpstr>
      <vt:lpstr>Агломеративный алгоритм</vt:lpstr>
      <vt:lpstr>Алгоритм K-medoids</vt:lpstr>
      <vt:lpstr>Алгоритм DBSCAN</vt:lpstr>
      <vt:lpstr>Архитектура системы</vt:lpstr>
      <vt:lpstr>Веб-приложение</vt:lpstr>
      <vt:lpstr>Статистика</vt:lpstr>
      <vt:lpstr>Кластеризация тестовой выборки</vt:lpstr>
      <vt:lpstr>Агломеративная кластеризация фильмов</vt:lpstr>
      <vt:lpstr>Агломеративная кластеризация фильмов</vt:lpstr>
      <vt:lpstr>Кластеризация фильмов, K-medoids</vt:lpstr>
      <vt:lpstr>Кластеризация фильмов , K-medoids</vt:lpstr>
      <vt:lpstr>Презентация PowerPoint</vt:lpstr>
      <vt:lpstr>Спасибо  за внимание!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Margaret</cp:lastModifiedBy>
  <cp:revision>572</cp:revision>
  <dcterms:created xsi:type="dcterms:W3CDTF">2010-05-23T14:28:12Z</dcterms:created>
  <dcterms:modified xsi:type="dcterms:W3CDTF">2013-06-22T19:06:01Z</dcterms:modified>
</cp:coreProperties>
</file>