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649200" cy="7315200"/>
  <p:notesSz cx="126492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9986" y="282575"/>
            <a:ext cx="494601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7099" y="3657599"/>
            <a:ext cx="5715000" cy="330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hyperlink" Target="https://www.openstreetmap.org/copyright" TargetMode="External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9324" y="286072"/>
            <a:ext cx="590550" cy="1016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600" spc="-25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dirty="0" sz="600">
                <a:solidFill>
                  <a:srgbClr val="FFFFFF"/>
                </a:solidFill>
                <a:latin typeface="Segoe UI"/>
                <a:cs typeface="Segoe UI"/>
              </a:rPr>
              <a:t>ower BI Desktop</a:t>
            </a:r>
            <a:endParaRPr sz="6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8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8" y="0"/>
                  </a:lnTo>
                  <a:lnTo>
                    <a:pt x="12191998" y="6857999"/>
                  </a:lnTo>
                  <a:close/>
                </a:path>
              </a:pathLst>
            </a:custGeom>
            <a:solidFill>
              <a:srgbClr val="12239D">
                <a:alpha val="8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9724" y="1308099"/>
              <a:ext cx="2762250" cy="2209800"/>
            </a:xfrm>
            <a:custGeom>
              <a:avLst/>
              <a:gdLst/>
              <a:ahLst/>
              <a:cxnLst/>
              <a:rect l="l" t="t" r="r" b="b"/>
              <a:pathLst>
                <a:path w="2762250" h="2209800">
                  <a:moveTo>
                    <a:pt x="2762249" y="2209799"/>
                  </a:moveTo>
                  <a:lnTo>
                    <a:pt x="0" y="2209799"/>
                  </a:lnTo>
                  <a:lnTo>
                    <a:pt x="0" y="0"/>
                  </a:lnTo>
                  <a:lnTo>
                    <a:pt x="2762249" y="0"/>
                  </a:lnTo>
                  <a:lnTo>
                    <a:pt x="2762249" y="2209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0126" y="2065750"/>
              <a:ext cx="603250" cy="1209040"/>
            </a:xfrm>
            <a:custGeom>
              <a:avLst/>
              <a:gdLst/>
              <a:ahLst/>
              <a:cxnLst/>
              <a:rect l="l" t="t" r="r" b="b"/>
              <a:pathLst>
                <a:path w="603250" h="1209039">
                  <a:moveTo>
                    <a:pt x="0" y="1208899"/>
                  </a:moveTo>
                  <a:lnTo>
                    <a:pt x="289" y="967119"/>
                  </a:lnTo>
                  <a:lnTo>
                    <a:pt x="9160" y="967020"/>
                  </a:lnTo>
                  <a:lnTo>
                    <a:pt x="18020" y="966703"/>
                  </a:lnTo>
                  <a:lnTo>
                    <a:pt x="62070" y="961850"/>
                  </a:lnTo>
                  <a:lnTo>
                    <a:pt x="105203" y="951617"/>
                  </a:lnTo>
                  <a:lnTo>
                    <a:pt x="146762" y="936157"/>
                  </a:lnTo>
                  <a:lnTo>
                    <a:pt x="186118" y="915707"/>
                  </a:lnTo>
                  <a:lnTo>
                    <a:pt x="222684" y="890572"/>
                  </a:lnTo>
                  <a:lnTo>
                    <a:pt x="255913" y="861126"/>
                  </a:lnTo>
                  <a:lnTo>
                    <a:pt x="285300" y="827817"/>
                  </a:lnTo>
                  <a:lnTo>
                    <a:pt x="310400" y="791150"/>
                  </a:lnTo>
                  <a:lnTo>
                    <a:pt x="330840" y="751672"/>
                  </a:lnTo>
                  <a:lnTo>
                    <a:pt x="346312" y="709974"/>
                  </a:lnTo>
                  <a:lnTo>
                    <a:pt x="356583" y="666687"/>
                  </a:lnTo>
                  <a:lnTo>
                    <a:pt x="361495" y="622469"/>
                  </a:lnTo>
                  <a:lnTo>
                    <a:pt x="361941" y="604667"/>
                  </a:lnTo>
                  <a:lnTo>
                    <a:pt x="361838" y="595761"/>
                  </a:lnTo>
                  <a:lnTo>
                    <a:pt x="358060" y="551430"/>
                  </a:lnTo>
                  <a:lnTo>
                    <a:pt x="348905" y="507897"/>
                  </a:lnTo>
                  <a:lnTo>
                    <a:pt x="334507" y="465812"/>
                  </a:lnTo>
                  <a:lnTo>
                    <a:pt x="315085" y="425815"/>
                  </a:lnTo>
                  <a:lnTo>
                    <a:pt x="290933" y="388511"/>
                  </a:lnTo>
                  <a:lnTo>
                    <a:pt x="262413" y="354457"/>
                  </a:lnTo>
                  <a:lnTo>
                    <a:pt x="229950" y="324162"/>
                  </a:lnTo>
                  <a:lnTo>
                    <a:pt x="194037" y="298087"/>
                  </a:lnTo>
                  <a:lnTo>
                    <a:pt x="155218" y="276626"/>
                  </a:lnTo>
                  <a:lnTo>
                    <a:pt x="114075" y="260099"/>
                  </a:lnTo>
                  <a:lnTo>
                    <a:pt x="71219" y="248753"/>
                  </a:lnTo>
                  <a:lnTo>
                    <a:pt x="27303" y="242762"/>
                  </a:lnTo>
                  <a:lnTo>
                    <a:pt x="723" y="241779"/>
                  </a:lnTo>
                  <a:lnTo>
                    <a:pt x="723" y="0"/>
                  </a:lnTo>
                  <a:lnTo>
                    <a:pt x="45023" y="1638"/>
                  </a:lnTo>
                  <a:lnTo>
                    <a:pt x="89093" y="6547"/>
                  </a:lnTo>
                  <a:lnTo>
                    <a:pt x="132682" y="14699"/>
                  </a:lnTo>
                  <a:lnTo>
                    <a:pt x="175548" y="26047"/>
                  </a:lnTo>
                  <a:lnTo>
                    <a:pt x="217466" y="40531"/>
                  </a:lnTo>
                  <a:lnTo>
                    <a:pt x="258216" y="58077"/>
                  </a:lnTo>
                  <a:lnTo>
                    <a:pt x="297570" y="78587"/>
                  </a:lnTo>
                  <a:lnTo>
                    <a:pt x="335306" y="101944"/>
                  </a:lnTo>
                  <a:lnTo>
                    <a:pt x="371228" y="128025"/>
                  </a:lnTo>
                  <a:lnTo>
                    <a:pt x="405148" y="156696"/>
                  </a:lnTo>
                  <a:lnTo>
                    <a:pt x="436874" y="187796"/>
                  </a:lnTo>
                  <a:lnTo>
                    <a:pt x="466228" y="221149"/>
                  </a:lnTo>
                  <a:lnTo>
                    <a:pt x="493058" y="256580"/>
                  </a:lnTo>
                  <a:lnTo>
                    <a:pt x="517224" y="293905"/>
                  </a:lnTo>
                  <a:lnTo>
                    <a:pt x="538588" y="332914"/>
                  </a:lnTo>
                  <a:lnTo>
                    <a:pt x="557030" y="373388"/>
                  </a:lnTo>
                  <a:lnTo>
                    <a:pt x="572457" y="415115"/>
                  </a:lnTo>
                  <a:lnTo>
                    <a:pt x="584786" y="457877"/>
                  </a:lnTo>
                  <a:lnTo>
                    <a:pt x="593946" y="501435"/>
                  </a:lnTo>
                  <a:lnTo>
                    <a:pt x="599888" y="545542"/>
                  </a:lnTo>
                  <a:lnTo>
                    <a:pt x="602581" y="589968"/>
                  </a:lnTo>
                  <a:lnTo>
                    <a:pt x="602753" y="604812"/>
                  </a:lnTo>
                  <a:lnTo>
                    <a:pt x="602563" y="619656"/>
                  </a:lnTo>
                  <a:lnTo>
                    <a:pt x="599817" y="664080"/>
                  </a:lnTo>
                  <a:lnTo>
                    <a:pt x="593823" y="708179"/>
                  </a:lnTo>
                  <a:lnTo>
                    <a:pt x="584610" y="751726"/>
                  </a:lnTo>
                  <a:lnTo>
                    <a:pt x="572230" y="794473"/>
                  </a:lnTo>
                  <a:lnTo>
                    <a:pt x="556754" y="836181"/>
                  </a:lnTo>
                  <a:lnTo>
                    <a:pt x="538263" y="876633"/>
                  </a:lnTo>
                  <a:lnTo>
                    <a:pt x="516852" y="915617"/>
                  </a:lnTo>
                  <a:lnTo>
                    <a:pt x="492642" y="952912"/>
                  </a:lnTo>
                  <a:lnTo>
                    <a:pt x="465769" y="988311"/>
                  </a:lnTo>
                  <a:lnTo>
                    <a:pt x="436375" y="1021628"/>
                  </a:lnTo>
                  <a:lnTo>
                    <a:pt x="404612" y="1052690"/>
                  </a:lnTo>
                  <a:lnTo>
                    <a:pt x="370658" y="1081320"/>
                  </a:lnTo>
                  <a:lnTo>
                    <a:pt x="334705" y="1107358"/>
                  </a:lnTo>
                  <a:lnTo>
                    <a:pt x="296941" y="1130670"/>
                  </a:lnTo>
                  <a:lnTo>
                    <a:pt x="257562" y="1151132"/>
                  </a:lnTo>
                  <a:lnTo>
                    <a:pt x="216791" y="1168628"/>
                  </a:lnTo>
                  <a:lnTo>
                    <a:pt x="174856" y="1183062"/>
                  </a:lnTo>
                  <a:lnTo>
                    <a:pt x="131977" y="1194359"/>
                  </a:lnTo>
                  <a:lnTo>
                    <a:pt x="88377" y="1202458"/>
                  </a:lnTo>
                  <a:lnTo>
                    <a:pt x="44302" y="1207314"/>
                  </a:lnTo>
                  <a:lnTo>
                    <a:pt x="14784" y="1208734"/>
                  </a:lnTo>
                  <a:lnTo>
                    <a:pt x="0" y="12088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18815" y="2065750"/>
              <a:ext cx="602615" cy="1209040"/>
            </a:xfrm>
            <a:custGeom>
              <a:avLst/>
              <a:gdLst/>
              <a:ahLst/>
              <a:cxnLst/>
              <a:rect l="l" t="t" r="r" b="b"/>
              <a:pathLst>
                <a:path w="602614" h="1209039">
                  <a:moveTo>
                    <a:pt x="601310" y="1208899"/>
                  </a:moveTo>
                  <a:lnTo>
                    <a:pt x="557045" y="1207210"/>
                  </a:lnTo>
                  <a:lnTo>
                    <a:pt x="513015" y="1202256"/>
                  </a:lnTo>
                  <a:lnTo>
                    <a:pt x="469467" y="1194064"/>
                  </a:lnTo>
                  <a:lnTo>
                    <a:pt x="426645" y="1182681"/>
                  </a:lnTo>
                  <a:lnTo>
                    <a:pt x="384773" y="1168168"/>
                  </a:lnTo>
                  <a:lnTo>
                    <a:pt x="344069" y="1150599"/>
                  </a:lnTo>
                  <a:lnTo>
                    <a:pt x="304762" y="1130072"/>
                  </a:lnTo>
                  <a:lnTo>
                    <a:pt x="267073" y="1106704"/>
                  </a:lnTo>
                  <a:lnTo>
                    <a:pt x="231197" y="1080616"/>
                  </a:lnTo>
                  <a:lnTo>
                    <a:pt x="197322" y="1051945"/>
                  </a:lnTo>
                  <a:lnTo>
                    <a:pt x="165639" y="1020849"/>
                  </a:lnTo>
                  <a:lnTo>
                    <a:pt x="136325" y="987505"/>
                  </a:lnTo>
                  <a:lnTo>
                    <a:pt x="109533" y="952088"/>
                  </a:lnTo>
                  <a:lnTo>
                    <a:pt x="85402" y="914781"/>
                  </a:lnTo>
                  <a:lnTo>
                    <a:pt x="64069" y="875793"/>
                  </a:lnTo>
                  <a:lnTo>
                    <a:pt x="45654" y="835343"/>
                  </a:lnTo>
                  <a:lnTo>
                    <a:pt x="30250" y="793644"/>
                  </a:lnTo>
                  <a:lnTo>
                    <a:pt x="17940" y="750912"/>
                  </a:lnTo>
                  <a:lnTo>
                    <a:pt x="8793" y="707386"/>
                  </a:lnTo>
                  <a:lnTo>
                    <a:pt x="2861" y="663312"/>
                  </a:lnTo>
                  <a:lnTo>
                    <a:pt x="172" y="618919"/>
                  </a:lnTo>
                  <a:lnTo>
                    <a:pt x="0" y="604086"/>
                  </a:lnTo>
                  <a:lnTo>
                    <a:pt x="189" y="589254"/>
                  </a:lnTo>
                  <a:lnTo>
                    <a:pt x="2931" y="544864"/>
                  </a:lnTo>
                  <a:lnTo>
                    <a:pt x="8917" y="500797"/>
                  </a:lnTo>
                  <a:lnTo>
                    <a:pt x="18115" y="457283"/>
                  </a:lnTo>
                  <a:lnTo>
                    <a:pt x="30476" y="414566"/>
                  </a:lnTo>
                  <a:lnTo>
                    <a:pt x="45930" y="372885"/>
                  </a:lnTo>
                  <a:lnTo>
                    <a:pt x="64394" y="332458"/>
                  </a:lnTo>
                  <a:lnTo>
                    <a:pt x="85773" y="293496"/>
                  </a:lnTo>
                  <a:lnTo>
                    <a:pt x="109948" y="256218"/>
                  </a:lnTo>
                  <a:lnTo>
                    <a:pt x="136783" y="220833"/>
                  </a:lnTo>
                  <a:lnTo>
                    <a:pt x="166137" y="187524"/>
                  </a:lnTo>
                  <a:lnTo>
                    <a:pt x="197857" y="156467"/>
                  </a:lnTo>
                  <a:lnTo>
                    <a:pt x="231766" y="127836"/>
                  </a:lnTo>
                  <a:lnTo>
                    <a:pt x="267674" y="101792"/>
                  </a:lnTo>
                  <a:lnTo>
                    <a:pt x="305391" y="78469"/>
                  </a:lnTo>
                  <a:lnTo>
                    <a:pt x="344722" y="57989"/>
                  </a:lnTo>
                  <a:lnTo>
                    <a:pt x="385447" y="40470"/>
                  </a:lnTo>
                  <a:lnTo>
                    <a:pt x="427337" y="26007"/>
                  </a:lnTo>
                  <a:lnTo>
                    <a:pt x="470172" y="14676"/>
                  </a:lnTo>
                  <a:lnTo>
                    <a:pt x="513730" y="6536"/>
                  </a:lnTo>
                  <a:lnTo>
                    <a:pt x="557766" y="1635"/>
                  </a:lnTo>
                  <a:lnTo>
                    <a:pt x="602033" y="0"/>
                  </a:lnTo>
                  <a:lnTo>
                    <a:pt x="602033" y="241779"/>
                  </a:lnTo>
                  <a:lnTo>
                    <a:pt x="593169" y="241888"/>
                  </a:lnTo>
                  <a:lnTo>
                    <a:pt x="584316" y="242216"/>
                  </a:lnTo>
                  <a:lnTo>
                    <a:pt x="540305" y="247114"/>
                  </a:lnTo>
                  <a:lnTo>
                    <a:pt x="497216" y="257384"/>
                  </a:lnTo>
                  <a:lnTo>
                    <a:pt x="455702" y="272870"/>
                  </a:lnTo>
                  <a:lnTo>
                    <a:pt x="416393" y="293338"/>
                  </a:lnTo>
                  <a:lnTo>
                    <a:pt x="379873" y="318481"/>
                  </a:lnTo>
                  <a:lnTo>
                    <a:pt x="346689" y="347926"/>
                  </a:lnTo>
                  <a:lnTo>
                    <a:pt x="317342" y="381226"/>
                  </a:lnTo>
                  <a:lnTo>
                    <a:pt x="292277" y="417877"/>
                  </a:lnTo>
                  <a:lnTo>
                    <a:pt x="271868" y="457332"/>
                  </a:lnTo>
                  <a:lnTo>
                    <a:pt x="256418" y="499002"/>
                  </a:lnTo>
                  <a:lnTo>
                    <a:pt x="246163" y="542258"/>
                  </a:lnTo>
                  <a:lnTo>
                    <a:pt x="241258" y="586443"/>
                  </a:lnTo>
                  <a:lnTo>
                    <a:pt x="240813" y="604232"/>
                  </a:lnTo>
                  <a:lnTo>
                    <a:pt x="240916" y="613131"/>
                  </a:lnTo>
                  <a:lnTo>
                    <a:pt x="244688" y="657429"/>
                  </a:lnTo>
                  <a:lnTo>
                    <a:pt x="253829" y="700930"/>
                  </a:lnTo>
                  <a:lnTo>
                    <a:pt x="268206" y="742986"/>
                  </a:lnTo>
                  <a:lnTo>
                    <a:pt x="287600" y="782960"/>
                  </a:lnTo>
                  <a:lnTo>
                    <a:pt x="311717" y="820246"/>
                  </a:lnTo>
                  <a:lnTo>
                    <a:pt x="340197" y="854289"/>
                  </a:lnTo>
                  <a:lnTo>
                    <a:pt x="372616" y="884581"/>
                  </a:lnTo>
                  <a:lnTo>
                    <a:pt x="408483" y="910663"/>
                  </a:lnTo>
                  <a:lnTo>
                    <a:pt x="447255" y="932139"/>
                  </a:lnTo>
                  <a:lnTo>
                    <a:pt x="488353" y="948691"/>
                  </a:lnTo>
                  <a:lnTo>
                    <a:pt x="531164" y="960071"/>
                  </a:lnTo>
                  <a:lnTo>
                    <a:pt x="575041" y="966105"/>
                  </a:lnTo>
                  <a:lnTo>
                    <a:pt x="601600" y="967119"/>
                  </a:lnTo>
                  <a:lnTo>
                    <a:pt x="601310" y="1208899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65491" y="2574277"/>
              <a:ext cx="1311275" cy="192405"/>
            </a:xfrm>
            <a:custGeom>
              <a:avLst/>
              <a:gdLst/>
              <a:ahLst/>
              <a:cxnLst/>
              <a:rect l="l" t="t" r="r" b="b"/>
              <a:pathLst>
                <a:path w="1311275" h="192405">
                  <a:moveTo>
                    <a:pt x="347446" y="33185"/>
                  </a:moveTo>
                  <a:lnTo>
                    <a:pt x="319252" y="977"/>
                  </a:lnTo>
                  <a:lnTo>
                    <a:pt x="314401" y="0"/>
                  </a:lnTo>
                  <a:lnTo>
                    <a:pt x="38100" y="0"/>
                  </a:lnTo>
                  <a:lnTo>
                    <a:pt x="33058" y="0"/>
                  </a:lnTo>
                  <a:lnTo>
                    <a:pt x="977" y="28308"/>
                  </a:lnTo>
                  <a:lnTo>
                    <a:pt x="0" y="33185"/>
                  </a:lnTo>
                  <a:lnTo>
                    <a:pt x="0" y="158089"/>
                  </a:lnTo>
                  <a:lnTo>
                    <a:pt x="28194" y="190296"/>
                  </a:lnTo>
                  <a:lnTo>
                    <a:pt x="33058" y="191274"/>
                  </a:lnTo>
                  <a:lnTo>
                    <a:pt x="314401" y="191274"/>
                  </a:lnTo>
                  <a:lnTo>
                    <a:pt x="346481" y="162966"/>
                  </a:lnTo>
                  <a:lnTo>
                    <a:pt x="347446" y="158089"/>
                  </a:lnTo>
                  <a:lnTo>
                    <a:pt x="347446" y="33185"/>
                  </a:lnTo>
                  <a:close/>
                </a:path>
                <a:path w="1311275" h="192405">
                  <a:moveTo>
                    <a:pt x="1310690" y="33769"/>
                  </a:moveTo>
                  <a:lnTo>
                    <a:pt x="1282509" y="1562"/>
                  </a:lnTo>
                  <a:lnTo>
                    <a:pt x="1277645" y="584"/>
                  </a:lnTo>
                  <a:lnTo>
                    <a:pt x="1001356" y="584"/>
                  </a:lnTo>
                  <a:lnTo>
                    <a:pt x="996302" y="584"/>
                  </a:lnTo>
                  <a:lnTo>
                    <a:pt x="964222" y="28892"/>
                  </a:lnTo>
                  <a:lnTo>
                    <a:pt x="963256" y="33769"/>
                  </a:lnTo>
                  <a:lnTo>
                    <a:pt x="963256" y="158673"/>
                  </a:lnTo>
                  <a:lnTo>
                    <a:pt x="991450" y="190881"/>
                  </a:lnTo>
                  <a:lnTo>
                    <a:pt x="996302" y="191846"/>
                  </a:lnTo>
                  <a:lnTo>
                    <a:pt x="1277645" y="191846"/>
                  </a:lnTo>
                  <a:lnTo>
                    <a:pt x="1309725" y="163550"/>
                  </a:lnTo>
                  <a:lnTo>
                    <a:pt x="1310690" y="158673"/>
                  </a:lnTo>
                  <a:lnTo>
                    <a:pt x="1310690" y="33769"/>
                  </a:lnTo>
                  <a:close/>
                </a:path>
              </a:pathLst>
            </a:custGeom>
            <a:solidFill>
              <a:srgbClr val="25242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55532" y="2571721"/>
            <a:ext cx="3067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FF"/>
                </a:solidFill>
                <a:latin typeface="Segoe UI"/>
                <a:cs typeface="Segoe UI"/>
              </a:rPr>
              <a:t>25.01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2281" y="2571140"/>
            <a:ext cx="3067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FF"/>
                </a:solidFill>
                <a:latin typeface="Segoe UI"/>
                <a:cs typeface="Segoe UI"/>
              </a:rPr>
              <a:t>24.99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7980" y="1690420"/>
            <a:ext cx="646430" cy="94615"/>
            <a:chOff x="1187980" y="1690420"/>
            <a:chExt cx="646430" cy="946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980" y="1690420"/>
              <a:ext cx="94268" cy="941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743" y="1690420"/>
              <a:ext cx="102123" cy="9418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32444" y="1308163"/>
            <a:ext cx="258953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252423"/>
                </a:solidFill>
                <a:latin typeface="Segoe UI"/>
                <a:cs typeface="Segoe UI"/>
              </a:rPr>
              <a:t>Time</a:t>
            </a:r>
            <a:r>
              <a:rPr dirty="0" sz="14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30" b="1">
                <a:solidFill>
                  <a:srgbClr val="252423"/>
                </a:solidFill>
                <a:latin typeface="Segoe UI"/>
                <a:cs typeface="Segoe UI"/>
              </a:rPr>
              <a:t>Taken</a:t>
            </a:r>
            <a:r>
              <a:rPr dirty="0" sz="14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dirty="0" sz="14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252423"/>
                </a:solidFill>
                <a:latin typeface="Segoe UI"/>
                <a:cs typeface="Segoe UI"/>
              </a:rPr>
              <a:t>ship</a:t>
            </a:r>
            <a:r>
              <a:rPr dirty="0" sz="14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252423"/>
                </a:solidFill>
                <a:latin typeface="Segoe UI"/>
                <a:cs typeface="Segoe UI"/>
              </a:rPr>
              <a:t>item</a:t>
            </a:r>
            <a:r>
              <a:rPr dirty="0" sz="14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252423"/>
                </a:solidFill>
                <a:latin typeface="Segoe UI"/>
                <a:cs typeface="Segoe UI"/>
              </a:rPr>
              <a:t>(Days)</a:t>
            </a:r>
            <a:endParaRPr sz="1400">
              <a:latin typeface="Segoe UI"/>
              <a:cs typeface="Segoe UI"/>
            </a:endParaRPr>
          </a:p>
          <a:p>
            <a:pPr marL="868680">
              <a:lnSpc>
                <a:spcPct val="100000"/>
              </a:lnSpc>
              <a:spcBef>
                <a:spcPts val="970"/>
              </a:spcBef>
              <a:tabLst>
                <a:tab pos="1416685" algn="l"/>
              </a:tabLst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Offline	Online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67099" y="3657599"/>
            <a:ext cx="5257800" cy="3305175"/>
            <a:chOff x="3467099" y="3657599"/>
            <a:chExt cx="5257800" cy="3305175"/>
          </a:xfrm>
        </p:grpSpPr>
        <p:sp>
          <p:nvSpPr>
            <p:cNvPr id="16" name="object 16"/>
            <p:cNvSpPr/>
            <p:nvPr/>
          </p:nvSpPr>
          <p:spPr>
            <a:xfrm>
              <a:off x="3467099" y="3657599"/>
              <a:ext cx="5257800" cy="3305175"/>
            </a:xfrm>
            <a:custGeom>
              <a:avLst/>
              <a:gdLst/>
              <a:ahLst/>
              <a:cxnLst/>
              <a:rect l="l" t="t" r="r" b="b"/>
              <a:pathLst>
                <a:path w="5257800" h="3305175">
                  <a:moveTo>
                    <a:pt x="5257799" y="3305174"/>
                  </a:moveTo>
                  <a:lnTo>
                    <a:pt x="0" y="3305174"/>
                  </a:lnTo>
                  <a:lnTo>
                    <a:pt x="0" y="0"/>
                  </a:lnTo>
                  <a:lnTo>
                    <a:pt x="5257799" y="0"/>
                  </a:lnTo>
                  <a:lnTo>
                    <a:pt x="5257799" y="3305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4724" y="3943349"/>
              <a:ext cx="5162550" cy="2971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74250" y="66956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" y="72"/>
                  </a:moveTo>
                  <a:close/>
                </a:path>
              </a:pathLst>
            </a:custGeom>
            <a:solidFill>
              <a:srgbClr val="3678D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9846" y="6366580"/>
              <a:ext cx="548912" cy="51362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7175" y="3978353"/>
              <a:ext cx="4718821" cy="235857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3913" y="6742533"/>
              <a:ext cx="480871" cy="795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2349" y="6728091"/>
              <a:ext cx="93442" cy="9344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1455" y="6736079"/>
              <a:ext cx="3647694" cy="13144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467099" y="3657599"/>
            <a:ext cx="5257800" cy="3305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 sz="1400" spc="-30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dirty="0" sz="14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 b="1">
                <a:solidFill>
                  <a:srgbClr val="252423"/>
                </a:solidFill>
                <a:latin typeface="Segoe UI"/>
                <a:cs typeface="Segoe UI"/>
              </a:rPr>
              <a:t>Profit </a:t>
            </a:r>
            <a:r>
              <a:rPr dirty="0" sz="1400" b="1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dirty="0" sz="14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 b="1">
                <a:solidFill>
                  <a:srgbClr val="252423"/>
                </a:solidFill>
                <a:latin typeface="Segoe UI"/>
                <a:cs typeface="Segoe UI"/>
              </a:rPr>
              <a:t>Region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Segoe UI"/>
              <a:cs typeface="Segoe UI"/>
            </a:endParaRPr>
          </a:p>
          <a:p>
            <a:pPr marL="1340485">
              <a:lnSpc>
                <a:spcPct val="100000"/>
              </a:lnSpc>
            </a:pPr>
            <a:r>
              <a:rPr dirty="0" baseline="4273" sz="975" spc="22">
                <a:latin typeface="Arial MT"/>
                <a:cs typeface="Arial MT"/>
              </a:rPr>
              <a:t>©</a:t>
            </a:r>
            <a:r>
              <a:rPr dirty="0" baseline="4273" sz="975" spc="37">
                <a:latin typeface="Arial MT"/>
                <a:cs typeface="Arial MT"/>
              </a:rPr>
              <a:t> </a:t>
            </a:r>
            <a:r>
              <a:rPr dirty="0" baseline="4273" sz="975" spc="15">
                <a:latin typeface="Arial MT"/>
                <a:cs typeface="Arial MT"/>
              </a:rPr>
              <a:t>2022</a:t>
            </a:r>
            <a:r>
              <a:rPr dirty="0" baseline="4273" sz="975" spc="15">
                <a:latin typeface="Arial MT"/>
                <a:cs typeface="Arial MT"/>
              </a:rPr>
              <a:t> </a:t>
            </a:r>
            <a:r>
              <a:rPr dirty="0" baseline="4273" sz="975" spc="-30">
                <a:latin typeface="Arial MT"/>
                <a:cs typeface="Arial MT"/>
              </a:rPr>
              <a:t>TomTom</a:t>
            </a:r>
            <a:r>
              <a:rPr dirty="0" baseline="4273" sz="975" spc="-30">
                <a:latin typeface="Arial MT"/>
                <a:cs typeface="Arial MT"/>
              </a:rPr>
              <a:t>,</a:t>
            </a:r>
            <a:r>
              <a:rPr dirty="0" sz="650" spc="-2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6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104">
                <a:latin typeface="Arial MT"/>
                <a:cs typeface="Arial MT"/>
              </a:rPr>
              <a:t>Ea</a:t>
            </a:r>
            <a:r>
              <a:rPr dirty="0" baseline="4273" sz="975" spc="-104">
                <a:latin typeface="Arial MT"/>
                <a:cs typeface="Arial MT"/>
              </a:rPr>
              <a:t>r</a:t>
            </a:r>
            <a:r>
              <a:rPr dirty="0" sz="650" spc="-7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104">
                <a:latin typeface="Arial MT"/>
                <a:cs typeface="Arial MT"/>
              </a:rPr>
              <a:t>t</a:t>
            </a:r>
            <a:r>
              <a:rPr dirty="0" sz="650" spc="-7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baseline="4273" sz="975" spc="-104">
                <a:latin typeface="Arial MT"/>
                <a:cs typeface="Arial MT"/>
              </a:rPr>
              <a:t>h</a:t>
            </a:r>
            <a:r>
              <a:rPr dirty="0" baseline="4273" sz="975" spc="-104">
                <a:latin typeface="Arial MT"/>
                <a:cs typeface="Arial MT"/>
              </a:rPr>
              <a:t>s</a:t>
            </a:r>
            <a:r>
              <a:rPr dirty="0" sz="650" spc="-7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baseline="4273" sz="975" spc="-104">
                <a:latin typeface="Arial MT"/>
                <a:cs typeface="Arial MT"/>
              </a:rPr>
              <a:t>t</a:t>
            </a:r>
            <a:r>
              <a:rPr dirty="0" sz="650" spc="-7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baseline="4273" sz="975" spc="-104">
                <a:latin typeface="Arial MT"/>
                <a:cs typeface="Arial MT"/>
              </a:rPr>
              <a:t>a</a:t>
            </a:r>
            <a:r>
              <a:rPr dirty="0" baseline="4273" sz="975" spc="-104">
                <a:latin typeface="Arial MT"/>
                <a:cs typeface="Arial MT"/>
              </a:rPr>
              <a:t>r</a:t>
            </a:r>
            <a:r>
              <a:rPr dirty="0" sz="650" spc="-7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6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82">
                <a:latin typeface="Arial MT"/>
                <a:cs typeface="Arial MT"/>
              </a:rPr>
              <a:t>Geog</a:t>
            </a:r>
            <a:r>
              <a:rPr dirty="0" baseline="4273" sz="975" spc="-82">
                <a:latin typeface="Arial MT"/>
                <a:cs typeface="Arial MT"/>
              </a:rPr>
              <a:t>r</a:t>
            </a:r>
            <a:r>
              <a:rPr dirty="0" sz="650" spc="-5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82">
                <a:latin typeface="Arial MT"/>
                <a:cs typeface="Arial MT"/>
              </a:rPr>
              <a:t>aph</a:t>
            </a:r>
            <a:r>
              <a:rPr dirty="0" baseline="4273" sz="975" spc="-82">
                <a:latin typeface="Arial MT"/>
                <a:cs typeface="Arial MT"/>
              </a:rPr>
              <a:t>i</a:t>
            </a:r>
            <a:r>
              <a:rPr dirty="0" sz="650" spc="-5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82">
                <a:latin typeface="Arial MT"/>
                <a:cs typeface="Arial MT"/>
              </a:rPr>
              <a:t>c</a:t>
            </a:r>
            <a:r>
              <a:rPr dirty="0" sz="650" spc="-5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baseline="4273" sz="975" spc="-82">
                <a:latin typeface="Arial MT"/>
                <a:cs typeface="Arial MT"/>
              </a:rPr>
              <a:t>s</a:t>
            </a:r>
            <a:r>
              <a:rPr dirty="0" sz="650" spc="-55">
                <a:solidFill>
                  <a:srgbClr val="FFFFFF"/>
                </a:solidFill>
                <a:latin typeface="Arial MT"/>
                <a:cs typeface="Arial MT"/>
              </a:rPr>
              <a:t>s </a:t>
            </a:r>
            <a:r>
              <a:rPr dirty="0" baseline="4273" sz="975" spc="-67">
                <a:latin typeface="Arial MT"/>
                <a:cs typeface="Arial MT"/>
              </a:rPr>
              <a:t>S</a:t>
            </a:r>
            <a:r>
              <a:rPr dirty="0" baseline="4273" sz="975" spc="-67">
                <a:latin typeface="Arial MT"/>
                <a:cs typeface="Arial MT"/>
              </a:rPr>
              <a:t>I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67">
                <a:latin typeface="Arial MT"/>
                <a:cs typeface="Arial MT"/>
              </a:rPr>
              <a:t>O</a:t>
            </a:r>
            <a:r>
              <a:rPr dirty="0" baseline="4273" sz="975" spc="-67">
                <a:latin typeface="Arial MT"/>
                <a:cs typeface="Arial MT"/>
              </a:rPr>
              <a:t>,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6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22">
                <a:latin typeface="Arial MT"/>
                <a:cs typeface="Arial MT"/>
              </a:rPr>
              <a:t>©</a:t>
            </a:r>
            <a:r>
              <a:rPr dirty="0" baseline="4273" sz="975" spc="44">
                <a:latin typeface="Arial MT"/>
                <a:cs typeface="Arial MT"/>
              </a:rPr>
              <a:t> </a:t>
            </a:r>
            <a:r>
              <a:rPr dirty="0" baseline="4273" sz="975" spc="15">
                <a:latin typeface="Arial MT"/>
                <a:cs typeface="Arial MT"/>
              </a:rPr>
              <a:t>2023</a:t>
            </a:r>
            <a:r>
              <a:rPr dirty="0" baseline="4273" sz="975" spc="37">
                <a:latin typeface="Arial MT"/>
                <a:cs typeface="Arial MT"/>
              </a:rPr>
              <a:t> </a:t>
            </a:r>
            <a:r>
              <a:rPr dirty="0" baseline="4273" sz="975" spc="-127">
                <a:latin typeface="Arial MT"/>
                <a:cs typeface="Arial MT"/>
              </a:rPr>
              <a:t>M</a:t>
            </a:r>
            <a:r>
              <a:rPr dirty="0" baseline="4273" sz="975" spc="-127">
                <a:latin typeface="Arial MT"/>
                <a:cs typeface="Arial MT"/>
              </a:rPr>
              <a:t>i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127">
                <a:latin typeface="Arial MT"/>
                <a:cs typeface="Arial MT"/>
              </a:rPr>
              <a:t>c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baseline="4273" sz="975" spc="-127">
                <a:latin typeface="Arial MT"/>
                <a:cs typeface="Arial MT"/>
              </a:rPr>
              <a:t>r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127">
                <a:latin typeface="Arial MT"/>
                <a:cs typeface="Arial MT"/>
              </a:rPr>
              <a:t>o</a:t>
            </a:r>
            <a:r>
              <a:rPr dirty="0" baseline="4273" sz="975" spc="-127">
                <a:latin typeface="Arial MT"/>
                <a:cs typeface="Arial MT"/>
              </a:rPr>
              <a:t>s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baseline="4273" sz="975" spc="-127">
                <a:latin typeface="Arial MT"/>
                <a:cs typeface="Arial MT"/>
              </a:rPr>
              <a:t>o</a:t>
            </a:r>
            <a:r>
              <a:rPr dirty="0" baseline="4273" sz="975" spc="-127">
                <a:latin typeface="Arial MT"/>
                <a:cs typeface="Arial MT"/>
              </a:rPr>
              <a:t>f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baseline="4273" sz="975" spc="-127">
                <a:latin typeface="Arial MT"/>
                <a:cs typeface="Arial MT"/>
              </a:rPr>
              <a:t>t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6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67">
                <a:latin typeface="Arial MT"/>
                <a:cs typeface="Arial MT"/>
              </a:rPr>
              <a:t>Co</a:t>
            </a:r>
            <a:r>
              <a:rPr dirty="0" baseline="4273" sz="975" spc="-67">
                <a:latin typeface="Arial MT"/>
                <a:cs typeface="Arial MT"/>
              </a:rPr>
              <a:t>r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67">
                <a:latin typeface="Arial MT"/>
                <a:cs typeface="Arial MT"/>
              </a:rPr>
              <a:t>po</a:t>
            </a:r>
            <a:r>
              <a:rPr dirty="0" baseline="4273" sz="975" spc="-67">
                <a:latin typeface="Arial MT"/>
                <a:cs typeface="Arial MT"/>
              </a:rPr>
              <a:t>r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67">
                <a:latin typeface="Arial MT"/>
                <a:cs typeface="Arial MT"/>
              </a:rPr>
              <a:t>a</a:t>
            </a:r>
            <a:r>
              <a:rPr dirty="0" baseline="4273" sz="975" spc="-67">
                <a:latin typeface="Arial MT"/>
                <a:cs typeface="Arial MT"/>
              </a:rPr>
              <a:t>t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baseline="4273" sz="975" spc="-67">
                <a:latin typeface="Arial MT"/>
                <a:cs typeface="Arial MT"/>
              </a:rPr>
              <a:t>i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67">
                <a:latin typeface="Arial MT"/>
                <a:cs typeface="Arial MT"/>
              </a:rPr>
              <a:t>on</a:t>
            </a:r>
            <a:r>
              <a:rPr dirty="0" baseline="4273" sz="975" spc="-67">
                <a:latin typeface="Arial MT"/>
                <a:cs typeface="Arial MT"/>
              </a:rPr>
              <a:t>,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6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sng" baseline="4273" sz="975" spc="22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0"/>
              </a:rPr>
              <a:t>©</a:t>
            </a:r>
            <a:r>
              <a:rPr dirty="0" u="sng" baseline="4273" sz="975" spc="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0"/>
              </a:rPr>
              <a:t> 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0"/>
              </a:rPr>
              <a:t>OpenS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0"/>
              </a:rPr>
              <a:t>t</a:t>
            </a:r>
            <a:r>
              <a:rPr dirty="0" u="sng" sz="650" spc="-3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0"/>
              </a:rPr>
              <a:t>t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0"/>
              </a:rPr>
              <a:t>r</a:t>
            </a:r>
            <a:r>
              <a:rPr dirty="0" u="sng" sz="650" spc="-3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0"/>
              </a:rPr>
              <a:t>r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0"/>
              </a:rPr>
              <a:t>ee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0"/>
              </a:rPr>
              <a:t>t</a:t>
            </a:r>
            <a:r>
              <a:rPr dirty="0" u="sng" sz="650" spc="-3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0"/>
              </a:rPr>
              <a:t>t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10"/>
              </a:rPr>
              <a:t>Map</a:t>
            </a:r>
            <a:endParaRPr baseline="4273" sz="975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197724" y="339724"/>
            <a:ext cx="2381250" cy="838200"/>
            <a:chOff x="7197724" y="339724"/>
            <a:chExt cx="2381250" cy="838200"/>
          </a:xfrm>
        </p:grpSpPr>
        <p:sp>
          <p:nvSpPr>
            <p:cNvPr id="26" name="object 26"/>
            <p:cNvSpPr/>
            <p:nvPr/>
          </p:nvSpPr>
          <p:spPr>
            <a:xfrm>
              <a:off x="7197724" y="339724"/>
              <a:ext cx="2381250" cy="838200"/>
            </a:xfrm>
            <a:custGeom>
              <a:avLst/>
              <a:gdLst/>
              <a:ahLst/>
              <a:cxnLst/>
              <a:rect l="l" t="t" r="r" b="b"/>
              <a:pathLst>
                <a:path w="2381250" h="838200">
                  <a:moveTo>
                    <a:pt x="238124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2381249" y="0"/>
                  </a:lnTo>
                  <a:lnTo>
                    <a:pt x="2381249" y="838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049306" y="681249"/>
              <a:ext cx="806450" cy="401955"/>
            </a:xfrm>
            <a:custGeom>
              <a:avLst/>
              <a:gdLst/>
              <a:ahLst/>
              <a:cxnLst/>
              <a:rect l="l" t="t" r="r" b="b"/>
              <a:pathLst>
                <a:path w="806450" h="401955">
                  <a:moveTo>
                    <a:pt x="806449" y="401674"/>
                  </a:moveTo>
                  <a:lnTo>
                    <a:pt x="685482" y="401674"/>
                  </a:lnTo>
                  <a:lnTo>
                    <a:pt x="685147" y="387879"/>
                  </a:lnTo>
                  <a:lnTo>
                    <a:pt x="684132" y="374117"/>
                  </a:lnTo>
                  <a:lnTo>
                    <a:pt x="677043" y="333361"/>
                  </a:lnTo>
                  <a:lnTo>
                    <a:pt x="664024" y="294081"/>
                  </a:lnTo>
                  <a:lnTo>
                    <a:pt x="645358" y="257130"/>
                  </a:lnTo>
                  <a:lnTo>
                    <a:pt x="621447" y="223307"/>
                  </a:lnTo>
                  <a:lnTo>
                    <a:pt x="592811" y="193344"/>
                  </a:lnTo>
                  <a:lnTo>
                    <a:pt x="560069" y="167892"/>
                  </a:lnTo>
                  <a:lnTo>
                    <a:pt x="523930" y="147499"/>
                  </a:lnTo>
                  <a:lnTo>
                    <a:pt x="485177" y="132610"/>
                  </a:lnTo>
                  <a:lnTo>
                    <a:pt x="444649" y="123545"/>
                  </a:lnTo>
                  <a:lnTo>
                    <a:pt x="403224" y="120502"/>
                  </a:lnTo>
                  <a:lnTo>
                    <a:pt x="389372" y="120840"/>
                  </a:lnTo>
                  <a:lnTo>
                    <a:pt x="348147" y="125905"/>
                  </a:lnTo>
                  <a:lnTo>
                    <a:pt x="308115" y="136939"/>
                  </a:lnTo>
                  <a:lnTo>
                    <a:pt x="270142" y="153705"/>
                  </a:lnTo>
                  <a:lnTo>
                    <a:pt x="235052" y="175839"/>
                  </a:lnTo>
                  <a:lnTo>
                    <a:pt x="203604" y="202861"/>
                  </a:lnTo>
                  <a:lnTo>
                    <a:pt x="176478" y="234187"/>
                  </a:lnTo>
                  <a:lnTo>
                    <a:pt x="154264" y="269138"/>
                  </a:lnTo>
                  <a:lnTo>
                    <a:pt x="137441" y="306957"/>
                  </a:lnTo>
                  <a:lnTo>
                    <a:pt x="126374" y="346825"/>
                  </a:lnTo>
                  <a:lnTo>
                    <a:pt x="121302" y="387879"/>
                  </a:lnTo>
                  <a:lnTo>
                    <a:pt x="120967" y="401674"/>
                  </a:lnTo>
                  <a:lnTo>
                    <a:pt x="0" y="401674"/>
                  </a:lnTo>
                  <a:lnTo>
                    <a:pt x="1928" y="362307"/>
                  </a:lnTo>
                  <a:lnTo>
                    <a:pt x="7724" y="323319"/>
                  </a:lnTo>
                  <a:lnTo>
                    <a:pt x="17329" y="285083"/>
                  </a:lnTo>
                  <a:lnTo>
                    <a:pt x="30653" y="247970"/>
                  </a:lnTo>
                  <a:lnTo>
                    <a:pt x="47567" y="212337"/>
                  </a:lnTo>
                  <a:lnTo>
                    <a:pt x="67907" y="178526"/>
                  </a:lnTo>
                  <a:lnTo>
                    <a:pt x="91478" y="146864"/>
                  </a:lnTo>
                  <a:lnTo>
                    <a:pt x="118052" y="117656"/>
                  </a:lnTo>
                  <a:lnTo>
                    <a:pt x="147374" y="91182"/>
                  </a:lnTo>
                  <a:lnTo>
                    <a:pt x="179161" y="67699"/>
                  </a:lnTo>
                  <a:lnTo>
                    <a:pt x="213107" y="47433"/>
                  </a:lnTo>
                  <a:lnTo>
                    <a:pt x="248885" y="30578"/>
                  </a:lnTo>
                  <a:lnTo>
                    <a:pt x="286149" y="17297"/>
                  </a:lnTo>
                  <a:lnTo>
                    <a:pt x="324542" y="7718"/>
                  </a:lnTo>
                  <a:lnTo>
                    <a:pt x="363693" y="1934"/>
                  </a:lnTo>
                  <a:lnTo>
                    <a:pt x="403224" y="0"/>
                  </a:lnTo>
                  <a:lnTo>
                    <a:pt x="413125" y="120"/>
                  </a:lnTo>
                  <a:lnTo>
                    <a:pt x="452597" y="3021"/>
                  </a:lnTo>
                  <a:lnTo>
                    <a:pt x="491594" y="9761"/>
                  </a:lnTo>
                  <a:lnTo>
                    <a:pt x="529739" y="20275"/>
                  </a:lnTo>
                  <a:lnTo>
                    <a:pt x="566664" y="34463"/>
                  </a:lnTo>
                  <a:lnTo>
                    <a:pt x="602016" y="52188"/>
                  </a:lnTo>
                  <a:lnTo>
                    <a:pt x="635452" y="73278"/>
                  </a:lnTo>
                  <a:lnTo>
                    <a:pt x="666650" y="97532"/>
                  </a:lnTo>
                  <a:lnTo>
                    <a:pt x="695311" y="124714"/>
                  </a:lnTo>
                  <a:lnTo>
                    <a:pt x="721157" y="154563"/>
                  </a:lnTo>
                  <a:lnTo>
                    <a:pt x="743940" y="186792"/>
                  </a:lnTo>
                  <a:lnTo>
                    <a:pt x="763440" y="221090"/>
                  </a:lnTo>
                  <a:lnTo>
                    <a:pt x="779470" y="257126"/>
                  </a:lnTo>
                  <a:lnTo>
                    <a:pt x="791875" y="294554"/>
                  </a:lnTo>
                  <a:lnTo>
                    <a:pt x="800535" y="333013"/>
                  </a:lnTo>
                  <a:lnTo>
                    <a:pt x="805367" y="372131"/>
                  </a:lnTo>
                  <a:lnTo>
                    <a:pt x="806331" y="391815"/>
                  </a:lnTo>
                  <a:lnTo>
                    <a:pt x="806449" y="401674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049306" y="694448"/>
              <a:ext cx="332105" cy="388620"/>
            </a:xfrm>
            <a:custGeom>
              <a:avLst/>
              <a:gdLst/>
              <a:ahLst/>
              <a:cxnLst/>
              <a:rect l="l" t="t" r="r" b="b"/>
              <a:pathLst>
                <a:path w="332104" h="388619">
                  <a:moveTo>
                    <a:pt x="120967" y="388475"/>
                  </a:moveTo>
                  <a:lnTo>
                    <a:pt x="0" y="388475"/>
                  </a:lnTo>
                  <a:lnTo>
                    <a:pt x="339" y="371965"/>
                  </a:lnTo>
                  <a:lnTo>
                    <a:pt x="5435" y="322767"/>
                  </a:lnTo>
                  <a:lnTo>
                    <a:pt x="16563" y="274566"/>
                  </a:lnTo>
                  <a:lnTo>
                    <a:pt x="33570" y="228068"/>
                  </a:lnTo>
                  <a:lnTo>
                    <a:pt x="56192" y="184006"/>
                  </a:lnTo>
                  <a:lnTo>
                    <a:pt x="84069" y="143073"/>
                  </a:lnTo>
                  <a:lnTo>
                    <a:pt x="116786" y="105861"/>
                  </a:lnTo>
                  <a:lnTo>
                    <a:pt x="153870" y="72920"/>
                  </a:lnTo>
                  <a:lnTo>
                    <a:pt x="194744" y="44773"/>
                  </a:lnTo>
                  <a:lnTo>
                    <a:pt x="238758" y="21858"/>
                  </a:lnTo>
                  <a:lnTo>
                    <a:pt x="285267" y="4503"/>
                  </a:lnTo>
                  <a:lnTo>
                    <a:pt x="301222" y="0"/>
                  </a:lnTo>
                  <a:lnTo>
                    <a:pt x="331822" y="116542"/>
                  </a:lnTo>
                  <a:lnTo>
                    <a:pt x="320654" y="119695"/>
                  </a:lnTo>
                  <a:lnTo>
                    <a:pt x="309644" y="123296"/>
                  </a:lnTo>
                  <a:lnTo>
                    <a:pt x="267328" y="142120"/>
                  </a:lnTo>
                  <a:lnTo>
                    <a:pt x="228677" y="167586"/>
                  </a:lnTo>
                  <a:lnTo>
                    <a:pt x="194731" y="199008"/>
                  </a:lnTo>
                  <a:lnTo>
                    <a:pt x="166406" y="235537"/>
                  </a:lnTo>
                  <a:lnTo>
                    <a:pt x="144466" y="276190"/>
                  </a:lnTo>
                  <a:lnTo>
                    <a:pt x="129502" y="319870"/>
                  </a:lnTo>
                  <a:lnTo>
                    <a:pt x="121918" y="365399"/>
                  </a:lnTo>
                  <a:lnTo>
                    <a:pt x="121205" y="376918"/>
                  </a:lnTo>
                  <a:lnTo>
                    <a:pt x="120967" y="38847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452531" y="68138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w="0" h="120650">
                  <a:moveTo>
                    <a:pt x="0" y="12046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002140" y="469402"/>
            <a:ext cx="4629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605D5C"/>
                </a:solidFill>
                <a:latin typeface="Segoe UI"/>
                <a:cs typeface="Segoe UI"/>
              </a:rPr>
              <a:t>1.41M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22950" y="918462"/>
            <a:ext cx="1943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480185" algn="l"/>
              </a:tabLst>
            </a:pPr>
            <a:r>
              <a:rPr dirty="0" sz="1200" b="1">
                <a:solidFill>
                  <a:srgbClr val="605D5C"/>
                </a:solidFill>
                <a:latin typeface="Segoe UI"/>
                <a:cs typeface="Segoe UI"/>
              </a:rPr>
              <a:t>937.62K	1.88M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06184" y="899710"/>
            <a:ext cx="306070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100" spc="-125">
                <a:latin typeface="Trebuchet MS"/>
                <a:cs typeface="Trebuchet MS"/>
              </a:rPr>
              <a:t>1.33M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817223" y="3657599"/>
            <a:ext cx="1476375" cy="32861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450"/>
              </a:spcBef>
            </a:pPr>
            <a:r>
              <a:rPr dirty="0" sz="1200" spc="-5" b="1">
                <a:solidFill>
                  <a:srgbClr val="252423"/>
                </a:solidFill>
                <a:latin typeface="Segoe UI"/>
                <a:cs typeface="Segoe UI"/>
              </a:rPr>
              <a:t>Item</a:t>
            </a:r>
            <a:r>
              <a:rPr dirty="0" sz="1200" spc="-4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5" b="1">
                <a:solidFill>
                  <a:srgbClr val="252423"/>
                </a:solidFill>
                <a:latin typeface="Segoe UI"/>
                <a:cs typeface="Segoe UI"/>
              </a:rPr>
              <a:t>Type</a:t>
            </a:r>
            <a:endParaRPr sz="12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3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b="1">
                <a:solidFill>
                  <a:srgbClr val="252423"/>
                </a:solidFill>
                <a:latin typeface="Segoe UI"/>
                <a:cs typeface="Segoe UI"/>
              </a:rPr>
              <a:t>Baby</a:t>
            </a:r>
            <a:r>
              <a:rPr dirty="0" baseline="2777" sz="1500" spc="-7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baseline="2777" sz="1500" b="1">
                <a:solidFill>
                  <a:srgbClr val="252423"/>
                </a:solidFill>
                <a:latin typeface="Segoe UI"/>
                <a:cs typeface="Segoe UI"/>
              </a:rPr>
              <a:t>Food</a:t>
            </a:r>
            <a:endParaRPr baseline="2777" sz="15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7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spc="-7" b="1">
                <a:solidFill>
                  <a:srgbClr val="252423"/>
                </a:solidFill>
                <a:latin typeface="Segoe UI"/>
                <a:cs typeface="Segoe UI"/>
              </a:rPr>
              <a:t>Beverages</a:t>
            </a:r>
            <a:endParaRPr baseline="2777" sz="15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7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spc="-7" b="1">
                <a:solidFill>
                  <a:srgbClr val="252423"/>
                </a:solidFill>
                <a:latin typeface="Segoe UI"/>
                <a:cs typeface="Segoe UI"/>
              </a:rPr>
              <a:t>Cereal</a:t>
            </a:r>
            <a:endParaRPr baseline="2777" sz="15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7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b="1">
                <a:solidFill>
                  <a:srgbClr val="252423"/>
                </a:solidFill>
                <a:latin typeface="Segoe UI"/>
                <a:cs typeface="Segoe UI"/>
              </a:rPr>
              <a:t>Clothes</a:t>
            </a:r>
            <a:endParaRPr baseline="2777" sz="15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7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b="1">
                <a:solidFill>
                  <a:srgbClr val="252423"/>
                </a:solidFill>
                <a:latin typeface="Segoe UI"/>
                <a:cs typeface="Segoe UI"/>
              </a:rPr>
              <a:t>Cosmetics</a:t>
            </a:r>
            <a:endParaRPr baseline="2777" sz="15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7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b="1">
                <a:solidFill>
                  <a:srgbClr val="252423"/>
                </a:solidFill>
                <a:latin typeface="Segoe UI"/>
                <a:cs typeface="Segoe UI"/>
              </a:rPr>
              <a:t>Fruits</a:t>
            </a:r>
            <a:endParaRPr baseline="2777" sz="15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7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b="1">
                <a:solidFill>
                  <a:srgbClr val="252423"/>
                </a:solidFill>
                <a:latin typeface="Segoe UI"/>
                <a:cs typeface="Segoe UI"/>
              </a:rPr>
              <a:t>Household</a:t>
            </a:r>
            <a:endParaRPr baseline="2777" sz="15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7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b="1">
                <a:solidFill>
                  <a:srgbClr val="252423"/>
                </a:solidFill>
                <a:latin typeface="Segoe UI"/>
                <a:cs typeface="Segoe UI"/>
              </a:rPr>
              <a:t>Meat</a:t>
            </a:r>
            <a:endParaRPr baseline="2777" sz="15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7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b="1">
                <a:solidFill>
                  <a:srgbClr val="252423"/>
                </a:solidFill>
                <a:latin typeface="Segoe UI"/>
                <a:cs typeface="Segoe UI"/>
              </a:rPr>
              <a:t>Office</a:t>
            </a:r>
            <a:r>
              <a:rPr dirty="0" baseline="2777" sz="1500" spc="-7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baseline="2777" sz="1500" b="1">
                <a:solidFill>
                  <a:srgbClr val="252423"/>
                </a:solidFill>
                <a:latin typeface="Segoe UI"/>
                <a:cs typeface="Segoe UI"/>
              </a:rPr>
              <a:t>Supplies</a:t>
            </a:r>
            <a:endParaRPr baseline="2777" sz="15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7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spc="-7" b="1">
                <a:solidFill>
                  <a:srgbClr val="252423"/>
                </a:solidFill>
                <a:latin typeface="Segoe UI"/>
                <a:cs typeface="Segoe UI"/>
              </a:rPr>
              <a:t>Personal</a:t>
            </a:r>
            <a:r>
              <a:rPr dirty="0" baseline="2777" sz="1500" spc="-6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baseline="2777" sz="1500" spc="-7" b="1">
                <a:solidFill>
                  <a:srgbClr val="252423"/>
                </a:solidFill>
                <a:latin typeface="Segoe UI"/>
                <a:cs typeface="Segoe UI"/>
              </a:rPr>
              <a:t>Care</a:t>
            </a:r>
            <a:endParaRPr baseline="2777" sz="15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7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b="1">
                <a:solidFill>
                  <a:srgbClr val="252423"/>
                </a:solidFill>
                <a:latin typeface="Segoe UI"/>
                <a:cs typeface="Segoe UI"/>
              </a:rPr>
              <a:t>Snacks</a:t>
            </a:r>
            <a:endParaRPr baseline="2777" sz="1500">
              <a:latin typeface="Segoe UI"/>
              <a:cs typeface="Segoe UI"/>
            </a:endParaRPr>
          </a:p>
          <a:p>
            <a:pPr marL="327025" indent="-204470">
              <a:lnSpc>
                <a:spcPct val="100000"/>
              </a:lnSpc>
              <a:spcBef>
                <a:spcPts val="675"/>
              </a:spcBef>
              <a:buClr>
                <a:srgbClr val="787774"/>
              </a:buClr>
              <a:buFont typeface="Segoe UI Symbol"/>
              <a:buChar char="☐"/>
              <a:tabLst>
                <a:tab pos="327660" algn="l"/>
              </a:tabLst>
            </a:pPr>
            <a:r>
              <a:rPr dirty="0" baseline="2777" sz="1500" spc="-15" b="1">
                <a:solidFill>
                  <a:srgbClr val="252423"/>
                </a:solidFill>
                <a:latin typeface="Segoe UI"/>
                <a:cs typeface="Segoe UI"/>
              </a:rPr>
              <a:t>Vegetables</a:t>
            </a:r>
            <a:endParaRPr baseline="2777" sz="15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8600" y="228600"/>
            <a:ext cx="6972300" cy="1076325"/>
          </a:xfrm>
          <a:custGeom>
            <a:avLst/>
            <a:gdLst/>
            <a:ahLst/>
            <a:cxnLst/>
            <a:rect l="l" t="t" r="r" b="b"/>
            <a:pathLst>
              <a:path w="6972300" h="1076325">
                <a:moveTo>
                  <a:pt x="6972299" y="1076324"/>
                </a:moveTo>
                <a:lnTo>
                  <a:pt x="0" y="1076324"/>
                </a:lnTo>
                <a:lnTo>
                  <a:pt x="0" y="0"/>
                </a:lnTo>
                <a:lnTo>
                  <a:pt x="6972299" y="0"/>
                </a:lnTo>
                <a:lnTo>
                  <a:pt x="6972299" y="1076324"/>
                </a:lnTo>
                <a:close/>
              </a:path>
            </a:pathLst>
          </a:custGeom>
          <a:solidFill>
            <a:srgbClr val="12239D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UNDERSTANDING</a:t>
            </a:r>
            <a:r>
              <a:rPr dirty="0" spc="-30"/>
              <a:t> </a:t>
            </a:r>
            <a:r>
              <a:rPr dirty="0" spc="-10"/>
              <a:t>CUSTOMER</a:t>
            </a:r>
            <a:r>
              <a:rPr dirty="0" spc="-30"/>
              <a:t> </a:t>
            </a:r>
            <a:r>
              <a:rPr dirty="0" spc="-5"/>
              <a:t>TRANSACTION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192361" y="556247"/>
            <a:ext cx="5041900" cy="50165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400" spc="-20" b="1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endParaRPr sz="14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400" b="1">
                <a:solidFill>
                  <a:srgbClr val="FFFFFF"/>
                </a:solidFill>
                <a:latin typeface="Segoe UI"/>
                <a:cs typeface="Segoe UI"/>
              </a:rPr>
              <a:t>ANISHERE</a:t>
            </a:r>
            <a:r>
              <a:rPr dirty="0" sz="1400" spc="-2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Segoe UI"/>
                <a:cs typeface="Segoe UI"/>
              </a:rPr>
              <a:t>MARIAM</a:t>
            </a:r>
            <a:r>
              <a:rPr dirty="0" sz="1400" spc="-2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Segoe UI"/>
                <a:cs typeface="Segoe UI"/>
              </a:rPr>
              <a:t>ADEOLA</a:t>
            </a:r>
            <a:r>
              <a:rPr dirty="0" sz="1400" spc="-1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Segoe UI"/>
                <a:cs typeface="Segoe UI"/>
              </a:rPr>
              <a:t>(GROUP</a:t>
            </a:r>
            <a:r>
              <a:rPr dirty="0" sz="1400" spc="-2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Segoe UI"/>
                <a:cs typeface="Segoe UI"/>
              </a:rPr>
              <a:t>1);</a:t>
            </a:r>
            <a:r>
              <a:rPr dirty="0" sz="1400" spc="-1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Segoe UI"/>
                <a:cs typeface="Segoe UI"/>
              </a:rPr>
              <a:t>WTF/23/DS/C/032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21849" y="339724"/>
            <a:ext cx="1409700" cy="838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969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785"/>
              </a:spcBef>
            </a:pPr>
            <a:r>
              <a:rPr dirty="0" sz="2450" spc="20" b="1">
                <a:solidFill>
                  <a:srgbClr val="252423"/>
                </a:solidFill>
                <a:latin typeface="Segoe UI"/>
                <a:cs typeface="Segoe UI"/>
              </a:rPr>
              <a:t>392.48K</a:t>
            </a:r>
            <a:endParaRPr sz="2450">
              <a:latin typeface="Segoe UI"/>
              <a:cs typeface="Segoe UI"/>
            </a:endParaRPr>
          </a:p>
          <a:p>
            <a:pPr marL="205104">
              <a:lnSpc>
                <a:spcPct val="100000"/>
              </a:lnSpc>
              <a:spcBef>
                <a:spcPts val="625"/>
              </a:spcBef>
            </a:pPr>
            <a:r>
              <a:rPr dirty="0" sz="1500" spc="-140" b="1">
                <a:latin typeface="Segoe UI"/>
                <a:cs typeface="Segoe UI"/>
              </a:rPr>
              <a:t>T</a:t>
            </a:r>
            <a:r>
              <a:rPr dirty="0" sz="1500" spc="-5" b="1">
                <a:latin typeface="Segoe UI"/>
                <a:cs typeface="Segoe UI"/>
              </a:rPr>
              <a:t>otal</a:t>
            </a:r>
            <a:r>
              <a:rPr dirty="0" sz="1500" spc="-5" b="1">
                <a:latin typeface="Segoe UI"/>
                <a:cs typeface="Segoe UI"/>
              </a:rPr>
              <a:t> </a:t>
            </a:r>
            <a:r>
              <a:rPr dirty="0" sz="1500" spc="-5" b="1">
                <a:latin typeface="Segoe UI"/>
                <a:cs typeface="Segoe UI"/>
              </a:rPr>
              <a:t>P</a:t>
            </a:r>
            <a:r>
              <a:rPr dirty="0" sz="1500" spc="-15" b="1">
                <a:latin typeface="Segoe UI"/>
                <a:cs typeface="Segoe UI"/>
              </a:rPr>
              <a:t>r</a:t>
            </a:r>
            <a:r>
              <a:rPr dirty="0" sz="1500" spc="-30" b="1">
                <a:latin typeface="Segoe UI"/>
                <a:cs typeface="Segoe UI"/>
              </a:rPr>
              <a:t>o</a:t>
            </a:r>
            <a:r>
              <a:rPr dirty="0" sz="1500" spc="-5" b="1">
                <a:latin typeface="Segoe UI"/>
                <a:cs typeface="Segoe UI"/>
              </a:rPr>
              <a:t>fit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32849" y="3657599"/>
            <a:ext cx="1876425" cy="857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032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475"/>
              </a:spcBef>
            </a:pPr>
            <a:r>
              <a:rPr dirty="0" sz="1400" spc="-10" b="1">
                <a:solidFill>
                  <a:srgbClr val="252423"/>
                </a:solidFill>
                <a:latin typeface="Segoe UI"/>
                <a:cs typeface="Segoe UI"/>
              </a:rPr>
              <a:t>Region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32861" y="4014787"/>
            <a:ext cx="1676400" cy="247650"/>
          </a:xfrm>
          <a:prstGeom prst="rect">
            <a:avLst/>
          </a:prstGeom>
          <a:solidFill>
            <a:srgbClr val="FFFFFF"/>
          </a:solidFill>
          <a:ln w="9524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493520" algn="l"/>
              </a:tabLst>
            </a:pPr>
            <a:r>
              <a:rPr dirty="0" baseline="2777" sz="1500">
                <a:solidFill>
                  <a:srgbClr val="252423"/>
                </a:solidFill>
                <a:latin typeface="Segoe UI"/>
                <a:cs typeface="Segoe UI"/>
              </a:rPr>
              <a:t>All	</a:t>
            </a:r>
            <a:r>
              <a:rPr dirty="0" sz="1000" spc="-229">
                <a:solidFill>
                  <a:srgbClr val="252423"/>
                </a:solidFill>
                <a:latin typeface="Segoe UI Symbol"/>
                <a:cs typeface="Segoe UI Symbol"/>
              </a:rPr>
              <a:t></a:t>
            </a:r>
            <a:endParaRPr sz="1000">
              <a:latin typeface="Segoe UI Symbol"/>
              <a:cs typeface="Segoe UI 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44849" y="1308099"/>
            <a:ext cx="4314825" cy="2209800"/>
            <a:chOff x="3244849" y="1308099"/>
            <a:chExt cx="4314825" cy="2209800"/>
          </a:xfrm>
        </p:grpSpPr>
        <p:sp>
          <p:nvSpPr>
            <p:cNvPr id="41" name="object 41"/>
            <p:cNvSpPr/>
            <p:nvPr/>
          </p:nvSpPr>
          <p:spPr>
            <a:xfrm>
              <a:off x="3244849" y="1308099"/>
              <a:ext cx="4314825" cy="2209800"/>
            </a:xfrm>
            <a:custGeom>
              <a:avLst/>
              <a:gdLst/>
              <a:ahLst/>
              <a:cxnLst/>
              <a:rect l="l" t="t" r="r" b="b"/>
              <a:pathLst>
                <a:path w="4314825" h="2209800">
                  <a:moveTo>
                    <a:pt x="4314824" y="2209799"/>
                  </a:moveTo>
                  <a:lnTo>
                    <a:pt x="0" y="2209799"/>
                  </a:lnTo>
                  <a:lnTo>
                    <a:pt x="0" y="0"/>
                  </a:lnTo>
                  <a:lnTo>
                    <a:pt x="4314824" y="0"/>
                  </a:lnTo>
                  <a:lnTo>
                    <a:pt x="4314824" y="2209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433127" y="3038741"/>
              <a:ext cx="600075" cy="298450"/>
            </a:xfrm>
            <a:custGeom>
              <a:avLst/>
              <a:gdLst/>
              <a:ahLst/>
              <a:cxnLst/>
              <a:rect l="l" t="t" r="r" b="b"/>
              <a:pathLst>
                <a:path w="600075" h="298450">
                  <a:moveTo>
                    <a:pt x="229489" y="13665"/>
                  </a:moveTo>
                  <a:lnTo>
                    <a:pt x="180086" y="13081"/>
                  </a:lnTo>
                  <a:lnTo>
                    <a:pt x="148450" y="11531"/>
                  </a:lnTo>
                  <a:lnTo>
                    <a:pt x="128638" y="9334"/>
                  </a:lnTo>
                  <a:lnTo>
                    <a:pt x="100838" y="4318"/>
                  </a:lnTo>
                  <a:lnTo>
                    <a:pt x="81038" y="2133"/>
                  </a:lnTo>
                  <a:lnTo>
                    <a:pt x="49390" y="584"/>
                  </a:lnTo>
                  <a:lnTo>
                    <a:pt x="0" y="0"/>
                  </a:lnTo>
                  <a:lnTo>
                    <a:pt x="0" y="298018"/>
                  </a:lnTo>
                  <a:lnTo>
                    <a:pt x="229489" y="298018"/>
                  </a:lnTo>
                  <a:lnTo>
                    <a:pt x="229489" y="13665"/>
                  </a:lnTo>
                  <a:close/>
                </a:path>
                <a:path w="600075" h="298450">
                  <a:moveTo>
                    <a:pt x="599630" y="81813"/>
                  </a:moveTo>
                  <a:lnTo>
                    <a:pt x="554736" y="79476"/>
                  </a:lnTo>
                  <a:lnTo>
                    <a:pt x="504431" y="64147"/>
                  </a:lnTo>
                  <a:lnTo>
                    <a:pt x="479056" y="42087"/>
                  </a:lnTo>
                  <a:lnTo>
                    <a:pt x="465328" y="31330"/>
                  </a:lnTo>
                  <a:lnTo>
                    <a:pt x="445376" y="22263"/>
                  </a:lnTo>
                  <a:lnTo>
                    <a:pt x="415023" y="16002"/>
                  </a:lnTo>
                  <a:lnTo>
                    <a:pt x="370141" y="13665"/>
                  </a:lnTo>
                  <a:lnTo>
                    <a:pt x="370141" y="298018"/>
                  </a:lnTo>
                  <a:lnTo>
                    <a:pt x="599630" y="298018"/>
                  </a:lnTo>
                  <a:lnTo>
                    <a:pt x="599630" y="81813"/>
                  </a:lnTo>
                  <a:close/>
                </a:path>
              </a:pathLst>
            </a:custGeom>
            <a:solidFill>
              <a:srgbClr val="118C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73413" y="3120549"/>
              <a:ext cx="229488" cy="21619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3556" y="3173197"/>
              <a:ext cx="229488" cy="16355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698" y="3149143"/>
              <a:ext cx="229488" cy="18760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83841" y="3149143"/>
              <a:ext cx="229488" cy="18760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3983" y="3228740"/>
              <a:ext cx="229488" cy="10800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24126" y="3238578"/>
              <a:ext cx="229488" cy="9817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94268" y="3242179"/>
              <a:ext cx="229488" cy="9456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764401" y="3293731"/>
              <a:ext cx="600075" cy="43180"/>
            </a:xfrm>
            <a:custGeom>
              <a:avLst/>
              <a:gdLst/>
              <a:ahLst/>
              <a:cxnLst/>
              <a:rect l="l" t="t" r="r" b="b"/>
              <a:pathLst>
                <a:path w="600075" h="43179">
                  <a:moveTo>
                    <a:pt x="229489" y="16103"/>
                  </a:moveTo>
                  <a:lnTo>
                    <a:pt x="180098" y="15405"/>
                  </a:lnTo>
                  <a:lnTo>
                    <a:pt x="148450" y="13576"/>
                  </a:lnTo>
                  <a:lnTo>
                    <a:pt x="128638" y="10998"/>
                  </a:lnTo>
                  <a:lnTo>
                    <a:pt x="100850" y="5092"/>
                  </a:lnTo>
                  <a:lnTo>
                    <a:pt x="81038" y="2514"/>
                  </a:lnTo>
                  <a:lnTo>
                    <a:pt x="49403" y="685"/>
                  </a:lnTo>
                  <a:lnTo>
                    <a:pt x="0" y="0"/>
                  </a:lnTo>
                  <a:lnTo>
                    <a:pt x="0" y="43027"/>
                  </a:lnTo>
                  <a:lnTo>
                    <a:pt x="229489" y="43027"/>
                  </a:lnTo>
                  <a:lnTo>
                    <a:pt x="229489" y="16103"/>
                  </a:lnTo>
                  <a:close/>
                </a:path>
                <a:path w="600075" h="43179">
                  <a:moveTo>
                    <a:pt x="599630" y="38912"/>
                  </a:moveTo>
                  <a:lnTo>
                    <a:pt x="550240" y="37934"/>
                  </a:lnTo>
                  <a:lnTo>
                    <a:pt x="518591" y="35344"/>
                  </a:lnTo>
                  <a:lnTo>
                    <a:pt x="498779" y="31699"/>
                  </a:lnTo>
                  <a:lnTo>
                    <a:pt x="470992" y="23317"/>
                  </a:lnTo>
                  <a:lnTo>
                    <a:pt x="451180" y="19659"/>
                  </a:lnTo>
                  <a:lnTo>
                    <a:pt x="419544" y="17081"/>
                  </a:lnTo>
                  <a:lnTo>
                    <a:pt x="370141" y="16103"/>
                  </a:lnTo>
                  <a:lnTo>
                    <a:pt x="370141" y="43027"/>
                  </a:lnTo>
                  <a:lnTo>
                    <a:pt x="599630" y="43027"/>
                  </a:lnTo>
                  <a:lnTo>
                    <a:pt x="599630" y="38912"/>
                  </a:lnTo>
                  <a:close/>
                </a:path>
              </a:pathLst>
            </a:custGeom>
            <a:solidFill>
              <a:srgbClr val="118C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433127" y="2190165"/>
              <a:ext cx="2820670" cy="1146810"/>
            </a:xfrm>
            <a:custGeom>
              <a:avLst/>
              <a:gdLst/>
              <a:ahLst/>
              <a:cxnLst/>
              <a:rect l="l" t="t" r="r" b="b"/>
              <a:pathLst>
                <a:path w="2820670" h="1146810">
                  <a:moveTo>
                    <a:pt x="229489" y="0"/>
                  </a:moveTo>
                  <a:lnTo>
                    <a:pt x="174625" y="22009"/>
                  </a:lnTo>
                  <a:lnTo>
                    <a:pt x="141833" y="78752"/>
                  </a:lnTo>
                  <a:lnTo>
                    <a:pt x="130962" y="115811"/>
                  </a:lnTo>
                  <a:lnTo>
                    <a:pt x="122301" y="156337"/>
                  </a:lnTo>
                  <a:lnTo>
                    <a:pt x="107175" y="240880"/>
                  </a:lnTo>
                  <a:lnTo>
                    <a:pt x="98513" y="281406"/>
                  </a:lnTo>
                  <a:lnTo>
                    <a:pt x="87642" y="318465"/>
                  </a:lnTo>
                  <a:lnTo>
                    <a:pt x="54864" y="375208"/>
                  </a:lnTo>
                  <a:lnTo>
                    <a:pt x="0" y="397217"/>
                  </a:lnTo>
                  <a:lnTo>
                    <a:pt x="0" y="848575"/>
                  </a:lnTo>
                  <a:lnTo>
                    <a:pt x="49390" y="849160"/>
                  </a:lnTo>
                  <a:lnTo>
                    <a:pt x="81038" y="850709"/>
                  </a:lnTo>
                  <a:lnTo>
                    <a:pt x="100838" y="852893"/>
                  </a:lnTo>
                  <a:lnTo>
                    <a:pt x="128638" y="857910"/>
                  </a:lnTo>
                  <a:lnTo>
                    <a:pt x="148450" y="860107"/>
                  </a:lnTo>
                  <a:lnTo>
                    <a:pt x="180086" y="861656"/>
                  </a:lnTo>
                  <a:lnTo>
                    <a:pt x="229489" y="862241"/>
                  </a:lnTo>
                  <a:lnTo>
                    <a:pt x="229489" y="0"/>
                  </a:lnTo>
                  <a:close/>
                </a:path>
                <a:path w="2820670" h="1146810">
                  <a:moveTo>
                    <a:pt x="599630" y="31407"/>
                  </a:moveTo>
                  <a:lnTo>
                    <a:pt x="550227" y="30060"/>
                  </a:lnTo>
                  <a:lnTo>
                    <a:pt x="518591" y="26504"/>
                  </a:lnTo>
                  <a:lnTo>
                    <a:pt x="498779" y="21475"/>
                  </a:lnTo>
                  <a:lnTo>
                    <a:pt x="470992" y="9944"/>
                  </a:lnTo>
                  <a:lnTo>
                    <a:pt x="451180" y="4914"/>
                  </a:lnTo>
                  <a:lnTo>
                    <a:pt x="419531" y="1358"/>
                  </a:lnTo>
                  <a:lnTo>
                    <a:pt x="370141" y="0"/>
                  </a:lnTo>
                  <a:lnTo>
                    <a:pt x="370141" y="862241"/>
                  </a:lnTo>
                  <a:lnTo>
                    <a:pt x="415023" y="864577"/>
                  </a:lnTo>
                  <a:lnTo>
                    <a:pt x="445376" y="870839"/>
                  </a:lnTo>
                  <a:lnTo>
                    <a:pt x="465328" y="879906"/>
                  </a:lnTo>
                  <a:lnTo>
                    <a:pt x="479056" y="890663"/>
                  </a:lnTo>
                  <a:lnTo>
                    <a:pt x="490702" y="901966"/>
                  </a:lnTo>
                  <a:lnTo>
                    <a:pt x="504431" y="912723"/>
                  </a:lnTo>
                  <a:lnTo>
                    <a:pt x="524383" y="921791"/>
                  </a:lnTo>
                  <a:lnTo>
                    <a:pt x="554736" y="928052"/>
                  </a:lnTo>
                  <a:lnTo>
                    <a:pt x="599630" y="930389"/>
                  </a:lnTo>
                  <a:lnTo>
                    <a:pt x="599630" y="31407"/>
                  </a:lnTo>
                  <a:close/>
                </a:path>
                <a:path w="2820670" h="1146810">
                  <a:moveTo>
                    <a:pt x="969772" y="711047"/>
                  </a:moveTo>
                  <a:lnTo>
                    <a:pt x="928649" y="692010"/>
                  </a:lnTo>
                  <a:lnTo>
                    <a:pt x="899642" y="640359"/>
                  </a:lnTo>
                  <a:lnTo>
                    <a:pt x="879716" y="564248"/>
                  </a:lnTo>
                  <a:lnTo>
                    <a:pt x="872223" y="519557"/>
                  </a:lnTo>
                  <a:lnTo>
                    <a:pt x="865860" y="471817"/>
                  </a:lnTo>
                  <a:lnTo>
                    <a:pt x="860247" y="422033"/>
                  </a:lnTo>
                  <a:lnTo>
                    <a:pt x="849795" y="320421"/>
                  </a:lnTo>
                  <a:lnTo>
                    <a:pt x="844194" y="270637"/>
                  </a:lnTo>
                  <a:lnTo>
                    <a:pt x="837831" y="222897"/>
                  </a:lnTo>
                  <a:lnTo>
                    <a:pt x="830326" y="178206"/>
                  </a:lnTo>
                  <a:lnTo>
                    <a:pt x="821321" y="137604"/>
                  </a:lnTo>
                  <a:lnTo>
                    <a:pt x="797229" y="72694"/>
                  </a:lnTo>
                  <a:lnTo>
                    <a:pt x="762546" y="36334"/>
                  </a:lnTo>
                  <a:lnTo>
                    <a:pt x="740283" y="31407"/>
                  </a:lnTo>
                  <a:lnTo>
                    <a:pt x="740283" y="930389"/>
                  </a:lnTo>
                  <a:lnTo>
                    <a:pt x="789673" y="932649"/>
                  </a:lnTo>
                  <a:lnTo>
                    <a:pt x="821321" y="938618"/>
                  </a:lnTo>
                  <a:lnTo>
                    <a:pt x="841133" y="947051"/>
                  </a:lnTo>
                  <a:lnTo>
                    <a:pt x="868921" y="966381"/>
                  </a:lnTo>
                  <a:lnTo>
                    <a:pt x="888733" y="974813"/>
                  </a:lnTo>
                  <a:lnTo>
                    <a:pt x="920369" y="980770"/>
                  </a:lnTo>
                  <a:lnTo>
                    <a:pt x="969772" y="983043"/>
                  </a:lnTo>
                  <a:lnTo>
                    <a:pt x="969772" y="711047"/>
                  </a:lnTo>
                  <a:close/>
                </a:path>
                <a:path w="2820670" h="1146810">
                  <a:moveTo>
                    <a:pt x="1339913" y="793737"/>
                  </a:moveTo>
                  <a:lnTo>
                    <a:pt x="1295019" y="790905"/>
                  </a:lnTo>
                  <a:lnTo>
                    <a:pt x="1244714" y="772299"/>
                  </a:lnTo>
                  <a:lnTo>
                    <a:pt x="1219339" y="745528"/>
                  </a:lnTo>
                  <a:lnTo>
                    <a:pt x="1205623" y="732485"/>
                  </a:lnTo>
                  <a:lnTo>
                    <a:pt x="1185659" y="721474"/>
                  </a:lnTo>
                  <a:lnTo>
                    <a:pt x="1155319" y="713879"/>
                  </a:lnTo>
                  <a:lnTo>
                    <a:pt x="1110424" y="711047"/>
                  </a:lnTo>
                  <a:lnTo>
                    <a:pt x="1110424" y="983043"/>
                  </a:lnTo>
                  <a:lnTo>
                    <a:pt x="1159814" y="983538"/>
                  </a:lnTo>
                  <a:lnTo>
                    <a:pt x="1191463" y="984846"/>
                  </a:lnTo>
                  <a:lnTo>
                    <a:pt x="1211275" y="986701"/>
                  </a:lnTo>
                  <a:lnTo>
                    <a:pt x="1239062" y="990955"/>
                  </a:lnTo>
                  <a:lnTo>
                    <a:pt x="1258874" y="992809"/>
                  </a:lnTo>
                  <a:lnTo>
                    <a:pt x="1290523" y="994130"/>
                  </a:lnTo>
                  <a:lnTo>
                    <a:pt x="1339913" y="994625"/>
                  </a:lnTo>
                  <a:lnTo>
                    <a:pt x="1339913" y="793737"/>
                  </a:lnTo>
                  <a:close/>
                </a:path>
                <a:path w="2820670" h="1146810">
                  <a:moveTo>
                    <a:pt x="1710055" y="1085062"/>
                  </a:moveTo>
                  <a:lnTo>
                    <a:pt x="1648434" y="1063485"/>
                  </a:lnTo>
                  <a:lnTo>
                    <a:pt x="1614855" y="1009535"/>
                  </a:lnTo>
                  <a:lnTo>
                    <a:pt x="1586407" y="903325"/>
                  </a:lnTo>
                  <a:lnTo>
                    <a:pt x="1575765" y="869264"/>
                  </a:lnTo>
                  <a:lnTo>
                    <a:pt x="1561604" y="839254"/>
                  </a:lnTo>
                  <a:lnTo>
                    <a:pt x="1542186" y="815314"/>
                  </a:lnTo>
                  <a:lnTo>
                    <a:pt x="1515757" y="799465"/>
                  </a:lnTo>
                  <a:lnTo>
                    <a:pt x="1480566" y="793737"/>
                  </a:lnTo>
                  <a:lnTo>
                    <a:pt x="1480566" y="994625"/>
                  </a:lnTo>
                  <a:lnTo>
                    <a:pt x="1521688" y="998880"/>
                  </a:lnTo>
                  <a:lnTo>
                    <a:pt x="1550695" y="1010424"/>
                  </a:lnTo>
                  <a:lnTo>
                    <a:pt x="1570621" y="1027442"/>
                  </a:lnTo>
                  <a:lnTo>
                    <a:pt x="1584477" y="1048118"/>
                  </a:lnTo>
                  <a:lnTo>
                    <a:pt x="1606143" y="1093101"/>
                  </a:lnTo>
                  <a:lnTo>
                    <a:pt x="1619999" y="1113764"/>
                  </a:lnTo>
                  <a:lnTo>
                    <a:pt x="1639925" y="1130782"/>
                  </a:lnTo>
                  <a:lnTo>
                    <a:pt x="1668932" y="1142339"/>
                  </a:lnTo>
                  <a:lnTo>
                    <a:pt x="1710055" y="1146594"/>
                  </a:lnTo>
                  <a:lnTo>
                    <a:pt x="1710055" y="1085062"/>
                  </a:lnTo>
                  <a:close/>
                </a:path>
                <a:path w="2820670" h="1146810">
                  <a:moveTo>
                    <a:pt x="2080196" y="883005"/>
                  </a:moveTo>
                  <a:lnTo>
                    <a:pt x="2042261" y="887717"/>
                  </a:lnTo>
                  <a:lnTo>
                    <a:pt x="1994852" y="919899"/>
                  </a:lnTo>
                  <a:lnTo>
                    <a:pt x="1970189" y="970292"/>
                  </a:lnTo>
                  <a:lnTo>
                    <a:pt x="1960714" y="997775"/>
                  </a:lnTo>
                  <a:lnTo>
                    <a:pt x="1950085" y="1024343"/>
                  </a:lnTo>
                  <a:lnTo>
                    <a:pt x="1936051" y="1048169"/>
                  </a:lnTo>
                  <a:lnTo>
                    <a:pt x="1916328" y="1067447"/>
                  </a:lnTo>
                  <a:lnTo>
                    <a:pt x="1888642" y="1080350"/>
                  </a:lnTo>
                  <a:lnTo>
                    <a:pt x="1850707" y="1085062"/>
                  </a:lnTo>
                  <a:lnTo>
                    <a:pt x="1850707" y="1146594"/>
                  </a:lnTo>
                  <a:lnTo>
                    <a:pt x="1895602" y="1142885"/>
                  </a:lnTo>
                  <a:lnTo>
                    <a:pt x="1945906" y="1118590"/>
                  </a:lnTo>
                  <a:lnTo>
                    <a:pt x="1971281" y="1083627"/>
                  </a:lnTo>
                  <a:lnTo>
                    <a:pt x="1984997" y="1066584"/>
                  </a:lnTo>
                  <a:lnTo>
                    <a:pt x="2004961" y="1052207"/>
                  </a:lnTo>
                  <a:lnTo>
                    <a:pt x="2035302" y="1042289"/>
                  </a:lnTo>
                  <a:lnTo>
                    <a:pt x="2080196" y="1038580"/>
                  </a:lnTo>
                  <a:lnTo>
                    <a:pt x="2080196" y="883005"/>
                  </a:lnTo>
                  <a:close/>
                </a:path>
                <a:path w="2820670" h="1146810">
                  <a:moveTo>
                    <a:pt x="2450338" y="422516"/>
                  </a:moveTo>
                  <a:lnTo>
                    <a:pt x="2400947" y="442302"/>
                  </a:lnTo>
                  <a:lnTo>
                    <a:pt x="2369299" y="494461"/>
                  </a:lnTo>
                  <a:lnTo>
                    <a:pt x="2349487" y="568210"/>
                  </a:lnTo>
                  <a:lnTo>
                    <a:pt x="2342172" y="609815"/>
                  </a:lnTo>
                  <a:lnTo>
                    <a:pt x="2329015" y="695706"/>
                  </a:lnTo>
                  <a:lnTo>
                    <a:pt x="2321699" y="737311"/>
                  </a:lnTo>
                  <a:lnTo>
                    <a:pt x="2312898" y="776198"/>
                  </a:lnTo>
                  <a:lnTo>
                    <a:pt x="2287917" y="840511"/>
                  </a:lnTo>
                  <a:lnTo>
                    <a:pt x="2248141" y="877836"/>
                  </a:lnTo>
                  <a:lnTo>
                    <a:pt x="2220849" y="883005"/>
                  </a:lnTo>
                  <a:lnTo>
                    <a:pt x="2220849" y="1038580"/>
                  </a:lnTo>
                  <a:lnTo>
                    <a:pt x="2270239" y="1038999"/>
                  </a:lnTo>
                  <a:lnTo>
                    <a:pt x="2301887" y="1040117"/>
                  </a:lnTo>
                  <a:lnTo>
                    <a:pt x="2321699" y="1041692"/>
                  </a:lnTo>
                  <a:lnTo>
                    <a:pt x="2349487" y="1045311"/>
                  </a:lnTo>
                  <a:lnTo>
                    <a:pt x="2369299" y="1046886"/>
                  </a:lnTo>
                  <a:lnTo>
                    <a:pt x="2400947" y="1047991"/>
                  </a:lnTo>
                  <a:lnTo>
                    <a:pt x="2450338" y="1048423"/>
                  </a:lnTo>
                  <a:lnTo>
                    <a:pt x="2450338" y="422516"/>
                  </a:lnTo>
                  <a:close/>
                </a:path>
                <a:path w="2820670" h="1146810">
                  <a:moveTo>
                    <a:pt x="2820479" y="884897"/>
                  </a:moveTo>
                  <a:lnTo>
                    <a:pt x="2771089" y="865035"/>
                  </a:lnTo>
                  <a:lnTo>
                    <a:pt x="2739440" y="812660"/>
                  </a:lnTo>
                  <a:lnTo>
                    <a:pt x="2719628" y="738593"/>
                  </a:lnTo>
                  <a:lnTo>
                    <a:pt x="2712313" y="696836"/>
                  </a:lnTo>
                  <a:lnTo>
                    <a:pt x="2699156" y="610590"/>
                  </a:lnTo>
                  <a:lnTo>
                    <a:pt x="2691841" y="568820"/>
                  </a:lnTo>
                  <a:lnTo>
                    <a:pt x="2683040" y="529755"/>
                  </a:lnTo>
                  <a:lnTo>
                    <a:pt x="2658059" y="465188"/>
                  </a:lnTo>
                  <a:lnTo>
                    <a:pt x="2618282" y="427710"/>
                  </a:lnTo>
                  <a:lnTo>
                    <a:pt x="2590990" y="422516"/>
                  </a:lnTo>
                  <a:lnTo>
                    <a:pt x="2590990" y="1048423"/>
                  </a:lnTo>
                  <a:lnTo>
                    <a:pt x="2640380" y="1048575"/>
                  </a:lnTo>
                  <a:lnTo>
                    <a:pt x="2672029" y="1048981"/>
                  </a:lnTo>
                  <a:lnTo>
                    <a:pt x="2691841" y="1049553"/>
                  </a:lnTo>
                  <a:lnTo>
                    <a:pt x="2719628" y="1050886"/>
                  </a:lnTo>
                  <a:lnTo>
                    <a:pt x="2739440" y="1051458"/>
                  </a:lnTo>
                  <a:lnTo>
                    <a:pt x="2771089" y="1051864"/>
                  </a:lnTo>
                  <a:lnTo>
                    <a:pt x="2820479" y="1052017"/>
                  </a:lnTo>
                  <a:lnTo>
                    <a:pt x="2820479" y="884897"/>
                  </a:lnTo>
                  <a:close/>
                </a:path>
              </a:pathLst>
            </a:custGeom>
            <a:solidFill>
              <a:srgbClr val="12239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94268" y="3075061"/>
              <a:ext cx="229488" cy="21866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64411" y="3196428"/>
              <a:ext cx="229488" cy="11339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34553" y="3255165"/>
              <a:ext cx="229488" cy="7747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292462" y="3038741"/>
              <a:ext cx="4212590" cy="298450"/>
            </a:xfrm>
            <a:custGeom>
              <a:avLst/>
              <a:gdLst/>
              <a:ahLst/>
              <a:cxnLst/>
              <a:rect l="l" t="t" r="r" b="b"/>
              <a:pathLst>
                <a:path w="4212590" h="298450">
                  <a:moveTo>
                    <a:pt x="140665" y="0"/>
                  </a:moveTo>
                  <a:lnTo>
                    <a:pt x="0" y="0"/>
                  </a:lnTo>
                  <a:lnTo>
                    <a:pt x="0" y="298018"/>
                  </a:lnTo>
                  <a:lnTo>
                    <a:pt x="140665" y="298018"/>
                  </a:lnTo>
                  <a:lnTo>
                    <a:pt x="140665" y="0"/>
                  </a:lnTo>
                  <a:close/>
                </a:path>
                <a:path w="4212590" h="298450">
                  <a:moveTo>
                    <a:pt x="510806" y="13665"/>
                  </a:moveTo>
                  <a:lnTo>
                    <a:pt x="370154" y="13665"/>
                  </a:lnTo>
                  <a:lnTo>
                    <a:pt x="370154" y="298018"/>
                  </a:lnTo>
                  <a:lnTo>
                    <a:pt x="510806" y="298018"/>
                  </a:lnTo>
                  <a:lnTo>
                    <a:pt x="510806" y="13665"/>
                  </a:lnTo>
                  <a:close/>
                </a:path>
                <a:path w="4212590" h="298450">
                  <a:moveTo>
                    <a:pt x="880948" y="81813"/>
                  </a:moveTo>
                  <a:lnTo>
                    <a:pt x="740295" y="81813"/>
                  </a:lnTo>
                  <a:lnTo>
                    <a:pt x="740295" y="298018"/>
                  </a:lnTo>
                  <a:lnTo>
                    <a:pt x="880948" y="298018"/>
                  </a:lnTo>
                  <a:lnTo>
                    <a:pt x="880948" y="81813"/>
                  </a:lnTo>
                  <a:close/>
                </a:path>
                <a:path w="4212590" h="298450">
                  <a:moveTo>
                    <a:pt x="1251089" y="134467"/>
                  </a:moveTo>
                  <a:lnTo>
                    <a:pt x="1110437" y="134467"/>
                  </a:lnTo>
                  <a:lnTo>
                    <a:pt x="1110437" y="298018"/>
                  </a:lnTo>
                  <a:lnTo>
                    <a:pt x="1251089" y="298018"/>
                  </a:lnTo>
                  <a:lnTo>
                    <a:pt x="1251089" y="134467"/>
                  </a:lnTo>
                  <a:close/>
                </a:path>
                <a:path w="4212590" h="298450">
                  <a:moveTo>
                    <a:pt x="1621231" y="146050"/>
                  </a:moveTo>
                  <a:lnTo>
                    <a:pt x="1480578" y="146050"/>
                  </a:lnTo>
                  <a:lnTo>
                    <a:pt x="1480578" y="298018"/>
                  </a:lnTo>
                  <a:lnTo>
                    <a:pt x="1621231" y="298018"/>
                  </a:lnTo>
                  <a:lnTo>
                    <a:pt x="1621231" y="146050"/>
                  </a:lnTo>
                  <a:close/>
                </a:path>
                <a:path w="4212590" h="298450">
                  <a:moveTo>
                    <a:pt x="1991372" y="110413"/>
                  </a:moveTo>
                  <a:lnTo>
                    <a:pt x="1850720" y="110413"/>
                  </a:lnTo>
                  <a:lnTo>
                    <a:pt x="1850720" y="236486"/>
                  </a:lnTo>
                  <a:lnTo>
                    <a:pt x="1991372" y="236486"/>
                  </a:lnTo>
                  <a:lnTo>
                    <a:pt x="1991372" y="110413"/>
                  </a:lnTo>
                  <a:close/>
                </a:path>
                <a:path w="4212590" h="298450">
                  <a:moveTo>
                    <a:pt x="2361514" y="190004"/>
                  </a:moveTo>
                  <a:lnTo>
                    <a:pt x="2220861" y="190004"/>
                  </a:lnTo>
                  <a:lnTo>
                    <a:pt x="2220861" y="298018"/>
                  </a:lnTo>
                  <a:lnTo>
                    <a:pt x="2361514" y="298018"/>
                  </a:lnTo>
                  <a:lnTo>
                    <a:pt x="2361514" y="190004"/>
                  </a:lnTo>
                  <a:close/>
                </a:path>
                <a:path w="4212590" h="298450">
                  <a:moveTo>
                    <a:pt x="2731655" y="199847"/>
                  </a:moveTo>
                  <a:lnTo>
                    <a:pt x="2591003" y="199847"/>
                  </a:lnTo>
                  <a:lnTo>
                    <a:pt x="2591003" y="298018"/>
                  </a:lnTo>
                  <a:lnTo>
                    <a:pt x="2731655" y="298018"/>
                  </a:lnTo>
                  <a:lnTo>
                    <a:pt x="2731655" y="199847"/>
                  </a:lnTo>
                  <a:close/>
                </a:path>
                <a:path w="4212590" h="298450">
                  <a:moveTo>
                    <a:pt x="3101797" y="203441"/>
                  </a:moveTo>
                  <a:lnTo>
                    <a:pt x="2961144" y="203441"/>
                  </a:lnTo>
                  <a:lnTo>
                    <a:pt x="2961144" y="298018"/>
                  </a:lnTo>
                  <a:lnTo>
                    <a:pt x="3101797" y="298018"/>
                  </a:lnTo>
                  <a:lnTo>
                    <a:pt x="3101797" y="203441"/>
                  </a:lnTo>
                  <a:close/>
                </a:path>
                <a:path w="4212590" h="298450">
                  <a:moveTo>
                    <a:pt x="3471938" y="254990"/>
                  </a:moveTo>
                  <a:lnTo>
                    <a:pt x="3331286" y="254990"/>
                  </a:lnTo>
                  <a:lnTo>
                    <a:pt x="3331286" y="298018"/>
                  </a:lnTo>
                  <a:lnTo>
                    <a:pt x="3471938" y="298018"/>
                  </a:lnTo>
                  <a:lnTo>
                    <a:pt x="3471938" y="254990"/>
                  </a:lnTo>
                  <a:close/>
                </a:path>
                <a:path w="4212590" h="298450">
                  <a:moveTo>
                    <a:pt x="3842080" y="271094"/>
                  </a:moveTo>
                  <a:lnTo>
                    <a:pt x="3701427" y="271094"/>
                  </a:lnTo>
                  <a:lnTo>
                    <a:pt x="3701427" y="298018"/>
                  </a:lnTo>
                  <a:lnTo>
                    <a:pt x="3842080" y="298018"/>
                  </a:lnTo>
                  <a:lnTo>
                    <a:pt x="3842080" y="271094"/>
                  </a:lnTo>
                  <a:close/>
                </a:path>
                <a:path w="4212590" h="298450">
                  <a:moveTo>
                    <a:pt x="4212221" y="293903"/>
                  </a:moveTo>
                  <a:lnTo>
                    <a:pt x="4071569" y="293903"/>
                  </a:lnTo>
                  <a:lnTo>
                    <a:pt x="4071569" y="298018"/>
                  </a:lnTo>
                  <a:lnTo>
                    <a:pt x="4212221" y="298018"/>
                  </a:lnTo>
                  <a:lnTo>
                    <a:pt x="4212221" y="29390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292462" y="2190165"/>
              <a:ext cx="4212590" cy="1146810"/>
            </a:xfrm>
            <a:custGeom>
              <a:avLst/>
              <a:gdLst/>
              <a:ahLst/>
              <a:cxnLst/>
              <a:rect l="l" t="t" r="r" b="b"/>
              <a:pathLst>
                <a:path w="4212590" h="1146810">
                  <a:moveTo>
                    <a:pt x="140665" y="397217"/>
                  </a:moveTo>
                  <a:lnTo>
                    <a:pt x="0" y="397217"/>
                  </a:lnTo>
                  <a:lnTo>
                    <a:pt x="0" y="848575"/>
                  </a:lnTo>
                  <a:lnTo>
                    <a:pt x="140665" y="848575"/>
                  </a:lnTo>
                  <a:lnTo>
                    <a:pt x="140665" y="397217"/>
                  </a:lnTo>
                  <a:close/>
                </a:path>
                <a:path w="4212590" h="1146810">
                  <a:moveTo>
                    <a:pt x="510806" y="0"/>
                  </a:moveTo>
                  <a:lnTo>
                    <a:pt x="370154" y="0"/>
                  </a:lnTo>
                  <a:lnTo>
                    <a:pt x="370154" y="862241"/>
                  </a:lnTo>
                  <a:lnTo>
                    <a:pt x="510806" y="862241"/>
                  </a:lnTo>
                  <a:lnTo>
                    <a:pt x="510806" y="0"/>
                  </a:lnTo>
                  <a:close/>
                </a:path>
                <a:path w="4212590" h="1146810">
                  <a:moveTo>
                    <a:pt x="880948" y="31407"/>
                  </a:moveTo>
                  <a:lnTo>
                    <a:pt x="740295" y="31407"/>
                  </a:lnTo>
                  <a:lnTo>
                    <a:pt x="740295" y="930389"/>
                  </a:lnTo>
                  <a:lnTo>
                    <a:pt x="880948" y="930389"/>
                  </a:lnTo>
                  <a:lnTo>
                    <a:pt x="880948" y="31407"/>
                  </a:lnTo>
                  <a:close/>
                </a:path>
                <a:path w="4212590" h="1146810">
                  <a:moveTo>
                    <a:pt x="1251089" y="711047"/>
                  </a:moveTo>
                  <a:lnTo>
                    <a:pt x="1110437" y="711047"/>
                  </a:lnTo>
                  <a:lnTo>
                    <a:pt x="1110437" y="983043"/>
                  </a:lnTo>
                  <a:lnTo>
                    <a:pt x="1251089" y="983043"/>
                  </a:lnTo>
                  <a:lnTo>
                    <a:pt x="1251089" y="711047"/>
                  </a:lnTo>
                  <a:close/>
                </a:path>
                <a:path w="4212590" h="1146810">
                  <a:moveTo>
                    <a:pt x="1621231" y="793737"/>
                  </a:moveTo>
                  <a:lnTo>
                    <a:pt x="1480578" y="793737"/>
                  </a:lnTo>
                  <a:lnTo>
                    <a:pt x="1480578" y="994625"/>
                  </a:lnTo>
                  <a:lnTo>
                    <a:pt x="1621231" y="994625"/>
                  </a:lnTo>
                  <a:lnTo>
                    <a:pt x="1621231" y="793737"/>
                  </a:lnTo>
                  <a:close/>
                </a:path>
                <a:path w="4212590" h="1146810">
                  <a:moveTo>
                    <a:pt x="1991372" y="1085062"/>
                  </a:moveTo>
                  <a:lnTo>
                    <a:pt x="1850720" y="1085062"/>
                  </a:lnTo>
                  <a:lnTo>
                    <a:pt x="1850720" y="1146594"/>
                  </a:lnTo>
                  <a:lnTo>
                    <a:pt x="1991372" y="1146594"/>
                  </a:lnTo>
                  <a:lnTo>
                    <a:pt x="1991372" y="1085062"/>
                  </a:lnTo>
                  <a:close/>
                </a:path>
                <a:path w="4212590" h="1146810">
                  <a:moveTo>
                    <a:pt x="2361514" y="883005"/>
                  </a:moveTo>
                  <a:lnTo>
                    <a:pt x="2220861" y="883005"/>
                  </a:lnTo>
                  <a:lnTo>
                    <a:pt x="2220861" y="1038580"/>
                  </a:lnTo>
                  <a:lnTo>
                    <a:pt x="2361514" y="1038580"/>
                  </a:lnTo>
                  <a:lnTo>
                    <a:pt x="2361514" y="883005"/>
                  </a:lnTo>
                  <a:close/>
                </a:path>
                <a:path w="4212590" h="1146810">
                  <a:moveTo>
                    <a:pt x="2731655" y="422516"/>
                  </a:moveTo>
                  <a:lnTo>
                    <a:pt x="2591003" y="422516"/>
                  </a:lnTo>
                  <a:lnTo>
                    <a:pt x="2591003" y="1048423"/>
                  </a:lnTo>
                  <a:lnTo>
                    <a:pt x="2731655" y="1048423"/>
                  </a:lnTo>
                  <a:lnTo>
                    <a:pt x="2731655" y="422516"/>
                  </a:lnTo>
                  <a:close/>
                </a:path>
                <a:path w="4212590" h="1146810">
                  <a:moveTo>
                    <a:pt x="3101797" y="884897"/>
                  </a:moveTo>
                  <a:lnTo>
                    <a:pt x="2961144" y="884897"/>
                  </a:lnTo>
                  <a:lnTo>
                    <a:pt x="2961144" y="1052017"/>
                  </a:lnTo>
                  <a:lnTo>
                    <a:pt x="3101797" y="1052017"/>
                  </a:lnTo>
                  <a:lnTo>
                    <a:pt x="3101797" y="884897"/>
                  </a:lnTo>
                  <a:close/>
                </a:path>
                <a:path w="4212590" h="1146810">
                  <a:moveTo>
                    <a:pt x="3471938" y="1006271"/>
                  </a:moveTo>
                  <a:lnTo>
                    <a:pt x="3331286" y="1006271"/>
                  </a:lnTo>
                  <a:lnTo>
                    <a:pt x="3331286" y="1103566"/>
                  </a:lnTo>
                  <a:lnTo>
                    <a:pt x="3471938" y="1103566"/>
                  </a:lnTo>
                  <a:lnTo>
                    <a:pt x="3471938" y="1006271"/>
                  </a:lnTo>
                  <a:close/>
                </a:path>
                <a:path w="4212590" h="1146810">
                  <a:moveTo>
                    <a:pt x="3842080" y="1065009"/>
                  </a:moveTo>
                  <a:lnTo>
                    <a:pt x="3701427" y="1065009"/>
                  </a:lnTo>
                  <a:lnTo>
                    <a:pt x="3701427" y="1119670"/>
                  </a:lnTo>
                  <a:lnTo>
                    <a:pt x="3842080" y="1119670"/>
                  </a:lnTo>
                  <a:lnTo>
                    <a:pt x="3842080" y="1065009"/>
                  </a:lnTo>
                  <a:close/>
                </a:path>
                <a:path w="4212590" h="1146810">
                  <a:moveTo>
                    <a:pt x="4212221" y="1130668"/>
                  </a:moveTo>
                  <a:lnTo>
                    <a:pt x="4071569" y="1130668"/>
                  </a:lnTo>
                  <a:lnTo>
                    <a:pt x="4071569" y="1142479"/>
                  </a:lnTo>
                  <a:lnTo>
                    <a:pt x="4212221" y="1142479"/>
                  </a:lnTo>
                  <a:lnTo>
                    <a:pt x="4212221" y="1130668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0361" y="1703958"/>
              <a:ext cx="98587" cy="9524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2361" y="1703958"/>
              <a:ext cx="98587" cy="9524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3244849" y="1308099"/>
            <a:ext cx="4314825" cy="2209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50"/>
              </a:spcBef>
            </a:pPr>
            <a:r>
              <a:rPr dirty="0" sz="1500" spc="-5" b="1">
                <a:solidFill>
                  <a:srgbClr val="252423"/>
                </a:solidFill>
                <a:latin typeface="Segoe UI"/>
                <a:cs typeface="Segoe UI"/>
              </a:rPr>
              <a:t>Correletion</a:t>
            </a:r>
            <a:r>
              <a:rPr dirty="0" sz="150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500" spc="-5" b="1">
                <a:solidFill>
                  <a:srgbClr val="252423"/>
                </a:solidFill>
                <a:latin typeface="Segoe UI"/>
                <a:cs typeface="Segoe UI"/>
              </a:rPr>
              <a:t>between</a:t>
            </a:r>
            <a:r>
              <a:rPr dirty="0" sz="1500" b="1">
                <a:solidFill>
                  <a:srgbClr val="252423"/>
                </a:solidFill>
                <a:latin typeface="Segoe UI"/>
                <a:cs typeface="Segoe UI"/>
              </a:rPr>
              <a:t> Cost</a:t>
            </a:r>
            <a:r>
              <a:rPr dirty="0" sz="1500" spc="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252423"/>
                </a:solidFill>
                <a:latin typeface="Segoe UI"/>
                <a:cs typeface="Segoe UI"/>
              </a:rPr>
              <a:t>and </a:t>
            </a:r>
            <a:r>
              <a:rPr dirty="0" sz="1500" spc="-10" b="1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r>
              <a:rPr dirty="0" sz="1500" spc="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500" spc="-15" b="1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dirty="0" sz="150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500" spc="-5" b="1">
                <a:solidFill>
                  <a:srgbClr val="252423"/>
                </a:solidFill>
                <a:latin typeface="Segoe UI"/>
                <a:cs typeface="Segoe UI"/>
              </a:rPr>
              <a:t>Items</a:t>
            </a:r>
            <a:endParaRPr sz="1500">
              <a:latin typeface="Segoe UI"/>
              <a:cs typeface="Segoe UI"/>
            </a:endParaRPr>
          </a:p>
          <a:p>
            <a:pPr marL="167005">
              <a:lnSpc>
                <a:spcPct val="100000"/>
              </a:lnSpc>
              <a:spcBef>
                <a:spcPts val="975"/>
              </a:spcBef>
              <a:tabLst>
                <a:tab pos="933450" algn="l"/>
              </a:tabLst>
            </a:pPr>
            <a:r>
              <a:rPr dirty="0" sz="900" spc="-20" b="1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dirty="0" sz="900" spc="5" b="1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5" b="1">
                <a:solidFill>
                  <a:srgbClr val="605D5C"/>
                </a:solidFill>
                <a:latin typeface="Segoe UI"/>
                <a:cs typeface="Segoe UI"/>
              </a:rPr>
              <a:t>Profit	</a:t>
            </a:r>
            <a:r>
              <a:rPr dirty="0" sz="900" spc="-20" b="1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dirty="0" sz="900" spc="-40" b="1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Cost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dirty="0" sz="900" spc="-5">
                <a:solidFill>
                  <a:srgbClr val="252423"/>
                </a:solidFill>
                <a:latin typeface="Segoe UI"/>
                <a:cs typeface="Segoe UI"/>
              </a:rPr>
              <a:t>Item</a:t>
            </a:r>
            <a:r>
              <a:rPr dirty="0" sz="900" spc="-4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5">
                <a:solidFill>
                  <a:srgbClr val="252423"/>
                </a:solidFill>
                <a:latin typeface="Segoe UI"/>
                <a:cs typeface="Segoe UI"/>
              </a:rPr>
              <a:t>Type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39724" y="3657599"/>
            <a:ext cx="3028950" cy="3305175"/>
            <a:chOff x="339724" y="3657599"/>
            <a:chExt cx="3028950" cy="3305175"/>
          </a:xfrm>
        </p:grpSpPr>
        <p:sp>
          <p:nvSpPr>
            <p:cNvPr id="61" name="object 61"/>
            <p:cNvSpPr/>
            <p:nvPr/>
          </p:nvSpPr>
          <p:spPr>
            <a:xfrm>
              <a:off x="339724" y="3657599"/>
              <a:ext cx="3028950" cy="3305175"/>
            </a:xfrm>
            <a:custGeom>
              <a:avLst/>
              <a:gdLst/>
              <a:ahLst/>
              <a:cxnLst/>
              <a:rect l="l" t="t" r="r" b="b"/>
              <a:pathLst>
                <a:path w="3028950" h="3305175">
                  <a:moveTo>
                    <a:pt x="3028949" y="3305174"/>
                  </a:moveTo>
                  <a:lnTo>
                    <a:pt x="0" y="3305174"/>
                  </a:lnTo>
                  <a:lnTo>
                    <a:pt x="0" y="0"/>
                  </a:lnTo>
                  <a:lnTo>
                    <a:pt x="3028949" y="0"/>
                  </a:lnTo>
                  <a:lnTo>
                    <a:pt x="3028949" y="3305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244849" y="3705224"/>
              <a:ext cx="76200" cy="3181350"/>
            </a:xfrm>
            <a:custGeom>
              <a:avLst/>
              <a:gdLst/>
              <a:ahLst/>
              <a:cxnLst/>
              <a:rect l="l" t="t" r="r" b="b"/>
              <a:pathLst>
                <a:path w="76200" h="3181350">
                  <a:moveTo>
                    <a:pt x="76199" y="3181349"/>
                  </a:moveTo>
                  <a:lnTo>
                    <a:pt x="0" y="318134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31813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339724" y="3657599"/>
            <a:ext cx="3028950" cy="3305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" marR="278130">
              <a:lnSpc>
                <a:spcPct val="113100"/>
              </a:lnSpc>
            </a:pP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At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869,337.60, Cosmetics had the highest </a:t>
            </a:r>
            <a:r>
              <a:rPr dirty="0" sz="1050" spc="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spc="-20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was</a:t>
            </a: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7,147.89%</a:t>
            </a: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higher</a:t>
            </a: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than </a:t>
            </a:r>
            <a:r>
              <a:rPr dirty="0" sz="1050" spc="-27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Fruits, which had the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lowest </a:t>
            </a:r>
            <a:r>
              <a:rPr dirty="0" sz="1050" spc="-20" b="1">
                <a:solidFill>
                  <a:srgbClr val="252423"/>
                </a:solidFill>
                <a:latin typeface="Segoe UI"/>
                <a:cs typeface="Segoe UI"/>
              </a:rPr>
              <a:t>Total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Profit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at </a:t>
            </a:r>
            <a:r>
              <a:rPr dirty="0" sz="1050" spc="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11,994.35.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Segoe UI"/>
              <a:cs typeface="Segoe UI"/>
            </a:endParaRPr>
          </a:p>
          <a:p>
            <a:pPr marL="46990" marR="137795">
              <a:lnSpc>
                <a:spcPct val="113100"/>
              </a:lnSpc>
            </a:pPr>
            <a:r>
              <a:rPr dirty="0" sz="1050" spc="-20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 Profit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and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total </a:t>
            </a:r>
            <a:r>
              <a:rPr dirty="0" sz="1050" spc="-20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 Cost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 are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positively </a:t>
            </a:r>
            <a:r>
              <a:rPr dirty="0" sz="1050" spc="-27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correlated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with each </a:t>
            </a: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other.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Segoe UI"/>
              <a:cs typeface="Segoe UI"/>
            </a:endParaRPr>
          </a:p>
          <a:p>
            <a:pPr marL="46990" marR="160655">
              <a:lnSpc>
                <a:spcPct val="113100"/>
              </a:lnSpc>
              <a:spcBef>
                <a:spcPts val="5"/>
              </a:spcBef>
            </a:pPr>
            <a:r>
              <a:rPr dirty="0" sz="1050" spc="-20" b="1">
                <a:solidFill>
                  <a:srgbClr val="252423"/>
                </a:solidFill>
                <a:latin typeface="Segoe UI"/>
                <a:cs typeface="Segoe UI"/>
              </a:rPr>
              <a:t>Total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Cost and </a:t>
            </a:r>
            <a:r>
              <a:rPr dirty="0" sz="1050" spc="-20" b="1">
                <a:solidFill>
                  <a:srgbClr val="252423"/>
                </a:solidFill>
                <a:latin typeface="Segoe UI"/>
                <a:cs typeface="Segoe UI"/>
              </a:rPr>
              <a:t>Total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Profit diverged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the most </a:t>
            </a:r>
            <a:r>
              <a:rPr dirty="0" sz="1050" spc="-28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when the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Item </a:t>
            </a: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Type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was Office Supplies, </a:t>
            </a:r>
            <a:r>
              <a:rPr dirty="0" sz="1050" spc="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when </a:t>
            </a:r>
            <a:r>
              <a:rPr dirty="0" sz="1050" spc="-20" b="1">
                <a:solidFill>
                  <a:srgbClr val="252423"/>
                </a:solidFill>
                <a:latin typeface="Segoe UI"/>
                <a:cs typeface="Segoe UI"/>
              </a:rPr>
              <a:t>Total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Cost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were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1,991,701.85 higher </a:t>
            </a:r>
            <a:r>
              <a:rPr dirty="0" sz="1050" spc="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than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spc="-20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Profit.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Segoe UI"/>
              <a:cs typeface="Segoe UI"/>
            </a:endParaRPr>
          </a:p>
          <a:p>
            <a:pPr marL="46990" marR="198120">
              <a:lnSpc>
                <a:spcPct val="113100"/>
              </a:lnSpc>
            </a:pP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Across</a:t>
            </a:r>
            <a:r>
              <a:rPr dirty="0" sz="105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all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12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 Item </a:t>
            </a:r>
            <a:r>
              <a:rPr dirty="0" sz="1050" spc="-10" b="1">
                <a:solidFill>
                  <a:srgbClr val="252423"/>
                </a:solidFill>
                <a:latin typeface="Segoe UI"/>
                <a:cs typeface="Segoe UI"/>
              </a:rPr>
              <a:t>Type,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spc="-20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 Profit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ranged </a:t>
            </a:r>
            <a:r>
              <a:rPr dirty="0" sz="1050" spc="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from</a:t>
            </a: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11,994.35</a:t>
            </a:r>
            <a:r>
              <a:rPr dirty="0" sz="105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869,337.60</a:t>
            </a:r>
            <a:r>
              <a:rPr dirty="0" sz="105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dirty="0" sz="105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spc="-20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dirty="0" sz="105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Cost </a:t>
            </a:r>
            <a:r>
              <a:rPr dirty="0" sz="1050" spc="-27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ranged</a:t>
            </a:r>
            <a:r>
              <a:rPr dirty="0" sz="105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from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34,440.22</a:t>
            </a:r>
            <a:r>
              <a:rPr dirty="0" sz="1050" spc="-5" b="1">
                <a:solidFill>
                  <a:srgbClr val="252423"/>
                </a:solidFill>
                <a:latin typeface="Segoe UI"/>
                <a:cs typeface="Segoe UI"/>
              </a:rPr>
              <a:t> to</a:t>
            </a:r>
            <a:r>
              <a:rPr dirty="0" sz="105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50" b="1">
                <a:solidFill>
                  <a:srgbClr val="252423"/>
                </a:solidFill>
                <a:latin typeface="Segoe UI"/>
                <a:cs typeface="Segoe UI"/>
              </a:rPr>
              <a:t>2,622,366.63.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245848" y="339724"/>
            <a:ext cx="1047750" cy="838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96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2450" spc="30" b="1">
                <a:solidFill>
                  <a:srgbClr val="252423"/>
                </a:solidFill>
                <a:latin typeface="Segoe UI"/>
                <a:cs typeface="Segoe UI"/>
              </a:rPr>
              <a:t>2bn</a:t>
            </a:r>
            <a:endParaRPr sz="24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1500" b="1">
                <a:latin typeface="Segoe UI"/>
                <a:cs typeface="Segoe UI"/>
              </a:rPr>
              <a:t>Units</a:t>
            </a:r>
            <a:r>
              <a:rPr dirty="0" sz="1500" spc="-50" b="1">
                <a:latin typeface="Segoe UI"/>
                <a:cs typeface="Segoe UI"/>
              </a:rPr>
              <a:t> </a:t>
            </a:r>
            <a:r>
              <a:rPr dirty="0" sz="1500" b="1">
                <a:latin typeface="Segoe UI"/>
                <a:cs typeface="Segoe UI"/>
              </a:rPr>
              <a:t>Sold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32849" y="4625974"/>
            <a:ext cx="1876425" cy="8858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032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475"/>
              </a:spcBef>
            </a:pPr>
            <a:r>
              <a:rPr dirty="0" sz="1400" spc="5" b="1">
                <a:solidFill>
                  <a:srgbClr val="252423"/>
                </a:solidFill>
                <a:latin typeface="Segoe UI"/>
                <a:cs typeface="Segoe UI"/>
              </a:rPr>
              <a:t>Country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932861" y="4983162"/>
            <a:ext cx="1676400" cy="247650"/>
          </a:xfrm>
          <a:prstGeom prst="rect">
            <a:avLst/>
          </a:prstGeom>
          <a:solidFill>
            <a:srgbClr val="FFFFFF"/>
          </a:solidFill>
          <a:ln w="9524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493520" algn="l"/>
              </a:tabLst>
            </a:pPr>
            <a:r>
              <a:rPr dirty="0" baseline="2777" sz="1500">
                <a:solidFill>
                  <a:srgbClr val="252423"/>
                </a:solidFill>
                <a:latin typeface="Segoe UI"/>
                <a:cs typeface="Segoe UI"/>
              </a:rPr>
              <a:t>All	</a:t>
            </a:r>
            <a:r>
              <a:rPr dirty="0" sz="1000" spc="-229">
                <a:solidFill>
                  <a:srgbClr val="252423"/>
                </a:solidFill>
                <a:latin typeface="Segoe UI Symbol"/>
                <a:cs typeface="Segoe UI Symbol"/>
              </a:rPr>
              <a:t></a:t>
            </a:r>
            <a:endParaRPr sz="1000">
              <a:latin typeface="Segoe UI Symbol"/>
              <a:cs typeface="Segoe UI Symbo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832849" y="5626099"/>
            <a:ext cx="1876425" cy="1333500"/>
          </a:xfrm>
          <a:custGeom>
            <a:avLst/>
            <a:gdLst/>
            <a:ahLst/>
            <a:cxnLst/>
            <a:rect l="l" t="t" r="r" b="b"/>
            <a:pathLst>
              <a:path w="1876425" h="1333500">
                <a:moveTo>
                  <a:pt x="1876424" y="1333499"/>
                </a:moveTo>
                <a:lnTo>
                  <a:pt x="0" y="1333499"/>
                </a:lnTo>
                <a:lnTo>
                  <a:pt x="0" y="0"/>
                </a:lnTo>
                <a:lnTo>
                  <a:pt x="1876424" y="0"/>
                </a:lnTo>
                <a:lnTo>
                  <a:pt x="1876424" y="133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8832849" y="5626099"/>
            <a:ext cx="1876425" cy="133350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45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Shipping</a:t>
            </a:r>
            <a:r>
              <a:rPr dirty="0" sz="900" spc="-3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Time</a:t>
            </a:r>
            <a:r>
              <a:rPr dirty="0" sz="9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(Days)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961436" y="5897562"/>
            <a:ext cx="695325" cy="238125"/>
          </a:xfrm>
          <a:prstGeom prst="rect">
            <a:avLst/>
          </a:prstGeom>
          <a:solidFill>
            <a:srgbClr val="FFFFFF"/>
          </a:solidFill>
          <a:ln w="9524">
            <a:solidFill>
              <a:srgbClr val="E9E9E9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409"/>
              </a:spcBef>
            </a:pP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723436" y="5897562"/>
            <a:ext cx="695325" cy="238125"/>
          </a:xfrm>
          <a:prstGeom prst="rect">
            <a:avLst/>
          </a:prstGeom>
          <a:solidFill>
            <a:srgbClr val="FFFFFF"/>
          </a:solidFill>
          <a:ln w="9524">
            <a:solidFill>
              <a:srgbClr val="E9E9E9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409"/>
              </a:spcBef>
            </a:pPr>
            <a:r>
              <a:rPr dirty="0" sz="900">
                <a:solidFill>
                  <a:srgbClr val="252423"/>
                </a:solidFill>
                <a:latin typeface="Segoe UI"/>
                <a:cs typeface="Segoe UI"/>
              </a:rPr>
              <a:t>50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689849" y="1308099"/>
            <a:ext cx="4600575" cy="5146675"/>
            <a:chOff x="7689849" y="1308099"/>
            <a:chExt cx="4600575" cy="5146675"/>
          </a:xfrm>
        </p:grpSpPr>
        <p:sp>
          <p:nvSpPr>
            <p:cNvPr id="72" name="object 72"/>
            <p:cNvSpPr/>
            <p:nvPr/>
          </p:nvSpPr>
          <p:spPr>
            <a:xfrm>
              <a:off x="9080499" y="6311899"/>
              <a:ext cx="1428750" cy="28575"/>
            </a:xfrm>
            <a:custGeom>
              <a:avLst/>
              <a:gdLst/>
              <a:ahLst/>
              <a:cxnLst/>
              <a:rect l="l" t="t" r="r" b="b"/>
              <a:pathLst>
                <a:path w="1428750" h="28575">
                  <a:moveTo>
                    <a:pt x="1416356" y="28574"/>
                  </a:moveTo>
                  <a:lnTo>
                    <a:pt x="12392" y="28574"/>
                  </a:lnTo>
                  <a:lnTo>
                    <a:pt x="10570" y="28212"/>
                  </a:lnTo>
                  <a:lnTo>
                    <a:pt x="0" y="16182"/>
                  </a:lnTo>
                  <a:lnTo>
                    <a:pt x="0" y="14287"/>
                  </a:lnTo>
                  <a:lnTo>
                    <a:pt x="0" y="12392"/>
                  </a:lnTo>
                  <a:lnTo>
                    <a:pt x="12392" y="0"/>
                  </a:lnTo>
                  <a:lnTo>
                    <a:pt x="1416356" y="0"/>
                  </a:lnTo>
                  <a:lnTo>
                    <a:pt x="1428749" y="12392"/>
                  </a:lnTo>
                  <a:lnTo>
                    <a:pt x="1428749" y="16182"/>
                  </a:lnTo>
                  <a:lnTo>
                    <a:pt x="1418179" y="28212"/>
                  </a:lnTo>
                  <a:lnTo>
                    <a:pt x="1416356" y="285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080499" y="6311899"/>
              <a:ext cx="1400175" cy="28575"/>
            </a:xfrm>
            <a:custGeom>
              <a:avLst/>
              <a:gdLst/>
              <a:ahLst/>
              <a:cxnLst/>
              <a:rect l="l" t="t" r="r" b="b"/>
              <a:pathLst>
                <a:path w="1400175" h="28575">
                  <a:moveTo>
                    <a:pt x="14001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400174" y="0"/>
                  </a:lnTo>
                  <a:lnTo>
                    <a:pt x="1400174" y="28574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080499" y="6311899"/>
              <a:ext cx="1400175" cy="28575"/>
            </a:xfrm>
            <a:custGeom>
              <a:avLst/>
              <a:gdLst/>
              <a:ahLst/>
              <a:cxnLst/>
              <a:rect l="l" t="t" r="r" b="b"/>
              <a:pathLst>
                <a:path w="1400175" h="28575">
                  <a:moveTo>
                    <a:pt x="14001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400174" y="0"/>
                  </a:lnTo>
                  <a:lnTo>
                    <a:pt x="1400174" y="28574"/>
                  </a:lnTo>
                  <a:close/>
                </a:path>
              </a:pathLst>
            </a:custGeom>
            <a:solidFill>
              <a:srgbClr val="605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85424" y="6207124"/>
              <a:ext cx="247649" cy="24764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84951" y="6207124"/>
              <a:ext cx="247649" cy="24764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7689849" y="1308099"/>
              <a:ext cx="4600575" cy="2209800"/>
            </a:xfrm>
            <a:custGeom>
              <a:avLst/>
              <a:gdLst/>
              <a:ahLst/>
              <a:cxnLst/>
              <a:rect l="l" t="t" r="r" b="b"/>
              <a:pathLst>
                <a:path w="4600575" h="2209800">
                  <a:moveTo>
                    <a:pt x="4600574" y="2209799"/>
                  </a:moveTo>
                  <a:lnTo>
                    <a:pt x="0" y="2209799"/>
                  </a:lnTo>
                  <a:lnTo>
                    <a:pt x="0" y="0"/>
                  </a:lnTo>
                  <a:lnTo>
                    <a:pt x="4600574" y="0"/>
                  </a:lnTo>
                  <a:lnTo>
                    <a:pt x="4600574" y="2209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7737474" y="1308163"/>
            <a:ext cx="16052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30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dirty="0" sz="14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 b="1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r>
              <a:rPr dirty="0" sz="14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dirty="0" sz="14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35" b="1">
                <a:solidFill>
                  <a:srgbClr val="252423"/>
                </a:solidFill>
                <a:latin typeface="Segoe UI"/>
                <a:cs typeface="Segoe UI"/>
              </a:rPr>
              <a:t>Year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37144" y="3257299"/>
            <a:ext cx="275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605D5C"/>
                </a:solidFill>
                <a:latin typeface="Segoe UI"/>
                <a:cs typeface="Segoe UI"/>
              </a:rPr>
              <a:t>2010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414757" y="3257299"/>
            <a:ext cx="275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605D5C"/>
                </a:solidFill>
                <a:latin typeface="Segoe UI"/>
                <a:cs typeface="Segoe UI"/>
              </a:rPr>
              <a:t>2011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992369" y="3257299"/>
            <a:ext cx="275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605D5C"/>
                </a:solidFill>
                <a:latin typeface="Segoe UI"/>
                <a:cs typeface="Segoe UI"/>
              </a:rPr>
              <a:t>2012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569980" y="3257299"/>
            <a:ext cx="275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605D5C"/>
                </a:solidFill>
                <a:latin typeface="Segoe UI"/>
                <a:cs typeface="Segoe UI"/>
              </a:rPr>
              <a:t>2013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147593" y="3257299"/>
            <a:ext cx="275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605D5C"/>
                </a:solidFill>
                <a:latin typeface="Segoe UI"/>
                <a:cs typeface="Segoe UI"/>
              </a:rPr>
              <a:t>2014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725205" y="3257299"/>
            <a:ext cx="275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605D5C"/>
                </a:solidFill>
                <a:latin typeface="Segoe UI"/>
                <a:cs typeface="Segoe UI"/>
              </a:rPr>
              <a:t>2015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1302818" y="3257299"/>
            <a:ext cx="275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605D5C"/>
                </a:solidFill>
                <a:latin typeface="Segoe UI"/>
                <a:cs typeface="Segoe UI"/>
              </a:rPr>
              <a:t>2016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880429" y="3257299"/>
            <a:ext cx="275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968519" y="1834263"/>
            <a:ext cx="4043679" cy="1253490"/>
          </a:xfrm>
          <a:custGeom>
            <a:avLst/>
            <a:gdLst/>
            <a:ahLst/>
            <a:cxnLst/>
            <a:rect l="l" t="t" r="r" b="b"/>
            <a:pathLst>
              <a:path w="4043679" h="1253489">
                <a:moveTo>
                  <a:pt x="0" y="775962"/>
                </a:moveTo>
                <a:lnTo>
                  <a:pt x="577612" y="1046824"/>
                </a:lnTo>
                <a:lnTo>
                  <a:pt x="1155224" y="808082"/>
                </a:lnTo>
                <a:lnTo>
                  <a:pt x="1732836" y="847179"/>
                </a:lnTo>
                <a:lnTo>
                  <a:pt x="2310448" y="246434"/>
                </a:lnTo>
                <a:lnTo>
                  <a:pt x="2888060" y="344101"/>
                </a:lnTo>
                <a:lnTo>
                  <a:pt x="3465672" y="0"/>
                </a:lnTo>
                <a:lnTo>
                  <a:pt x="4043284" y="1253036"/>
                </a:lnTo>
              </a:path>
            </a:pathLst>
          </a:custGeom>
          <a:ln w="28618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2023-03-16T15:05:45Z</dcterms:created>
  <dcterms:modified xsi:type="dcterms:W3CDTF">2023-03-16T15:05:45Z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PDFium</vt:lpwstr>
  </property>
  <property fmtid="{D5CDD505-2E9C-101B-9397-08002B2CF9AE}" pid="4" name="LastSaved">
    <vt:filetime>2023-01-22T00:00:00Z</vt:filetime>
  </property>
</Properties>
</file>