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8" r:id="rId6"/>
    <p:sldId id="279" r:id="rId7"/>
    <p:sldId id="281" r:id="rId8"/>
    <p:sldId id="282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E"/>
    <a:srgbClr val="8593A8"/>
    <a:srgbClr val="FFF3CD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18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3dc68c7cfe4d77/Documents/Operations%20raw%20survey%20data%20-%20assessment--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[Operations raw survey data - assessment--2.xlsx]Trend Analysis!PivotTable4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</a:t>
            </a:r>
            <a:r>
              <a:rPr lang="en-US" b="1" baseline="0" dirty="0"/>
              <a:t>M Average Customer Satisfaction Score </a:t>
            </a:r>
            <a:endParaRPr lang="en-US" b="1" dirty="0"/>
          </a:p>
        </c:rich>
      </c:tx>
      <c:layout>
        <c:manualLayout>
          <c:xMode val="edge"/>
          <c:yMode val="edge"/>
          <c:x val="0.19568700813404599"/>
          <c:y val="7.1310080585304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3593423896915144"/>
          <c:y val="0.25830104144019711"/>
          <c:w val="0.71328193350831148"/>
          <c:h val="0.53774387576552929"/>
        </c:manualLayout>
      </c:layout>
      <c:lineChart>
        <c:grouping val="standard"/>
        <c:varyColors val="0"/>
        <c:ser>
          <c:idx val="0"/>
          <c:order val="0"/>
          <c:tx>
            <c:strRef>
              <c:f>'Trend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'Trend Analysis'!$A$4:$A$8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'Trend Analysis'!$B$4:$B$8</c:f>
              <c:numCache>
                <c:formatCode>0.00</c:formatCode>
                <c:ptCount val="4"/>
                <c:pt idx="0">
                  <c:v>1.8571428571428572</c:v>
                </c:pt>
                <c:pt idx="1">
                  <c:v>2.2619047619047619</c:v>
                </c:pt>
                <c:pt idx="2">
                  <c:v>1.9130434782608696</c:v>
                </c:pt>
                <c:pt idx="3">
                  <c:v>2.1777777777777776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0B-4FF1-94B9-21A8C6273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126991"/>
        <c:axId val="460671455"/>
      </c:lineChart>
      <c:catAx>
        <c:axId val="380126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71455"/>
        <c:crossesAt val="0"/>
        <c:auto val="1"/>
        <c:lblAlgn val="ctr"/>
        <c:lblOffset val="100"/>
        <c:noMultiLvlLbl val="0"/>
      </c:catAx>
      <c:valAx>
        <c:axId val="46067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dirty="0"/>
                  <a:t>Cases satisfaction value</a:t>
                </a:r>
              </a:p>
            </c:rich>
          </c:tx>
          <c:layout>
            <c:manualLayout>
              <c:xMode val="edge"/>
              <c:yMode val="edge"/>
              <c:x val="4.4153614200442739E-4"/>
              <c:y val="0.18253415391396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2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[Operations raw survey data - assessment--2.xlsx]Sheet8!PivotTable4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r">
              <a:defRPr lang="en-GB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Region Performance In February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lang="en-GB" sz="144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Sheet8!$A$5:$A$13</c:f>
              <c:multiLvlStrCache>
                <c:ptCount val="4"/>
                <c:lvl>
                  <c:pt idx="0">
                    <c:v>Feb</c:v>
                  </c:pt>
                  <c:pt idx="1">
                    <c:v>Feb</c:v>
                  </c:pt>
                  <c:pt idx="2">
                    <c:v>Feb</c:v>
                  </c:pt>
                  <c:pt idx="3">
                    <c:v>Feb</c:v>
                  </c:pt>
                </c:lvl>
                <c:lvl>
                  <c:pt idx="0">
                    <c:v>East</c:v>
                  </c:pt>
                  <c:pt idx="1">
                    <c:v>North</c:v>
                  </c:pt>
                  <c:pt idx="2">
                    <c:v>South</c:v>
                  </c:pt>
                  <c:pt idx="3">
                    <c:v>West</c:v>
                  </c:pt>
                </c:lvl>
              </c:multiLvlStrCache>
            </c:multiLvlStrRef>
          </c:cat>
          <c:val>
            <c:numRef>
              <c:f>Sheet8!$B$5:$B$13</c:f>
              <c:numCache>
                <c:formatCode>General</c:formatCode>
                <c:ptCount val="4"/>
                <c:pt idx="0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5-428A-96EB-AD4B70ECC948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Sheet8!$A$5:$A$13</c:f>
              <c:multiLvlStrCache>
                <c:ptCount val="4"/>
                <c:lvl>
                  <c:pt idx="0">
                    <c:v>Feb</c:v>
                  </c:pt>
                  <c:pt idx="1">
                    <c:v>Feb</c:v>
                  </c:pt>
                  <c:pt idx="2">
                    <c:v>Feb</c:v>
                  </c:pt>
                  <c:pt idx="3">
                    <c:v>Feb</c:v>
                  </c:pt>
                </c:lvl>
                <c:lvl>
                  <c:pt idx="0">
                    <c:v>East</c:v>
                  </c:pt>
                  <c:pt idx="1">
                    <c:v>North</c:v>
                  </c:pt>
                  <c:pt idx="2">
                    <c:v>South</c:v>
                  </c:pt>
                  <c:pt idx="3">
                    <c:v>West</c:v>
                  </c:pt>
                </c:lvl>
              </c:multiLvlStrCache>
            </c:multiLvlStrRef>
          </c:cat>
          <c:val>
            <c:numRef>
              <c:f>Sheet8!$C$5:$C$13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5-428A-96EB-AD4B70ECC9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60723151"/>
        <c:axId val="1260724111"/>
        <c:axId val="1352783615"/>
      </c:line3DChart>
      <c:catAx>
        <c:axId val="12607231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724111"/>
        <c:crosses val="autoZero"/>
        <c:auto val="1"/>
        <c:lblAlgn val="ctr"/>
        <c:lblOffset val="100"/>
        <c:noMultiLvlLbl val="0"/>
      </c:catAx>
      <c:valAx>
        <c:axId val="1260724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723151"/>
        <c:crosses val="autoZero"/>
        <c:crossBetween val="between"/>
      </c:valAx>
      <c:serAx>
        <c:axId val="135278361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724111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[Operations raw survey data - assessment--2.xlsx]Suggestion1!PivotTable5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West Team Week on Week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Suggestion1!$B$4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Suggestion1!$A$5:$A$9</c:f>
              <c:strCache>
                <c:ptCount val="4"/>
                <c:pt idx="0">
                  <c:v>13 February 2024</c:v>
                </c:pt>
                <c:pt idx="1">
                  <c:v>01 March 2024</c:v>
                </c:pt>
                <c:pt idx="2">
                  <c:v>21 March 2024</c:v>
                </c:pt>
                <c:pt idx="3">
                  <c:v>25 April 2024</c:v>
                </c:pt>
              </c:strCache>
            </c:strRef>
          </c:cat>
          <c:val>
            <c:numRef>
              <c:f>Suggestion1!$B$5:$B$9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54-4954-86E8-F46DA17F4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3399807"/>
        <c:axId val="1603402207"/>
      </c:lineChart>
      <c:catAx>
        <c:axId val="160339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402207"/>
        <c:crosses val="autoZero"/>
        <c:auto val="1"/>
        <c:lblAlgn val="ctr"/>
        <c:lblOffset val="100"/>
        <c:noMultiLvlLbl val="0"/>
      </c:catAx>
      <c:valAx>
        <c:axId val="160340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 of customer satisfaction survey answer</a:t>
                </a:r>
              </a:p>
            </c:rich>
          </c:tx>
          <c:layout>
            <c:manualLayout>
              <c:xMode val="edge"/>
              <c:yMode val="edge"/>
              <c:x val="2.4147634440280261E-2"/>
              <c:y val="9.652488482785311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399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[Operations raw survey data - assessment--2.xlsx]Sheet3!PivotTable1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Customer Satisfaction Score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4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459050783364966"/>
          <c:y val="0.18325488652731167"/>
          <c:w val="0.82498840769903758"/>
          <c:h val="0.6371459352620160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Sheet3!$A$4:$A$9</c:f>
              <c:strCache>
                <c:ptCount val="5"/>
                <c:pt idx="0">
                  <c:v>IMR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Sheet3!$B$4:$B$9</c:f>
              <c:numCache>
                <c:formatCode>0.00</c:formatCode>
                <c:ptCount val="5"/>
                <c:pt idx="0">
                  <c:v>4</c:v>
                </c:pt>
                <c:pt idx="1">
                  <c:v>3.95</c:v>
                </c:pt>
                <c:pt idx="2">
                  <c:v>3.7272727272727271</c:v>
                </c:pt>
                <c:pt idx="3">
                  <c:v>3.2307692307692308</c:v>
                </c:pt>
                <c:pt idx="4">
                  <c:v>3.2222222222222223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6-43E3-A99C-475120F3DE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73385839"/>
        <c:axId val="973385359"/>
        <c:axId val="0"/>
      </c:bar3DChart>
      <c:catAx>
        <c:axId val="973385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85359"/>
        <c:crosses val="autoZero"/>
        <c:auto val="1"/>
        <c:lblAlgn val="ctr"/>
        <c:lblOffset val="100"/>
        <c:noMultiLvlLbl val="0"/>
      </c:catAx>
      <c:valAx>
        <c:axId val="9733853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Survey</a:t>
                </a:r>
                <a:r>
                  <a:rPr lang="en-GB" sz="1200" b="1" baseline="0"/>
                  <a:t> Count</a:t>
                </a:r>
                <a:endParaRPr lang="en-GB" sz="1200" b="1"/>
              </a:p>
            </c:rich>
          </c:tx>
          <c:layout>
            <c:manualLayout>
              <c:xMode val="edge"/>
              <c:yMode val="edge"/>
              <c:x val="6.3421146220809113E-3"/>
              <c:y val="0.35343930393706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85839"/>
        <c:crosses val="autoZero"/>
        <c:crossBetween val="between"/>
      </c:valAx>
      <c:spPr>
        <a:solidFill>
          <a:srgbClr val="FFC000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[Operations raw survey data - assessment--2.xlsx]Sheet3!PivotTable2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4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4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Performance Score By Team</a:t>
            </a:r>
          </a:p>
        </c:rich>
      </c:tx>
      <c:layout>
        <c:manualLayout>
          <c:xMode val="edge"/>
          <c:yMode val="edge"/>
          <c:x val="0.20747613899376458"/>
          <c:y val="2.8168053261661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4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89316100969791"/>
          <c:y val="0.1348016335414248"/>
          <c:w val="0.63387033201368348"/>
          <c:h val="0.757173876536945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Sheet3!$A$21:$A$45</c:f>
              <c:strCache>
                <c:ptCount val="24"/>
                <c:pt idx="0">
                  <c:v>Central Team 4</c:v>
                </c:pt>
                <c:pt idx="1">
                  <c:v>East Team 1</c:v>
                </c:pt>
                <c:pt idx="2">
                  <c:v>East Team 2</c:v>
                </c:pt>
                <c:pt idx="3">
                  <c:v>East Team 3</c:v>
                </c:pt>
                <c:pt idx="4">
                  <c:v>East Team 4</c:v>
                </c:pt>
                <c:pt idx="5">
                  <c:v>East Team 6</c:v>
                </c:pt>
                <c:pt idx="6">
                  <c:v>HousingIMR</c:v>
                </c:pt>
                <c:pt idx="7">
                  <c:v>North Team 1</c:v>
                </c:pt>
                <c:pt idx="8">
                  <c:v>North Team 2</c:v>
                </c:pt>
                <c:pt idx="9">
                  <c:v>North Team 3</c:v>
                </c:pt>
                <c:pt idx="10">
                  <c:v>North Team 4</c:v>
                </c:pt>
                <c:pt idx="11">
                  <c:v>North Team 6</c:v>
                </c:pt>
                <c:pt idx="12">
                  <c:v>North Team 7</c:v>
                </c:pt>
                <c:pt idx="13">
                  <c:v>South Team 1</c:v>
                </c:pt>
                <c:pt idx="14">
                  <c:v>South Team 2</c:v>
                </c:pt>
                <c:pt idx="15">
                  <c:v>South Team 3</c:v>
                </c:pt>
                <c:pt idx="16">
                  <c:v>South Team 5</c:v>
                </c:pt>
                <c:pt idx="17">
                  <c:v>South Team 7</c:v>
                </c:pt>
                <c:pt idx="18">
                  <c:v>West Team 1</c:v>
                </c:pt>
                <c:pt idx="19">
                  <c:v>West Team 4</c:v>
                </c:pt>
                <c:pt idx="20">
                  <c:v>West Team 5</c:v>
                </c:pt>
                <c:pt idx="21">
                  <c:v>West Team 6</c:v>
                </c:pt>
                <c:pt idx="22">
                  <c:v>West Team 7</c:v>
                </c:pt>
                <c:pt idx="23">
                  <c:v>West Team 8</c:v>
                </c:pt>
              </c:strCache>
            </c:strRef>
          </c:cat>
          <c:val>
            <c:numRef>
              <c:f>Sheet3!$B$21:$B$45</c:f>
              <c:numCache>
                <c:formatCode>0.00</c:formatCode>
                <c:ptCount val="24"/>
                <c:pt idx="0">
                  <c:v>5</c:v>
                </c:pt>
                <c:pt idx="1">
                  <c:v>4.166666666666667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3.8</c:v>
                </c:pt>
                <c:pt idx="6">
                  <c:v>3.3333333333333335</c:v>
                </c:pt>
                <c:pt idx="7">
                  <c:v>4.666666666666667</c:v>
                </c:pt>
                <c:pt idx="8">
                  <c:v>5</c:v>
                </c:pt>
                <c:pt idx="9">
                  <c:v>3</c:v>
                </c:pt>
                <c:pt idx="10">
                  <c:v>3.6</c:v>
                </c:pt>
                <c:pt idx="11">
                  <c:v>3.3333333333333335</c:v>
                </c:pt>
                <c:pt idx="12">
                  <c:v>3.4285714285714284</c:v>
                </c:pt>
                <c:pt idx="13">
                  <c:v>1</c:v>
                </c:pt>
                <c:pt idx="14">
                  <c:v>3</c:v>
                </c:pt>
                <c:pt idx="15">
                  <c:v>5</c:v>
                </c:pt>
                <c:pt idx="16">
                  <c:v>3</c:v>
                </c:pt>
                <c:pt idx="17">
                  <c:v>1.3333333333333333</c:v>
                </c:pt>
                <c:pt idx="18">
                  <c:v>3</c:v>
                </c:pt>
                <c:pt idx="19">
                  <c:v>4.75</c:v>
                </c:pt>
                <c:pt idx="20">
                  <c:v>2.3333333333333335</c:v>
                </c:pt>
                <c:pt idx="21">
                  <c:v>2.5</c:v>
                </c:pt>
                <c:pt idx="22">
                  <c:v>3.6666666666666665</c:v>
                </c:pt>
                <c:pt idx="2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6-47A0-8798-045CF991B6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93177951"/>
        <c:axId val="1242997391"/>
      </c:barChart>
      <c:catAx>
        <c:axId val="10931779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Team</a:t>
                </a:r>
              </a:p>
            </c:rich>
          </c:tx>
          <c:layout>
            <c:manualLayout>
              <c:xMode val="edge"/>
              <c:yMode val="edge"/>
              <c:x val="0"/>
              <c:y val="0.41968896502908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997391"/>
        <c:crosses val="autoZero"/>
        <c:auto val="1"/>
        <c:lblAlgn val="ctr"/>
        <c:lblOffset val="100"/>
        <c:noMultiLvlLbl val="0"/>
      </c:catAx>
      <c:valAx>
        <c:axId val="124299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Survey Count</a:t>
                </a:r>
              </a:p>
            </c:rich>
          </c:tx>
          <c:layout>
            <c:manualLayout>
              <c:xMode val="edge"/>
              <c:yMode val="edge"/>
              <c:x val="0.45090438061439503"/>
              <c:y val="0.94326477846985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177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[Operations raw survey data - assessment--2.xlsx]Key themes Analysis!PivotTable3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Customer  Sentiment Analysis</a:t>
            </a:r>
          </a:p>
        </c:rich>
      </c:tx>
      <c:layout>
        <c:manualLayout>
          <c:xMode val="edge"/>
          <c:yMode val="edge"/>
          <c:x val="0.13121727612624184"/>
          <c:y val="1.8967012697812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44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rgbClr val="FFC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rgbClr val="FFC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rgbClr val="FFC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FFC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000000000000001E-2"/>
          <c:y val="0.12860892388451445"/>
          <c:w val="0.62638888888888888"/>
          <c:h val="0.80657626130067073"/>
        </c:manualLayout>
      </c:layout>
      <c:pie3DChart>
        <c:varyColors val="1"/>
        <c:ser>
          <c:idx val="0"/>
          <c:order val="0"/>
          <c:tx>
            <c:strRef>
              <c:f>'Key themes Analysis'!$B$37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80D-4656-B9C5-1899E9A5112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80D-4656-B9C5-1899E9A5112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'Key themes Analysis'!$A$38:$A$40</c:f>
              <c:strCache>
                <c:ptCount val="2"/>
                <c:pt idx="0">
                  <c:v>Dissatisfied</c:v>
                </c:pt>
                <c:pt idx="1">
                  <c:v>Satisfied</c:v>
                </c:pt>
              </c:strCache>
            </c:strRef>
          </c:cat>
          <c:val>
            <c:numRef>
              <c:f>'Key themes Analysis'!$B$38:$B$40</c:f>
              <c:numCache>
                <c:formatCode>General</c:formatCode>
                <c:ptCount val="2"/>
                <c:pt idx="0">
                  <c:v>25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0D-4656-B9C5-1899E9A5112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[Operations raw survey data - assessment--2.xlsx]Key themes Analysis!PivotTable1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44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Drivers of Dissatisfaction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44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>
            <a:noFill/>
          </a:ln>
          <a:effectLst/>
        </c:spPr>
      </c:pivotFmt>
      <c:pivotFmt>
        <c:idx val="2"/>
        <c:spPr>
          <a:solidFill>
            <a:srgbClr val="FFC000"/>
          </a:solidFill>
          <a:ln>
            <a:noFill/>
          </a:ln>
          <a:effectLst/>
        </c:spPr>
      </c:pivotFmt>
      <c:pivotFmt>
        <c:idx val="3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'Key themes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5-45A9-B43D-C868C4A3C9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'Key themes Analysis'!$A$4:$A$7</c:f>
              <c:strCache>
                <c:ptCount val="3"/>
                <c:pt idx="0">
                  <c:v>Lack of support</c:v>
                </c:pt>
                <c:pt idx="1">
                  <c:v>No communication</c:v>
                </c:pt>
                <c:pt idx="2">
                  <c:v>Unresolved issues</c:v>
                </c:pt>
              </c:strCache>
            </c:strRef>
          </c:cat>
          <c:val>
            <c:numRef>
              <c:f>'Key themes Analysis'!$B$4:$B$7</c:f>
              <c:numCache>
                <c:formatCode>General</c:formatCode>
                <c:ptCount val="3"/>
                <c:pt idx="0">
                  <c:v>3</c:v>
                </c:pt>
                <c:pt idx="1">
                  <c:v>20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5-45A9-B43D-C868C4A3C9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7517519"/>
        <c:axId val="787509359"/>
      </c:barChart>
      <c:catAx>
        <c:axId val="787517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Drivers Of Dissatisfaction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509359"/>
        <c:crosses val="autoZero"/>
        <c:auto val="1"/>
        <c:lblAlgn val="ctr"/>
        <c:lblOffset val="100"/>
        <c:noMultiLvlLbl val="0"/>
      </c:catAx>
      <c:valAx>
        <c:axId val="78750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Survey counts</a:t>
                </a:r>
              </a:p>
              <a:p>
                <a:pPr algn="ctr" rtl="0">
                  <a:defRPr lang="en-GB" sz="1200" b="1"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GB" sz="12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51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0.57961</cdr:x>
      <cdr:y>0.3907</cdr:y>
    </cdr:from>
    <cdr:to>
      <cdr:x>0.60827</cdr:x>
      <cdr:y>0.52326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CCF58331-EACF-3BFD-C0B3-766478D915AB}"/>
            </a:ext>
          </a:extLst>
        </cdr:cNvPr>
        <cdr:cNvCxnSpPr/>
      </cdr:nvCxnSpPr>
      <cdr:spPr>
        <a:xfrm xmlns:a="http://schemas.openxmlformats.org/drawingml/2006/main">
          <a:off x="3574199" y="1099794"/>
          <a:ext cx="176752" cy="37314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0.45646</cdr:x>
      <cdr:y>0.5186</cdr:y>
    </cdr:from>
    <cdr:to>
      <cdr:x>0.87685</cdr:x>
      <cdr:y>0.64884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A9FC9AF0-BE78-7416-85C0-40151941C888}"/>
            </a:ext>
          </a:extLst>
        </cdr:cNvPr>
        <cdr:cNvSpPr txBox="1"/>
      </cdr:nvSpPr>
      <cdr:spPr>
        <a:xfrm xmlns:a="http://schemas.openxmlformats.org/drawingml/2006/main">
          <a:off x="2814816" y="1459846"/>
          <a:ext cx="2592371" cy="366598"/>
        </a:xfrm>
        <a:prstGeom xmlns:a="http://schemas.openxmlformats.org/drawingml/2006/main" prst="rect">
          <a:avLst/>
        </a:prstGeom>
        <a:ln xmlns:a="http://schemas.openxmlformats.org/drawingml/2006/main" cmpd="sng">
          <a:solidFill>
            <a:srgbClr val="FF0000">
              <a:alpha val="87000"/>
            </a:srgbClr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200" b="1" dirty="0"/>
            <a:t>Significant</a:t>
          </a:r>
          <a:r>
            <a:rPr lang="en-GB" sz="1200" b="1" baseline="0" dirty="0"/>
            <a:t> Decrease in March</a:t>
          </a:r>
          <a:endParaRPr lang="en-GB" sz="12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08/07/2024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08/07/2024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3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947" y="1183589"/>
            <a:ext cx="5398072" cy="1506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8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8" b="1" i="0">
                <a:solidFill>
                  <a:srgbClr val="4A4A4A"/>
                </a:solidFill>
                <a:latin typeface="Arial"/>
                <a:cs typeface="Arial"/>
              </a:defRPr>
            </a:lvl1pPr>
          </a:lstStyle>
          <a:p>
            <a:pPr marL="11516"/>
            <a:r>
              <a:rPr lang="en-GB" spc="14"/>
              <a:t>Customer</a:t>
            </a:r>
            <a:r>
              <a:rPr lang="en-GB" spc="-73"/>
              <a:t> </a:t>
            </a:r>
            <a:r>
              <a:rPr lang="en-GB" spc="18"/>
              <a:t>Strategy</a:t>
            </a:r>
            <a:r>
              <a:rPr lang="en-GB" spc="-27"/>
              <a:t> </a:t>
            </a:r>
            <a:r>
              <a:rPr lang="en-GB" b="0" spc="-5">
                <a:latin typeface="Arial MT"/>
                <a:cs typeface="Arial MT"/>
              </a:rPr>
              <a:t>February</a:t>
            </a:r>
            <a:r>
              <a:rPr lang="en-GB" b="0" spc="-32">
                <a:latin typeface="Arial MT"/>
                <a:cs typeface="Arial MT"/>
              </a:rPr>
              <a:t> </a:t>
            </a:r>
            <a:r>
              <a:rPr lang="en-GB" b="0" spc="23">
                <a:latin typeface="Arial MT"/>
                <a:cs typeface="Arial MT"/>
              </a:rPr>
              <a:t>2023</a:t>
            </a:r>
            <a:endParaRPr lang="en-GB" b="0" spc="23" dirty="0">
              <a:latin typeface="Arial MT"/>
              <a:cs typeface="Arial MT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88" b="1" i="0">
                <a:solidFill>
                  <a:srgbClr val="4A4A4A"/>
                </a:solidFill>
                <a:latin typeface="Arial"/>
                <a:cs typeface="Arial"/>
              </a:defRPr>
            </a:lvl1pPr>
          </a:lstStyle>
          <a:p>
            <a:pPr marL="34549"/>
            <a:fld id="{81D60167-4931-47E6-BA6A-407CBD079E47}" type="slidenum">
              <a:rPr lang="en-GB" spc="95" smtClean="0"/>
              <a:pPr marL="34549"/>
              <a:t>‹#›</a:t>
            </a:fld>
            <a:endParaRPr lang="en-GB" spc="95" dirty="0"/>
          </a:p>
        </p:txBody>
      </p:sp>
    </p:spTree>
    <p:extLst>
      <p:ext uri="{BB962C8B-B14F-4D97-AF65-F5344CB8AC3E}">
        <p14:creationId xmlns:p14="http://schemas.microsoft.com/office/powerpoint/2010/main" val="22782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7607" y="11"/>
            <a:ext cx="9695634" cy="695842"/>
            <a:chOff x="0" y="12"/>
            <a:chExt cx="10692130" cy="4578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17"/>
              <a:ext cx="3399941" cy="451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263" y="12"/>
              <a:ext cx="7590739" cy="45782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230746" y="133854"/>
            <a:ext cx="579274" cy="561999"/>
          </a:xfrm>
          <a:custGeom>
            <a:avLst/>
            <a:gdLst/>
            <a:ahLst/>
            <a:cxnLst/>
            <a:rect l="l" t="t" r="r" b="b"/>
            <a:pathLst>
              <a:path w="638809" h="619760">
                <a:moveTo>
                  <a:pt x="20497" y="144170"/>
                </a:moveTo>
                <a:lnTo>
                  <a:pt x="0" y="144170"/>
                </a:lnTo>
                <a:lnTo>
                  <a:pt x="0" y="167805"/>
                </a:lnTo>
                <a:lnTo>
                  <a:pt x="20497" y="167805"/>
                </a:lnTo>
                <a:lnTo>
                  <a:pt x="20497" y="144170"/>
                </a:lnTo>
                <a:close/>
              </a:path>
              <a:path w="638809" h="619760">
                <a:moveTo>
                  <a:pt x="267195" y="497281"/>
                </a:moveTo>
                <a:lnTo>
                  <a:pt x="244284" y="497281"/>
                </a:lnTo>
                <a:lnTo>
                  <a:pt x="244284" y="520179"/>
                </a:lnTo>
                <a:lnTo>
                  <a:pt x="267195" y="520179"/>
                </a:lnTo>
                <a:lnTo>
                  <a:pt x="267195" y="497281"/>
                </a:lnTo>
                <a:close/>
              </a:path>
              <a:path w="638809" h="619760">
                <a:moveTo>
                  <a:pt x="267195" y="450062"/>
                </a:moveTo>
                <a:lnTo>
                  <a:pt x="244284" y="450062"/>
                </a:lnTo>
                <a:lnTo>
                  <a:pt x="244284" y="472973"/>
                </a:lnTo>
                <a:lnTo>
                  <a:pt x="267195" y="472973"/>
                </a:lnTo>
                <a:lnTo>
                  <a:pt x="267195" y="450062"/>
                </a:lnTo>
                <a:close/>
              </a:path>
              <a:path w="638809" h="619760">
                <a:moveTo>
                  <a:pt x="286613" y="539686"/>
                </a:moveTo>
                <a:lnTo>
                  <a:pt x="263702" y="539686"/>
                </a:lnTo>
                <a:lnTo>
                  <a:pt x="263702" y="562597"/>
                </a:lnTo>
                <a:lnTo>
                  <a:pt x="286613" y="562597"/>
                </a:lnTo>
                <a:lnTo>
                  <a:pt x="286613" y="539686"/>
                </a:lnTo>
                <a:close/>
              </a:path>
              <a:path w="638809" h="619760">
                <a:moveTo>
                  <a:pt x="289775" y="0"/>
                </a:moveTo>
                <a:lnTo>
                  <a:pt x="260515" y="0"/>
                </a:lnTo>
                <a:lnTo>
                  <a:pt x="260515" y="20497"/>
                </a:lnTo>
                <a:lnTo>
                  <a:pt x="289775" y="20497"/>
                </a:lnTo>
                <a:lnTo>
                  <a:pt x="289775" y="0"/>
                </a:lnTo>
                <a:close/>
              </a:path>
              <a:path w="638809" h="619760">
                <a:moveTo>
                  <a:pt x="321957" y="216712"/>
                </a:moveTo>
                <a:lnTo>
                  <a:pt x="314858" y="209829"/>
                </a:lnTo>
                <a:lnTo>
                  <a:pt x="217703" y="115722"/>
                </a:lnTo>
                <a:lnTo>
                  <a:pt x="188137" y="87083"/>
                </a:lnTo>
                <a:lnTo>
                  <a:pt x="56388" y="216763"/>
                </a:lnTo>
                <a:lnTo>
                  <a:pt x="70777" y="231368"/>
                </a:lnTo>
                <a:lnTo>
                  <a:pt x="90474" y="211975"/>
                </a:lnTo>
                <a:lnTo>
                  <a:pt x="90474" y="319722"/>
                </a:lnTo>
                <a:lnTo>
                  <a:pt x="110972" y="319722"/>
                </a:lnTo>
                <a:lnTo>
                  <a:pt x="110972" y="211975"/>
                </a:lnTo>
                <a:lnTo>
                  <a:pt x="110972" y="192557"/>
                </a:lnTo>
                <a:lnTo>
                  <a:pt x="110197" y="192557"/>
                </a:lnTo>
                <a:lnTo>
                  <a:pt x="188252" y="115722"/>
                </a:lnTo>
                <a:lnTo>
                  <a:pt x="264896" y="189966"/>
                </a:lnTo>
                <a:lnTo>
                  <a:pt x="264896" y="319722"/>
                </a:lnTo>
                <a:lnTo>
                  <a:pt x="285394" y="319722"/>
                </a:lnTo>
                <a:lnTo>
                  <a:pt x="285394" y="209829"/>
                </a:lnTo>
                <a:lnTo>
                  <a:pt x="307695" y="231432"/>
                </a:lnTo>
                <a:lnTo>
                  <a:pt x="321957" y="216712"/>
                </a:lnTo>
                <a:close/>
              </a:path>
              <a:path w="638809" h="619760">
                <a:moveTo>
                  <a:pt x="331203" y="561263"/>
                </a:moveTo>
                <a:lnTo>
                  <a:pt x="308292" y="561263"/>
                </a:lnTo>
                <a:lnTo>
                  <a:pt x="308292" y="584174"/>
                </a:lnTo>
                <a:lnTo>
                  <a:pt x="331203" y="584174"/>
                </a:lnTo>
                <a:lnTo>
                  <a:pt x="331203" y="561263"/>
                </a:lnTo>
                <a:close/>
              </a:path>
              <a:path w="638809" h="619760">
                <a:moveTo>
                  <a:pt x="375031" y="561263"/>
                </a:moveTo>
                <a:lnTo>
                  <a:pt x="352120" y="561263"/>
                </a:lnTo>
                <a:lnTo>
                  <a:pt x="352120" y="584174"/>
                </a:lnTo>
                <a:lnTo>
                  <a:pt x="375031" y="584174"/>
                </a:lnTo>
                <a:lnTo>
                  <a:pt x="375031" y="561263"/>
                </a:lnTo>
                <a:close/>
              </a:path>
              <a:path w="638809" h="619760">
                <a:moveTo>
                  <a:pt x="410603" y="35699"/>
                </a:moveTo>
                <a:lnTo>
                  <a:pt x="407797" y="21818"/>
                </a:lnTo>
                <a:lnTo>
                  <a:pt x="400138" y="10464"/>
                </a:lnTo>
                <a:lnTo>
                  <a:pt x="388785" y="2806"/>
                </a:lnTo>
                <a:lnTo>
                  <a:pt x="374904" y="0"/>
                </a:lnTo>
                <a:lnTo>
                  <a:pt x="314833" y="0"/>
                </a:lnTo>
                <a:lnTo>
                  <a:pt x="314833" y="20497"/>
                </a:lnTo>
                <a:lnTo>
                  <a:pt x="383286" y="20497"/>
                </a:lnTo>
                <a:lnTo>
                  <a:pt x="390105" y="27317"/>
                </a:lnTo>
                <a:lnTo>
                  <a:pt x="390105" y="78549"/>
                </a:lnTo>
                <a:lnTo>
                  <a:pt x="410603" y="78549"/>
                </a:lnTo>
                <a:lnTo>
                  <a:pt x="410603" y="35699"/>
                </a:lnTo>
                <a:close/>
              </a:path>
              <a:path w="638809" h="619760">
                <a:moveTo>
                  <a:pt x="638759" y="269684"/>
                </a:moveTo>
                <a:lnTo>
                  <a:pt x="635952" y="255803"/>
                </a:lnTo>
                <a:lnTo>
                  <a:pt x="635063" y="254482"/>
                </a:lnTo>
                <a:lnTo>
                  <a:pt x="628294" y="244449"/>
                </a:lnTo>
                <a:lnTo>
                  <a:pt x="618261" y="237693"/>
                </a:lnTo>
                <a:lnTo>
                  <a:pt x="618261" y="261302"/>
                </a:lnTo>
                <a:lnTo>
                  <a:pt x="618261" y="505142"/>
                </a:lnTo>
                <a:lnTo>
                  <a:pt x="611441" y="511962"/>
                </a:lnTo>
                <a:lnTo>
                  <a:pt x="564248" y="511962"/>
                </a:lnTo>
                <a:lnTo>
                  <a:pt x="564248" y="580669"/>
                </a:lnTo>
                <a:lnTo>
                  <a:pt x="504494" y="540410"/>
                </a:lnTo>
                <a:lnTo>
                  <a:pt x="476275" y="521398"/>
                </a:lnTo>
                <a:lnTo>
                  <a:pt x="474091" y="519925"/>
                </a:lnTo>
                <a:lnTo>
                  <a:pt x="324662" y="519925"/>
                </a:lnTo>
                <a:lnTo>
                  <a:pt x="323583" y="519887"/>
                </a:lnTo>
                <a:lnTo>
                  <a:pt x="322402" y="520166"/>
                </a:lnTo>
                <a:lnTo>
                  <a:pt x="316357" y="521398"/>
                </a:lnTo>
                <a:lnTo>
                  <a:pt x="308698" y="515175"/>
                </a:lnTo>
                <a:lnTo>
                  <a:pt x="306781" y="508838"/>
                </a:lnTo>
                <a:lnTo>
                  <a:pt x="306781" y="405980"/>
                </a:lnTo>
                <a:lnTo>
                  <a:pt x="341541" y="405980"/>
                </a:lnTo>
                <a:lnTo>
                  <a:pt x="341541" y="405549"/>
                </a:lnTo>
                <a:lnTo>
                  <a:pt x="355295" y="400900"/>
                </a:lnTo>
                <a:lnTo>
                  <a:pt x="366344" y="391947"/>
                </a:lnTo>
                <a:lnTo>
                  <a:pt x="373710" y="379717"/>
                </a:lnTo>
                <a:lnTo>
                  <a:pt x="376389" y="365175"/>
                </a:lnTo>
                <a:lnTo>
                  <a:pt x="376389" y="254482"/>
                </a:lnTo>
                <a:lnTo>
                  <a:pt x="611441" y="254482"/>
                </a:lnTo>
                <a:lnTo>
                  <a:pt x="618261" y="261302"/>
                </a:lnTo>
                <a:lnTo>
                  <a:pt x="618261" y="237693"/>
                </a:lnTo>
                <a:lnTo>
                  <a:pt x="616940" y="236791"/>
                </a:lnTo>
                <a:lnTo>
                  <a:pt x="603059" y="233984"/>
                </a:lnTo>
                <a:lnTo>
                  <a:pt x="376389" y="233984"/>
                </a:lnTo>
                <a:lnTo>
                  <a:pt x="376389" y="92494"/>
                </a:lnTo>
                <a:lnTo>
                  <a:pt x="373176" y="76619"/>
                </a:lnTo>
                <a:lnTo>
                  <a:pt x="370179" y="72174"/>
                </a:lnTo>
                <a:lnTo>
                  <a:pt x="364426" y="63639"/>
                </a:lnTo>
                <a:lnTo>
                  <a:pt x="351459" y="54889"/>
                </a:lnTo>
                <a:lnTo>
                  <a:pt x="335584" y="51676"/>
                </a:lnTo>
                <a:lnTo>
                  <a:pt x="40817" y="51676"/>
                </a:lnTo>
                <a:lnTo>
                  <a:pt x="24942" y="54889"/>
                </a:lnTo>
                <a:lnTo>
                  <a:pt x="11976" y="63639"/>
                </a:lnTo>
                <a:lnTo>
                  <a:pt x="3213" y="76619"/>
                </a:lnTo>
                <a:lnTo>
                  <a:pt x="0" y="92494"/>
                </a:lnTo>
                <a:lnTo>
                  <a:pt x="0" y="118287"/>
                </a:lnTo>
                <a:lnTo>
                  <a:pt x="20497" y="118287"/>
                </a:lnTo>
                <a:lnTo>
                  <a:pt x="20497" y="92494"/>
                </a:lnTo>
                <a:lnTo>
                  <a:pt x="22098" y="84594"/>
                </a:lnTo>
                <a:lnTo>
                  <a:pt x="26454" y="78130"/>
                </a:lnTo>
                <a:lnTo>
                  <a:pt x="32918" y="73774"/>
                </a:lnTo>
                <a:lnTo>
                  <a:pt x="40817" y="72174"/>
                </a:lnTo>
                <a:lnTo>
                  <a:pt x="335584" y="72174"/>
                </a:lnTo>
                <a:lnTo>
                  <a:pt x="343484" y="73774"/>
                </a:lnTo>
                <a:lnTo>
                  <a:pt x="349935" y="78130"/>
                </a:lnTo>
                <a:lnTo>
                  <a:pt x="354291" y="84594"/>
                </a:lnTo>
                <a:lnTo>
                  <a:pt x="355892" y="92494"/>
                </a:lnTo>
                <a:lnTo>
                  <a:pt x="355892" y="365175"/>
                </a:lnTo>
                <a:lnTo>
                  <a:pt x="354291" y="373075"/>
                </a:lnTo>
                <a:lnTo>
                  <a:pt x="349935" y="379526"/>
                </a:lnTo>
                <a:lnTo>
                  <a:pt x="343484" y="383882"/>
                </a:lnTo>
                <a:lnTo>
                  <a:pt x="335584" y="385483"/>
                </a:lnTo>
                <a:lnTo>
                  <a:pt x="158267" y="385483"/>
                </a:lnTo>
                <a:lnTo>
                  <a:pt x="77203" y="441909"/>
                </a:lnTo>
                <a:lnTo>
                  <a:pt x="77203" y="385483"/>
                </a:lnTo>
                <a:lnTo>
                  <a:pt x="40817" y="385483"/>
                </a:lnTo>
                <a:lnTo>
                  <a:pt x="32918" y="383882"/>
                </a:lnTo>
                <a:lnTo>
                  <a:pt x="26454" y="379526"/>
                </a:lnTo>
                <a:lnTo>
                  <a:pt x="22098" y="373075"/>
                </a:lnTo>
                <a:lnTo>
                  <a:pt x="20497" y="365175"/>
                </a:lnTo>
                <a:lnTo>
                  <a:pt x="20497" y="198183"/>
                </a:lnTo>
                <a:lnTo>
                  <a:pt x="0" y="198183"/>
                </a:lnTo>
                <a:lnTo>
                  <a:pt x="0" y="365175"/>
                </a:lnTo>
                <a:lnTo>
                  <a:pt x="3213" y="381038"/>
                </a:lnTo>
                <a:lnTo>
                  <a:pt x="11976" y="394017"/>
                </a:lnTo>
                <a:lnTo>
                  <a:pt x="24942" y="402767"/>
                </a:lnTo>
                <a:lnTo>
                  <a:pt x="40817" y="405980"/>
                </a:lnTo>
                <a:lnTo>
                  <a:pt x="56705" y="405980"/>
                </a:lnTo>
                <a:lnTo>
                  <a:pt x="56705" y="481139"/>
                </a:lnTo>
                <a:lnTo>
                  <a:pt x="113080" y="441909"/>
                </a:lnTo>
                <a:lnTo>
                  <a:pt x="164706" y="405980"/>
                </a:lnTo>
                <a:lnTo>
                  <a:pt x="286283" y="405980"/>
                </a:lnTo>
                <a:lnTo>
                  <a:pt x="286283" y="499783"/>
                </a:lnTo>
                <a:lnTo>
                  <a:pt x="287134" y="510882"/>
                </a:lnTo>
                <a:lnTo>
                  <a:pt x="314883" y="540588"/>
                </a:lnTo>
                <a:lnTo>
                  <a:pt x="321246" y="540867"/>
                </a:lnTo>
                <a:lnTo>
                  <a:pt x="325640" y="540410"/>
                </a:lnTo>
                <a:lnTo>
                  <a:pt x="467829" y="540410"/>
                </a:lnTo>
                <a:lnTo>
                  <a:pt x="584746" y="619201"/>
                </a:lnTo>
                <a:lnTo>
                  <a:pt x="584746" y="580669"/>
                </a:lnTo>
                <a:lnTo>
                  <a:pt x="584746" y="532460"/>
                </a:lnTo>
                <a:lnTo>
                  <a:pt x="603059" y="532460"/>
                </a:lnTo>
                <a:lnTo>
                  <a:pt x="616940" y="529653"/>
                </a:lnTo>
                <a:lnTo>
                  <a:pt x="628294" y="521995"/>
                </a:lnTo>
                <a:lnTo>
                  <a:pt x="635952" y="510641"/>
                </a:lnTo>
                <a:lnTo>
                  <a:pt x="638759" y="496760"/>
                </a:lnTo>
                <a:lnTo>
                  <a:pt x="638759" y="269684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33767" y="6427707"/>
            <a:ext cx="3731305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lang="en-US" spc="23" dirty="0">
                <a:latin typeface="Arial MT"/>
                <a:cs typeface="Arial MT"/>
              </a:rPr>
              <a:t>Northwest Housing</a:t>
            </a:r>
            <a:endParaRPr spc="2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470297" y="5845783"/>
            <a:ext cx="2487537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549"/>
            <a:fld id="{81D60167-4931-47E6-BA6A-407CBD079E47}" type="slidenum">
              <a:rPr spc="95" dirty="0"/>
              <a:pPr marL="34549"/>
              <a:t>1</a:t>
            </a:fld>
            <a:endParaRPr spc="95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35316E-7BD1-632E-60AC-5AA39C14380E}"/>
              </a:ext>
            </a:extLst>
          </p:cNvPr>
          <p:cNvSpPr txBox="1">
            <a:spLocks/>
          </p:cNvSpPr>
          <p:nvPr/>
        </p:nvSpPr>
        <p:spPr>
          <a:xfrm>
            <a:off x="1247607" y="549007"/>
            <a:ext cx="9204332" cy="30223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32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6000" dirty="0">
                <a:latin typeface="+mj-lt"/>
              </a:rPr>
              <a:t>Northwest housing(NWH) Customer Satisfaction Survey Analysis</a:t>
            </a:r>
            <a:endParaRPr lang="en-GB" sz="6000" dirty="0">
              <a:latin typeface="+mj-lt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7F7343D-B8E4-8652-B7CB-C9A3E73CC0D7}"/>
              </a:ext>
            </a:extLst>
          </p:cNvPr>
          <p:cNvSpPr txBox="1">
            <a:spLocks/>
          </p:cNvSpPr>
          <p:nvPr/>
        </p:nvSpPr>
        <p:spPr>
          <a:xfrm>
            <a:off x="1247607" y="4119804"/>
            <a:ext cx="9500507" cy="806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Presented by: Margaret Okungbowa</a:t>
            </a:r>
            <a:endParaRPr lang="en-GB" sz="32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7607" y="11"/>
            <a:ext cx="9695634" cy="415164"/>
            <a:chOff x="0" y="12"/>
            <a:chExt cx="10692130" cy="4578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17"/>
              <a:ext cx="3399941" cy="451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263" y="12"/>
              <a:ext cx="7590739" cy="45782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230746" y="133854"/>
            <a:ext cx="579274" cy="561999"/>
          </a:xfrm>
          <a:custGeom>
            <a:avLst/>
            <a:gdLst/>
            <a:ahLst/>
            <a:cxnLst/>
            <a:rect l="l" t="t" r="r" b="b"/>
            <a:pathLst>
              <a:path w="638809" h="619760">
                <a:moveTo>
                  <a:pt x="20497" y="144170"/>
                </a:moveTo>
                <a:lnTo>
                  <a:pt x="0" y="144170"/>
                </a:lnTo>
                <a:lnTo>
                  <a:pt x="0" y="167805"/>
                </a:lnTo>
                <a:lnTo>
                  <a:pt x="20497" y="167805"/>
                </a:lnTo>
                <a:lnTo>
                  <a:pt x="20497" y="144170"/>
                </a:lnTo>
                <a:close/>
              </a:path>
              <a:path w="638809" h="619760">
                <a:moveTo>
                  <a:pt x="267195" y="497281"/>
                </a:moveTo>
                <a:lnTo>
                  <a:pt x="244284" y="497281"/>
                </a:lnTo>
                <a:lnTo>
                  <a:pt x="244284" y="520179"/>
                </a:lnTo>
                <a:lnTo>
                  <a:pt x="267195" y="520179"/>
                </a:lnTo>
                <a:lnTo>
                  <a:pt x="267195" y="497281"/>
                </a:lnTo>
                <a:close/>
              </a:path>
              <a:path w="638809" h="619760">
                <a:moveTo>
                  <a:pt x="267195" y="450062"/>
                </a:moveTo>
                <a:lnTo>
                  <a:pt x="244284" y="450062"/>
                </a:lnTo>
                <a:lnTo>
                  <a:pt x="244284" y="472973"/>
                </a:lnTo>
                <a:lnTo>
                  <a:pt x="267195" y="472973"/>
                </a:lnTo>
                <a:lnTo>
                  <a:pt x="267195" y="450062"/>
                </a:lnTo>
                <a:close/>
              </a:path>
              <a:path w="638809" h="619760">
                <a:moveTo>
                  <a:pt x="286613" y="539686"/>
                </a:moveTo>
                <a:lnTo>
                  <a:pt x="263702" y="539686"/>
                </a:lnTo>
                <a:lnTo>
                  <a:pt x="263702" y="562597"/>
                </a:lnTo>
                <a:lnTo>
                  <a:pt x="286613" y="562597"/>
                </a:lnTo>
                <a:lnTo>
                  <a:pt x="286613" y="539686"/>
                </a:lnTo>
                <a:close/>
              </a:path>
              <a:path w="638809" h="619760">
                <a:moveTo>
                  <a:pt x="289775" y="0"/>
                </a:moveTo>
                <a:lnTo>
                  <a:pt x="260515" y="0"/>
                </a:lnTo>
                <a:lnTo>
                  <a:pt x="260515" y="20497"/>
                </a:lnTo>
                <a:lnTo>
                  <a:pt x="289775" y="20497"/>
                </a:lnTo>
                <a:lnTo>
                  <a:pt x="289775" y="0"/>
                </a:lnTo>
                <a:close/>
              </a:path>
              <a:path w="638809" h="619760">
                <a:moveTo>
                  <a:pt x="321957" y="216712"/>
                </a:moveTo>
                <a:lnTo>
                  <a:pt x="314858" y="209829"/>
                </a:lnTo>
                <a:lnTo>
                  <a:pt x="217703" y="115722"/>
                </a:lnTo>
                <a:lnTo>
                  <a:pt x="188137" y="87083"/>
                </a:lnTo>
                <a:lnTo>
                  <a:pt x="56388" y="216763"/>
                </a:lnTo>
                <a:lnTo>
                  <a:pt x="70777" y="231368"/>
                </a:lnTo>
                <a:lnTo>
                  <a:pt x="90474" y="211975"/>
                </a:lnTo>
                <a:lnTo>
                  <a:pt x="90474" y="319722"/>
                </a:lnTo>
                <a:lnTo>
                  <a:pt x="110972" y="319722"/>
                </a:lnTo>
                <a:lnTo>
                  <a:pt x="110972" y="211975"/>
                </a:lnTo>
                <a:lnTo>
                  <a:pt x="110972" y="192557"/>
                </a:lnTo>
                <a:lnTo>
                  <a:pt x="110197" y="192557"/>
                </a:lnTo>
                <a:lnTo>
                  <a:pt x="188252" y="115722"/>
                </a:lnTo>
                <a:lnTo>
                  <a:pt x="264896" y="189966"/>
                </a:lnTo>
                <a:lnTo>
                  <a:pt x="264896" y="319722"/>
                </a:lnTo>
                <a:lnTo>
                  <a:pt x="285394" y="319722"/>
                </a:lnTo>
                <a:lnTo>
                  <a:pt x="285394" y="209829"/>
                </a:lnTo>
                <a:lnTo>
                  <a:pt x="307695" y="231432"/>
                </a:lnTo>
                <a:lnTo>
                  <a:pt x="321957" y="216712"/>
                </a:lnTo>
                <a:close/>
              </a:path>
              <a:path w="638809" h="619760">
                <a:moveTo>
                  <a:pt x="331203" y="561263"/>
                </a:moveTo>
                <a:lnTo>
                  <a:pt x="308292" y="561263"/>
                </a:lnTo>
                <a:lnTo>
                  <a:pt x="308292" y="584174"/>
                </a:lnTo>
                <a:lnTo>
                  <a:pt x="331203" y="584174"/>
                </a:lnTo>
                <a:lnTo>
                  <a:pt x="331203" y="561263"/>
                </a:lnTo>
                <a:close/>
              </a:path>
              <a:path w="638809" h="619760">
                <a:moveTo>
                  <a:pt x="375031" y="561263"/>
                </a:moveTo>
                <a:lnTo>
                  <a:pt x="352120" y="561263"/>
                </a:lnTo>
                <a:lnTo>
                  <a:pt x="352120" y="584174"/>
                </a:lnTo>
                <a:lnTo>
                  <a:pt x="375031" y="584174"/>
                </a:lnTo>
                <a:lnTo>
                  <a:pt x="375031" y="561263"/>
                </a:lnTo>
                <a:close/>
              </a:path>
              <a:path w="638809" h="619760">
                <a:moveTo>
                  <a:pt x="410603" y="35699"/>
                </a:moveTo>
                <a:lnTo>
                  <a:pt x="407797" y="21818"/>
                </a:lnTo>
                <a:lnTo>
                  <a:pt x="400138" y="10464"/>
                </a:lnTo>
                <a:lnTo>
                  <a:pt x="388785" y="2806"/>
                </a:lnTo>
                <a:lnTo>
                  <a:pt x="374904" y="0"/>
                </a:lnTo>
                <a:lnTo>
                  <a:pt x="314833" y="0"/>
                </a:lnTo>
                <a:lnTo>
                  <a:pt x="314833" y="20497"/>
                </a:lnTo>
                <a:lnTo>
                  <a:pt x="383286" y="20497"/>
                </a:lnTo>
                <a:lnTo>
                  <a:pt x="390105" y="27317"/>
                </a:lnTo>
                <a:lnTo>
                  <a:pt x="390105" y="78549"/>
                </a:lnTo>
                <a:lnTo>
                  <a:pt x="410603" y="78549"/>
                </a:lnTo>
                <a:lnTo>
                  <a:pt x="410603" y="35699"/>
                </a:lnTo>
                <a:close/>
              </a:path>
              <a:path w="638809" h="619760">
                <a:moveTo>
                  <a:pt x="638759" y="269684"/>
                </a:moveTo>
                <a:lnTo>
                  <a:pt x="635952" y="255803"/>
                </a:lnTo>
                <a:lnTo>
                  <a:pt x="635063" y="254482"/>
                </a:lnTo>
                <a:lnTo>
                  <a:pt x="628294" y="244449"/>
                </a:lnTo>
                <a:lnTo>
                  <a:pt x="618261" y="237693"/>
                </a:lnTo>
                <a:lnTo>
                  <a:pt x="618261" y="261302"/>
                </a:lnTo>
                <a:lnTo>
                  <a:pt x="618261" y="505142"/>
                </a:lnTo>
                <a:lnTo>
                  <a:pt x="611441" y="511962"/>
                </a:lnTo>
                <a:lnTo>
                  <a:pt x="564248" y="511962"/>
                </a:lnTo>
                <a:lnTo>
                  <a:pt x="564248" y="580669"/>
                </a:lnTo>
                <a:lnTo>
                  <a:pt x="504494" y="540410"/>
                </a:lnTo>
                <a:lnTo>
                  <a:pt x="476275" y="521398"/>
                </a:lnTo>
                <a:lnTo>
                  <a:pt x="474091" y="519925"/>
                </a:lnTo>
                <a:lnTo>
                  <a:pt x="324662" y="519925"/>
                </a:lnTo>
                <a:lnTo>
                  <a:pt x="323583" y="519887"/>
                </a:lnTo>
                <a:lnTo>
                  <a:pt x="322402" y="520166"/>
                </a:lnTo>
                <a:lnTo>
                  <a:pt x="316357" y="521398"/>
                </a:lnTo>
                <a:lnTo>
                  <a:pt x="308698" y="515175"/>
                </a:lnTo>
                <a:lnTo>
                  <a:pt x="306781" y="508838"/>
                </a:lnTo>
                <a:lnTo>
                  <a:pt x="306781" y="405980"/>
                </a:lnTo>
                <a:lnTo>
                  <a:pt x="341541" y="405980"/>
                </a:lnTo>
                <a:lnTo>
                  <a:pt x="341541" y="405549"/>
                </a:lnTo>
                <a:lnTo>
                  <a:pt x="355295" y="400900"/>
                </a:lnTo>
                <a:lnTo>
                  <a:pt x="366344" y="391947"/>
                </a:lnTo>
                <a:lnTo>
                  <a:pt x="373710" y="379717"/>
                </a:lnTo>
                <a:lnTo>
                  <a:pt x="376389" y="365175"/>
                </a:lnTo>
                <a:lnTo>
                  <a:pt x="376389" y="254482"/>
                </a:lnTo>
                <a:lnTo>
                  <a:pt x="611441" y="254482"/>
                </a:lnTo>
                <a:lnTo>
                  <a:pt x="618261" y="261302"/>
                </a:lnTo>
                <a:lnTo>
                  <a:pt x="618261" y="237693"/>
                </a:lnTo>
                <a:lnTo>
                  <a:pt x="616940" y="236791"/>
                </a:lnTo>
                <a:lnTo>
                  <a:pt x="603059" y="233984"/>
                </a:lnTo>
                <a:lnTo>
                  <a:pt x="376389" y="233984"/>
                </a:lnTo>
                <a:lnTo>
                  <a:pt x="376389" y="92494"/>
                </a:lnTo>
                <a:lnTo>
                  <a:pt x="373176" y="76619"/>
                </a:lnTo>
                <a:lnTo>
                  <a:pt x="370179" y="72174"/>
                </a:lnTo>
                <a:lnTo>
                  <a:pt x="364426" y="63639"/>
                </a:lnTo>
                <a:lnTo>
                  <a:pt x="351459" y="54889"/>
                </a:lnTo>
                <a:lnTo>
                  <a:pt x="335584" y="51676"/>
                </a:lnTo>
                <a:lnTo>
                  <a:pt x="40817" y="51676"/>
                </a:lnTo>
                <a:lnTo>
                  <a:pt x="24942" y="54889"/>
                </a:lnTo>
                <a:lnTo>
                  <a:pt x="11976" y="63639"/>
                </a:lnTo>
                <a:lnTo>
                  <a:pt x="3213" y="76619"/>
                </a:lnTo>
                <a:lnTo>
                  <a:pt x="0" y="92494"/>
                </a:lnTo>
                <a:lnTo>
                  <a:pt x="0" y="118287"/>
                </a:lnTo>
                <a:lnTo>
                  <a:pt x="20497" y="118287"/>
                </a:lnTo>
                <a:lnTo>
                  <a:pt x="20497" y="92494"/>
                </a:lnTo>
                <a:lnTo>
                  <a:pt x="22098" y="84594"/>
                </a:lnTo>
                <a:lnTo>
                  <a:pt x="26454" y="78130"/>
                </a:lnTo>
                <a:lnTo>
                  <a:pt x="32918" y="73774"/>
                </a:lnTo>
                <a:lnTo>
                  <a:pt x="40817" y="72174"/>
                </a:lnTo>
                <a:lnTo>
                  <a:pt x="335584" y="72174"/>
                </a:lnTo>
                <a:lnTo>
                  <a:pt x="343484" y="73774"/>
                </a:lnTo>
                <a:lnTo>
                  <a:pt x="349935" y="78130"/>
                </a:lnTo>
                <a:lnTo>
                  <a:pt x="354291" y="84594"/>
                </a:lnTo>
                <a:lnTo>
                  <a:pt x="355892" y="92494"/>
                </a:lnTo>
                <a:lnTo>
                  <a:pt x="355892" y="365175"/>
                </a:lnTo>
                <a:lnTo>
                  <a:pt x="354291" y="373075"/>
                </a:lnTo>
                <a:lnTo>
                  <a:pt x="349935" y="379526"/>
                </a:lnTo>
                <a:lnTo>
                  <a:pt x="343484" y="383882"/>
                </a:lnTo>
                <a:lnTo>
                  <a:pt x="335584" y="385483"/>
                </a:lnTo>
                <a:lnTo>
                  <a:pt x="158267" y="385483"/>
                </a:lnTo>
                <a:lnTo>
                  <a:pt x="77203" y="441909"/>
                </a:lnTo>
                <a:lnTo>
                  <a:pt x="77203" y="385483"/>
                </a:lnTo>
                <a:lnTo>
                  <a:pt x="40817" y="385483"/>
                </a:lnTo>
                <a:lnTo>
                  <a:pt x="32918" y="383882"/>
                </a:lnTo>
                <a:lnTo>
                  <a:pt x="26454" y="379526"/>
                </a:lnTo>
                <a:lnTo>
                  <a:pt x="22098" y="373075"/>
                </a:lnTo>
                <a:lnTo>
                  <a:pt x="20497" y="365175"/>
                </a:lnTo>
                <a:lnTo>
                  <a:pt x="20497" y="198183"/>
                </a:lnTo>
                <a:lnTo>
                  <a:pt x="0" y="198183"/>
                </a:lnTo>
                <a:lnTo>
                  <a:pt x="0" y="365175"/>
                </a:lnTo>
                <a:lnTo>
                  <a:pt x="3213" y="381038"/>
                </a:lnTo>
                <a:lnTo>
                  <a:pt x="11976" y="394017"/>
                </a:lnTo>
                <a:lnTo>
                  <a:pt x="24942" y="402767"/>
                </a:lnTo>
                <a:lnTo>
                  <a:pt x="40817" y="405980"/>
                </a:lnTo>
                <a:lnTo>
                  <a:pt x="56705" y="405980"/>
                </a:lnTo>
                <a:lnTo>
                  <a:pt x="56705" y="481139"/>
                </a:lnTo>
                <a:lnTo>
                  <a:pt x="113080" y="441909"/>
                </a:lnTo>
                <a:lnTo>
                  <a:pt x="164706" y="405980"/>
                </a:lnTo>
                <a:lnTo>
                  <a:pt x="286283" y="405980"/>
                </a:lnTo>
                <a:lnTo>
                  <a:pt x="286283" y="499783"/>
                </a:lnTo>
                <a:lnTo>
                  <a:pt x="287134" y="510882"/>
                </a:lnTo>
                <a:lnTo>
                  <a:pt x="314883" y="540588"/>
                </a:lnTo>
                <a:lnTo>
                  <a:pt x="321246" y="540867"/>
                </a:lnTo>
                <a:lnTo>
                  <a:pt x="325640" y="540410"/>
                </a:lnTo>
                <a:lnTo>
                  <a:pt x="467829" y="540410"/>
                </a:lnTo>
                <a:lnTo>
                  <a:pt x="584746" y="619201"/>
                </a:lnTo>
                <a:lnTo>
                  <a:pt x="584746" y="580669"/>
                </a:lnTo>
                <a:lnTo>
                  <a:pt x="584746" y="532460"/>
                </a:lnTo>
                <a:lnTo>
                  <a:pt x="603059" y="532460"/>
                </a:lnTo>
                <a:lnTo>
                  <a:pt x="616940" y="529653"/>
                </a:lnTo>
                <a:lnTo>
                  <a:pt x="628294" y="521995"/>
                </a:lnTo>
                <a:lnTo>
                  <a:pt x="635952" y="510641"/>
                </a:lnTo>
                <a:lnTo>
                  <a:pt x="638759" y="496760"/>
                </a:lnTo>
                <a:lnTo>
                  <a:pt x="638759" y="269684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33767" y="6427707"/>
            <a:ext cx="3731305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lang="en-US" spc="14" dirty="0"/>
              <a:t>NW Housing Overview &amp; Findings 2024</a:t>
            </a:r>
            <a:endParaRPr spc="2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470297" y="5845783"/>
            <a:ext cx="2487537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549"/>
            <a:fld id="{81D60167-4931-47E6-BA6A-407CBD079E47}" type="slidenum">
              <a:rPr spc="95" dirty="0"/>
              <a:pPr marL="34549"/>
              <a:t>2</a:t>
            </a:fld>
            <a:endParaRPr spc="95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1423D6-F92A-7A19-2AE0-BC450D0CADD6}"/>
              </a:ext>
            </a:extLst>
          </p:cNvPr>
          <p:cNvSpPr txBox="1">
            <a:spLocks/>
          </p:cNvSpPr>
          <p:nvPr/>
        </p:nvSpPr>
        <p:spPr>
          <a:xfrm>
            <a:off x="382772" y="882502"/>
            <a:ext cx="5411972" cy="2277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GB" sz="7200" b="1" dirty="0"/>
              <a:t>Key findings</a:t>
            </a:r>
            <a:r>
              <a:rPr lang="en-GB" sz="7200" dirty="0"/>
              <a:t>:</a:t>
            </a:r>
          </a:p>
          <a:p>
            <a:r>
              <a:rPr lang="en-GB" sz="7200" dirty="0"/>
              <a:t>Significant decrease in customer satisfaction by March</a:t>
            </a:r>
          </a:p>
          <a:p>
            <a:r>
              <a:rPr lang="en-GB" sz="7200" dirty="0"/>
              <a:t>Slow and consistent increase in customer dissatisfaction in the west Region</a:t>
            </a:r>
          </a:p>
          <a:p>
            <a:r>
              <a:rPr lang="en-GB" sz="7200" dirty="0"/>
              <a:t>Significant increase in customer satisfaction In April </a:t>
            </a:r>
          </a:p>
          <a:p>
            <a:r>
              <a:rPr lang="en-GB" sz="7200" dirty="0"/>
              <a:t>Evidence of customer dissatisfaction by the majority of the NHG Team in February</a:t>
            </a:r>
          </a:p>
          <a:p>
            <a:pPr marL="0" indent="0">
              <a:buNone/>
            </a:pPr>
            <a:br>
              <a:rPr lang="en-GB" sz="7200" dirty="0"/>
            </a:br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222B73-395A-A913-F41D-F5F01C34E46C}"/>
              </a:ext>
            </a:extLst>
          </p:cNvPr>
          <p:cNvSpPr txBox="1">
            <a:spLocks/>
          </p:cNvSpPr>
          <p:nvPr/>
        </p:nvSpPr>
        <p:spPr>
          <a:xfrm rot="10800000" flipV="1">
            <a:off x="2385430" y="434421"/>
            <a:ext cx="8134953" cy="428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32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>
                <a:latin typeface="+mj-lt"/>
              </a:rPr>
              <a:t>Month-on-Month Customer Satisfaction Trend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BA0CAA3-542A-F3FC-7461-B53DBF91F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49759"/>
              </p:ext>
            </p:extLst>
          </p:nvPr>
        </p:nvGraphicFramePr>
        <p:xfrm>
          <a:off x="350151" y="3429000"/>
          <a:ext cx="5745849" cy="284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036DE4-4953-F13D-D593-6EBEFF7A6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750735"/>
              </p:ext>
            </p:extLst>
          </p:nvPr>
        </p:nvGraphicFramePr>
        <p:xfrm>
          <a:off x="6592186" y="982834"/>
          <a:ext cx="5135526" cy="2713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 descr="Chart type: Line. For 'interaction_data.region_name: Housing West', survey.questions.visits_general_satisfaction.answer.value decreases over time.&#10;&#10;Description automatically generated">
            <a:extLst>
              <a:ext uri="{FF2B5EF4-FFF2-40B4-BE49-F238E27FC236}">
                <a16:creationId xmlns:a16="http://schemas.microsoft.com/office/drawing/2014/main" id="{7BF6CB69-967B-BB30-01CA-3B3B439F5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67115"/>
              </p:ext>
            </p:extLst>
          </p:nvPr>
        </p:nvGraphicFramePr>
        <p:xfrm>
          <a:off x="5996763" y="3678865"/>
          <a:ext cx="5845086" cy="249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0250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7607" y="11"/>
            <a:ext cx="9672030" cy="283251"/>
            <a:chOff x="0" y="12"/>
            <a:chExt cx="10692130" cy="4578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17"/>
              <a:ext cx="3399941" cy="451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263" y="12"/>
              <a:ext cx="7590739" cy="45782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340247" y="5145"/>
            <a:ext cx="579274" cy="561999"/>
          </a:xfrm>
          <a:custGeom>
            <a:avLst/>
            <a:gdLst/>
            <a:ahLst/>
            <a:cxnLst/>
            <a:rect l="l" t="t" r="r" b="b"/>
            <a:pathLst>
              <a:path w="638809" h="619760">
                <a:moveTo>
                  <a:pt x="20497" y="144170"/>
                </a:moveTo>
                <a:lnTo>
                  <a:pt x="0" y="144170"/>
                </a:lnTo>
                <a:lnTo>
                  <a:pt x="0" y="167805"/>
                </a:lnTo>
                <a:lnTo>
                  <a:pt x="20497" y="167805"/>
                </a:lnTo>
                <a:lnTo>
                  <a:pt x="20497" y="144170"/>
                </a:lnTo>
                <a:close/>
              </a:path>
              <a:path w="638809" h="619760">
                <a:moveTo>
                  <a:pt x="267195" y="497281"/>
                </a:moveTo>
                <a:lnTo>
                  <a:pt x="244284" y="497281"/>
                </a:lnTo>
                <a:lnTo>
                  <a:pt x="244284" y="520179"/>
                </a:lnTo>
                <a:lnTo>
                  <a:pt x="267195" y="520179"/>
                </a:lnTo>
                <a:lnTo>
                  <a:pt x="267195" y="497281"/>
                </a:lnTo>
                <a:close/>
              </a:path>
              <a:path w="638809" h="619760">
                <a:moveTo>
                  <a:pt x="267195" y="450062"/>
                </a:moveTo>
                <a:lnTo>
                  <a:pt x="244284" y="450062"/>
                </a:lnTo>
                <a:lnTo>
                  <a:pt x="244284" y="472973"/>
                </a:lnTo>
                <a:lnTo>
                  <a:pt x="267195" y="472973"/>
                </a:lnTo>
                <a:lnTo>
                  <a:pt x="267195" y="450062"/>
                </a:lnTo>
                <a:close/>
              </a:path>
              <a:path w="638809" h="619760">
                <a:moveTo>
                  <a:pt x="286613" y="539686"/>
                </a:moveTo>
                <a:lnTo>
                  <a:pt x="263702" y="539686"/>
                </a:lnTo>
                <a:lnTo>
                  <a:pt x="263702" y="562597"/>
                </a:lnTo>
                <a:lnTo>
                  <a:pt x="286613" y="562597"/>
                </a:lnTo>
                <a:lnTo>
                  <a:pt x="286613" y="539686"/>
                </a:lnTo>
                <a:close/>
              </a:path>
              <a:path w="638809" h="619760">
                <a:moveTo>
                  <a:pt x="289775" y="0"/>
                </a:moveTo>
                <a:lnTo>
                  <a:pt x="260515" y="0"/>
                </a:lnTo>
                <a:lnTo>
                  <a:pt x="260515" y="20497"/>
                </a:lnTo>
                <a:lnTo>
                  <a:pt x="289775" y="20497"/>
                </a:lnTo>
                <a:lnTo>
                  <a:pt x="289775" y="0"/>
                </a:lnTo>
                <a:close/>
              </a:path>
              <a:path w="638809" h="619760">
                <a:moveTo>
                  <a:pt x="321957" y="216712"/>
                </a:moveTo>
                <a:lnTo>
                  <a:pt x="314858" y="209829"/>
                </a:lnTo>
                <a:lnTo>
                  <a:pt x="217703" y="115722"/>
                </a:lnTo>
                <a:lnTo>
                  <a:pt x="188137" y="87083"/>
                </a:lnTo>
                <a:lnTo>
                  <a:pt x="56388" y="216763"/>
                </a:lnTo>
                <a:lnTo>
                  <a:pt x="70777" y="231368"/>
                </a:lnTo>
                <a:lnTo>
                  <a:pt x="90474" y="211975"/>
                </a:lnTo>
                <a:lnTo>
                  <a:pt x="90474" y="319722"/>
                </a:lnTo>
                <a:lnTo>
                  <a:pt x="110972" y="319722"/>
                </a:lnTo>
                <a:lnTo>
                  <a:pt x="110972" y="211975"/>
                </a:lnTo>
                <a:lnTo>
                  <a:pt x="110972" y="192557"/>
                </a:lnTo>
                <a:lnTo>
                  <a:pt x="110197" y="192557"/>
                </a:lnTo>
                <a:lnTo>
                  <a:pt x="188252" y="115722"/>
                </a:lnTo>
                <a:lnTo>
                  <a:pt x="264896" y="189966"/>
                </a:lnTo>
                <a:lnTo>
                  <a:pt x="264896" y="319722"/>
                </a:lnTo>
                <a:lnTo>
                  <a:pt x="285394" y="319722"/>
                </a:lnTo>
                <a:lnTo>
                  <a:pt x="285394" y="209829"/>
                </a:lnTo>
                <a:lnTo>
                  <a:pt x="307695" y="231432"/>
                </a:lnTo>
                <a:lnTo>
                  <a:pt x="321957" y="216712"/>
                </a:lnTo>
                <a:close/>
              </a:path>
              <a:path w="638809" h="619760">
                <a:moveTo>
                  <a:pt x="331203" y="561263"/>
                </a:moveTo>
                <a:lnTo>
                  <a:pt x="308292" y="561263"/>
                </a:lnTo>
                <a:lnTo>
                  <a:pt x="308292" y="584174"/>
                </a:lnTo>
                <a:lnTo>
                  <a:pt x="331203" y="584174"/>
                </a:lnTo>
                <a:lnTo>
                  <a:pt x="331203" y="561263"/>
                </a:lnTo>
                <a:close/>
              </a:path>
              <a:path w="638809" h="619760">
                <a:moveTo>
                  <a:pt x="375031" y="561263"/>
                </a:moveTo>
                <a:lnTo>
                  <a:pt x="352120" y="561263"/>
                </a:lnTo>
                <a:lnTo>
                  <a:pt x="352120" y="584174"/>
                </a:lnTo>
                <a:lnTo>
                  <a:pt x="375031" y="584174"/>
                </a:lnTo>
                <a:lnTo>
                  <a:pt x="375031" y="561263"/>
                </a:lnTo>
                <a:close/>
              </a:path>
              <a:path w="638809" h="619760">
                <a:moveTo>
                  <a:pt x="410603" y="35699"/>
                </a:moveTo>
                <a:lnTo>
                  <a:pt x="407797" y="21818"/>
                </a:lnTo>
                <a:lnTo>
                  <a:pt x="400138" y="10464"/>
                </a:lnTo>
                <a:lnTo>
                  <a:pt x="388785" y="2806"/>
                </a:lnTo>
                <a:lnTo>
                  <a:pt x="374904" y="0"/>
                </a:lnTo>
                <a:lnTo>
                  <a:pt x="314833" y="0"/>
                </a:lnTo>
                <a:lnTo>
                  <a:pt x="314833" y="20497"/>
                </a:lnTo>
                <a:lnTo>
                  <a:pt x="383286" y="20497"/>
                </a:lnTo>
                <a:lnTo>
                  <a:pt x="390105" y="27317"/>
                </a:lnTo>
                <a:lnTo>
                  <a:pt x="390105" y="78549"/>
                </a:lnTo>
                <a:lnTo>
                  <a:pt x="410603" y="78549"/>
                </a:lnTo>
                <a:lnTo>
                  <a:pt x="410603" y="35699"/>
                </a:lnTo>
                <a:close/>
              </a:path>
              <a:path w="638809" h="619760">
                <a:moveTo>
                  <a:pt x="638759" y="269684"/>
                </a:moveTo>
                <a:lnTo>
                  <a:pt x="635952" y="255803"/>
                </a:lnTo>
                <a:lnTo>
                  <a:pt x="635063" y="254482"/>
                </a:lnTo>
                <a:lnTo>
                  <a:pt x="628294" y="244449"/>
                </a:lnTo>
                <a:lnTo>
                  <a:pt x="618261" y="237693"/>
                </a:lnTo>
                <a:lnTo>
                  <a:pt x="618261" y="261302"/>
                </a:lnTo>
                <a:lnTo>
                  <a:pt x="618261" y="505142"/>
                </a:lnTo>
                <a:lnTo>
                  <a:pt x="611441" y="511962"/>
                </a:lnTo>
                <a:lnTo>
                  <a:pt x="564248" y="511962"/>
                </a:lnTo>
                <a:lnTo>
                  <a:pt x="564248" y="580669"/>
                </a:lnTo>
                <a:lnTo>
                  <a:pt x="504494" y="540410"/>
                </a:lnTo>
                <a:lnTo>
                  <a:pt x="476275" y="521398"/>
                </a:lnTo>
                <a:lnTo>
                  <a:pt x="474091" y="519925"/>
                </a:lnTo>
                <a:lnTo>
                  <a:pt x="324662" y="519925"/>
                </a:lnTo>
                <a:lnTo>
                  <a:pt x="323583" y="519887"/>
                </a:lnTo>
                <a:lnTo>
                  <a:pt x="322402" y="520166"/>
                </a:lnTo>
                <a:lnTo>
                  <a:pt x="316357" y="521398"/>
                </a:lnTo>
                <a:lnTo>
                  <a:pt x="308698" y="515175"/>
                </a:lnTo>
                <a:lnTo>
                  <a:pt x="306781" y="508838"/>
                </a:lnTo>
                <a:lnTo>
                  <a:pt x="306781" y="405980"/>
                </a:lnTo>
                <a:lnTo>
                  <a:pt x="341541" y="405980"/>
                </a:lnTo>
                <a:lnTo>
                  <a:pt x="341541" y="405549"/>
                </a:lnTo>
                <a:lnTo>
                  <a:pt x="355295" y="400900"/>
                </a:lnTo>
                <a:lnTo>
                  <a:pt x="366344" y="391947"/>
                </a:lnTo>
                <a:lnTo>
                  <a:pt x="373710" y="379717"/>
                </a:lnTo>
                <a:lnTo>
                  <a:pt x="376389" y="365175"/>
                </a:lnTo>
                <a:lnTo>
                  <a:pt x="376389" y="254482"/>
                </a:lnTo>
                <a:lnTo>
                  <a:pt x="611441" y="254482"/>
                </a:lnTo>
                <a:lnTo>
                  <a:pt x="618261" y="261302"/>
                </a:lnTo>
                <a:lnTo>
                  <a:pt x="618261" y="237693"/>
                </a:lnTo>
                <a:lnTo>
                  <a:pt x="616940" y="236791"/>
                </a:lnTo>
                <a:lnTo>
                  <a:pt x="603059" y="233984"/>
                </a:lnTo>
                <a:lnTo>
                  <a:pt x="376389" y="233984"/>
                </a:lnTo>
                <a:lnTo>
                  <a:pt x="376389" y="92494"/>
                </a:lnTo>
                <a:lnTo>
                  <a:pt x="373176" y="76619"/>
                </a:lnTo>
                <a:lnTo>
                  <a:pt x="370179" y="72174"/>
                </a:lnTo>
                <a:lnTo>
                  <a:pt x="364426" y="63639"/>
                </a:lnTo>
                <a:lnTo>
                  <a:pt x="351459" y="54889"/>
                </a:lnTo>
                <a:lnTo>
                  <a:pt x="335584" y="51676"/>
                </a:lnTo>
                <a:lnTo>
                  <a:pt x="40817" y="51676"/>
                </a:lnTo>
                <a:lnTo>
                  <a:pt x="24942" y="54889"/>
                </a:lnTo>
                <a:lnTo>
                  <a:pt x="11976" y="63639"/>
                </a:lnTo>
                <a:lnTo>
                  <a:pt x="3213" y="76619"/>
                </a:lnTo>
                <a:lnTo>
                  <a:pt x="0" y="92494"/>
                </a:lnTo>
                <a:lnTo>
                  <a:pt x="0" y="118287"/>
                </a:lnTo>
                <a:lnTo>
                  <a:pt x="20497" y="118287"/>
                </a:lnTo>
                <a:lnTo>
                  <a:pt x="20497" y="92494"/>
                </a:lnTo>
                <a:lnTo>
                  <a:pt x="22098" y="84594"/>
                </a:lnTo>
                <a:lnTo>
                  <a:pt x="26454" y="78130"/>
                </a:lnTo>
                <a:lnTo>
                  <a:pt x="32918" y="73774"/>
                </a:lnTo>
                <a:lnTo>
                  <a:pt x="40817" y="72174"/>
                </a:lnTo>
                <a:lnTo>
                  <a:pt x="335584" y="72174"/>
                </a:lnTo>
                <a:lnTo>
                  <a:pt x="343484" y="73774"/>
                </a:lnTo>
                <a:lnTo>
                  <a:pt x="349935" y="78130"/>
                </a:lnTo>
                <a:lnTo>
                  <a:pt x="354291" y="84594"/>
                </a:lnTo>
                <a:lnTo>
                  <a:pt x="355892" y="92494"/>
                </a:lnTo>
                <a:lnTo>
                  <a:pt x="355892" y="365175"/>
                </a:lnTo>
                <a:lnTo>
                  <a:pt x="354291" y="373075"/>
                </a:lnTo>
                <a:lnTo>
                  <a:pt x="349935" y="379526"/>
                </a:lnTo>
                <a:lnTo>
                  <a:pt x="343484" y="383882"/>
                </a:lnTo>
                <a:lnTo>
                  <a:pt x="335584" y="385483"/>
                </a:lnTo>
                <a:lnTo>
                  <a:pt x="158267" y="385483"/>
                </a:lnTo>
                <a:lnTo>
                  <a:pt x="77203" y="441909"/>
                </a:lnTo>
                <a:lnTo>
                  <a:pt x="77203" y="385483"/>
                </a:lnTo>
                <a:lnTo>
                  <a:pt x="40817" y="385483"/>
                </a:lnTo>
                <a:lnTo>
                  <a:pt x="32918" y="383882"/>
                </a:lnTo>
                <a:lnTo>
                  <a:pt x="26454" y="379526"/>
                </a:lnTo>
                <a:lnTo>
                  <a:pt x="22098" y="373075"/>
                </a:lnTo>
                <a:lnTo>
                  <a:pt x="20497" y="365175"/>
                </a:lnTo>
                <a:lnTo>
                  <a:pt x="20497" y="198183"/>
                </a:lnTo>
                <a:lnTo>
                  <a:pt x="0" y="198183"/>
                </a:lnTo>
                <a:lnTo>
                  <a:pt x="0" y="365175"/>
                </a:lnTo>
                <a:lnTo>
                  <a:pt x="3213" y="381038"/>
                </a:lnTo>
                <a:lnTo>
                  <a:pt x="11976" y="394017"/>
                </a:lnTo>
                <a:lnTo>
                  <a:pt x="24942" y="402767"/>
                </a:lnTo>
                <a:lnTo>
                  <a:pt x="40817" y="405980"/>
                </a:lnTo>
                <a:lnTo>
                  <a:pt x="56705" y="405980"/>
                </a:lnTo>
                <a:lnTo>
                  <a:pt x="56705" y="481139"/>
                </a:lnTo>
                <a:lnTo>
                  <a:pt x="113080" y="441909"/>
                </a:lnTo>
                <a:lnTo>
                  <a:pt x="164706" y="405980"/>
                </a:lnTo>
                <a:lnTo>
                  <a:pt x="286283" y="405980"/>
                </a:lnTo>
                <a:lnTo>
                  <a:pt x="286283" y="499783"/>
                </a:lnTo>
                <a:lnTo>
                  <a:pt x="287134" y="510882"/>
                </a:lnTo>
                <a:lnTo>
                  <a:pt x="314883" y="540588"/>
                </a:lnTo>
                <a:lnTo>
                  <a:pt x="321246" y="540867"/>
                </a:lnTo>
                <a:lnTo>
                  <a:pt x="325640" y="540410"/>
                </a:lnTo>
                <a:lnTo>
                  <a:pt x="467829" y="540410"/>
                </a:lnTo>
                <a:lnTo>
                  <a:pt x="584746" y="619201"/>
                </a:lnTo>
                <a:lnTo>
                  <a:pt x="584746" y="580669"/>
                </a:lnTo>
                <a:lnTo>
                  <a:pt x="584746" y="532460"/>
                </a:lnTo>
                <a:lnTo>
                  <a:pt x="603059" y="532460"/>
                </a:lnTo>
                <a:lnTo>
                  <a:pt x="616940" y="529653"/>
                </a:lnTo>
                <a:lnTo>
                  <a:pt x="628294" y="521995"/>
                </a:lnTo>
                <a:lnTo>
                  <a:pt x="635952" y="510641"/>
                </a:lnTo>
                <a:lnTo>
                  <a:pt x="638759" y="496760"/>
                </a:lnTo>
                <a:lnTo>
                  <a:pt x="638759" y="269684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8460695" y="6478300"/>
            <a:ext cx="3731305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lang="en-US" spc="14" dirty="0"/>
              <a:t>NW Housing Overview &amp; Findings 2024</a:t>
            </a:r>
            <a:endParaRPr spc="2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470297" y="5845783"/>
            <a:ext cx="2487537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549"/>
            <a:fld id="{81D60167-4931-47E6-BA6A-407CBD079E47}" type="slidenum">
              <a:rPr spc="95" dirty="0"/>
              <a:pPr marL="34549"/>
              <a:t>3</a:t>
            </a:fld>
            <a:endParaRPr spc="95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63A84D-9BEC-00C7-2ECD-D63D5386E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996815"/>
              </p:ext>
            </p:extLst>
          </p:nvPr>
        </p:nvGraphicFramePr>
        <p:xfrm>
          <a:off x="272103" y="2904093"/>
          <a:ext cx="4327421" cy="3473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CA54526-73EB-FC62-0369-8DDDFCF7C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685744"/>
              </p:ext>
            </p:extLst>
          </p:nvPr>
        </p:nvGraphicFramePr>
        <p:xfrm>
          <a:off x="4693381" y="2852553"/>
          <a:ext cx="4683059" cy="389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8FB3C02-BC15-E848-F088-7DBFE9A7D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0563"/>
              </p:ext>
            </p:extLst>
          </p:nvPr>
        </p:nvGraphicFramePr>
        <p:xfrm>
          <a:off x="8755583" y="3642969"/>
          <a:ext cx="3126349" cy="267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8794F7D-E7B1-B4EF-10F6-EA38125F5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144751"/>
              </p:ext>
            </p:extLst>
          </p:nvPr>
        </p:nvGraphicFramePr>
        <p:xfrm>
          <a:off x="7846828" y="923051"/>
          <a:ext cx="4035104" cy="241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883982-242A-261A-9FEE-586CCF5F399E}"/>
              </a:ext>
            </a:extLst>
          </p:cNvPr>
          <p:cNvSpPr txBox="1">
            <a:spLocks/>
          </p:cNvSpPr>
          <p:nvPr/>
        </p:nvSpPr>
        <p:spPr>
          <a:xfrm>
            <a:off x="531627" y="853360"/>
            <a:ext cx="7240773" cy="18991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7200" b="1" dirty="0"/>
              <a:t>Key Findings: </a:t>
            </a:r>
          </a:p>
          <a:p>
            <a:pPr marL="342900" indent="-342900">
              <a:lnSpc>
                <a:spcPct val="120000"/>
              </a:lnSpc>
            </a:pPr>
            <a:r>
              <a:rPr lang="en-US" sz="7200" b="1" dirty="0"/>
              <a:t> </a:t>
            </a:r>
            <a:r>
              <a:rPr lang="en-US" sz="7200" dirty="0"/>
              <a:t>Highest satisfaction score: Housing IMR (4.00) </a:t>
            </a:r>
          </a:p>
          <a:p>
            <a:pPr marL="342900" indent="-342900">
              <a:lnSpc>
                <a:spcPct val="120000"/>
              </a:lnSpc>
            </a:pPr>
            <a:r>
              <a:rPr lang="en-US" sz="7200" dirty="0"/>
              <a:t> Lowest satisfaction score: Housing West Team 5 (2.33)</a:t>
            </a:r>
          </a:p>
          <a:p>
            <a:pPr marL="342900" indent="-342900">
              <a:lnSpc>
                <a:spcPct val="120000"/>
              </a:lnSpc>
            </a:pPr>
            <a:r>
              <a:rPr lang="en-US" sz="7200" dirty="0"/>
              <a:t>No communication is the most significant driver of dissatisfaction followed by unresolved issues and lack of support</a:t>
            </a:r>
            <a:br>
              <a:rPr lang="en-US" sz="7200" b="1" dirty="0"/>
            </a:br>
            <a:br>
              <a:rPr lang="en-US" sz="6400" b="1" dirty="0"/>
            </a:br>
            <a:endParaRPr lang="en-GB" sz="6400" b="1" dirty="0"/>
          </a:p>
          <a:p>
            <a:endParaRPr lang="en-GB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95993A4-0A48-16A5-2240-3C08E234CFDC}"/>
              </a:ext>
            </a:extLst>
          </p:cNvPr>
          <p:cNvSpPr txBox="1">
            <a:spLocks/>
          </p:cNvSpPr>
          <p:nvPr/>
        </p:nvSpPr>
        <p:spPr>
          <a:xfrm rot="10800000" flipV="1">
            <a:off x="1247607" y="415977"/>
            <a:ext cx="9350802" cy="4288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32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>
                <a:latin typeface="+mj-lt"/>
              </a:rPr>
              <a:t>Customer Satisfaction Overview &amp; Drivers of Dissatisfaction by Regions &amp; Teams</a:t>
            </a:r>
          </a:p>
        </p:txBody>
      </p:sp>
    </p:spTree>
    <p:extLst>
      <p:ext uri="{BB962C8B-B14F-4D97-AF65-F5344CB8AC3E}">
        <p14:creationId xmlns:p14="http://schemas.microsoft.com/office/powerpoint/2010/main" val="243489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7607" y="11"/>
            <a:ext cx="9695634" cy="415164"/>
            <a:chOff x="0" y="12"/>
            <a:chExt cx="10692130" cy="4578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17"/>
              <a:ext cx="3399941" cy="451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263" y="12"/>
              <a:ext cx="7590739" cy="45782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230746" y="133854"/>
            <a:ext cx="579274" cy="561999"/>
          </a:xfrm>
          <a:custGeom>
            <a:avLst/>
            <a:gdLst/>
            <a:ahLst/>
            <a:cxnLst/>
            <a:rect l="l" t="t" r="r" b="b"/>
            <a:pathLst>
              <a:path w="638809" h="619760">
                <a:moveTo>
                  <a:pt x="20497" y="144170"/>
                </a:moveTo>
                <a:lnTo>
                  <a:pt x="0" y="144170"/>
                </a:lnTo>
                <a:lnTo>
                  <a:pt x="0" y="167805"/>
                </a:lnTo>
                <a:lnTo>
                  <a:pt x="20497" y="167805"/>
                </a:lnTo>
                <a:lnTo>
                  <a:pt x="20497" y="144170"/>
                </a:lnTo>
                <a:close/>
              </a:path>
              <a:path w="638809" h="619760">
                <a:moveTo>
                  <a:pt x="267195" y="497281"/>
                </a:moveTo>
                <a:lnTo>
                  <a:pt x="244284" y="497281"/>
                </a:lnTo>
                <a:lnTo>
                  <a:pt x="244284" y="520179"/>
                </a:lnTo>
                <a:lnTo>
                  <a:pt x="267195" y="520179"/>
                </a:lnTo>
                <a:lnTo>
                  <a:pt x="267195" y="497281"/>
                </a:lnTo>
                <a:close/>
              </a:path>
              <a:path w="638809" h="619760">
                <a:moveTo>
                  <a:pt x="267195" y="450062"/>
                </a:moveTo>
                <a:lnTo>
                  <a:pt x="244284" y="450062"/>
                </a:lnTo>
                <a:lnTo>
                  <a:pt x="244284" y="472973"/>
                </a:lnTo>
                <a:lnTo>
                  <a:pt x="267195" y="472973"/>
                </a:lnTo>
                <a:lnTo>
                  <a:pt x="267195" y="450062"/>
                </a:lnTo>
                <a:close/>
              </a:path>
              <a:path w="638809" h="619760">
                <a:moveTo>
                  <a:pt x="286613" y="539686"/>
                </a:moveTo>
                <a:lnTo>
                  <a:pt x="263702" y="539686"/>
                </a:lnTo>
                <a:lnTo>
                  <a:pt x="263702" y="562597"/>
                </a:lnTo>
                <a:lnTo>
                  <a:pt x="286613" y="562597"/>
                </a:lnTo>
                <a:lnTo>
                  <a:pt x="286613" y="539686"/>
                </a:lnTo>
                <a:close/>
              </a:path>
              <a:path w="638809" h="619760">
                <a:moveTo>
                  <a:pt x="289775" y="0"/>
                </a:moveTo>
                <a:lnTo>
                  <a:pt x="260515" y="0"/>
                </a:lnTo>
                <a:lnTo>
                  <a:pt x="260515" y="20497"/>
                </a:lnTo>
                <a:lnTo>
                  <a:pt x="289775" y="20497"/>
                </a:lnTo>
                <a:lnTo>
                  <a:pt x="289775" y="0"/>
                </a:lnTo>
                <a:close/>
              </a:path>
              <a:path w="638809" h="619760">
                <a:moveTo>
                  <a:pt x="321957" y="216712"/>
                </a:moveTo>
                <a:lnTo>
                  <a:pt x="314858" y="209829"/>
                </a:lnTo>
                <a:lnTo>
                  <a:pt x="217703" y="115722"/>
                </a:lnTo>
                <a:lnTo>
                  <a:pt x="188137" y="87083"/>
                </a:lnTo>
                <a:lnTo>
                  <a:pt x="56388" y="216763"/>
                </a:lnTo>
                <a:lnTo>
                  <a:pt x="70777" y="231368"/>
                </a:lnTo>
                <a:lnTo>
                  <a:pt x="90474" y="211975"/>
                </a:lnTo>
                <a:lnTo>
                  <a:pt x="90474" y="319722"/>
                </a:lnTo>
                <a:lnTo>
                  <a:pt x="110972" y="319722"/>
                </a:lnTo>
                <a:lnTo>
                  <a:pt x="110972" y="211975"/>
                </a:lnTo>
                <a:lnTo>
                  <a:pt x="110972" y="192557"/>
                </a:lnTo>
                <a:lnTo>
                  <a:pt x="110197" y="192557"/>
                </a:lnTo>
                <a:lnTo>
                  <a:pt x="188252" y="115722"/>
                </a:lnTo>
                <a:lnTo>
                  <a:pt x="264896" y="189966"/>
                </a:lnTo>
                <a:lnTo>
                  <a:pt x="264896" y="319722"/>
                </a:lnTo>
                <a:lnTo>
                  <a:pt x="285394" y="319722"/>
                </a:lnTo>
                <a:lnTo>
                  <a:pt x="285394" y="209829"/>
                </a:lnTo>
                <a:lnTo>
                  <a:pt x="307695" y="231432"/>
                </a:lnTo>
                <a:lnTo>
                  <a:pt x="321957" y="216712"/>
                </a:lnTo>
                <a:close/>
              </a:path>
              <a:path w="638809" h="619760">
                <a:moveTo>
                  <a:pt x="331203" y="561263"/>
                </a:moveTo>
                <a:lnTo>
                  <a:pt x="308292" y="561263"/>
                </a:lnTo>
                <a:lnTo>
                  <a:pt x="308292" y="584174"/>
                </a:lnTo>
                <a:lnTo>
                  <a:pt x="331203" y="584174"/>
                </a:lnTo>
                <a:lnTo>
                  <a:pt x="331203" y="561263"/>
                </a:lnTo>
                <a:close/>
              </a:path>
              <a:path w="638809" h="619760">
                <a:moveTo>
                  <a:pt x="375031" y="561263"/>
                </a:moveTo>
                <a:lnTo>
                  <a:pt x="352120" y="561263"/>
                </a:lnTo>
                <a:lnTo>
                  <a:pt x="352120" y="584174"/>
                </a:lnTo>
                <a:lnTo>
                  <a:pt x="375031" y="584174"/>
                </a:lnTo>
                <a:lnTo>
                  <a:pt x="375031" y="561263"/>
                </a:lnTo>
                <a:close/>
              </a:path>
              <a:path w="638809" h="619760">
                <a:moveTo>
                  <a:pt x="410603" y="35699"/>
                </a:moveTo>
                <a:lnTo>
                  <a:pt x="407797" y="21818"/>
                </a:lnTo>
                <a:lnTo>
                  <a:pt x="400138" y="10464"/>
                </a:lnTo>
                <a:lnTo>
                  <a:pt x="388785" y="2806"/>
                </a:lnTo>
                <a:lnTo>
                  <a:pt x="374904" y="0"/>
                </a:lnTo>
                <a:lnTo>
                  <a:pt x="314833" y="0"/>
                </a:lnTo>
                <a:lnTo>
                  <a:pt x="314833" y="20497"/>
                </a:lnTo>
                <a:lnTo>
                  <a:pt x="383286" y="20497"/>
                </a:lnTo>
                <a:lnTo>
                  <a:pt x="390105" y="27317"/>
                </a:lnTo>
                <a:lnTo>
                  <a:pt x="390105" y="78549"/>
                </a:lnTo>
                <a:lnTo>
                  <a:pt x="410603" y="78549"/>
                </a:lnTo>
                <a:lnTo>
                  <a:pt x="410603" y="35699"/>
                </a:lnTo>
                <a:close/>
              </a:path>
              <a:path w="638809" h="619760">
                <a:moveTo>
                  <a:pt x="638759" y="269684"/>
                </a:moveTo>
                <a:lnTo>
                  <a:pt x="635952" y="255803"/>
                </a:lnTo>
                <a:lnTo>
                  <a:pt x="635063" y="254482"/>
                </a:lnTo>
                <a:lnTo>
                  <a:pt x="628294" y="244449"/>
                </a:lnTo>
                <a:lnTo>
                  <a:pt x="618261" y="237693"/>
                </a:lnTo>
                <a:lnTo>
                  <a:pt x="618261" y="261302"/>
                </a:lnTo>
                <a:lnTo>
                  <a:pt x="618261" y="505142"/>
                </a:lnTo>
                <a:lnTo>
                  <a:pt x="611441" y="511962"/>
                </a:lnTo>
                <a:lnTo>
                  <a:pt x="564248" y="511962"/>
                </a:lnTo>
                <a:lnTo>
                  <a:pt x="564248" y="580669"/>
                </a:lnTo>
                <a:lnTo>
                  <a:pt x="504494" y="540410"/>
                </a:lnTo>
                <a:lnTo>
                  <a:pt x="476275" y="521398"/>
                </a:lnTo>
                <a:lnTo>
                  <a:pt x="474091" y="519925"/>
                </a:lnTo>
                <a:lnTo>
                  <a:pt x="324662" y="519925"/>
                </a:lnTo>
                <a:lnTo>
                  <a:pt x="323583" y="519887"/>
                </a:lnTo>
                <a:lnTo>
                  <a:pt x="322402" y="520166"/>
                </a:lnTo>
                <a:lnTo>
                  <a:pt x="316357" y="521398"/>
                </a:lnTo>
                <a:lnTo>
                  <a:pt x="308698" y="515175"/>
                </a:lnTo>
                <a:lnTo>
                  <a:pt x="306781" y="508838"/>
                </a:lnTo>
                <a:lnTo>
                  <a:pt x="306781" y="405980"/>
                </a:lnTo>
                <a:lnTo>
                  <a:pt x="341541" y="405980"/>
                </a:lnTo>
                <a:lnTo>
                  <a:pt x="341541" y="405549"/>
                </a:lnTo>
                <a:lnTo>
                  <a:pt x="355295" y="400900"/>
                </a:lnTo>
                <a:lnTo>
                  <a:pt x="366344" y="391947"/>
                </a:lnTo>
                <a:lnTo>
                  <a:pt x="373710" y="379717"/>
                </a:lnTo>
                <a:lnTo>
                  <a:pt x="376389" y="365175"/>
                </a:lnTo>
                <a:lnTo>
                  <a:pt x="376389" y="254482"/>
                </a:lnTo>
                <a:lnTo>
                  <a:pt x="611441" y="254482"/>
                </a:lnTo>
                <a:lnTo>
                  <a:pt x="618261" y="261302"/>
                </a:lnTo>
                <a:lnTo>
                  <a:pt x="618261" y="237693"/>
                </a:lnTo>
                <a:lnTo>
                  <a:pt x="616940" y="236791"/>
                </a:lnTo>
                <a:lnTo>
                  <a:pt x="603059" y="233984"/>
                </a:lnTo>
                <a:lnTo>
                  <a:pt x="376389" y="233984"/>
                </a:lnTo>
                <a:lnTo>
                  <a:pt x="376389" y="92494"/>
                </a:lnTo>
                <a:lnTo>
                  <a:pt x="373176" y="76619"/>
                </a:lnTo>
                <a:lnTo>
                  <a:pt x="370179" y="72174"/>
                </a:lnTo>
                <a:lnTo>
                  <a:pt x="364426" y="63639"/>
                </a:lnTo>
                <a:lnTo>
                  <a:pt x="351459" y="54889"/>
                </a:lnTo>
                <a:lnTo>
                  <a:pt x="335584" y="51676"/>
                </a:lnTo>
                <a:lnTo>
                  <a:pt x="40817" y="51676"/>
                </a:lnTo>
                <a:lnTo>
                  <a:pt x="24942" y="54889"/>
                </a:lnTo>
                <a:lnTo>
                  <a:pt x="11976" y="63639"/>
                </a:lnTo>
                <a:lnTo>
                  <a:pt x="3213" y="76619"/>
                </a:lnTo>
                <a:lnTo>
                  <a:pt x="0" y="92494"/>
                </a:lnTo>
                <a:lnTo>
                  <a:pt x="0" y="118287"/>
                </a:lnTo>
                <a:lnTo>
                  <a:pt x="20497" y="118287"/>
                </a:lnTo>
                <a:lnTo>
                  <a:pt x="20497" y="92494"/>
                </a:lnTo>
                <a:lnTo>
                  <a:pt x="22098" y="84594"/>
                </a:lnTo>
                <a:lnTo>
                  <a:pt x="26454" y="78130"/>
                </a:lnTo>
                <a:lnTo>
                  <a:pt x="32918" y="73774"/>
                </a:lnTo>
                <a:lnTo>
                  <a:pt x="40817" y="72174"/>
                </a:lnTo>
                <a:lnTo>
                  <a:pt x="335584" y="72174"/>
                </a:lnTo>
                <a:lnTo>
                  <a:pt x="343484" y="73774"/>
                </a:lnTo>
                <a:lnTo>
                  <a:pt x="349935" y="78130"/>
                </a:lnTo>
                <a:lnTo>
                  <a:pt x="354291" y="84594"/>
                </a:lnTo>
                <a:lnTo>
                  <a:pt x="355892" y="92494"/>
                </a:lnTo>
                <a:lnTo>
                  <a:pt x="355892" y="365175"/>
                </a:lnTo>
                <a:lnTo>
                  <a:pt x="354291" y="373075"/>
                </a:lnTo>
                <a:lnTo>
                  <a:pt x="349935" y="379526"/>
                </a:lnTo>
                <a:lnTo>
                  <a:pt x="343484" y="383882"/>
                </a:lnTo>
                <a:lnTo>
                  <a:pt x="335584" y="385483"/>
                </a:lnTo>
                <a:lnTo>
                  <a:pt x="158267" y="385483"/>
                </a:lnTo>
                <a:lnTo>
                  <a:pt x="77203" y="441909"/>
                </a:lnTo>
                <a:lnTo>
                  <a:pt x="77203" y="385483"/>
                </a:lnTo>
                <a:lnTo>
                  <a:pt x="40817" y="385483"/>
                </a:lnTo>
                <a:lnTo>
                  <a:pt x="32918" y="383882"/>
                </a:lnTo>
                <a:lnTo>
                  <a:pt x="26454" y="379526"/>
                </a:lnTo>
                <a:lnTo>
                  <a:pt x="22098" y="373075"/>
                </a:lnTo>
                <a:lnTo>
                  <a:pt x="20497" y="365175"/>
                </a:lnTo>
                <a:lnTo>
                  <a:pt x="20497" y="198183"/>
                </a:lnTo>
                <a:lnTo>
                  <a:pt x="0" y="198183"/>
                </a:lnTo>
                <a:lnTo>
                  <a:pt x="0" y="365175"/>
                </a:lnTo>
                <a:lnTo>
                  <a:pt x="3213" y="381038"/>
                </a:lnTo>
                <a:lnTo>
                  <a:pt x="11976" y="394017"/>
                </a:lnTo>
                <a:lnTo>
                  <a:pt x="24942" y="402767"/>
                </a:lnTo>
                <a:lnTo>
                  <a:pt x="40817" y="405980"/>
                </a:lnTo>
                <a:lnTo>
                  <a:pt x="56705" y="405980"/>
                </a:lnTo>
                <a:lnTo>
                  <a:pt x="56705" y="481139"/>
                </a:lnTo>
                <a:lnTo>
                  <a:pt x="113080" y="441909"/>
                </a:lnTo>
                <a:lnTo>
                  <a:pt x="164706" y="405980"/>
                </a:lnTo>
                <a:lnTo>
                  <a:pt x="286283" y="405980"/>
                </a:lnTo>
                <a:lnTo>
                  <a:pt x="286283" y="499783"/>
                </a:lnTo>
                <a:lnTo>
                  <a:pt x="287134" y="510882"/>
                </a:lnTo>
                <a:lnTo>
                  <a:pt x="314883" y="540588"/>
                </a:lnTo>
                <a:lnTo>
                  <a:pt x="321246" y="540867"/>
                </a:lnTo>
                <a:lnTo>
                  <a:pt x="325640" y="540410"/>
                </a:lnTo>
                <a:lnTo>
                  <a:pt x="467829" y="540410"/>
                </a:lnTo>
                <a:lnTo>
                  <a:pt x="584746" y="619201"/>
                </a:lnTo>
                <a:lnTo>
                  <a:pt x="584746" y="580669"/>
                </a:lnTo>
                <a:lnTo>
                  <a:pt x="584746" y="532460"/>
                </a:lnTo>
                <a:lnTo>
                  <a:pt x="603059" y="532460"/>
                </a:lnTo>
                <a:lnTo>
                  <a:pt x="616940" y="529653"/>
                </a:lnTo>
                <a:lnTo>
                  <a:pt x="628294" y="521995"/>
                </a:lnTo>
                <a:lnTo>
                  <a:pt x="635952" y="510641"/>
                </a:lnTo>
                <a:lnTo>
                  <a:pt x="638759" y="496760"/>
                </a:lnTo>
                <a:lnTo>
                  <a:pt x="638759" y="269684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470297" y="5845783"/>
            <a:ext cx="2487537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549"/>
            <a:fld id="{81D60167-4931-47E6-BA6A-407CBD079E47}" type="slidenum">
              <a:rPr spc="95" dirty="0"/>
              <a:pPr marL="34549"/>
              <a:t>4</a:t>
            </a:fld>
            <a:endParaRPr spc="95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273FE64-9838-18A4-ED8B-D2C29698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06" y="411088"/>
            <a:ext cx="9695519" cy="1085365"/>
          </a:xfrm>
        </p:spPr>
        <p:txBody>
          <a:bodyPr/>
          <a:lstStyle/>
          <a:p>
            <a:pPr algn="ctr"/>
            <a:r>
              <a:rPr lang="en-US" sz="4000" dirty="0">
                <a:latin typeface="+mj-lt"/>
              </a:rPr>
              <a:t>Recommendations</a:t>
            </a:r>
            <a:br>
              <a:rPr lang="en-GB" dirty="0"/>
            </a:br>
            <a:endParaRPr lang="en-GB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F8B40F0-1D23-596A-8DD6-84E1567D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742" y="1300721"/>
            <a:ext cx="9114325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/>
              <a:t>Improve Communication</a:t>
            </a:r>
            <a:endParaRPr lang="en-US" altLang="en-US" sz="2200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Establish clear protocols for timely updates and responses.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Implement training programs to enhance communication skills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/>
              <a:t>Address</a:t>
            </a:r>
            <a:r>
              <a:rPr lang="en-US" altLang="en-US" sz="2000" b="1" dirty="0"/>
              <a:t> Unresolved Issues</a:t>
            </a:r>
            <a:endParaRPr lang="en-US" altLang="en-US" sz="2000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Create a robust tracking system for monitoring unresolved issues.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Set up a task force to prioritize and resolve long-standing issues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Enhance </a:t>
            </a:r>
            <a:r>
              <a:rPr lang="en-US" altLang="en-US" sz="2200" b="1" dirty="0"/>
              <a:t>Support</a:t>
            </a:r>
            <a:r>
              <a:rPr lang="en-US" altLang="en-US" sz="2000" b="1" dirty="0"/>
              <a:t> and Leverage High-Performing Teams</a:t>
            </a:r>
            <a:endParaRPr lang="en-US" altLang="en-US" sz="2000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Increase support staff availability for efficient query handling.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Provide resources and training for handling complex cases.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Identify and replicate best practices from high-performing teams.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Reward and recognize high-performing teams to motivate others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D510AA2E-40B3-9F1D-1894-2F5270D3E0F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833767" y="6427707"/>
            <a:ext cx="3731305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lang="en-US" spc="14" dirty="0"/>
              <a:t>NW Housing Overview &amp; Findings 2024</a:t>
            </a:r>
            <a:endParaRPr spc="2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7607" y="11"/>
            <a:ext cx="9695634" cy="415164"/>
            <a:chOff x="0" y="12"/>
            <a:chExt cx="10692130" cy="4578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17"/>
              <a:ext cx="3399941" cy="451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263" y="12"/>
              <a:ext cx="7590739" cy="45782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230746" y="133854"/>
            <a:ext cx="579274" cy="561999"/>
          </a:xfrm>
          <a:custGeom>
            <a:avLst/>
            <a:gdLst/>
            <a:ahLst/>
            <a:cxnLst/>
            <a:rect l="l" t="t" r="r" b="b"/>
            <a:pathLst>
              <a:path w="638809" h="619760">
                <a:moveTo>
                  <a:pt x="20497" y="144170"/>
                </a:moveTo>
                <a:lnTo>
                  <a:pt x="0" y="144170"/>
                </a:lnTo>
                <a:lnTo>
                  <a:pt x="0" y="167805"/>
                </a:lnTo>
                <a:lnTo>
                  <a:pt x="20497" y="167805"/>
                </a:lnTo>
                <a:lnTo>
                  <a:pt x="20497" y="144170"/>
                </a:lnTo>
                <a:close/>
              </a:path>
              <a:path w="638809" h="619760">
                <a:moveTo>
                  <a:pt x="267195" y="497281"/>
                </a:moveTo>
                <a:lnTo>
                  <a:pt x="244284" y="497281"/>
                </a:lnTo>
                <a:lnTo>
                  <a:pt x="244284" y="520179"/>
                </a:lnTo>
                <a:lnTo>
                  <a:pt x="267195" y="520179"/>
                </a:lnTo>
                <a:lnTo>
                  <a:pt x="267195" y="497281"/>
                </a:lnTo>
                <a:close/>
              </a:path>
              <a:path w="638809" h="619760">
                <a:moveTo>
                  <a:pt x="267195" y="450062"/>
                </a:moveTo>
                <a:lnTo>
                  <a:pt x="244284" y="450062"/>
                </a:lnTo>
                <a:lnTo>
                  <a:pt x="244284" y="472973"/>
                </a:lnTo>
                <a:lnTo>
                  <a:pt x="267195" y="472973"/>
                </a:lnTo>
                <a:lnTo>
                  <a:pt x="267195" y="450062"/>
                </a:lnTo>
                <a:close/>
              </a:path>
              <a:path w="638809" h="619760">
                <a:moveTo>
                  <a:pt x="286613" y="539686"/>
                </a:moveTo>
                <a:lnTo>
                  <a:pt x="263702" y="539686"/>
                </a:lnTo>
                <a:lnTo>
                  <a:pt x="263702" y="562597"/>
                </a:lnTo>
                <a:lnTo>
                  <a:pt x="286613" y="562597"/>
                </a:lnTo>
                <a:lnTo>
                  <a:pt x="286613" y="539686"/>
                </a:lnTo>
                <a:close/>
              </a:path>
              <a:path w="638809" h="619760">
                <a:moveTo>
                  <a:pt x="289775" y="0"/>
                </a:moveTo>
                <a:lnTo>
                  <a:pt x="260515" y="0"/>
                </a:lnTo>
                <a:lnTo>
                  <a:pt x="260515" y="20497"/>
                </a:lnTo>
                <a:lnTo>
                  <a:pt x="289775" y="20497"/>
                </a:lnTo>
                <a:lnTo>
                  <a:pt x="289775" y="0"/>
                </a:lnTo>
                <a:close/>
              </a:path>
              <a:path w="638809" h="619760">
                <a:moveTo>
                  <a:pt x="321957" y="216712"/>
                </a:moveTo>
                <a:lnTo>
                  <a:pt x="314858" y="209829"/>
                </a:lnTo>
                <a:lnTo>
                  <a:pt x="217703" y="115722"/>
                </a:lnTo>
                <a:lnTo>
                  <a:pt x="188137" y="87083"/>
                </a:lnTo>
                <a:lnTo>
                  <a:pt x="56388" y="216763"/>
                </a:lnTo>
                <a:lnTo>
                  <a:pt x="70777" y="231368"/>
                </a:lnTo>
                <a:lnTo>
                  <a:pt x="90474" y="211975"/>
                </a:lnTo>
                <a:lnTo>
                  <a:pt x="90474" y="319722"/>
                </a:lnTo>
                <a:lnTo>
                  <a:pt x="110972" y="319722"/>
                </a:lnTo>
                <a:lnTo>
                  <a:pt x="110972" y="211975"/>
                </a:lnTo>
                <a:lnTo>
                  <a:pt x="110972" y="192557"/>
                </a:lnTo>
                <a:lnTo>
                  <a:pt x="110197" y="192557"/>
                </a:lnTo>
                <a:lnTo>
                  <a:pt x="188252" y="115722"/>
                </a:lnTo>
                <a:lnTo>
                  <a:pt x="264896" y="189966"/>
                </a:lnTo>
                <a:lnTo>
                  <a:pt x="264896" y="319722"/>
                </a:lnTo>
                <a:lnTo>
                  <a:pt x="285394" y="319722"/>
                </a:lnTo>
                <a:lnTo>
                  <a:pt x="285394" y="209829"/>
                </a:lnTo>
                <a:lnTo>
                  <a:pt x="307695" y="231432"/>
                </a:lnTo>
                <a:lnTo>
                  <a:pt x="321957" y="216712"/>
                </a:lnTo>
                <a:close/>
              </a:path>
              <a:path w="638809" h="619760">
                <a:moveTo>
                  <a:pt x="331203" y="561263"/>
                </a:moveTo>
                <a:lnTo>
                  <a:pt x="308292" y="561263"/>
                </a:lnTo>
                <a:lnTo>
                  <a:pt x="308292" y="584174"/>
                </a:lnTo>
                <a:lnTo>
                  <a:pt x="331203" y="584174"/>
                </a:lnTo>
                <a:lnTo>
                  <a:pt x="331203" y="561263"/>
                </a:lnTo>
                <a:close/>
              </a:path>
              <a:path w="638809" h="619760">
                <a:moveTo>
                  <a:pt x="375031" y="561263"/>
                </a:moveTo>
                <a:lnTo>
                  <a:pt x="352120" y="561263"/>
                </a:lnTo>
                <a:lnTo>
                  <a:pt x="352120" y="584174"/>
                </a:lnTo>
                <a:lnTo>
                  <a:pt x="375031" y="584174"/>
                </a:lnTo>
                <a:lnTo>
                  <a:pt x="375031" y="561263"/>
                </a:lnTo>
                <a:close/>
              </a:path>
              <a:path w="638809" h="619760">
                <a:moveTo>
                  <a:pt x="410603" y="35699"/>
                </a:moveTo>
                <a:lnTo>
                  <a:pt x="407797" y="21818"/>
                </a:lnTo>
                <a:lnTo>
                  <a:pt x="400138" y="10464"/>
                </a:lnTo>
                <a:lnTo>
                  <a:pt x="388785" y="2806"/>
                </a:lnTo>
                <a:lnTo>
                  <a:pt x="374904" y="0"/>
                </a:lnTo>
                <a:lnTo>
                  <a:pt x="314833" y="0"/>
                </a:lnTo>
                <a:lnTo>
                  <a:pt x="314833" y="20497"/>
                </a:lnTo>
                <a:lnTo>
                  <a:pt x="383286" y="20497"/>
                </a:lnTo>
                <a:lnTo>
                  <a:pt x="390105" y="27317"/>
                </a:lnTo>
                <a:lnTo>
                  <a:pt x="390105" y="78549"/>
                </a:lnTo>
                <a:lnTo>
                  <a:pt x="410603" y="78549"/>
                </a:lnTo>
                <a:lnTo>
                  <a:pt x="410603" y="35699"/>
                </a:lnTo>
                <a:close/>
              </a:path>
              <a:path w="638809" h="619760">
                <a:moveTo>
                  <a:pt x="638759" y="269684"/>
                </a:moveTo>
                <a:lnTo>
                  <a:pt x="635952" y="255803"/>
                </a:lnTo>
                <a:lnTo>
                  <a:pt x="635063" y="254482"/>
                </a:lnTo>
                <a:lnTo>
                  <a:pt x="628294" y="244449"/>
                </a:lnTo>
                <a:lnTo>
                  <a:pt x="618261" y="237693"/>
                </a:lnTo>
                <a:lnTo>
                  <a:pt x="618261" y="261302"/>
                </a:lnTo>
                <a:lnTo>
                  <a:pt x="618261" y="505142"/>
                </a:lnTo>
                <a:lnTo>
                  <a:pt x="611441" y="511962"/>
                </a:lnTo>
                <a:lnTo>
                  <a:pt x="564248" y="511962"/>
                </a:lnTo>
                <a:lnTo>
                  <a:pt x="564248" y="580669"/>
                </a:lnTo>
                <a:lnTo>
                  <a:pt x="504494" y="540410"/>
                </a:lnTo>
                <a:lnTo>
                  <a:pt x="476275" y="521398"/>
                </a:lnTo>
                <a:lnTo>
                  <a:pt x="474091" y="519925"/>
                </a:lnTo>
                <a:lnTo>
                  <a:pt x="324662" y="519925"/>
                </a:lnTo>
                <a:lnTo>
                  <a:pt x="323583" y="519887"/>
                </a:lnTo>
                <a:lnTo>
                  <a:pt x="322402" y="520166"/>
                </a:lnTo>
                <a:lnTo>
                  <a:pt x="316357" y="521398"/>
                </a:lnTo>
                <a:lnTo>
                  <a:pt x="308698" y="515175"/>
                </a:lnTo>
                <a:lnTo>
                  <a:pt x="306781" y="508838"/>
                </a:lnTo>
                <a:lnTo>
                  <a:pt x="306781" y="405980"/>
                </a:lnTo>
                <a:lnTo>
                  <a:pt x="341541" y="405980"/>
                </a:lnTo>
                <a:lnTo>
                  <a:pt x="341541" y="405549"/>
                </a:lnTo>
                <a:lnTo>
                  <a:pt x="355295" y="400900"/>
                </a:lnTo>
                <a:lnTo>
                  <a:pt x="366344" y="391947"/>
                </a:lnTo>
                <a:lnTo>
                  <a:pt x="373710" y="379717"/>
                </a:lnTo>
                <a:lnTo>
                  <a:pt x="376389" y="365175"/>
                </a:lnTo>
                <a:lnTo>
                  <a:pt x="376389" y="254482"/>
                </a:lnTo>
                <a:lnTo>
                  <a:pt x="611441" y="254482"/>
                </a:lnTo>
                <a:lnTo>
                  <a:pt x="618261" y="261302"/>
                </a:lnTo>
                <a:lnTo>
                  <a:pt x="618261" y="237693"/>
                </a:lnTo>
                <a:lnTo>
                  <a:pt x="616940" y="236791"/>
                </a:lnTo>
                <a:lnTo>
                  <a:pt x="603059" y="233984"/>
                </a:lnTo>
                <a:lnTo>
                  <a:pt x="376389" y="233984"/>
                </a:lnTo>
                <a:lnTo>
                  <a:pt x="376389" y="92494"/>
                </a:lnTo>
                <a:lnTo>
                  <a:pt x="373176" y="76619"/>
                </a:lnTo>
                <a:lnTo>
                  <a:pt x="370179" y="72174"/>
                </a:lnTo>
                <a:lnTo>
                  <a:pt x="364426" y="63639"/>
                </a:lnTo>
                <a:lnTo>
                  <a:pt x="351459" y="54889"/>
                </a:lnTo>
                <a:lnTo>
                  <a:pt x="335584" y="51676"/>
                </a:lnTo>
                <a:lnTo>
                  <a:pt x="40817" y="51676"/>
                </a:lnTo>
                <a:lnTo>
                  <a:pt x="24942" y="54889"/>
                </a:lnTo>
                <a:lnTo>
                  <a:pt x="11976" y="63639"/>
                </a:lnTo>
                <a:lnTo>
                  <a:pt x="3213" y="76619"/>
                </a:lnTo>
                <a:lnTo>
                  <a:pt x="0" y="92494"/>
                </a:lnTo>
                <a:lnTo>
                  <a:pt x="0" y="118287"/>
                </a:lnTo>
                <a:lnTo>
                  <a:pt x="20497" y="118287"/>
                </a:lnTo>
                <a:lnTo>
                  <a:pt x="20497" y="92494"/>
                </a:lnTo>
                <a:lnTo>
                  <a:pt x="22098" y="84594"/>
                </a:lnTo>
                <a:lnTo>
                  <a:pt x="26454" y="78130"/>
                </a:lnTo>
                <a:lnTo>
                  <a:pt x="32918" y="73774"/>
                </a:lnTo>
                <a:lnTo>
                  <a:pt x="40817" y="72174"/>
                </a:lnTo>
                <a:lnTo>
                  <a:pt x="335584" y="72174"/>
                </a:lnTo>
                <a:lnTo>
                  <a:pt x="343484" y="73774"/>
                </a:lnTo>
                <a:lnTo>
                  <a:pt x="349935" y="78130"/>
                </a:lnTo>
                <a:lnTo>
                  <a:pt x="354291" y="84594"/>
                </a:lnTo>
                <a:lnTo>
                  <a:pt x="355892" y="92494"/>
                </a:lnTo>
                <a:lnTo>
                  <a:pt x="355892" y="365175"/>
                </a:lnTo>
                <a:lnTo>
                  <a:pt x="354291" y="373075"/>
                </a:lnTo>
                <a:lnTo>
                  <a:pt x="349935" y="379526"/>
                </a:lnTo>
                <a:lnTo>
                  <a:pt x="343484" y="383882"/>
                </a:lnTo>
                <a:lnTo>
                  <a:pt x="335584" y="385483"/>
                </a:lnTo>
                <a:lnTo>
                  <a:pt x="158267" y="385483"/>
                </a:lnTo>
                <a:lnTo>
                  <a:pt x="77203" y="441909"/>
                </a:lnTo>
                <a:lnTo>
                  <a:pt x="77203" y="385483"/>
                </a:lnTo>
                <a:lnTo>
                  <a:pt x="40817" y="385483"/>
                </a:lnTo>
                <a:lnTo>
                  <a:pt x="32918" y="383882"/>
                </a:lnTo>
                <a:lnTo>
                  <a:pt x="26454" y="379526"/>
                </a:lnTo>
                <a:lnTo>
                  <a:pt x="22098" y="373075"/>
                </a:lnTo>
                <a:lnTo>
                  <a:pt x="20497" y="365175"/>
                </a:lnTo>
                <a:lnTo>
                  <a:pt x="20497" y="198183"/>
                </a:lnTo>
                <a:lnTo>
                  <a:pt x="0" y="198183"/>
                </a:lnTo>
                <a:lnTo>
                  <a:pt x="0" y="365175"/>
                </a:lnTo>
                <a:lnTo>
                  <a:pt x="3213" y="381038"/>
                </a:lnTo>
                <a:lnTo>
                  <a:pt x="11976" y="394017"/>
                </a:lnTo>
                <a:lnTo>
                  <a:pt x="24942" y="402767"/>
                </a:lnTo>
                <a:lnTo>
                  <a:pt x="40817" y="405980"/>
                </a:lnTo>
                <a:lnTo>
                  <a:pt x="56705" y="405980"/>
                </a:lnTo>
                <a:lnTo>
                  <a:pt x="56705" y="481139"/>
                </a:lnTo>
                <a:lnTo>
                  <a:pt x="113080" y="441909"/>
                </a:lnTo>
                <a:lnTo>
                  <a:pt x="164706" y="405980"/>
                </a:lnTo>
                <a:lnTo>
                  <a:pt x="286283" y="405980"/>
                </a:lnTo>
                <a:lnTo>
                  <a:pt x="286283" y="499783"/>
                </a:lnTo>
                <a:lnTo>
                  <a:pt x="287134" y="510882"/>
                </a:lnTo>
                <a:lnTo>
                  <a:pt x="314883" y="540588"/>
                </a:lnTo>
                <a:lnTo>
                  <a:pt x="321246" y="540867"/>
                </a:lnTo>
                <a:lnTo>
                  <a:pt x="325640" y="540410"/>
                </a:lnTo>
                <a:lnTo>
                  <a:pt x="467829" y="540410"/>
                </a:lnTo>
                <a:lnTo>
                  <a:pt x="584746" y="619201"/>
                </a:lnTo>
                <a:lnTo>
                  <a:pt x="584746" y="580669"/>
                </a:lnTo>
                <a:lnTo>
                  <a:pt x="584746" y="532460"/>
                </a:lnTo>
                <a:lnTo>
                  <a:pt x="603059" y="532460"/>
                </a:lnTo>
                <a:lnTo>
                  <a:pt x="616940" y="529653"/>
                </a:lnTo>
                <a:lnTo>
                  <a:pt x="628294" y="521995"/>
                </a:lnTo>
                <a:lnTo>
                  <a:pt x="635952" y="510641"/>
                </a:lnTo>
                <a:lnTo>
                  <a:pt x="638759" y="496760"/>
                </a:lnTo>
                <a:lnTo>
                  <a:pt x="638759" y="269684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33767" y="6427707"/>
            <a:ext cx="3731305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lang="en-US" spc="14" dirty="0"/>
              <a:t>NW Housing Overview &amp; Findings 2024</a:t>
            </a:r>
            <a:endParaRPr spc="23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470297" y="5845783"/>
            <a:ext cx="2487537" cy="1674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549"/>
            <a:fld id="{81D60167-4931-47E6-BA6A-407CBD079E47}" type="slidenum">
              <a:rPr spc="95" dirty="0"/>
              <a:pPr marL="34549"/>
              <a:t>5</a:t>
            </a:fld>
            <a:endParaRPr spc="95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D31497C-B314-9DFF-5B3E-4073059B5EA2}"/>
              </a:ext>
            </a:extLst>
          </p:cNvPr>
          <p:cNvSpPr/>
          <p:nvPr/>
        </p:nvSpPr>
        <p:spPr>
          <a:xfrm>
            <a:off x="1247607" y="1422144"/>
            <a:ext cx="9491330" cy="3261375"/>
          </a:xfrm>
          <a:prstGeom prst="wedgeEllipseCallout">
            <a:avLst/>
          </a:prstGeom>
          <a:solidFill>
            <a:srgbClr val="8593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C06A4F-5209-1669-D278-ADA0F5221261}"/>
              </a:ext>
            </a:extLst>
          </p:cNvPr>
          <p:cNvSpPr txBox="1">
            <a:spLocks/>
          </p:cNvSpPr>
          <p:nvPr/>
        </p:nvSpPr>
        <p:spPr>
          <a:xfrm>
            <a:off x="938433" y="1422144"/>
            <a:ext cx="9775632" cy="34749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32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7200" dirty="0">
                <a:latin typeface="+mj-lt"/>
              </a:rPr>
              <a:t>Thank You</a:t>
            </a:r>
          </a:p>
          <a:p>
            <a:pPr algn="ctr"/>
            <a:r>
              <a:rPr lang="en-US" sz="4000" dirty="0">
                <a:latin typeface="+mj-lt"/>
              </a:rPr>
              <a:t>Any Questions?</a:t>
            </a:r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12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296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MT</vt:lpstr>
      <vt:lpstr>Calibri</vt:lpstr>
      <vt:lpstr>Tenorite</vt:lpstr>
      <vt:lpstr>Office Theme</vt:lpstr>
      <vt:lpstr>PowerPoint Presentation</vt:lpstr>
      <vt:lpstr>PowerPoint Presentation</vt:lpstr>
      <vt:lpstr>PowerPoint Presentation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"NHG Customer Satisfaction Overview and Key Findings"</dc:title>
  <dc:creator>Margaret Okungbowa</dc:creator>
  <cp:lastModifiedBy>Margaret Okungbowa</cp:lastModifiedBy>
  <cp:revision>7</cp:revision>
  <dcterms:created xsi:type="dcterms:W3CDTF">2024-05-26T11:38:59Z</dcterms:created>
  <dcterms:modified xsi:type="dcterms:W3CDTF">2024-07-08T22:31:04Z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