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451004-E752-4F8F-92FE-FEF90610C40E}">
  <a:tblStyle styleId="{80451004-E752-4F8F-92FE-FEF90610C4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3b7486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3b7486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53b74867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53b74867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53b74867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53b74867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55074811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55074811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53b74867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53b74867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53b74867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53b74867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53b74867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53b74867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53b7486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53b7486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asset-v1_CMMABEG25013x2025_01typeassetblockmini_ABEG_2025.jpg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58850" y="2754975"/>
            <a:ext cx="7026300" cy="754200"/>
          </a:xfrm>
          <a:prstGeom prst="rect">
            <a:avLst/>
          </a:prstGeom>
          <a:effectLst>
            <a:outerShdw blurRad="57150" rotWithShape="0" algn="bl" dir="5400000" dist="76200">
              <a:srgbClr val="000000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23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Simulación gamificada en entorno </a:t>
            </a:r>
            <a:r>
              <a:rPr lang="es" sz="23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móvil</a:t>
            </a:r>
            <a:r>
              <a:rPr lang="es" sz="23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para el uso de extintores en emergencias laborales</a:t>
            </a:r>
            <a:endParaRPr sz="237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24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</a:t>
            </a:r>
            <a:r>
              <a:rPr lang="es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5725" y="972100"/>
            <a:ext cx="4695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 capacitación práctica en uso de extintores suele ser costosa, riesgosa y poco frecuente. Esto deja a muchos trabajadores sin práctica real en situaciones críticas.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Los trabajadores </a:t>
            </a:r>
            <a:r>
              <a:rPr b="1" lang="es" sz="1400">
                <a:solidFill>
                  <a:schemeClr val="dk1"/>
                </a:solidFill>
              </a:rPr>
              <a:t>no logran adquirir experiencia práctica</a:t>
            </a:r>
            <a:r>
              <a:rPr lang="es" sz="1400">
                <a:solidFill>
                  <a:schemeClr val="dk1"/>
                </a:solidFill>
              </a:rPr>
              <a:t> en el uso de extintores.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Costos altos</a:t>
            </a:r>
            <a:r>
              <a:rPr lang="es" sz="1400">
                <a:solidFill>
                  <a:schemeClr val="dk1"/>
                </a:solidFill>
              </a:rPr>
              <a:t> de entrenamiento presencial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Limitaciones de seguridad en prácticas reales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Falta de escenarios diversos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Ausencia de métricas objetivas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75" y="0"/>
            <a:ext cx="4149225" cy="28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774" y="2876350"/>
            <a:ext cx="4149225" cy="22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700" y="3902625"/>
            <a:ext cx="1326075" cy="13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760150" y="419450"/>
            <a:ext cx="36573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Propuesta de solución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02750" y="1254725"/>
            <a:ext cx="37683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Simulación de escenarios de incendio en oficina para Android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Registro de desempeño del jugador por partida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DashBoard BI para métricas de desempeño por empleado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79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497951" cy="26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25" y="1895300"/>
            <a:ext cx="1352876" cy="135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787" y="2308199"/>
            <a:ext cx="198805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2" y="3578975"/>
            <a:ext cx="1500900" cy="1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23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17725"/>
            <a:ext cx="4260300" cy="3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General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Elaborar una alternativa para la obtención de experiencia práctica para las capacitaciones de casos de incendio en el ámbito laboral.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Específicos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Reducir costos de capacitaciones prácticas para incendios laborales.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Aumentar la experiencia práctica de los empleados para los casos de incendio.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Aumentar el conocimiento relacionado a incendios laborales de los empleados y/o jugadores.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50" y="0"/>
            <a:ext cx="4416450" cy="2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550" y="2253250"/>
            <a:ext cx="4416450" cy="2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7"/>
          <p:cNvGraphicFramePr/>
          <p:nvPr/>
        </p:nvGraphicFramePr>
        <p:xfrm>
          <a:off x="312450" y="4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{80451004-E752-4F8F-92FE-FEF90610C40E}</a:tableStyleId>
              </a:tblPr>
              <a:tblGrid>
                <a:gridCol w="4194000"/>
                <a:gridCol w="4194000"/>
              </a:tblGrid>
              <a:tr h="4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Alcances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Limitaciones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Proyecto de versión 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comprende certificación alguna.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Este proyecto funciona como prueba de concepto.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Aplicación de simulación para Mobile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Sólo Android.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Sólo 3 escenarios.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Monojugador.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5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Servicios Web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desarrollo de los servicios no comprende una interfaz para ser utilizada.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Solo entrega de JSON.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Bases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Los modelos solo consideran las entidades que se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ocupan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en esta iteración.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0" y="116325"/>
            <a:ext cx="975075" cy="9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525" y="116325"/>
            <a:ext cx="813850" cy="8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36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 Cascada</a:t>
            </a:r>
            <a:endParaRPr b="1"/>
          </a:p>
        </p:txBody>
      </p:sp>
      <p:sp>
        <p:nvSpPr>
          <p:cNvPr id="96" name="Google Shape;96;p18"/>
          <p:cNvSpPr/>
          <p:nvPr/>
        </p:nvSpPr>
        <p:spPr>
          <a:xfrm>
            <a:off x="6097109" y="134767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Levantamiento de Requerimientos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097109" y="189742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Diseño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6097109" y="2473050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Desarrollo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097109" y="304867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Testeo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97109" y="3624300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Despliegue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097109" y="419992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Mantención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cxnSp>
        <p:nvCxnSpPr>
          <p:cNvPr id="102" name="Google Shape;102;p18"/>
          <p:cNvCxnSpPr>
            <a:stCxn id="96" idx="3"/>
            <a:endCxn id="97" idx="3"/>
          </p:cNvCxnSpPr>
          <p:nvPr/>
        </p:nvCxnSpPr>
        <p:spPr>
          <a:xfrm>
            <a:off x="7916909" y="1567425"/>
            <a:ext cx="600" cy="549900"/>
          </a:xfrm>
          <a:prstGeom prst="bentConnector3">
            <a:avLst>
              <a:gd fmla="val 6856513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97" idx="1"/>
            <a:endCxn id="98" idx="1"/>
          </p:cNvCxnSpPr>
          <p:nvPr/>
        </p:nvCxnSpPr>
        <p:spPr>
          <a:xfrm>
            <a:off x="6097109" y="2117175"/>
            <a:ext cx="600" cy="575700"/>
          </a:xfrm>
          <a:prstGeom prst="bentConnector3">
            <a:avLst>
              <a:gd fmla="val -6639736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98" idx="3"/>
            <a:endCxn id="99" idx="3"/>
          </p:cNvCxnSpPr>
          <p:nvPr/>
        </p:nvCxnSpPr>
        <p:spPr>
          <a:xfrm>
            <a:off x="7916909" y="2692800"/>
            <a:ext cx="600" cy="575700"/>
          </a:xfrm>
          <a:prstGeom prst="bentConnector3">
            <a:avLst>
              <a:gd fmla="val 72423469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9" idx="1"/>
            <a:endCxn id="100" idx="1"/>
          </p:cNvCxnSpPr>
          <p:nvPr/>
        </p:nvCxnSpPr>
        <p:spPr>
          <a:xfrm>
            <a:off x="6097109" y="3268425"/>
            <a:ext cx="600" cy="575700"/>
          </a:xfrm>
          <a:prstGeom prst="bentConnector3">
            <a:avLst>
              <a:gd fmla="val -6511403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0" idx="3"/>
            <a:endCxn id="101" idx="3"/>
          </p:cNvCxnSpPr>
          <p:nvPr/>
        </p:nvCxnSpPr>
        <p:spPr>
          <a:xfrm>
            <a:off x="7916909" y="3844050"/>
            <a:ext cx="600" cy="575700"/>
          </a:xfrm>
          <a:prstGeom prst="bentConnector3">
            <a:avLst>
              <a:gd fmla="val 7499430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7" name="Google Shape;107;p18"/>
          <p:cNvGraphicFramePr/>
          <p:nvPr/>
        </p:nvGraphicFramePr>
        <p:xfrm>
          <a:off x="952500" y="13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{80451004-E752-4F8F-92FE-FEF90610C40E}</a:tableStyleId>
              </a:tblPr>
              <a:tblGrid>
                <a:gridCol w="2258450"/>
                <a:gridCol w="2258450"/>
              </a:tblGrid>
              <a:tr h="5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" name="Google Shape;108;p18"/>
          <p:cNvCxnSpPr/>
          <p:nvPr/>
        </p:nvCxnSpPr>
        <p:spPr>
          <a:xfrm>
            <a:off x="2635251" y="1634825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2635251" y="2183648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2635251" y="2780175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2635251" y="3333550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2635251" y="3844050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635251" y="4486625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 rot="-5400000">
            <a:off x="-838900" y="3115225"/>
            <a:ext cx="23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Cronograma</a:t>
            </a:r>
            <a:endParaRPr b="1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25" y="0"/>
            <a:ext cx="7616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7055900" y="3184800"/>
            <a:ext cx="2483100" cy="2483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Para finalizar</a:t>
            </a:r>
            <a:endParaRPr b="1"/>
          </a:p>
        </p:txBody>
      </p:sp>
      <p:sp>
        <p:nvSpPr>
          <p:cNvPr id="126" name="Google Shape;126;p20"/>
          <p:cNvSpPr/>
          <p:nvPr/>
        </p:nvSpPr>
        <p:spPr>
          <a:xfrm>
            <a:off x="5752900" y="740125"/>
            <a:ext cx="2352000" cy="1264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Levantar información de los desempeños de los empleados en casos simulados de incendios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336150" y="2869725"/>
            <a:ext cx="2274900" cy="1118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alternativas accesibles para mejorar la obtención de experiencia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8200" y="1542800"/>
            <a:ext cx="2028000" cy="902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Identificar falencias en las capacitaciones tradicionales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5255250" y="2647575"/>
            <a:ext cx="2155800" cy="1155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Innovar en el uso de tecnologías en el ámbito de la capacitación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947850" y="1200250"/>
            <a:ext cx="2352000" cy="1264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Aumentar la inversión de las empresas en la capacitación de sus empleados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434550" y="3869125"/>
            <a:ext cx="2274900" cy="902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Facilitar la obtención de información respecto a los incendios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650" y="3547225"/>
            <a:ext cx="1623350" cy="1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274750" y="411525"/>
            <a:ext cx="45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Consultas y/o Comentarios</a:t>
            </a:r>
            <a:endParaRPr b="1"/>
          </a:p>
        </p:txBody>
      </p:sp>
      <p:pic>
        <p:nvPicPr>
          <p:cNvPr id="138" name="Google Shape;138;p21" title="78155-icons-light-idea-computer-lighting-incandescent-bul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63" y="1246449"/>
            <a:ext cx="3626173" cy="362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00" y="1988800"/>
            <a:ext cx="1825350" cy="18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 title="Imagenes_Pensativa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16500" y="1988788"/>
            <a:ext cx="1998744" cy="1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