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9E4590-BC46-414C-962C-71655C175F73}">
  <a:tblStyle styleId="{CE9E4590-BC46-414C-962C-71655C175F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3b74867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3b74867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53b74867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53b74867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53b74867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53b74867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5074811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5074811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3b74867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3b74867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53b74867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53b74867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3b74867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3b74867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53b74867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53b74867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asset-v1_CMMABEG25013x2025_01typeassetblockmini_ABEG_2025.jpg"/>
          <p:cNvPicPr preferRelativeResize="0"/>
          <p:nvPr/>
        </p:nvPicPr>
        <p:blipFill>
          <a:blip r:embed="rId3">
            <a:alphaModFix amt="5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58850" y="2754975"/>
            <a:ext cx="7026300" cy="754200"/>
          </a:xfrm>
          <a:prstGeom prst="rect">
            <a:avLst/>
          </a:prstGeom>
          <a:effectLst>
            <a:outerShdw blurRad="57150" rotWithShape="0" algn="bl" dir="5400000" dist="76200">
              <a:srgbClr val="000000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Simulación gamificada en entorno </a:t>
            </a: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móvil</a:t>
            </a:r>
            <a:r>
              <a:rPr lang="es" sz="23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 para el uso de extintores en emergencias laborales</a:t>
            </a:r>
            <a:endParaRPr sz="237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913025" y="4353650"/>
            <a:ext cx="3193200" cy="754200"/>
          </a:xfrm>
          <a:prstGeom prst="rect">
            <a:avLst/>
          </a:prstGeom>
          <a:effectLst>
            <a:outerShdw blurRad="57150" rotWithShape="0" algn="bl" dir="5400000" dist="76200">
              <a:srgbClr val="000000">
                <a:alpha val="54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Integrantes: Christoph Bornhardt ,  Joan Jara</a:t>
            </a:r>
            <a:endParaRPr sz="127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Sección: 002D</a:t>
            </a:r>
            <a:endParaRPr sz="127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127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Docentes: Jazna Meza, Juan Pablo Mellado</a:t>
            </a:r>
            <a:endParaRPr sz="127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50" y="96400"/>
            <a:ext cx="1388475" cy="3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2481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Problemática</a:t>
            </a:r>
            <a:r>
              <a:rPr lang="es"/>
              <a:t>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25725" y="972100"/>
            <a:ext cx="4695600" cy="3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La capacitación práctica en uso de extintores suele ser costosa, riesgosa y poco frecuente. Esto deja a muchos trabajadores sin práctica real en situaciones críticas.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Los trabajadores </a:t>
            </a:r>
            <a:r>
              <a:rPr b="1" lang="es" sz="1400">
                <a:solidFill>
                  <a:schemeClr val="dk1"/>
                </a:solidFill>
              </a:rPr>
              <a:t>no logran adquirir experiencia práctica</a:t>
            </a:r>
            <a:r>
              <a:rPr lang="es" sz="1400">
                <a:solidFill>
                  <a:schemeClr val="dk1"/>
                </a:solidFill>
              </a:rPr>
              <a:t> en el uso de extintores.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" sz="1400">
                <a:solidFill>
                  <a:schemeClr val="dk1"/>
                </a:solidFill>
              </a:rPr>
              <a:t>Costos altos</a:t>
            </a:r>
            <a:r>
              <a:rPr lang="es" sz="1400">
                <a:solidFill>
                  <a:schemeClr val="dk1"/>
                </a:solidFill>
              </a:rPr>
              <a:t> de entrenamiento presencial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Limitaciones de seguridad en prácticas reales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Falta de escenarios diversos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Ausencia de métricas objetivas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775" y="0"/>
            <a:ext cx="4149225" cy="28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4774" y="2876350"/>
            <a:ext cx="4149225" cy="226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0700" y="3902625"/>
            <a:ext cx="1326075" cy="132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760150" y="419450"/>
            <a:ext cx="36573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Propuesta de solución</a:t>
            </a:r>
            <a:endParaRPr b="1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802750" y="1254725"/>
            <a:ext cx="3768300" cy="31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Simulación de escenarios de incendio en oficina para Android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Registro de desempeño del jugador por partida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DashBoard BI para métricas de desempeño por empleado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4979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4497951" cy="26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625" y="1895300"/>
            <a:ext cx="1352876" cy="135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77787" y="2308199"/>
            <a:ext cx="1988050" cy="5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2" y="3578975"/>
            <a:ext cx="1500900" cy="1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2379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</a:t>
            </a:r>
            <a:endParaRPr b="1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017725"/>
            <a:ext cx="4260300" cy="39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General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Elaborar una alternativa para la obtención de experiencia práctica para las capacitaciones de casos de incendio en el ámbito laboral.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Específicos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Reducir costos de capacitaciones prácticas para incendios laborales.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Aumentar la experiencia práctica de los empleados para los casos de incendio.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" sz="1400">
                <a:solidFill>
                  <a:schemeClr val="dk1"/>
                </a:solidFill>
              </a:rPr>
              <a:t>Aumentar el conocimiento relacionado a incendios laborales de los empleados y/o jugadores.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550" y="0"/>
            <a:ext cx="4416450" cy="22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550" y="2253250"/>
            <a:ext cx="4416450" cy="289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7"/>
          <p:cNvGraphicFramePr/>
          <p:nvPr/>
        </p:nvGraphicFramePr>
        <p:xfrm>
          <a:off x="312450" y="4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{CE9E4590-BC46-414C-962C-71655C175F73}</a:tableStyleId>
              </a:tblPr>
              <a:tblGrid>
                <a:gridCol w="4194000"/>
                <a:gridCol w="4194000"/>
              </a:tblGrid>
              <a:tr h="457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Alcances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solidFill>
                            <a:schemeClr val="dk1"/>
                          </a:solidFill>
                        </a:rPr>
                        <a:t>Limitaciones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Proyecto de versión 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No comprende certificación alguna.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Este proyecto funciona como prueba de concepto.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Aplicación de simulación para Mobile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Sólo Android.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Sólo 3 escenarios.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Monojugador.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155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Servicios Web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El desarrollo de los servicios no comprende una interfaz para ser utilizada.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Solo entrega de JSON.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777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Bases de Datos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Los modelos solo consideran las entidades que se 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ocupan</a:t>
                      </a:r>
                      <a:r>
                        <a:rPr lang="es">
                          <a:solidFill>
                            <a:schemeClr val="dk1"/>
                          </a:solidFill>
                        </a:rPr>
                        <a:t> en esta iteración.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50" y="116325"/>
            <a:ext cx="975075" cy="97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1525" y="116325"/>
            <a:ext cx="813850" cy="8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364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Metodología Cascada</a:t>
            </a:r>
            <a:endParaRPr b="1"/>
          </a:p>
        </p:txBody>
      </p:sp>
      <p:sp>
        <p:nvSpPr>
          <p:cNvPr id="98" name="Google Shape;98;p18"/>
          <p:cNvSpPr/>
          <p:nvPr/>
        </p:nvSpPr>
        <p:spPr>
          <a:xfrm>
            <a:off x="6097109" y="134767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Levantamiento de Requerimientos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6097109" y="189742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Diseño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6097109" y="2473050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Desarrollo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097109" y="304867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Testeo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7109" y="3624300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Despliegue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6097109" y="4199925"/>
            <a:ext cx="1819800" cy="439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Mantención</a:t>
            </a:r>
            <a:endParaRPr sz="1200">
              <a:solidFill>
                <a:schemeClr val="dk1"/>
              </a:solidFill>
              <a:highlight>
                <a:srgbClr val="FF0000"/>
              </a:highlight>
            </a:endParaRPr>
          </a:p>
        </p:txBody>
      </p:sp>
      <p:cxnSp>
        <p:nvCxnSpPr>
          <p:cNvPr id="104" name="Google Shape;104;p18"/>
          <p:cNvCxnSpPr>
            <a:stCxn id="98" idx="3"/>
            <a:endCxn id="99" idx="3"/>
          </p:cNvCxnSpPr>
          <p:nvPr/>
        </p:nvCxnSpPr>
        <p:spPr>
          <a:xfrm>
            <a:off x="7916909" y="1567425"/>
            <a:ext cx="600" cy="549900"/>
          </a:xfrm>
          <a:prstGeom prst="bentConnector3">
            <a:avLst>
              <a:gd fmla="val 68565136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8"/>
          <p:cNvCxnSpPr>
            <a:stCxn id="99" idx="1"/>
            <a:endCxn id="100" idx="1"/>
          </p:cNvCxnSpPr>
          <p:nvPr/>
        </p:nvCxnSpPr>
        <p:spPr>
          <a:xfrm>
            <a:off x="6097109" y="2117175"/>
            <a:ext cx="600" cy="575700"/>
          </a:xfrm>
          <a:prstGeom prst="bentConnector3">
            <a:avLst>
              <a:gd fmla="val -66397364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8"/>
          <p:cNvCxnSpPr>
            <a:stCxn id="100" idx="3"/>
            <a:endCxn id="101" idx="3"/>
          </p:cNvCxnSpPr>
          <p:nvPr/>
        </p:nvCxnSpPr>
        <p:spPr>
          <a:xfrm>
            <a:off x="7916909" y="2692800"/>
            <a:ext cx="600" cy="575700"/>
          </a:xfrm>
          <a:prstGeom prst="bentConnector3">
            <a:avLst>
              <a:gd fmla="val 72423469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>
            <a:stCxn id="101" idx="1"/>
            <a:endCxn id="102" idx="1"/>
          </p:cNvCxnSpPr>
          <p:nvPr/>
        </p:nvCxnSpPr>
        <p:spPr>
          <a:xfrm>
            <a:off x="6097109" y="3268425"/>
            <a:ext cx="600" cy="575700"/>
          </a:xfrm>
          <a:prstGeom prst="bentConnector3">
            <a:avLst>
              <a:gd fmla="val -65114031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8"/>
          <p:cNvCxnSpPr>
            <a:stCxn id="102" idx="3"/>
            <a:endCxn id="103" idx="3"/>
          </p:cNvCxnSpPr>
          <p:nvPr/>
        </p:nvCxnSpPr>
        <p:spPr>
          <a:xfrm>
            <a:off x="7916909" y="3844050"/>
            <a:ext cx="600" cy="575700"/>
          </a:xfrm>
          <a:prstGeom prst="bentConnector3">
            <a:avLst>
              <a:gd fmla="val 74994303" name="adj1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09" name="Google Shape;109;p18"/>
          <p:cNvGraphicFramePr/>
          <p:nvPr/>
        </p:nvGraphicFramePr>
        <p:xfrm>
          <a:off x="952500" y="134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{CE9E4590-BC46-414C-962C-71655C175F73}</a:tableStyleId>
              </a:tblPr>
              <a:tblGrid>
                <a:gridCol w="2258450"/>
                <a:gridCol w="2258450"/>
              </a:tblGrid>
              <a:tr h="524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6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3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Semana 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" name="Google Shape;110;p18"/>
          <p:cNvCxnSpPr/>
          <p:nvPr/>
        </p:nvCxnSpPr>
        <p:spPr>
          <a:xfrm>
            <a:off x="2635251" y="163482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8"/>
          <p:cNvCxnSpPr/>
          <p:nvPr/>
        </p:nvCxnSpPr>
        <p:spPr>
          <a:xfrm>
            <a:off x="2635251" y="2183648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8"/>
          <p:cNvCxnSpPr/>
          <p:nvPr/>
        </p:nvCxnSpPr>
        <p:spPr>
          <a:xfrm>
            <a:off x="2635251" y="278017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8"/>
          <p:cNvCxnSpPr/>
          <p:nvPr/>
        </p:nvCxnSpPr>
        <p:spPr>
          <a:xfrm>
            <a:off x="2635251" y="3333550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8"/>
          <p:cNvCxnSpPr/>
          <p:nvPr/>
        </p:nvCxnSpPr>
        <p:spPr>
          <a:xfrm>
            <a:off x="2635251" y="3844050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2635251" y="4486625"/>
            <a:ext cx="1142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 rot="-5400000">
            <a:off x="-838900" y="3115225"/>
            <a:ext cx="236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Cronograma</a:t>
            </a:r>
            <a:endParaRPr b="1"/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25" y="0"/>
            <a:ext cx="76165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7055900" y="3184800"/>
            <a:ext cx="2483100" cy="2483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Para finalizar</a:t>
            </a:r>
            <a:endParaRPr b="1"/>
          </a:p>
        </p:txBody>
      </p:sp>
      <p:sp>
        <p:nvSpPr>
          <p:cNvPr id="128" name="Google Shape;128;p20"/>
          <p:cNvSpPr/>
          <p:nvPr/>
        </p:nvSpPr>
        <p:spPr>
          <a:xfrm>
            <a:off x="5752900" y="740125"/>
            <a:ext cx="2352000" cy="12648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Levantar información de los desempeños de los empleados en casos simulados de incendios</a:t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36150" y="2869725"/>
            <a:ext cx="2274900" cy="11181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alternativas accesibles para mejorar la obtención de experiencia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588200" y="1542800"/>
            <a:ext cx="2028000" cy="902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Identificar falencias en las capacitaciones tradicionales</a:t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5255250" y="2647575"/>
            <a:ext cx="2155800" cy="11556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Innovar en el uso de tecnologías en el ámbito de la capacitación</a:t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2947850" y="1200250"/>
            <a:ext cx="2352000" cy="12648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Aumentar la inversión de las empresas en la capacitación de sus empleados</a:t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3434550" y="3869125"/>
            <a:ext cx="2274900" cy="9021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Facilitar la obtención de información respecto a los incendios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0650" y="3547225"/>
            <a:ext cx="1623350" cy="16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2274750" y="411525"/>
            <a:ext cx="45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Consultas y/o Comentarios</a:t>
            </a:r>
            <a:endParaRPr b="1"/>
          </a:p>
        </p:txBody>
      </p:sp>
      <p:pic>
        <p:nvPicPr>
          <p:cNvPr id="140" name="Google Shape;140;p21" title="78155-icons-light-idea-computer-lighting-incandescent-bul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163" y="1246449"/>
            <a:ext cx="3626173" cy="3626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00" y="1988800"/>
            <a:ext cx="1825350" cy="182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title="Imagenes_Pensativa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716500" y="1988788"/>
            <a:ext cx="1998744" cy="18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