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39" r:id="rId2"/>
  </p:sldMasterIdLst>
  <p:notesMasterIdLst>
    <p:notesMasterId r:id="rId13"/>
  </p:notesMasterIdLst>
  <p:handoutMasterIdLst>
    <p:handoutMasterId r:id="rId14"/>
  </p:handoutMasterIdLst>
  <p:sldIdLst>
    <p:sldId id="256" r:id="rId3"/>
    <p:sldId id="257" r:id="rId4"/>
    <p:sldId id="259" r:id="rId5"/>
    <p:sldId id="258" r:id="rId6"/>
    <p:sldId id="261" r:id="rId7"/>
    <p:sldId id="262" r:id="rId8"/>
    <p:sldId id="268" r:id="rId9"/>
    <p:sldId id="270" r:id="rId10"/>
    <p:sldId id="264" r:id="rId11"/>
    <p:sldId id="267"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13C556-1288-456E-A93F-D924A85ED405}">
          <p14:sldIdLst>
            <p14:sldId id="256"/>
            <p14:sldId id="257"/>
            <p14:sldId id="259"/>
            <p14:sldId id="258"/>
            <p14:sldId id="261"/>
            <p14:sldId id="262"/>
            <p14:sldId id="268"/>
            <p14:sldId id="270"/>
            <p14:sldId id="264"/>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Beatriz Melo Aguiar" initials="ABMA" lastIdx="3" clrIdx="0">
    <p:extLst>
      <p:ext uri="{19B8F6BF-5375-455C-9EA6-DF929625EA0E}">
        <p15:presenceInfo xmlns:p15="http://schemas.microsoft.com/office/powerpoint/2012/main" userId="Ana Beatriz Melo Agui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B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7B953-6875-C703-846D-FC9DC9A220EC}" v="24" dt="2021-01-03T11:28:43.363"/>
    <p1510:client id="{3427B9BB-662A-4450-80BF-43625189E8A6}" v="18" dt="2021-01-03T11:30:47.169"/>
    <p1510:client id="{4EF89431-5E1D-7E63-BFAB-EAAD4F848706}" v="658" dt="2021-01-03T11:23:08.984"/>
    <p1510:client id="{BE5D16F0-89E0-4EBC-BBC7-B67654C76AC7}" v="133" dt="2021-01-03T11:23:15.209"/>
    <p1510:client id="{E4DB8A6B-EA73-DDBB-7F44-083B3479F5FC}" v="163" dt="2021-01-03T10:40:20.487"/>
    <p1510:client id="{EADEAB3B-DC9A-30C3-6D87-EFC0EC1E3AD9}" v="545" dt="2021-01-03T10:47:44.545"/>
    <p1510:client id="{FE9A42BD-A210-4782-95AE-14E2E67AF929}" v="192" dt="2021-01-03T11:05:26.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9T19:21:42.034" idx="3">
    <p:pos x="10" y="10"/>
    <p:text>Os ficheiros têm que ser lidos pela ordem: lifts -&gt; clients -&gt; employees.
Para adicionar Clients é preciso ter adicionado Lifts, pois os Clients guardam um vetor de pointers dos seus Lifts.
Para adicionar Employees é preciso ter os NIF dos Clients, uma vez que, no caso do Employee ser do tipo ContractedEmployee, vai ter um vetor de pointers para Clients (mais concretamente do tipo Entrepreneurs), o que implica que os Clients já têm que ter sido adicionados para os podermos ir buscar ao vetor de Clients e adicionarmos ao vetor do Employee (vetor de pointers).
Por sua vez, os Clients do tipo Entrepreneur registam apenas o NIF do Contracted Employee a eles associados.</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7533D2-CA97-487B-A7DF-E164D2C344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994DE752-2AD9-47C1-95B0-EAB0C85E88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8DAA5-953C-43DE-B3A5-1B228351C3AB}" type="datetimeFigureOut">
              <a:rPr lang="pt-PT" smtClean="0"/>
              <a:t>03/01/2021</a:t>
            </a:fld>
            <a:endParaRPr lang="pt-PT"/>
          </a:p>
        </p:txBody>
      </p:sp>
      <p:sp>
        <p:nvSpPr>
          <p:cNvPr id="4" name="Footer Placeholder 3">
            <a:extLst>
              <a:ext uri="{FF2B5EF4-FFF2-40B4-BE49-F238E27FC236}">
                <a16:creationId xmlns:a16="http://schemas.microsoft.com/office/drawing/2014/main" id="{7578972E-DA15-43EC-9469-51049E395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PT"/>
              <a:t>Grupo 2 Turma 4</a:t>
            </a:r>
          </a:p>
        </p:txBody>
      </p:sp>
      <p:sp>
        <p:nvSpPr>
          <p:cNvPr id="5" name="Slide Number Placeholder 4">
            <a:extLst>
              <a:ext uri="{FF2B5EF4-FFF2-40B4-BE49-F238E27FC236}">
                <a16:creationId xmlns:a16="http://schemas.microsoft.com/office/drawing/2014/main" id="{9BE32385-6A07-4B23-982B-BE2E792341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5D4C55-987D-4C88-BD24-44D429077083}" type="slidenum">
              <a:rPr lang="pt-PT" smtClean="0"/>
              <a:t>‹nº›</a:t>
            </a:fld>
            <a:endParaRPr lang="pt-PT"/>
          </a:p>
        </p:txBody>
      </p:sp>
    </p:spTree>
    <p:extLst>
      <p:ext uri="{BB962C8B-B14F-4D97-AF65-F5344CB8AC3E}">
        <p14:creationId xmlns:p14="http://schemas.microsoft.com/office/powerpoint/2010/main" val="26373851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D32B7-B5D4-49F5-8F95-B87E8D692AB4}" type="datetimeFigureOut">
              <a:rPr lang="pt-PT" smtClean="0"/>
              <a:t>03/01/2021</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PT"/>
              <a:t>Grupo 2 Turma 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9B281-7672-43D6-8C89-E0C14CBB0756}" type="slidenum">
              <a:rPr lang="pt-PT" smtClean="0"/>
              <a:t>‹nº›</a:t>
            </a:fld>
            <a:endParaRPr lang="pt-PT"/>
          </a:p>
        </p:txBody>
      </p:sp>
    </p:spTree>
    <p:extLst>
      <p:ext uri="{BB962C8B-B14F-4D97-AF65-F5344CB8AC3E}">
        <p14:creationId xmlns:p14="http://schemas.microsoft.com/office/powerpoint/2010/main" val="3781480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1</a:t>
            </a:fld>
            <a:endParaRPr lang="pt-PT"/>
          </a:p>
        </p:txBody>
      </p:sp>
    </p:spTree>
    <p:extLst>
      <p:ext uri="{BB962C8B-B14F-4D97-AF65-F5344CB8AC3E}">
        <p14:creationId xmlns:p14="http://schemas.microsoft.com/office/powerpoint/2010/main" val="310209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2</a:t>
            </a:fld>
            <a:endParaRPr lang="pt-PT"/>
          </a:p>
        </p:txBody>
      </p:sp>
    </p:spTree>
    <p:extLst>
      <p:ext uri="{BB962C8B-B14F-4D97-AF65-F5344CB8AC3E}">
        <p14:creationId xmlns:p14="http://schemas.microsoft.com/office/powerpoint/2010/main" val="212002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5</a:t>
            </a:fld>
            <a:endParaRPr lang="pt-PT"/>
          </a:p>
        </p:txBody>
      </p:sp>
    </p:spTree>
    <p:extLst>
      <p:ext uri="{BB962C8B-B14F-4D97-AF65-F5344CB8AC3E}">
        <p14:creationId xmlns:p14="http://schemas.microsoft.com/office/powerpoint/2010/main" val="1106937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1"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1"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993DF7BF-8FE7-46B5-A820-D9520BC420B3}" type="datetime1">
              <a:rPr lang="en-US" smtClean="0"/>
              <a:t>1/3/2021</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21324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C6E54570-E6B1-47D3-B4D5-57DF219C063E}" type="datetime1">
              <a:rPr lang="en-US" smtClean="0"/>
              <a:t>1/3/2021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29619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9201FC82-11FD-492A-90A7-AD7A4FDA3A4E}" type="datetime1">
              <a:rPr lang="en-US" smtClean="0"/>
              <a:t>1/3/2021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380036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EAE8-9D48-4C71-99CE-93B8CF73F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A2EAD-0C2E-4FE1-98C1-C8743B12C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8DF865-3584-4523-AAD4-03C034073BF2}"/>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CCE99722-CD3A-4077-8767-ABE17E1321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9F292-7C37-4062-AD99-BE1B4F5A2E91}"/>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83706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640A-C384-4FA1-BF8A-D2D048AD4E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C11EA1-88F6-4CBD-BDE9-C056CD71E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19D8D6-B5CF-4706-B2D4-5A2CABA6A550}"/>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DC29CD5B-2D4E-4C37-B2E0-93DE908A3C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4E2C74-E9CA-4B2E-8180-E0CB6F8DF7C4}"/>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2548987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9D06-1FA5-40FD-86F2-A1872994B2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28EB9D-01BF-4620-A5C6-8A4131AC26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657C3-A911-472F-9808-CAA84DDBC908}"/>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3DE8836E-AD10-4351-B1E7-E8AFC31F80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5D340C-6FFA-4B30-899B-D293AED2397E}"/>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3381043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0747-1B71-44F9-9BBC-B6F3C27A1C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726768-722F-45C5-A7A0-C68FEBB05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06C088-51D0-45F4-921A-F403DAA72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A106DA-86D5-49D9-AB5B-7DD44A58D83E}"/>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D3804AE0-A2F8-4DEE-AA85-51DE838611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0FB784-1705-478C-AB19-E26297B02C90}"/>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142431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8963-FAA0-437B-8CC0-7889140597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C3A480-1177-40BE-BE51-5F3966B11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4A69A-725A-47B0-A088-7FA2E3E34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9C44A80-6755-40D4-8D0D-C2B413E6C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1BC53-01A0-44EE-9D09-AC86F2241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B7F99E-F036-4FCD-A846-FF8629B2127C}"/>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8" name="Footer Placeholder 7">
            <a:extLst>
              <a:ext uri="{FF2B5EF4-FFF2-40B4-BE49-F238E27FC236}">
                <a16:creationId xmlns:a16="http://schemas.microsoft.com/office/drawing/2014/main" id="{2EB8058F-D4D3-4D9D-B624-B22EAC3A39D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A80421-04C5-4385-970A-6EBB80900018}"/>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1175374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E9E-BD1E-4148-A7C6-E3B06A46C1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B44997-139A-4347-BAFC-2D292472ECCE}"/>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4" name="Footer Placeholder 3">
            <a:extLst>
              <a:ext uri="{FF2B5EF4-FFF2-40B4-BE49-F238E27FC236}">
                <a16:creationId xmlns:a16="http://schemas.microsoft.com/office/drawing/2014/main" id="{FAFC60CE-47AA-495A-ACAD-F457C1FED0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EC588F-6FD5-4E4E-A804-25A34C211695}"/>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4130323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32013-540A-4AF3-ADE3-53E434018354}"/>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3" name="Footer Placeholder 2">
            <a:extLst>
              <a:ext uri="{FF2B5EF4-FFF2-40B4-BE49-F238E27FC236}">
                <a16:creationId xmlns:a16="http://schemas.microsoft.com/office/drawing/2014/main" id="{3E9C8E60-A119-4A80-B554-4842D018CE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E00BCF-8EC8-4C50-9D2B-D5A75225275F}"/>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388371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FE7B-A9A0-4EE1-B705-2698F3459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2C4D20-8EFE-4988-B3E5-9B119EA44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DB7619-0721-4C4D-8065-B94BAD1FE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7FAC7-87C1-432B-A246-70C580D7075A}"/>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CCFE2E0F-94D1-4393-9651-E8728EFDA4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706BE9-A05B-4270-A3E5-224EC3762613}"/>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159419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1"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7E054D98-7D6D-4FA5-98A7-1B11F70691B9}" type="datetime1">
              <a:rPr lang="en-US" smtClean="0"/>
              <a:t>1/3/2021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95845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A194-740A-42A7-8EE5-6D5C97142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E92D69-0C20-4530-A795-ABE747BDA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8AF0EE-90FF-4ED2-A9A5-6F1B0BB12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AB265-3F0D-403C-BB77-BC364B662CC8}"/>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62001EC0-C819-4431-8412-F58C940242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3C1431-2FDB-4237-8165-FC008B6E28F9}"/>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3956054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4D01-530C-481D-B18E-C95578DDC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4863AC-205C-4B57-A946-0CA60B52C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BD0496-F625-49CF-B3ED-C2FDB0F63923}"/>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11A29DDD-F3B2-4CEB-B5EB-EF6523198C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D08CFB-615A-4FC9-824B-009322070C23}"/>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249659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3806C-E783-4186-8905-4F977DED3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18440B-6E17-44F3-B50D-2C359CE9D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175A4-1A75-4809-B081-034CA6E9E075}"/>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06200700-1FEF-4EE6-BAB7-17D9418A71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1DE0A6-23F9-454C-B4B1-85A7595C0F5A}"/>
              </a:ext>
            </a:extLst>
          </p:cNvPr>
          <p:cNvSpPr>
            <a:spLocks noGrp="1"/>
          </p:cNvSpPr>
          <p:nvPr>
            <p:ph type="sldNum" sz="quarter" idx="12"/>
          </p:nvPr>
        </p:nvSpPr>
        <p:spPr/>
        <p:txBody>
          <a:bodyPr/>
          <a:lstStyle/>
          <a:p>
            <a:fld id="{E2BF2D33-EFC0-4828-913C-892085C0D7A4}" type="slidenum">
              <a:rPr lang="en-GB" smtClean="0"/>
              <a:t>‹nº›</a:t>
            </a:fld>
            <a:endParaRPr lang="en-GB"/>
          </a:p>
        </p:txBody>
      </p:sp>
    </p:spTree>
    <p:extLst>
      <p:ext uri="{BB962C8B-B14F-4D97-AF65-F5344CB8AC3E}">
        <p14:creationId xmlns:p14="http://schemas.microsoft.com/office/powerpoint/2010/main" val="233465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1" y="1709740"/>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1"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EBF77954-121B-47FC-A475-23082E28DCF0}" type="datetime1">
              <a:rPr lang="en-US" smtClean="0"/>
              <a:t>1/3/2021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02183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2"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60" y="2057401"/>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5"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039C35C2-2FB4-4C0A-AE77-76FC263AAF92}" type="datetime1">
              <a:rPr lang="en-US" smtClean="0"/>
              <a:t>1/3/2021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51959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9"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1162821C-444E-4CCE-999C-E9C8827C8559}" type="datetime1">
              <a:rPr lang="en-US" smtClean="0"/>
              <a:t>1/3/2021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84230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CC094E86-E9F6-470F-ABC1-BAB36840198B}" type="datetime1">
              <a:rPr lang="en-US" smtClean="0"/>
              <a:t>1/3/2021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83664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99CDB341-9AD1-4569-B36B-711487762CFD}" type="datetime1">
              <a:rPr lang="en-US" smtClean="0"/>
              <a:t>1/3/2021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7066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5887BBDA-F7B0-4BFE-B640-7114357910E1}" type="datetime1">
              <a:rPr lang="en-US" smtClean="0"/>
              <a:t>1/3/2021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5445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6C66BC75-1922-4FB3-9844-A017E22EC4DE}" type="datetime1">
              <a:rPr lang="en-US" smtClean="0"/>
              <a:t>1/3/2021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896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1"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600"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4" y="3223752"/>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5F130356-174E-46BA-AA27-4EADB385E984}" type="datetime1">
              <a:rPr lang="en-US" smtClean="0"/>
              <a:t>1/3/2021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1"/>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1" y="6356352"/>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2688013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65497-62BA-49B9-9275-0B0C5855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198073-A627-4332-9CA4-22047C14F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08FDF-5815-4CE2-882E-56CBA003E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3DE7FAE2-B756-48E4-BEE1-93318F7DF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F865A5-47CF-4BD7-A2E0-8E253E2A1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F2D33-EFC0-4828-913C-892085C0D7A4}" type="slidenum">
              <a:rPr lang="en-GB" smtClean="0"/>
              <a:t>‹nº›</a:t>
            </a:fld>
            <a:endParaRPr lang="en-GB"/>
          </a:p>
        </p:txBody>
      </p:sp>
    </p:spTree>
    <p:extLst>
      <p:ext uri="{BB962C8B-B14F-4D97-AF65-F5344CB8AC3E}">
        <p14:creationId xmlns:p14="http://schemas.microsoft.com/office/powerpoint/2010/main" val="428801854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6" descr="Uma imagem com interior, edifício, chão, janela&#10;&#10;Descrição gerada automaticamente">
            <a:extLst>
              <a:ext uri="{FF2B5EF4-FFF2-40B4-BE49-F238E27FC236}">
                <a16:creationId xmlns:a16="http://schemas.microsoft.com/office/drawing/2014/main" id="{958A2546-D3E1-4933-BDD6-8F1537A4E7C9}"/>
              </a:ext>
            </a:extLst>
          </p:cNvPr>
          <p:cNvPicPr>
            <a:picLocks noChangeAspect="1"/>
          </p:cNvPicPr>
          <p:nvPr/>
        </p:nvPicPr>
        <p:blipFill rotWithShape="1">
          <a:blip r:embed="rId3">
            <a:alphaModFix/>
          </a:blip>
          <a:srcRect t="9859"/>
          <a:stretch/>
        </p:blipFill>
        <p:spPr>
          <a:xfrm>
            <a:off x="685800" y="685800"/>
            <a:ext cx="10820400" cy="5486400"/>
          </a:xfrm>
          <a:prstGeom prst="rect">
            <a:avLst/>
          </a:prstGeom>
        </p:spPr>
      </p:pic>
      <p:sp>
        <p:nvSpPr>
          <p:cNvPr id="18" name="Rectangle 12">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467600" y="254229"/>
            <a:ext cx="4038600" cy="2216266"/>
          </a:xfrm>
        </p:spPr>
        <p:txBody>
          <a:bodyPr>
            <a:normAutofit/>
          </a:bodyPr>
          <a:lstStyle/>
          <a:p>
            <a:pPr algn="r"/>
            <a:r>
              <a:rPr lang="pt-PT"/>
              <a:t>Pitch    </a:t>
            </a:r>
            <a:r>
              <a:rPr lang="pt-PT" sz="2800"/>
              <a:t>EMPRESA DE ELEVADORES</a:t>
            </a:r>
            <a:endParaRPr lang="pt-PT"/>
          </a:p>
        </p:txBody>
      </p:sp>
      <p:sp>
        <p:nvSpPr>
          <p:cNvPr id="3" name="Subtítulo 2"/>
          <p:cNvSpPr>
            <a:spLocks noGrp="1"/>
          </p:cNvSpPr>
          <p:nvPr>
            <p:ph type="subTitle" idx="1"/>
          </p:nvPr>
        </p:nvSpPr>
        <p:spPr>
          <a:xfrm>
            <a:off x="-3539385" y="4319173"/>
            <a:ext cx="8115300" cy="1727202"/>
          </a:xfrm>
        </p:spPr>
        <p:txBody>
          <a:bodyPr>
            <a:normAutofit/>
          </a:bodyPr>
          <a:lstStyle/>
          <a:p>
            <a:pPr algn="r"/>
            <a:r>
              <a:rPr lang="pt-PT" sz="1600"/>
              <a:t>ALGORITMOS E ESTRUTURAS DE DADOS</a:t>
            </a:r>
          </a:p>
        </p:txBody>
      </p:sp>
      <p:pic>
        <p:nvPicPr>
          <p:cNvPr id="5" name="Picture 4" descr="A picture containing graphical user interface&#10;&#10;Description automatically generated">
            <a:extLst>
              <a:ext uri="{FF2B5EF4-FFF2-40B4-BE49-F238E27FC236}">
                <a16:creationId xmlns:a16="http://schemas.microsoft.com/office/drawing/2014/main" id="{7566DB19-7211-40E3-B547-EA6373DC3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29" y="4480749"/>
            <a:ext cx="4259371" cy="1846837"/>
          </a:xfrm>
          <a:prstGeom prst="rect">
            <a:avLst/>
          </a:prstGeom>
        </p:spPr>
      </p:pic>
      <p:sp>
        <p:nvSpPr>
          <p:cNvPr id="7" name="TextBox 6">
            <a:extLst>
              <a:ext uri="{FF2B5EF4-FFF2-40B4-BE49-F238E27FC236}">
                <a16:creationId xmlns:a16="http://schemas.microsoft.com/office/drawing/2014/main" id="{9824DDE9-3E53-460A-9D97-628F473099DA}"/>
              </a:ext>
            </a:extLst>
          </p:cNvPr>
          <p:cNvSpPr txBox="1"/>
          <p:nvPr/>
        </p:nvSpPr>
        <p:spPr>
          <a:xfrm>
            <a:off x="7966953" y="5329247"/>
            <a:ext cx="3539248" cy="830997"/>
          </a:xfrm>
          <a:prstGeom prst="rect">
            <a:avLst/>
          </a:prstGeom>
          <a:noFill/>
        </p:spPr>
        <p:txBody>
          <a:bodyPr wrap="square" lIns="91440" tIns="45720" rIns="91440" bIns="45720" rtlCol="0" anchor="t">
            <a:spAutoFit/>
          </a:bodyPr>
          <a:lstStyle/>
          <a:p>
            <a:pPr algn="r"/>
            <a:r>
              <a:rPr lang="en-US" sz="1600">
                <a:solidFill>
                  <a:schemeClr val="tx2"/>
                </a:solidFill>
                <a:latin typeface="Avenir Next LT Pro" panose="020B0504020202020204" pitchFamily="34" charset="0"/>
                <a:cs typeface="Angsana New" panose="020B0502040204020203" pitchFamily="18" charset="-34"/>
              </a:rPr>
              <a:t>   Beatriz Aguiar          up201906230</a:t>
            </a:r>
          </a:p>
          <a:p>
            <a:pPr algn="r"/>
            <a:r>
              <a:rPr lang="en-US" sz="1600">
                <a:solidFill>
                  <a:schemeClr val="tx2"/>
                </a:solidFill>
                <a:latin typeface="Avenir Next LT Pro" panose="020B0504020202020204" pitchFamily="34" charset="0"/>
                <a:cs typeface="Angsana New" panose="020B0502040204020203" pitchFamily="18" charset="-34"/>
              </a:rPr>
              <a:t>Margarida Vieira      up201907907</a:t>
            </a:r>
          </a:p>
          <a:p>
            <a:pPr algn="r"/>
            <a:r>
              <a:rPr lang="en-US" sz="1600">
                <a:solidFill>
                  <a:schemeClr val="tx2"/>
                </a:solidFill>
                <a:latin typeface="Avenir Next LT Pro" panose="020B0504020202020204" pitchFamily="34" charset="0"/>
                <a:cs typeface="Angsana New" panose="020B0502040204020203" pitchFamily="18" charset="-34"/>
              </a:rPr>
              <a:t>Matilde Oliveira       up201906954</a:t>
            </a:r>
          </a:p>
        </p:txBody>
      </p:sp>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Overview</a:t>
            </a:r>
          </a:p>
        </p:txBody>
      </p:sp>
      <p:sp>
        <p:nvSpPr>
          <p:cNvPr id="9" name="Subtítulo 2">
            <a:extLst>
              <a:ext uri="{FF2B5EF4-FFF2-40B4-BE49-F238E27FC236}">
                <a16:creationId xmlns:a16="http://schemas.microsoft.com/office/drawing/2014/main" id="{8BA59A08-595E-4612-8A3F-AE060D7BA065}"/>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1" name="Rectangle: Rounded Corners 10">
            <a:extLst>
              <a:ext uri="{FF2B5EF4-FFF2-40B4-BE49-F238E27FC236}">
                <a16:creationId xmlns:a16="http://schemas.microsoft.com/office/drawing/2014/main" id="{5BCEF39F-871B-4DF9-AE1A-8323AD141891}"/>
              </a:ext>
            </a:extLst>
          </p:cNvPr>
          <p:cNvSpPr/>
          <p:nvPr/>
        </p:nvSpPr>
        <p:spPr>
          <a:xfrm>
            <a:off x="1089006" y="1807259"/>
            <a:ext cx="6358692" cy="1060572"/>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Rounded Corners 13">
            <a:extLst>
              <a:ext uri="{FF2B5EF4-FFF2-40B4-BE49-F238E27FC236}">
                <a16:creationId xmlns:a16="http://schemas.microsoft.com/office/drawing/2014/main" id="{E810989C-2F7C-4CE8-BC21-3FE5100CF78D}"/>
              </a:ext>
            </a:extLst>
          </p:cNvPr>
          <p:cNvSpPr/>
          <p:nvPr/>
        </p:nvSpPr>
        <p:spPr>
          <a:xfrm>
            <a:off x="7904164" y="1807420"/>
            <a:ext cx="3034467" cy="1060572"/>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Box 14">
            <a:extLst>
              <a:ext uri="{FF2B5EF4-FFF2-40B4-BE49-F238E27FC236}">
                <a16:creationId xmlns:a16="http://schemas.microsoft.com/office/drawing/2014/main" id="{B7C397D2-D863-4B18-A416-A30F7D6D87DE}"/>
              </a:ext>
            </a:extLst>
          </p:cNvPr>
          <p:cNvSpPr txBox="1"/>
          <p:nvPr/>
        </p:nvSpPr>
        <p:spPr>
          <a:xfrm>
            <a:off x="1920334" y="2026107"/>
            <a:ext cx="4709289" cy="1077218"/>
          </a:xfrm>
          <a:prstGeom prst="rect">
            <a:avLst/>
          </a:prstGeom>
          <a:noFill/>
        </p:spPr>
        <p:txBody>
          <a:bodyPr wrap="square" lIns="91440" tIns="45720" rIns="91440" bIns="45720" rtlCol="0" anchor="t">
            <a:spAutoFit/>
          </a:bodyPr>
          <a:lstStyle/>
          <a:p>
            <a:r>
              <a:rPr lang="pt-PT" sz="3200" err="1">
                <a:solidFill>
                  <a:schemeClr val="tx2"/>
                </a:solidFill>
                <a:latin typeface="+mj-lt"/>
              </a:rPr>
              <a:t>Challenges</a:t>
            </a:r>
            <a:r>
              <a:rPr lang="pt-PT" sz="3200">
                <a:solidFill>
                  <a:schemeClr val="tx2"/>
                </a:solidFill>
                <a:latin typeface="+mj-lt"/>
              </a:rPr>
              <a:t> &amp;&amp;  </a:t>
            </a:r>
            <a:r>
              <a:rPr lang="pt-PT" sz="3200" err="1">
                <a:solidFill>
                  <a:schemeClr val="tx2"/>
                </a:solidFill>
                <a:latin typeface="+mj-lt"/>
              </a:rPr>
              <a:t>Evaluation</a:t>
            </a:r>
            <a:endParaRPr lang="pt-PT" sz="3200" err="1">
              <a:solidFill>
                <a:schemeClr val="tx2"/>
              </a:solidFill>
              <a:ea typeface="+mn-lt"/>
              <a:cs typeface="+mn-lt"/>
            </a:endParaRPr>
          </a:p>
          <a:p>
            <a:endParaRPr lang="pt-PT" sz="3200">
              <a:solidFill>
                <a:schemeClr val="tx2"/>
              </a:solidFill>
              <a:latin typeface="+mj-lt"/>
            </a:endParaRPr>
          </a:p>
        </p:txBody>
      </p:sp>
      <p:sp>
        <p:nvSpPr>
          <p:cNvPr id="17" name="TextBox 16">
            <a:extLst>
              <a:ext uri="{FF2B5EF4-FFF2-40B4-BE49-F238E27FC236}">
                <a16:creationId xmlns:a16="http://schemas.microsoft.com/office/drawing/2014/main" id="{9FAADA31-A6CD-45A8-A198-58A77B8B5C5B}"/>
              </a:ext>
            </a:extLst>
          </p:cNvPr>
          <p:cNvSpPr txBox="1"/>
          <p:nvPr/>
        </p:nvSpPr>
        <p:spPr>
          <a:xfrm>
            <a:off x="8238610" y="1816784"/>
            <a:ext cx="2363366" cy="1077218"/>
          </a:xfrm>
          <a:prstGeom prst="rect">
            <a:avLst/>
          </a:prstGeom>
          <a:noFill/>
        </p:spPr>
        <p:txBody>
          <a:bodyPr wrap="square" rtlCol="0">
            <a:spAutoFit/>
          </a:bodyPr>
          <a:lstStyle/>
          <a:p>
            <a:pPr algn="ctr"/>
            <a:r>
              <a:rPr lang="pt-PT" sz="3200" err="1">
                <a:solidFill>
                  <a:schemeClr val="tx2"/>
                </a:solidFill>
                <a:latin typeface="+mj-lt"/>
              </a:rPr>
              <a:t>Programming</a:t>
            </a:r>
            <a:endParaRPr lang="pt-PT" sz="3200">
              <a:solidFill>
                <a:schemeClr val="tx2"/>
              </a:solidFill>
              <a:latin typeface="+mj-lt"/>
            </a:endParaRPr>
          </a:p>
          <a:p>
            <a:pPr algn="ctr"/>
            <a:r>
              <a:rPr lang="pt-PT" sz="3200" err="1">
                <a:solidFill>
                  <a:schemeClr val="tx2"/>
                </a:solidFill>
                <a:latin typeface="+mj-lt"/>
              </a:rPr>
              <a:t>conquests</a:t>
            </a:r>
            <a:endParaRPr lang="pt-PT" sz="3200">
              <a:solidFill>
                <a:schemeClr val="tx2"/>
              </a:solidFill>
              <a:latin typeface="+mj-lt"/>
            </a:endParaRPr>
          </a:p>
        </p:txBody>
      </p:sp>
      <p:sp>
        <p:nvSpPr>
          <p:cNvPr id="2" name="TextBox 1">
            <a:extLst>
              <a:ext uri="{FF2B5EF4-FFF2-40B4-BE49-F238E27FC236}">
                <a16:creationId xmlns:a16="http://schemas.microsoft.com/office/drawing/2014/main" id="{49AD581A-29FE-4601-97C1-EA47667A1A4E}"/>
              </a:ext>
            </a:extLst>
          </p:cNvPr>
          <p:cNvSpPr txBox="1"/>
          <p:nvPr/>
        </p:nvSpPr>
        <p:spPr>
          <a:xfrm>
            <a:off x="1163427" y="3097841"/>
            <a:ext cx="6446063" cy="2185214"/>
          </a:xfrm>
          <a:prstGeom prst="rect">
            <a:avLst/>
          </a:prstGeom>
          <a:noFill/>
        </p:spPr>
        <p:txBody>
          <a:bodyPr wrap="square" rtlCol="0">
            <a:spAutoFit/>
          </a:bodyPr>
          <a:lstStyle/>
          <a:p>
            <a:pPr marL="285750" indent="-285750">
              <a:buFont typeface="Arial" panose="020B0604020202020204" pitchFamily="34" charset="0"/>
              <a:buChar char="•"/>
            </a:pPr>
            <a:r>
              <a:rPr lang="pt-PT" sz="2000">
                <a:solidFill>
                  <a:schemeClr val="tx2"/>
                </a:solidFill>
                <a:latin typeface="+mj-lt"/>
              </a:rPr>
              <a:t>No </a:t>
            </a:r>
            <a:r>
              <a:rPr lang="pt-PT" sz="2000" err="1">
                <a:solidFill>
                  <a:schemeClr val="tx2"/>
                </a:solidFill>
                <a:latin typeface="+mj-lt"/>
              </a:rPr>
              <a:t>relevant</a:t>
            </a:r>
            <a:r>
              <a:rPr lang="pt-PT" sz="2000">
                <a:solidFill>
                  <a:schemeClr val="tx2"/>
                </a:solidFill>
                <a:latin typeface="+mj-lt"/>
              </a:rPr>
              <a:t> </a:t>
            </a:r>
            <a:r>
              <a:rPr lang="pt-PT" sz="2000" err="1">
                <a:solidFill>
                  <a:schemeClr val="tx2"/>
                </a:solidFill>
                <a:latin typeface="+mj-lt"/>
              </a:rPr>
              <a:t>challenges</a:t>
            </a:r>
            <a:r>
              <a:rPr lang="pt-PT" sz="2000">
                <a:solidFill>
                  <a:schemeClr val="tx2"/>
                </a:solidFill>
                <a:latin typeface="+mj-lt"/>
              </a:rPr>
              <a:t> as </a:t>
            </a:r>
            <a:r>
              <a:rPr lang="pt-PT" sz="2000" err="1">
                <a:solidFill>
                  <a:schemeClr val="tx2"/>
                </a:solidFill>
                <a:latin typeface="+mj-lt"/>
              </a:rPr>
              <a:t>we</a:t>
            </a:r>
            <a:r>
              <a:rPr lang="pt-PT" sz="2000">
                <a:solidFill>
                  <a:schemeClr val="tx2"/>
                </a:solidFill>
                <a:latin typeface="+mj-lt"/>
              </a:rPr>
              <a:t> </a:t>
            </a:r>
            <a:r>
              <a:rPr lang="pt-PT" sz="2000" err="1">
                <a:solidFill>
                  <a:schemeClr val="tx2"/>
                </a:solidFill>
                <a:latin typeface="+mj-lt"/>
              </a:rPr>
              <a:t>learnt</a:t>
            </a:r>
            <a:r>
              <a:rPr lang="pt-PT" sz="2000">
                <a:solidFill>
                  <a:schemeClr val="tx2"/>
                </a:solidFill>
                <a:latin typeface="+mj-lt"/>
              </a:rPr>
              <a:t> </a:t>
            </a:r>
            <a:r>
              <a:rPr lang="pt-PT" sz="2000" err="1">
                <a:solidFill>
                  <a:schemeClr val="tx2"/>
                </a:solidFill>
                <a:latin typeface="+mj-lt"/>
              </a:rPr>
              <a:t>from</a:t>
            </a:r>
            <a:r>
              <a:rPr lang="pt-PT" sz="2000">
                <a:solidFill>
                  <a:schemeClr val="tx2"/>
                </a:solidFill>
                <a:latin typeface="+mj-lt"/>
              </a:rPr>
              <a:t> </a:t>
            </a:r>
            <a:r>
              <a:rPr lang="pt-PT" sz="2000" err="1">
                <a:solidFill>
                  <a:schemeClr val="tx2"/>
                </a:solidFill>
                <a:latin typeface="+mj-lt"/>
              </a:rPr>
              <a:t>our</a:t>
            </a:r>
            <a:r>
              <a:rPr lang="pt-PT" sz="2000">
                <a:solidFill>
                  <a:schemeClr val="tx2"/>
                </a:solidFill>
                <a:latin typeface="+mj-lt"/>
              </a:rPr>
              <a:t> </a:t>
            </a:r>
            <a:r>
              <a:rPr lang="pt-PT" sz="2000" err="1">
                <a:solidFill>
                  <a:schemeClr val="tx2"/>
                </a:solidFill>
                <a:latin typeface="+mj-lt"/>
              </a:rPr>
              <a:t>last</a:t>
            </a:r>
            <a:r>
              <a:rPr lang="pt-PT" sz="2000">
                <a:solidFill>
                  <a:schemeClr val="tx2"/>
                </a:solidFill>
                <a:latin typeface="+mj-lt"/>
              </a:rPr>
              <a:t> </a:t>
            </a:r>
            <a:r>
              <a:rPr lang="pt-PT" sz="2000" err="1">
                <a:solidFill>
                  <a:schemeClr val="tx2"/>
                </a:solidFill>
                <a:latin typeface="+mj-lt"/>
              </a:rPr>
              <a:t>mistakes</a:t>
            </a:r>
            <a:r>
              <a:rPr lang="pt-PT" sz="2000">
                <a:solidFill>
                  <a:schemeClr val="tx2"/>
                </a:solidFill>
                <a:latin typeface="+mj-lt"/>
              </a:rPr>
              <a:t>.</a:t>
            </a:r>
          </a:p>
          <a:p>
            <a:endParaRPr lang="pt-PT" sz="2000">
              <a:solidFill>
                <a:schemeClr val="tx2"/>
              </a:solidFill>
              <a:latin typeface="+mj-lt"/>
            </a:endParaRPr>
          </a:p>
          <a:p>
            <a:pPr marL="285750" indent="-285750">
              <a:buFont typeface="Arial" panose="020B0604020202020204" pitchFamily="34" charset="0"/>
              <a:buChar char="•"/>
            </a:pPr>
            <a:r>
              <a:rPr lang="pt-PT" sz="2000" err="1">
                <a:solidFill>
                  <a:schemeClr val="tx2"/>
                </a:solidFill>
                <a:latin typeface="+mj-lt"/>
              </a:rPr>
              <a:t>Worked</a:t>
            </a:r>
            <a:r>
              <a:rPr lang="pt-PT" sz="2000">
                <a:solidFill>
                  <a:schemeClr val="tx2"/>
                </a:solidFill>
                <a:latin typeface="+mj-lt"/>
              </a:rPr>
              <a:t> </a:t>
            </a:r>
            <a:r>
              <a:rPr lang="pt-PT" sz="2000" err="1">
                <a:solidFill>
                  <a:schemeClr val="tx2"/>
                </a:solidFill>
                <a:latin typeface="+mj-lt"/>
              </a:rPr>
              <a:t>perfectly</a:t>
            </a:r>
            <a:r>
              <a:rPr lang="pt-PT" sz="2000">
                <a:solidFill>
                  <a:schemeClr val="tx2"/>
                </a:solidFill>
                <a:latin typeface="+mj-lt"/>
              </a:rPr>
              <a:t> </a:t>
            </a:r>
            <a:r>
              <a:rPr lang="pt-PT" sz="2000" err="1">
                <a:solidFill>
                  <a:schemeClr val="tx2"/>
                </a:solidFill>
                <a:latin typeface="+mj-lt"/>
              </a:rPr>
              <a:t>well</a:t>
            </a:r>
            <a:r>
              <a:rPr lang="pt-PT" sz="2000">
                <a:solidFill>
                  <a:schemeClr val="tx2"/>
                </a:solidFill>
                <a:latin typeface="+mj-lt"/>
              </a:rPr>
              <a:t> </a:t>
            </a:r>
            <a:r>
              <a:rPr lang="pt-PT" sz="2000" err="1">
                <a:solidFill>
                  <a:schemeClr val="tx2"/>
                </a:solidFill>
                <a:latin typeface="+mj-lt"/>
              </a:rPr>
              <a:t>together</a:t>
            </a:r>
            <a:r>
              <a:rPr lang="pt-PT" sz="2000">
                <a:solidFill>
                  <a:schemeClr val="tx2"/>
                </a:solidFill>
                <a:latin typeface="+mj-lt"/>
              </a:rPr>
              <a:t>.</a:t>
            </a:r>
          </a:p>
          <a:p>
            <a:pPr marL="285750" indent="-285750">
              <a:buFont typeface="Arial" panose="020B0604020202020204" pitchFamily="34" charset="0"/>
              <a:buChar char="•"/>
            </a:pPr>
            <a:endParaRPr lang="pt-PT" sz="2000">
              <a:solidFill>
                <a:schemeClr val="tx2"/>
              </a:solidFill>
              <a:latin typeface="+mj-lt"/>
            </a:endParaRPr>
          </a:p>
          <a:p>
            <a:pPr marL="285750" indent="-285750">
              <a:buFont typeface="Arial" panose="020B0604020202020204" pitchFamily="34" charset="0"/>
              <a:buChar char="•"/>
            </a:pPr>
            <a:r>
              <a:rPr lang="pt-PT" sz="2000">
                <a:solidFill>
                  <a:schemeClr val="tx2"/>
                </a:solidFill>
                <a:latin typeface="+mj-lt"/>
              </a:rPr>
              <a:t>100/3% for </a:t>
            </a:r>
            <a:r>
              <a:rPr lang="pt-PT" sz="2000" err="1">
                <a:solidFill>
                  <a:schemeClr val="tx2"/>
                </a:solidFill>
                <a:latin typeface="+mj-lt"/>
              </a:rPr>
              <a:t>each</a:t>
            </a:r>
            <a:r>
              <a:rPr lang="pt-PT" sz="2000">
                <a:solidFill>
                  <a:schemeClr val="tx2"/>
                </a:solidFill>
                <a:latin typeface="+mj-lt"/>
              </a:rPr>
              <a:t>.</a:t>
            </a:r>
          </a:p>
          <a:p>
            <a:pPr marL="285750" indent="-285750">
              <a:buFont typeface="Arial" panose="020B0604020202020204" pitchFamily="34" charset="0"/>
              <a:buChar char="•"/>
            </a:pPr>
            <a:endParaRPr lang="pt-PT"/>
          </a:p>
          <a:p>
            <a:pPr marL="285750" indent="-285750">
              <a:buFont typeface="Arial" panose="020B0604020202020204" pitchFamily="34" charset="0"/>
              <a:buChar char="•"/>
            </a:pPr>
            <a:endParaRPr lang="pt-PT"/>
          </a:p>
        </p:txBody>
      </p:sp>
      <p:sp>
        <p:nvSpPr>
          <p:cNvPr id="3" name="TextBox 2">
            <a:extLst>
              <a:ext uri="{FF2B5EF4-FFF2-40B4-BE49-F238E27FC236}">
                <a16:creationId xmlns:a16="http://schemas.microsoft.com/office/drawing/2014/main" id="{7627F10F-BE00-4118-935D-B1B8D1C1F283}"/>
              </a:ext>
            </a:extLst>
          </p:cNvPr>
          <p:cNvSpPr txBox="1"/>
          <p:nvPr/>
        </p:nvSpPr>
        <p:spPr>
          <a:xfrm>
            <a:off x="8087117" y="3097841"/>
            <a:ext cx="3152719" cy="1600438"/>
          </a:xfrm>
          <a:prstGeom prst="rect">
            <a:avLst/>
          </a:prstGeom>
          <a:noFill/>
        </p:spPr>
        <p:txBody>
          <a:bodyPr wrap="square" rtlCol="0">
            <a:spAutoFit/>
          </a:bodyPr>
          <a:lstStyle/>
          <a:p>
            <a:pPr marL="285750" indent="-285750">
              <a:buFont typeface="Arial" panose="020B0604020202020204" pitchFamily="34" charset="0"/>
              <a:buChar char="•"/>
            </a:pPr>
            <a:r>
              <a:rPr lang="pt-PT" sz="2000" err="1">
                <a:solidFill>
                  <a:schemeClr val="tx2"/>
                </a:solidFill>
                <a:latin typeface="+mj-lt"/>
              </a:rPr>
              <a:t>Binary</a:t>
            </a:r>
            <a:r>
              <a:rPr lang="pt-PT" sz="2000">
                <a:solidFill>
                  <a:schemeClr val="tx2"/>
                </a:solidFill>
                <a:latin typeface="+mj-lt"/>
              </a:rPr>
              <a:t> </a:t>
            </a:r>
            <a:r>
              <a:rPr lang="pt-PT" sz="2000" err="1">
                <a:solidFill>
                  <a:schemeClr val="tx2"/>
                </a:solidFill>
                <a:latin typeface="+mj-lt"/>
              </a:rPr>
              <a:t>Trees</a:t>
            </a:r>
            <a:r>
              <a:rPr lang="pt-PT" sz="2000">
                <a:solidFill>
                  <a:schemeClr val="tx2"/>
                </a:solidFill>
                <a:latin typeface="+mj-lt"/>
              </a:rPr>
              <a:t>.</a:t>
            </a:r>
          </a:p>
          <a:p>
            <a:pPr marL="285750" indent="-285750">
              <a:buFont typeface="Arial" panose="020B0604020202020204" pitchFamily="34" charset="0"/>
              <a:buChar char="•"/>
            </a:pPr>
            <a:endParaRPr lang="pt-PT"/>
          </a:p>
          <a:p>
            <a:pPr marL="285750" indent="-285750">
              <a:buFont typeface="Arial" panose="020B0604020202020204" pitchFamily="34" charset="0"/>
              <a:buChar char="•"/>
            </a:pPr>
            <a:r>
              <a:rPr lang="pt-PT" sz="2000" err="1">
                <a:solidFill>
                  <a:schemeClr val="tx2"/>
                </a:solidFill>
                <a:latin typeface="+mj-lt"/>
              </a:rPr>
              <a:t>Hash</a:t>
            </a:r>
            <a:r>
              <a:rPr lang="pt-PT" sz="2000">
                <a:solidFill>
                  <a:schemeClr val="tx2"/>
                </a:solidFill>
                <a:latin typeface="+mj-lt"/>
              </a:rPr>
              <a:t> </a:t>
            </a:r>
            <a:r>
              <a:rPr lang="pt-PT" sz="2000" err="1">
                <a:solidFill>
                  <a:schemeClr val="tx2"/>
                </a:solidFill>
                <a:latin typeface="+mj-lt"/>
              </a:rPr>
              <a:t>Tables</a:t>
            </a:r>
            <a:r>
              <a:rPr lang="pt-PT" sz="2000">
                <a:solidFill>
                  <a:schemeClr val="tx2"/>
                </a:solidFill>
                <a:latin typeface="+mj-lt"/>
              </a:rPr>
              <a:t>.</a:t>
            </a:r>
          </a:p>
          <a:p>
            <a:endParaRPr lang="pt-PT" sz="2000">
              <a:solidFill>
                <a:schemeClr val="tx2"/>
              </a:solidFill>
              <a:latin typeface="+mj-lt"/>
            </a:endParaRPr>
          </a:p>
          <a:p>
            <a:pPr marL="285750" indent="-285750">
              <a:buFont typeface="Arial" panose="020B0604020202020204" pitchFamily="34" charset="0"/>
              <a:buChar char="•"/>
            </a:pPr>
            <a:r>
              <a:rPr lang="pt-PT" sz="2000" err="1">
                <a:solidFill>
                  <a:schemeClr val="tx2"/>
                </a:solidFill>
                <a:latin typeface="+mj-lt"/>
              </a:rPr>
              <a:t>Priority</a:t>
            </a:r>
            <a:r>
              <a:rPr lang="pt-PT" sz="2000">
                <a:solidFill>
                  <a:schemeClr val="tx2"/>
                </a:solidFill>
                <a:latin typeface="+mj-lt"/>
              </a:rPr>
              <a:t> </a:t>
            </a:r>
            <a:r>
              <a:rPr lang="pt-PT" sz="2000" err="1">
                <a:solidFill>
                  <a:schemeClr val="tx2"/>
                </a:solidFill>
                <a:latin typeface="+mj-lt"/>
              </a:rPr>
              <a:t>queues</a:t>
            </a:r>
            <a:r>
              <a:rPr lang="pt-PT" sz="2000">
                <a:solidFill>
                  <a:schemeClr val="tx2"/>
                </a:solidFill>
                <a:latin typeface="+mj-lt"/>
              </a:rPr>
              <a:t>.</a:t>
            </a:r>
          </a:p>
        </p:txBody>
      </p:sp>
    </p:spTree>
    <p:extLst>
      <p:ext uri="{BB962C8B-B14F-4D97-AF65-F5344CB8AC3E}">
        <p14:creationId xmlns:p14="http://schemas.microsoft.com/office/powerpoint/2010/main" val="15985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BDDB9-2267-4E95-8951-826322A2EE0D}"/>
              </a:ext>
            </a:extLst>
          </p:cNvPr>
          <p:cNvSpPr>
            <a:spLocks noGrp="1"/>
          </p:cNvSpPr>
          <p:nvPr>
            <p:ph type="title"/>
          </p:nvPr>
        </p:nvSpPr>
        <p:spPr>
          <a:xfrm>
            <a:off x="685800" y="825353"/>
            <a:ext cx="9486900" cy="819150"/>
          </a:xfrm>
        </p:spPr>
        <p:txBody>
          <a:bodyPr anchor="b">
            <a:normAutofit/>
          </a:bodyPr>
          <a:lstStyle/>
          <a:p>
            <a:r>
              <a:rPr lang="en-US" sz="4400">
                <a:solidFill>
                  <a:schemeClr val="accent6">
                    <a:lumMod val="50000"/>
                  </a:schemeClr>
                </a:solidFill>
              </a:rPr>
              <a:t>PITCH</a:t>
            </a:r>
            <a:endParaRPr lang="en-US">
              <a:solidFill>
                <a:schemeClr val="accent6">
                  <a:lumMod val="50000"/>
                </a:schemeClr>
              </a:solidFill>
            </a:endParaRPr>
          </a:p>
        </p:txBody>
      </p:sp>
      <p:sp>
        <p:nvSpPr>
          <p:cNvPr id="15" name="TextBox 14">
            <a:extLst>
              <a:ext uri="{FF2B5EF4-FFF2-40B4-BE49-F238E27FC236}">
                <a16:creationId xmlns:a16="http://schemas.microsoft.com/office/drawing/2014/main" id="{D5AA1ECD-D8EC-4A21-8ADD-246D6B81D478}"/>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Description</a:t>
            </a:r>
          </a:p>
        </p:txBody>
      </p:sp>
      <p:sp>
        <p:nvSpPr>
          <p:cNvPr id="9" name="Subtítulo 2">
            <a:extLst>
              <a:ext uri="{FF2B5EF4-FFF2-40B4-BE49-F238E27FC236}">
                <a16:creationId xmlns:a16="http://schemas.microsoft.com/office/drawing/2014/main" id="{597071DA-CF15-4228-8F3D-BEBA30207F7C}"/>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4" name="Content Placeholder 3">
            <a:extLst>
              <a:ext uri="{FF2B5EF4-FFF2-40B4-BE49-F238E27FC236}">
                <a16:creationId xmlns:a16="http://schemas.microsoft.com/office/drawing/2014/main" id="{1C630B90-7370-4A8D-9D4D-95D1FE604490}"/>
              </a:ext>
            </a:extLst>
          </p:cNvPr>
          <p:cNvSpPr>
            <a:spLocks noGrp="1"/>
          </p:cNvSpPr>
          <p:nvPr>
            <p:ph idx="1"/>
          </p:nvPr>
        </p:nvSpPr>
        <p:spPr>
          <a:xfrm>
            <a:off x="689811" y="1572314"/>
            <a:ext cx="10820399" cy="4700148"/>
          </a:xfrm>
        </p:spPr>
        <p:txBody>
          <a:bodyPr vert="horz" lIns="91440" tIns="45720" rIns="91440" bIns="45720" rtlCol="0" anchor="t">
            <a:normAutofit/>
          </a:bodyPr>
          <a:lstStyle/>
          <a:p>
            <a:pPr algn="just">
              <a:buNone/>
            </a:pPr>
            <a:r>
              <a:rPr lang="pt-PT" sz="1800">
                <a:ea typeface="+mj-lt"/>
                <a:cs typeface="+mj-lt"/>
              </a:rPr>
              <a:t>Pitch is a company that manages, not only a set of lifts, but also their owners, Pitch's Clients. These lasts, can be of type Entrepreneur or Particular Client. The company works with a vast number of Employees, more specifically Service Providers, and Contracted Employees. The Service Providers are responsible for the exceptional execution of the maintenance. The need for maintenance is automatically controlled by the system, based on specific functioning control parameters. However, if and when desired, the owner is free to schedule a maintenance execution for his lifts. In both cases, the maintenance will be assigned to the Service Provider with less maintenances executed or to the one with higher evaluation. The Contracted Employees plays the role of lift manager. Once an Entrepreneur enters the Pitch data base, a Contracted Employee, that by default is the one with currently less Entrepreneurs associated, and who he can review anytime he wants, is associated to him. Pitch keeps track of all the lifts that have ever entered the data base which means that, once a Client is removed from it, the lifts he owned are automatically transfered to the company's name. Additionally, if the one removed is an Entrepreneur, his association with the Contracted Employee is canceled. Also, if an Employee is selected to be removed, one of two scenarios can happen. If the Employee is a Service Provider, his scheduled maintenances will be reassign, following the same criteria mentioned above. If the Employee is a Contracted Employee, his associated Entrepreneurs, if so exists, will be associated to another Contracted Employee whose selection, once again, will respect the criteria mentioned above.</a:t>
            </a:r>
            <a:endParaRPr lang="pt-PT" sz="1800"/>
          </a:p>
          <a:p>
            <a:pPr marL="0" indent="0">
              <a:buNone/>
            </a:pPr>
            <a:endParaRPr lang="pt-PT"/>
          </a:p>
        </p:txBody>
      </p:sp>
    </p:spTree>
    <p:extLst>
      <p:ext uri="{BB962C8B-B14F-4D97-AF65-F5344CB8AC3E}">
        <p14:creationId xmlns:p14="http://schemas.microsoft.com/office/powerpoint/2010/main" val="236994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Implementation </a:t>
            </a:r>
          </a:p>
        </p:txBody>
      </p:sp>
      <p:sp>
        <p:nvSpPr>
          <p:cNvPr id="9" name="Subtítulo 2">
            <a:extLst>
              <a:ext uri="{FF2B5EF4-FFF2-40B4-BE49-F238E27FC236}">
                <a16:creationId xmlns:a16="http://schemas.microsoft.com/office/drawing/2014/main" id="{9BC11C44-D0DC-4D2B-9156-D713D43D532F}"/>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4" name="Rectangle: Rounded Corners 33">
            <a:extLst>
              <a:ext uri="{FF2B5EF4-FFF2-40B4-BE49-F238E27FC236}">
                <a16:creationId xmlns:a16="http://schemas.microsoft.com/office/drawing/2014/main" id="{AAD6110A-C6B4-4F9B-8EFE-D04A1B7B631E}"/>
              </a:ext>
            </a:extLst>
          </p:cNvPr>
          <p:cNvSpPr/>
          <p:nvPr/>
        </p:nvSpPr>
        <p:spPr>
          <a:xfrm>
            <a:off x="941032" y="1565222"/>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TextBox 34">
            <a:extLst>
              <a:ext uri="{FF2B5EF4-FFF2-40B4-BE49-F238E27FC236}">
                <a16:creationId xmlns:a16="http://schemas.microsoft.com/office/drawing/2014/main" id="{A31345D1-C631-4482-828A-CF83BD46DA48}"/>
              </a:ext>
            </a:extLst>
          </p:cNvPr>
          <p:cNvSpPr txBox="1"/>
          <p:nvPr/>
        </p:nvSpPr>
        <p:spPr>
          <a:xfrm>
            <a:off x="1120973" y="1572687"/>
            <a:ext cx="807837" cy="461665"/>
          </a:xfrm>
          <a:prstGeom prst="rect">
            <a:avLst/>
          </a:prstGeom>
          <a:noFill/>
        </p:spPr>
        <p:txBody>
          <a:bodyPr wrap="square" rtlCol="0">
            <a:spAutoFit/>
          </a:bodyPr>
          <a:lstStyle/>
          <a:p>
            <a:pPr algn="ctr"/>
            <a:r>
              <a:rPr lang="pt-PT" sz="2400" err="1">
                <a:solidFill>
                  <a:schemeClr val="tx2"/>
                </a:solidFill>
                <a:latin typeface="+mj-lt"/>
              </a:rPr>
              <a:t>Pitch</a:t>
            </a:r>
            <a:endParaRPr lang="pt-PT" sz="2400">
              <a:solidFill>
                <a:schemeClr val="tx2"/>
              </a:solidFill>
              <a:latin typeface="+mj-lt"/>
            </a:endParaRPr>
          </a:p>
        </p:txBody>
      </p:sp>
      <p:sp>
        <p:nvSpPr>
          <p:cNvPr id="36" name="Rectangle: Rounded Corners 35">
            <a:extLst>
              <a:ext uri="{FF2B5EF4-FFF2-40B4-BE49-F238E27FC236}">
                <a16:creationId xmlns:a16="http://schemas.microsoft.com/office/drawing/2014/main" id="{AF68134B-4F35-4880-BE3E-5C5A15A5572A}"/>
              </a:ext>
            </a:extLst>
          </p:cNvPr>
          <p:cNvSpPr/>
          <p:nvPr/>
        </p:nvSpPr>
        <p:spPr>
          <a:xfrm>
            <a:off x="941032" y="2155457"/>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a:extLst>
              <a:ext uri="{FF2B5EF4-FFF2-40B4-BE49-F238E27FC236}">
                <a16:creationId xmlns:a16="http://schemas.microsoft.com/office/drawing/2014/main" id="{A3867CB8-67B7-47A6-9CC7-0F61B26E6889}"/>
              </a:ext>
            </a:extLst>
          </p:cNvPr>
          <p:cNvSpPr txBox="1"/>
          <p:nvPr/>
        </p:nvSpPr>
        <p:spPr>
          <a:xfrm>
            <a:off x="1120974" y="2177113"/>
            <a:ext cx="807837" cy="461665"/>
          </a:xfrm>
          <a:prstGeom prst="rect">
            <a:avLst/>
          </a:prstGeom>
          <a:noFill/>
        </p:spPr>
        <p:txBody>
          <a:bodyPr wrap="square" rtlCol="0">
            <a:spAutoFit/>
          </a:bodyPr>
          <a:lstStyle/>
          <a:p>
            <a:pPr algn="ctr"/>
            <a:r>
              <a:rPr lang="pt-PT" sz="2400">
                <a:solidFill>
                  <a:schemeClr val="tx2"/>
                </a:solidFill>
                <a:latin typeface="+mj-lt"/>
              </a:rPr>
              <a:t>Lift</a:t>
            </a:r>
          </a:p>
        </p:txBody>
      </p:sp>
      <p:sp>
        <p:nvSpPr>
          <p:cNvPr id="39" name="Rectangle: Rounded Corners 38">
            <a:extLst>
              <a:ext uri="{FF2B5EF4-FFF2-40B4-BE49-F238E27FC236}">
                <a16:creationId xmlns:a16="http://schemas.microsoft.com/office/drawing/2014/main" id="{7309848B-AEBE-4EBF-9DD8-972C763C2DD1}"/>
              </a:ext>
            </a:extLst>
          </p:cNvPr>
          <p:cNvSpPr/>
          <p:nvPr/>
        </p:nvSpPr>
        <p:spPr>
          <a:xfrm>
            <a:off x="941032" y="3279946"/>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39">
            <a:extLst>
              <a:ext uri="{FF2B5EF4-FFF2-40B4-BE49-F238E27FC236}">
                <a16:creationId xmlns:a16="http://schemas.microsoft.com/office/drawing/2014/main" id="{10F0BB59-7196-431E-9D00-19F1D190440A}"/>
              </a:ext>
            </a:extLst>
          </p:cNvPr>
          <p:cNvSpPr txBox="1"/>
          <p:nvPr/>
        </p:nvSpPr>
        <p:spPr>
          <a:xfrm>
            <a:off x="1120974" y="3277465"/>
            <a:ext cx="967280" cy="461665"/>
          </a:xfrm>
          <a:prstGeom prst="rect">
            <a:avLst/>
          </a:prstGeom>
          <a:noFill/>
        </p:spPr>
        <p:txBody>
          <a:bodyPr wrap="square" rtlCol="0">
            <a:spAutoFit/>
          </a:bodyPr>
          <a:lstStyle/>
          <a:p>
            <a:pPr algn="ctr"/>
            <a:r>
              <a:rPr lang="pt-PT" sz="2400" err="1">
                <a:solidFill>
                  <a:schemeClr val="tx2"/>
                </a:solidFill>
                <a:latin typeface="+mj-lt"/>
              </a:rPr>
              <a:t>Client</a:t>
            </a:r>
            <a:endParaRPr lang="pt-PT" sz="2400">
              <a:solidFill>
                <a:schemeClr val="tx2"/>
              </a:solidFill>
              <a:latin typeface="+mj-lt"/>
            </a:endParaRPr>
          </a:p>
        </p:txBody>
      </p:sp>
      <p:sp>
        <p:nvSpPr>
          <p:cNvPr id="50" name="Rectangle: Rounded Corners 49">
            <a:extLst>
              <a:ext uri="{FF2B5EF4-FFF2-40B4-BE49-F238E27FC236}">
                <a16:creationId xmlns:a16="http://schemas.microsoft.com/office/drawing/2014/main" id="{0BCDF59F-42F9-4B4A-8400-8877CFA89EAC}"/>
              </a:ext>
            </a:extLst>
          </p:cNvPr>
          <p:cNvSpPr/>
          <p:nvPr/>
        </p:nvSpPr>
        <p:spPr>
          <a:xfrm>
            <a:off x="3414345" y="1548681"/>
            <a:ext cx="8011449" cy="4534117"/>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1" name="Rectangle: Rounded Corners 40">
            <a:extLst>
              <a:ext uri="{FF2B5EF4-FFF2-40B4-BE49-F238E27FC236}">
                <a16:creationId xmlns:a16="http://schemas.microsoft.com/office/drawing/2014/main" id="{E23973DE-A5E5-4F0A-9B7C-BC5CB9FB5835}"/>
              </a:ext>
            </a:extLst>
          </p:cNvPr>
          <p:cNvSpPr/>
          <p:nvPr/>
        </p:nvSpPr>
        <p:spPr>
          <a:xfrm>
            <a:off x="941031" y="3871679"/>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TextBox 42">
            <a:extLst>
              <a:ext uri="{FF2B5EF4-FFF2-40B4-BE49-F238E27FC236}">
                <a16:creationId xmlns:a16="http://schemas.microsoft.com/office/drawing/2014/main" id="{36D536B7-BFE2-4912-BB97-7AF339696172}"/>
              </a:ext>
            </a:extLst>
          </p:cNvPr>
          <p:cNvSpPr txBox="1"/>
          <p:nvPr/>
        </p:nvSpPr>
        <p:spPr>
          <a:xfrm>
            <a:off x="1120974" y="3858832"/>
            <a:ext cx="1447997" cy="461665"/>
          </a:xfrm>
          <a:prstGeom prst="rect">
            <a:avLst/>
          </a:prstGeom>
          <a:noFill/>
        </p:spPr>
        <p:txBody>
          <a:bodyPr wrap="square" rtlCol="0">
            <a:spAutoFit/>
          </a:bodyPr>
          <a:lstStyle/>
          <a:p>
            <a:pPr algn="ctr"/>
            <a:r>
              <a:rPr lang="pt-PT" sz="2400" err="1">
                <a:solidFill>
                  <a:schemeClr val="tx2"/>
                </a:solidFill>
                <a:latin typeface="+mj-lt"/>
              </a:rPr>
              <a:t>Employee</a:t>
            </a:r>
            <a:endParaRPr lang="pt-PT" sz="2400">
              <a:solidFill>
                <a:schemeClr val="tx2"/>
              </a:solidFill>
              <a:latin typeface="+mj-lt"/>
            </a:endParaRPr>
          </a:p>
        </p:txBody>
      </p:sp>
      <p:sp>
        <p:nvSpPr>
          <p:cNvPr id="44" name="Rectangle: Rounded Corners 43">
            <a:extLst>
              <a:ext uri="{FF2B5EF4-FFF2-40B4-BE49-F238E27FC236}">
                <a16:creationId xmlns:a16="http://schemas.microsoft.com/office/drawing/2014/main" id="{F59179B5-5E3A-4576-B3B2-4C11CA839D61}"/>
              </a:ext>
            </a:extLst>
          </p:cNvPr>
          <p:cNvSpPr/>
          <p:nvPr/>
        </p:nvSpPr>
        <p:spPr>
          <a:xfrm>
            <a:off x="941031" y="4461914"/>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5" name="TextBox 44">
            <a:extLst>
              <a:ext uri="{FF2B5EF4-FFF2-40B4-BE49-F238E27FC236}">
                <a16:creationId xmlns:a16="http://schemas.microsoft.com/office/drawing/2014/main" id="{9CAE9750-CF5B-4CE4-82FF-C04D00373ECE}"/>
              </a:ext>
            </a:extLst>
          </p:cNvPr>
          <p:cNvSpPr txBox="1"/>
          <p:nvPr/>
        </p:nvSpPr>
        <p:spPr>
          <a:xfrm>
            <a:off x="1120974" y="4458525"/>
            <a:ext cx="804344" cy="461665"/>
          </a:xfrm>
          <a:prstGeom prst="rect">
            <a:avLst/>
          </a:prstGeom>
          <a:noFill/>
        </p:spPr>
        <p:txBody>
          <a:bodyPr wrap="square" rtlCol="0">
            <a:spAutoFit/>
          </a:bodyPr>
          <a:lstStyle/>
          <a:p>
            <a:pPr algn="ctr"/>
            <a:r>
              <a:rPr lang="pt-PT" sz="2400" err="1">
                <a:solidFill>
                  <a:schemeClr val="tx2"/>
                </a:solidFill>
                <a:latin typeface="+mj-lt"/>
              </a:rPr>
              <a:t>Utils</a:t>
            </a:r>
            <a:endParaRPr lang="pt-PT" sz="2400">
              <a:solidFill>
                <a:schemeClr val="tx2"/>
              </a:solidFill>
              <a:latin typeface="+mj-lt"/>
            </a:endParaRPr>
          </a:p>
        </p:txBody>
      </p:sp>
      <p:sp>
        <p:nvSpPr>
          <p:cNvPr id="46" name="Rectangle: Rounded Corners 45">
            <a:extLst>
              <a:ext uri="{FF2B5EF4-FFF2-40B4-BE49-F238E27FC236}">
                <a16:creationId xmlns:a16="http://schemas.microsoft.com/office/drawing/2014/main" id="{202A9A90-C4BB-4678-938B-8ABD0B2DC202}"/>
              </a:ext>
            </a:extLst>
          </p:cNvPr>
          <p:cNvSpPr/>
          <p:nvPr/>
        </p:nvSpPr>
        <p:spPr>
          <a:xfrm>
            <a:off x="941031" y="5053900"/>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TextBox 46">
            <a:extLst>
              <a:ext uri="{FF2B5EF4-FFF2-40B4-BE49-F238E27FC236}">
                <a16:creationId xmlns:a16="http://schemas.microsoft.com/office/drawing/2014/main" id="{EB0D4539-DE64-4F62-87B1-1D3001D4087B}"/>
              </a:ext>
            </a:extLst>
          </p:cNvPr>
          <p:cNvSpPr txBox="1"/>
          <p:nvPr/>
        </p:nvSpPr>
        <p:spPr>
          <a:xfrm>
            <a:off x="1120973" y="5048760"/>
            <a:ext cx="1447997" cy="461665"/>
          </a:xfrm>
          <a:prstGeom prst="rect">
            <a:avLst/>
          </a:prstGeom>
          <a:noFill/>
        </p:spPr>
        <p:txBody>
          <a:bodyPr wrap="square" rtlCol="0">
            <a:spAutoFit/>
          </a:bodyPr>
          <a:lstStyle/>
          <a:p>
            <a:pPr algn="ctr"/>
            <a:r>
              <a:rPr lang="pt-PT" sz="2400" err="1">
                <a:solidFill>
                  <a:schemeClr val="tx2"/>
                </a:solidFill>
                <a:latin typeface="+mj-lt"/>
              </a:rPr>
              <a:t>Exception</a:t>
            </a:r>
            <a:endParaRPr lang="pt-PT" sz="2400">
              <a:solidFill>
                <a:schemeClr val="tx2"/>
              </a:solidFill>
              <a:latin typeface="+mj-lt"/>
            </a:endParaRPr>
          </a:p>
        </p:txBody>
      </p:sp>
      <p:sp>
        <p:nvSpPr>
          <p:cNvPr id="48" name="Rectangle: Rounded Corners 47">
            <a:extLst>
              <a:ext uri="{FF2B5EF4-FFF2-40B4-BE49-F238E27FC236}">
                <a16:creationId xmlns:a16="http://schemas.microsoft.com/office/drawing/2014/main" id="{323FFBAC-9258-4CF5-82FF-86E7D15ED60C}"/>
              </a:ext>
            </a:extLst>
          </p:cNvPr>
          <p:cNvSpPr/>
          <p:nvPr/>
        </p:nvSpPr>
        <p:spPr>
          <a:xfrm>
            <a:off x="941031" y="5643882"/>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TextBox 48">
            <a:extLst>
              <a:ext uri="{FF2B5EF4-FFF2-40B4-BE49-F238E27FC236}">
                <a16:creationId xmlns:a16="http://schemas.microsoft.com/office/drawing/2014/main" id="{3A1170B0-FA7E-4D9F-A7DB-A968CEF37BB5}"/>
              </a:ext>
            </a:extLst>
          </p:cNvPr>
          <p:cNvSpPr txBox="1"/>
          <p:nvPr/>
        </p:nvSpPr>
        <p:spPr>
          <a:xfrm>
            <a:off x="1120973" y="5635859"/>
            <a:ext cx="1858201" cy="461665"/>
          </a:xfrm>
          <a:prstGeom prst="rect">
            <a:avLst/>
          </a:prstGeom>
          <a:noFill/>
        </p:spPr>
        <p:txBody>
          <a:bodyPr wrap="square" rtlCol="0">
            <a:spAutoFit/>
          </a:bodyPr>
          <a:lstStyle/>
          <a:p>
            <a:pPr algn="ctr"/>
            <a:r>
              <a:rPr lang="pt-PT" sz="2400" err="1">
                <a:solidFill>
                  <a:schemeClr val="tx2"/>
                </a:solidFill>
                <a:latin typeface="+mj-lt"/>
              </a:rPr>
              <a:t>UserInterface</a:t>
            </a:r>
            <a:endParaRPr lang="pt-PT" sz="2400">
              <a:solidFill>
                <a:schemeClr val="tx2"/>
              </a:solidFill>
              <a:latin typeface="+mj-lt"/>
            </a:endParaRPr>
          </a:p>
        </p:txBody>
      </p:sp>
      <p:sp>
        <p:nvSpPr>
          <p:cNvPr id="6" name="TextBox 5">
            <a:extLst>
              <a:ext uri="{FF2B5EF4-FFF2-40B4-BE49-F238E27FC236}">
                <a16:creationId xmlns:a16="http://schemas.microsoft.com/office/drawing/2014/main" id="{574BAE47-57FA-4B51-9482-B66B3C937309}"/>
              </a:ext>
            </a:extLst>
          </p:cNvPr>
          <p:cNvSpPr txBox="1"/>
          <p:nvPr/>
        </p:nvSpPr>
        <p:spPr>
          <a:xfrm>
            <a:off x="3858163" y="1455633"/>
            <a:ext cx="7026015" cy="4832092"/>
          </a:xfrm>
          <a:prstGeom prst="rect">
            <a:avLst/>
          </a:prstGeom>
          <a:noFill/>
        </p:spPr>
        <p:txBody>
          <a:bodyPr wrap="square" lIns="91440" tIns="45720" rIns="91440" bIns="45720" rtlCol="0" anchor="t">
            <a:spAutoFit/>
          </a:bodyPr>
          <a:lstStyle/>
          <a:p>
            <a:r>
              <a:rPr lang="pt-PT" sz="4000" err="1">
                <a:solidFill>
                  <a:schemeClr val="tx2"/>
                </a:solidFill>
                <a:latin typeface="+mj-lt"/>
              </a:rPr>
              <a:t>Pitch</a:t>
            </a: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where</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data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stored</a:t>
            </a:r>
            <a:r>
              <a:rPr lang="pt-PT" sz="2400">
                <a:solidFill>
                  <a:schemeClr val="tx2"/>
                </a:solidFill>
                <a:latin typeface="+mj-lt"/>
              </a:rPr>
              <a:t>.</a:t>
            </a:r>
          </a:p>
          <a:p>
            <a:endParaRPr lang="pt-PT" sz="2200">
              <a:solidFill>
                <a:schemeClr val="tx2"/>
              </a:solidFill>
              <a:latin typeface="+mj-lt"/>
            </a:endParaRPr>
          </a:p>
          <a:p>
            <a:pPr marL="800100" lvl="1" indent="-342900">
              <a:buFont typeface="Arial" panose="020B0604020202020204" pitchFamily="34" charset="0"/>
              <a:buChar char="•"/>
            </a:pPr>
            <a:r>
              <a:rPr lang="pt-PT" sz="2200" err="1">
                <a:solidFill>
                  <a:schemeClr val="tx2"/>
                </a:solidFill>
                <a:latin typeface="+mj-lt"/>
              </a:rPr>
              <a:t>HashTableClient</a:t>
            </a:r>
            <a:r>
              <a:rPr lang="pt-PT" sz="2200">
                <a:solidFill>
                  <a:schemeClr val="tx2"/>
                </a:solidFill>
                <a:latin typeface="+mj-lt"/>
              </a:rPr>
              <a:t> clients;</a:t>
            </a:r>
          </a:p>
          <a:p>
            <a:pPr lvl="1"/>
            <a:endParaRPr lang="pt-PT" sz="2200">
              <a:solidFill>
                <a:schemeClr val="tx2"/>
              </a:solidFill>
              <a:latin typeface="+mj-lt"/>
            </a:endParaRP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Employee</a:t>
            </a:r>
            <a:r>
              <a:rPr lang="pt-PT" sz="2200">
                <a:solidFill>
                  <a:schemeClr val="tx2"/>
                </a:solidFill>
                <a:latin typeface="+mj-lt"/>
              </a:rPr>
              <a:t>*&gt; </a:t>
            </a:r>
            <a:r>
              <a:rPr lang="pt-PT" sz="2200" err="1">
                <a:solidFill>
                  <a:schemeClr val="tx2"/>
                </a:solidFill>
                <a:latin typeface="+mj-lt"/>
              </a:rPr>
              <a:t>employees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heapEmployeesSP</a:t>
            </a:r>
            <a:r>
              <a:rPr lang="pt-PT" sz="2200">
                <a:solidFill>
                  <a:schemeClr val="tx2"/>
                </a:solidFill>
                <a:latin typeface="+mj-lt"/>
              </a:rPr>
              <a:t> </a:t>
            </a:r>
            <a:r>
              <a:rPr lang="pt-PT" sz="2200" err="1">
                <a:solidFill>
                  <a:schemeClr val="tx2"/>
                </a:solidFill>
                <a:latin typeface="+mj-lt"/>
              </a:rPr>
              <a:t>serviceProviders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heapEmployeesCE</a:t>
            </a:r>
            <a:r>
              <a:rPr lang="pt-PT" sz="2200">
                <a:solidFill>
                  <a:schemeClr val="tx2"/>
                </a:solidFill>
                <a:latin typeface="+mj-lt"/>
              </a:rPr>
              <a:t> </a:t>
            </a:r>
            <a:r>
              <a:rPr lang="pt-PT" sz="2200" err="1">
                <a:solidFill>
                  <a:schemeClr val="tx2"/>
                </a:solidFill>
                <a:latin typeface="+mj-lt"/>
              </a:rPr>
              <a:t>contractedEmployees</a:t>
            </a:r>
            <a:endParaRPr lang="pt-PT" sz="2200">
              <a:solidFill>
                <a:schemeClr val="tx2"/>
              </a:solidFill>
              <a:latin typeface="+mj-lt"/>
            </a:endParaRPr>
          </a:p>
          <a:p>
            <a:pPr lvl="1"/>
            <a:endParaRPr lang="pt-PT" sz="2200">
              <a:solidFill>
                <a:schemeClr val="tx2"/>
              </a:solidFill>
              <a:latin typeface="+mj-lt"/>
            </a:endParaRPr>
          </a:p>
          <a:p>
            <a:pPr marL="800100" lvl="1" indent="-342900">
              <a:buFont typeface="Arial" panose="020B0604020202020204" pitchFamily="34" charset="0"/>
              <a:buChar char="•"/>
            </a:pPr>
            <a:r>
              <a:rPr lang="pt-PT" sz="2200">
                <a:solidFill>
                  <a:schemeClr val="tx2"/>
                </a:solidFill>
                <a:latin typeface="+mj-lt"/>
              </a:rPr>
              <a:t>BST&lt;</a:t>
            </a:r>
            <a:r>
              <a:rPr lang="pt-PT" sz="2200" err="1">
                <a:solidFill>
                  <a:schemeClr val="tx2"/>
                </a:solidFill>
                <a:latin typeface="+mj-lt"/>
              </a:rPr>
              <a:t>MaintenanceRecord</a:t>
            </a:r>
            <a:r>
              <a:rPr lang="pt-PT" sz="2200">
                <a:solidFill>
                  <a:schemeClr val="tx2"/>
                </a:solidFill>
                <a:latin typeface="+mj-lt"/>
              </a:rPr>
              <a:t>&gt; </a:t>
            </a:r>
            <a:r>
              <a:rPr lang="pt-PT" sz="2200" err="1">
                <a:solidFill>
                  <a:schemeClr val="tx2"/>
                </a:solidFill>
                <a:latin typeface="+mj-lt"/>
              </a:rPr>
              <a:t>maintenances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Lift</a:t>
            </a:r>
            <a:r>
              <a:rPr lang="pt-PT" sz="2200">
                <a:solidFill>
                  <a:schemeClr val="tx2"/>
                </a:solidFill>
                <a:latin typeface="+mj-lt"/>
              </a:rPr>
              <a:t>*&gt; </a:t>
            </a:r>
            <a:r>
              <a:rPr lang="pt-PT" sz="2200" err="1">
                <a:solidFill>
                  <a:schemeClr val="tx2"/>
                </a:solidFill>
                <a:latin typeface="+mj-lt"/>
              </a:rPr>
              <a:t>lifts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Lift</a:t>
            </a:r>
            <a:r>
              <a:rPr lang="pt-PT" sz="2200">
                <a:solidFill>
                  <a:schemeClr val="tx2"/>
                </a:solidFill>
                <a:latin typeface="+mj-lt"/>
              </a:rPr>
              <a:t>*&gt; </a:t>
            </a:r>
            <a:r>
              <a:rPr lang="pt-PT" sz="2200" err="1">
                <a:solidFill>
                  <a:schemeClr val="tx2"/>
                </a:solidFill>
                <a:latin typeface="+mj-lt"/>
              </a:rPr>
              <a:t>ownedLifts</a:t>
            </a:r>
            <a:r>
              <a:rPr lang="pt-PT" sz="2200">
                <a:solidFill>
                  <a:schemeClr val="tx2"/>
                </a:solidFill>
                <a:latin typeface="+mj-lt"/>
              </a:rPr>
              <a:t>;  </a:t>
            </a:r>
          </a:p>
          <a:p>
            <a:endParaRPr lang="pt-PT" sz="2400">
              <a:solidFill>
                <a:schemeClr val="tx2"/>
              </a:solidFill>
              <a:latin typeface="+mj-lt"/>
            </a:endParaRPr>
          </a:p>
        </p:txBody>
      </p:sp>
      <p:sp>
        <p:nvSpPr>
          <p:cNvPr id="54" name="TextBox 53">
            <a:extLst>
              <a:ext uri="{FF2B5EF4-FFF2-40B4-BE49-F238E27FC236}">
                <a16:creationId xmlns:a16="http://schemas.microsoft.com/office/drawing/2014/main" id="{513C086E-1B83-4FAF-9579-07C5B3E848FD}"/>
              </a:ext>
            </a:extLst>
          </p:cNvPr>
          <p:cNvSpPr txBox="1"/>
          <p:nvPr/>
        </p:nvSpPr>
        <p:spPr>
          <a:xfrm>
            <a:off x="3712066" y="1837589"/>
            <a:ext cx="7229168" cy="3662541"/>
          </a:xfrm>
          <a:prstGeom prst="rect">
            <a:avLst/>
          </a:prstGeom>
          <a:noFill/>
        </p:spPr>
        <p:txBody>
          <a:bodyPr wrap="square" rtlCol="0">
            <a:spAutoFit/>
          </a:bodyPr>
          <a:lstStyle/>
          <a:p>
            <a:r>
              <a:rPr lang="pt-PT" sz="4000" err="1">
                <a:solidFill>
                  <a:schemeClr val="tx2"/>
                </a:solidFill>
                <a:latin typeface="+mj-lt"/>
              </a:rPr>
              <a:t>Lift</a:t>
            </a:r>
            <a:endParaRPr lang="pt-PT" sz="4000">
              <a:solidFill>
                <a:schemeClr val="tx2"/>
              </a:solidFill>
              <a:latin typeface="+mj-lt"/>
            </a:endParaRPr>
          </a:p>
          <a:p>
            <a:r>
              <a:rPr lang="pt-PT" sz="2400" err="1">
                <a:solidFill>
                  <a:schemeClr val="tx2"/>
                </a:solidFill>
                <a:latin typeface="+mj-lt"/>
              </a:rPr>
              <a:t>Each</a:t>
            </a:r>
            <a:r>
              <a:rPr lang="pt-PT" sz="2400">
                <a:solidFill>
                  <a:schemeClr val="tx2"/>
                </a:solidFill>
                <a:latin typeface="+mj-lt"/>
              </a:rPr>
              <a:t> </a:t>
            </a:r>
            <a:r>
              <a:rPr lang="pt-PT" sz="2400" err="1">
                <a:solidFill>
                  <a:schemeClr val="tx2"/>
                </a:solidFill>
                <a:latin typeface="+mj-lt"/>
              </a:rPr>
              <a:t>lift</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identified</a:t>
            </a:r>
            <a:r>
              <a:rPr lang="pt-PT" sz="2400">
                <a:solidFill>
                  <a:schemeClr val="tx2"/>
                </a:solidFill>
                <a:latin typeface="+mj-lt"/>
              </a:rPr>
              <a:t> </a:t>
            </a:r>
            <a:r>
              <a:rPr lang="pt-PT" sz="2400" err="1">
                <a:solidFill>
                  <a:schemeClr val="tx2"/>
                </a:solidFill>
                <a:latin typeface="+mj-lt"/>
              </a:rPr>
              <a:t>by</a:t>
            </a:r>
            <a:r>
              <a:rPr lang="pt-PT" sz="2400">
                <a:solidFill>
                  <a:schemeClr val="tx2"/>
                </a:solidFill>
                <a:latin typeface="+mj-lt"/>
              </a:rPr>
              <a:t>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code</a:t>
            </a:r>
            <a:r>
              <a:rPr lang="pt-PT" sz="2400">
                <a:solidFill>
                  <a:schemeClr val="tx2"/>
                </a:solidFill>
                <a:latin typeface="+mj-lt"/>
              </a:rPr>
              <a:t>, </a:t>
            </a:r>
            <a:r>
              <a:rPr lang="pt-PT" sz="2400" err="1">
                <a:solidFill>
                  <a:schemeClr val="tx2"/>
                </a:solidFill>
                <a:latin typeface="+mj-lt"/>
              </a:rPr>
              <a:t>static</a:t>
            </a:r>
            <a:r>
              <a:rPr lang="pt-PT" sz="2400">
                <a:solidFill>
                  <a:schemeClr val="tx2"/>
                </a:solidFill>
                <a:latin typeface="+mj-lt"/>
              </a:rPr>
              <a:t> </a:t>
            </a:r>
            <a:r>
              <a:rPr lang="pt-PT" sz="2400" err="1">
                <a:solidFill>
                  <a:schemeClr val="tx2"/>
                </a:solidFill>
                <a:latin typeface="+mj-lt"/>
              </a:rPr>
              <a:t>parameter</a:t>
            </a:r>
            <a:r>
              <a:rPr lang="pt-PT" sz="2400">
                <a:solidFill>
                  <a:schemeClr val="tx2"/>
                </a:solidFill>
                <a:latin typeface="+mj-lt"/>
              </a:rPr>
              <a:t>.</a:t>
            </a:r>
          </a:p>
          <a:p>
            <a:r>
              <a:rPr lang="pt-PT" sz="2400" err="1">
                <a:solidFill>
                  <a:schemeClr val="tx2"/>
                </a:solidFill>
                <a:latin typeface="+mj-lt"/>
              </a:rPr>
              <a:t>It</a:t>
            </a:r>
            <a:r>
              <a:rPr lang="pt-PT" sz="2400">
                <a:solidFill>
                  <a:schemeClr val="tx2"/>
                </a:solidFill>
                <a:latin typeface="+mj-lt"/>
              </a:rPr>
              <a:t> </a:t>
            </a:r>
            <a:r>
              <a:rPr lang="pt-PT" sz="2400" err="1">
                <a:solidFill>
                  <a:schemeClr val="tx2"/>
                </a:solidFill>
                <a:latin typeface="+mj-lt"/>
              </a:rPr>
              <a:t>has</a:t>
            </a:r>
            <a:r>
              <a:rPr lang="pt-PT" sz="2400">
                <a:solidFill>
                  <a:schemeClr val="tx2"/>
                </a:solidFill>
                <a:latin typeface="+mj-lt"/>
              </a:rPr>
              <a:t> a </a:t>
            </a:r>
            <a:r>
              <a:rPr lang="pt-PT" sz="2400" err="1">
                <a:solidFill>
                  <a:schemeClr val="tx2"/>
                </a:solidFill>
                <a:latin typeface="+mj-lt"/>
              </a:rPr>
              <a:t>few</a:t>
            </a:r>
            <a:r>
              <a:rPr lang="pt-PT" sz="2400">
                <a:solidFill>
                  <a:schemeClr val="tx2"/>
                </a:solidFill>
                <a:latin typeface="+mj-lt"/>
              </a:rPr>
              <a:t> </a:t>
            </a:r>
            <a:r>
              <a:rPr lang="pt-PT" sz="2400" err="1">
                <a:solidFill>
                  <a:schemeClr val="tx2"/>
                </a:solidFill>
                <a:latin typeface="+mj-lt"/>
              </a:rPr>
              <a:t>other</a:t>
            </a:r>
            <a:r>
              <a:rPr lang="pt-PT" sz="2400">
                <a:solidFill>
                  <a:schemeClr val="tx2"/>
                </a:solidFill>
                <a:latin typeface="+mj-lt"/>
              </a:rPr>
              <a:t> </a:t>
            </a:r>
            <a:r>
              <a:rPr lang="pt-PT" sz="2400" err="1">
                <a:solidFill>
                  <a:schemeClr val="tx2"/>
                </a:solidFill>
                <a:latin typeface="+mj-lt"/>
              </a:rPr>
              <a:t>identifiers</a:t>
            </a:r>
            <a:r>
              <a:rPr lang="pt-PT" sz="2400">
                <a:solidFill>
                  <a:schemeClr val="tx2"/>
                </a:solidFill>
                <a:latin typeface="+mj-lt"/>
              </a:rPr>
              <a:t>, </a:t>
            </a:r>
            <a:r>
              <a:rPr lang="pt-PT" sz="2400" err="1">
                <a:solidFill>
                  <a:schemeClr val="tx2"/>
                </a:solidFill>
                <a:latin typeface="+mj-lt"/>
              </a:rPr>
              <a:t>such</a:t>
            </a:r>
            <a:r>
              <a:rPr lang="pt-PT" sz="2400">
                <a:solidFill>
                  <a:schemeClr val="tx2"/>
                </a:solidFill>
                <a:latin typeface="+mj-lt"/>
              </a:rPr>
              <a:t> as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adress</a:t>
            </a:r>
            <a:r>
              <a:rPr lang="pt-PT" sz="2400">
                <a:solidFill>
                  <a:schemeClr val="tx2"/>
                </a:solidFill>
                <a:latin typeface="+mj-lt"/>
              </a:rPr>
              <a:t> &amp; </a:t>
            </a:r>
            <a:r>
              <a:rPr lang="pt-PT" sz="2400" err="1">
                <a:solidFill>
                  <a:schemeClr val="tx2"/>
                </a:solidFill>
                <a:latin typeface="+mj-lt"/>
              </a:rPr>
              <a:t>client’s</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p>
          <a:p>
            <a:r>
              <a:rPr lang="pt-PT" sz="2400" err="1">
                <a:solidFill>
                  <a:schemeClr val="tx2"/>
                </a:solidFill>
                <a:latin typeface="+mj-lt"/>
              </a:rPr>
              <a:t>Important</a:t>
            </a:r>
            <a:r>
              <a:rPr lang="pt-PT" sz="2400">
                <a:solidFill>
                  <a:schemeClr val="tx2"/>
                </a:solidFill>
                <a:latin typeface="+mj-lt"/>
              </a:rPr>
              <a:t> </a:t>
            </a:r>
            <a:r>
              <a:rPr lang="pt-PT" sz="2400" err="1">
                <a:solidFill>
                  <a:schemeClr val="tx2"/>
                </a:solidFill>
                <a:latin typeface="+mj-lt"/>
              </a:rPr>
              <a:t>parameters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static</a:t>
            </a:r>
            <a:r>
              <a:rPr lang="pt-PT" sz="2400">
                <a:solidFill>
                  <a:schemeClr val="tx2"/>
                </a:solidFill>
                <a:latin typeface="+mj-lt"/>
              </a:rPr>
              <a:t> </a:t>
            </a:r>
            <a:r>
              <a:rPr lang="pt-PT" sz="2400" err="1">
                <a:solidFill>
                  <a:schemeClr val="tx2"/>
                </a:solidFill>
                <a:latin typeface="+mj-lt"/>
              </a:rPr>
              <a:t>doorOpens</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&lt;Moves&gt;</a:t>
            </a:r>
            <a:r>
              <a:rPr lang="pt-PT" sz="2400" err="1">
                <a:solidFill>
                  <a:schemeClr val="tx2"/>
                </a:solidFill>
                <a:latin typeface="+mj-lt"/>
              </a:rPr>
              <a:t>movesHistory</a:t>
            </a:r>
            <a:r>
              <a:rPr lang="pt-PT" sz="2400">
                <a:solidFill>
                  <a:schemeClr val="tx2"/>
                </a:solidFill>
                <a:latin typeface="+mj-lt"/>
              </a:rPr>
              <a:t>;</a:t>
            </a:r>
          </a:p>
          <a:p>
            <a:pPr marL="800100" lvl="1" indent="-342900">
              <a:buFont typeface="Arial" panose="020B0604020202020204" pitchFamily="34" charset="0"/>
              <a:buChar char="•"/>
            </a:pPr>
            <a:r>
              <a:rPr lang="pt-PT" sz="2400">
                <a:solidFill>
                  <a:schemeClr val="tx2"/>
                </a:solidFill>
                <a:latin typeface="+mj-lt"/>
              </a:rPr>
              <a:t>vector&lt;Maintenance*&gt; maintHistory;</a:t>
            </a:r>
          </a:p>
          <a:p>
            <a:pPr marL="800100" lvl="1" indent="-342900">
              <a:buFont typeface="Arial" panose="020B0604020202020204" pitchFamily="34" charset="0"/>
              <a:buChar char="•"/>
            </a:pPr>
            <a:r>
              <a:rPr lang="pt-PT" sz="2400" err="1">
                <a:solidFill>
                  <a:schemeClr val="tx2"/>
                </a:solidFill>
                <a:latin typeface="+mj-lt"/>
              </a:rPr>
              <a:t>int</a:t>
            </a:r>
            <a:r>
              <a:rPr lang="pt-PT" sz="2400">
                <a:solidFill>
                  <a:schemeClr val="tx2"/>
                </a:solidFill>
                <a:latin typeface="+mj-lt"/>
              </a:rPr>
              <a:t> </a:t>
            </a:r>
            <a:r>
              <a:rPr lang="pt-PT" sz="2400" err="1">
                <a:solidFill>
                  <a:schemeClr val="tx2"/>
                </a:solidFill>
                <a:latin typeface="+mj-lt"/>
              </a:rPr>
              <a:t>regularTime</a:t>
            </a:r>
            <a:r>
              <a:rPr lang="pt-PT" sz="2400">
                <a:solidFill>
                  <a:schemeClr val="tx2"/>
                </a:solidFill>
                <a:latin typeface="+mj-lt"/>
              </a:rPr>
              <a:t>;</a:t>
            </a:r>
          </a:p>
        </p:txBody>
      </p:sp>
      <p:sp>
        <p:nvSpPr>
          <p:cNvPr id="55" name="TextBox 54">
            <a:extLst>
              <a:ext uri="{FF2B5EF4-FFF2-40B4-BE49-F238E27FC236}">
                <a16:creationId xmlns:a16="http://schemas.microsoft.com/office/drawing/2014/main" id="{D364BEF7-42EF-46EB-A457-43763A8353A2}"/>
              </a:ext>
            </a:extLst>
          </p:cNvPr>
          <p:cNvSpPr txBox="1"/>
          <p:nvPr/>
        </p:nvSpPr>
        <p:spPr>
          <a:xfrm>
            <a:off x="8094320" y="2638778"/>
            <a:ext cx="2389239" cy="2554545"/>
          </a:xfrm>
          <a:prstGeom prst="rect">
            <a:avLst/>
          </a:prstGeom>
          <a:solidFill>
            <a:schemeClr val="accent3">
              <a:lumMod val="40000"/>
              <a:lumOff val="60000"/>
            </a:schemeClr>
          </a:solidFill>
        </p:spPr>
        <p:txBody>
          <a:bodyPr wrap="square" rtlCol="0">
            <a:spAutoFit/>
          </a:bodyPr>
          <a:lstStyle/>
          <a:p>
            <a:r>
              <a:rPr lang="pt-PT" sz="2000" err="1">
                <a:solidFill>
                  <a:schemeClr val="tx2"/>
                </a:solidFill>
                <a:latin typeface="+mj-lt"/>
              </a:rPr>
              <a:t>struct</a:t>
            </a:r>
            <a:r>
              <a:rPr lang="pt-PT" sz="2000">
                <a:solidFill>
                  <a:schemeClr val="tx2"/>
                </a:solidFill>
                <a:latin typeface="+mj-lt"/>
              </a:rPr>
              <a:t> Moves{</a:t>
            </a:r>
          </a:p>
          <a:p>
            <a:pPr lvl="1"/>
            <a:r>
              <a:rPr lang="pt-PT" sz="2000">
                <a:solidFill>
                  <a:schemeClr val="tx2"/>
                </a:solidFill>
                <a:latin typeface="+mj-lt"/>
              </a:rPr>
              <a:t>Date date;</a:t>
            </a:r>
          </a:p>
          <a:p>
            <a:pPr lvl="1"/>
            <a:r>
              <a:rPr lang="pt-PT" sz="2000">
                <a:solidFill>
                  <a:schemeClr val="tx2"/>
                </a:solidFill>
                <a:latin typeface="+mj-lt"/>
              </a:rPr>
              <a:t>int from;</a:t>
            </a:r>
          </a:p>
          <a:p>
            <a:pPr lvl="1"/>
            <a:r>
              <a:rPr lang="pt-PT" sz="2000" err="1">
                <a:solidFill>
                  <a:schemeClr val="tx2"/>
                </a:solidFill>
                <a:latin typeface="+mj-lt"/>
              </a:rPr>
              <a:t>int</a:t>
            </a:r>
            <a:r>
              <a:rPr lang="pt-PT" sz="2000">
                <a:solidFill>
                  <a:schemeClr val="tx2"/>
                </a:solidFill>
                <a:latin typeface="+mj-lt"/>
              </a:rPr>
              <a:t> to;</a:t>
            </a:r>
          </a:p>
          <a:p>
            <a:pPr lvl="1"/>
            <a:r>
              <a:rPr lang="pt-PT" sz="2000" err="1">
                <a:solidFill>
                  <a:schemeClr val="tx2"/>
                </a:solidFill>
                <a:latin typeface="+mj-lt"/>
              </a:rPr>
              <a:t>int</a:t>
            </a:r>
            <a:r>
              <a:rPr lang="pt-PT" sz="2000">
                <a:solidFill>
                  <a:schemeClr val="tx2"/>
                </a:solidFill>
                <a:latin typeface="+mj-lt"/>
              </a:rPr>
              <a:t> </a:t>
            </a:r>
            <a:r>
              <a:rPr lang="pt-PT" sz="2000" err="1">
                <a:solidFill>
                  <a:schemeClr val="tx2"/>
                </a:solidFill>
                <a:latin typeface="+mj-lt"/>
              </a:rPr>
              <a:t>floorCount</a:t>
            </a:r>
            <a:r>
              <a:rPr lang="pt-PT" sz="2000">
                <a:solidFill>
                  <a:schemeClr val="tx2"/>
                </a:solidFill>
                <a:latin typeface="+mj-lt"/>
              </a:rPr>
              <a:t>;</a:t>
            </a:r>
          </a:p>
          <a:p>
            <a:pPr lvl="1"/>
            <a:r>
              <a:rPr lang="pt-PT" sz="2000">
                <a:solidFill>
                  <a:schemeClr val="tx2"/>
                </a:solidFill>
                <a:latin typeface="+mj-lt"/>
              </a:rPr>
              <a:t>Time </a:t>
            </a:r>
            <a:r>
              <a:rPr lang="pt-PT" sz="2000" err="1">
                <a:solidFill>
                  <a:schemeClr val="tx2"/>
                </a:solidFill>
                <a:latin typeface="+mj-lt"/>
              </a:rPr>
              <a:t>tInitial</a:t>
            </a:r>
            <a:r>
              <a:rPr lang="pt-PT" sz="2000">
                <a:solidFill>
                  <a:schemeClr val="tx2"/>
                </a:solidFill>
                <a:latin typeface="+mj-lt"/>
              </a:rPr>
              <a:t>;</a:t>
            </a:r>
          </a:p>
          <a:p>
            <a:pPr lvl="1"/>
            <a:r>
              <a:rPr lang="pt-PT" sz="2000">
                <a:solidFill>
                  <a:schemeClr val="tx2"/>
                </a:solidFill>
                <a:latin typeface="+mj-lt"/>
              </a:rPr>
              <a:t>Time </a:t>
            </a:r>
            <a:r>
              <a:rPr lang="pt-PT" sz="2000" err="1">
                <a:solidFill>
                  <a:schemeClr val="tx2"/>
                </a:solidFill>
                <a:latin typeface="+mj-lt"/>
              </a:rPr>
              <a:t>tFinal</a:t>
            </a:r>
            <a:r>
              <a:rPr lang="pt-PT" sz="2000">
                <a:solidFill>
                  <a:schemeClr val="tx2"/>
                </a:solidFill>
                <a:latin typeface="+mj-lt"/>
              </a:rPr>
              <a:t>;</a:t>
            </a:r>
          </a:p>
          <a:p>
            <a:pPr lvl="1"/>
            <a:r>
              <a:rPr lang="pt-PT" sz="2000">
                <a:solidFill>
                  <a:schemeClr val="tx2"/>
                </a:solidFill>
                <a:latin typeface="+mj-lt"/>
              </a:rPr>
              <a:t>};</a:t>
            </a:r>
          </a:p>
        </p:txBody>
      </p:sp>
      <p:sp>
        <p:nvSpPr>
          <p:cNvPr id="56" name="TextBox 55">
            <a:extLst>
              <a:ext uri="{FF2B5EF4-FFF2-40B4-BE49-F238E27FC236}">
                <a16:creationId xmlns:a16="http://schemas.microsoft.com/office/drawing/2014/main" id="{E4D3AF72-A912-4BF3-91D6-9EBE7DB95235}"/>
              </a:ext>
            </a:extLst>
          </p:cNvPr>
          <p:cNvSpPr txBox="1"/>
          <p:nvPr/>
        </p:nvSpPr>
        <p:spPr>
          <a:xfrm>
            <a:off x="3712066" y="1856557"/>
            <a:ext cx="7229168" cy="2554545"/>
          </a:xfrm>
          <a:prstGeom prst="rect">
            <a:avLst/>
          </a:prstGeom>
          <a:noFill/>
        </p:spPr>
        <p:txBody>
          <a:bodyPr wrap="square" rtlCol="0">
            <a:spAutoFit/>
          </a:bodyPr>
          <a:lstStyle/>
          <a:p>
            <a:r>
              <a:rPr lang="pt-PT" sz="4000" err="1">
                <a:solidFill>
                  <a:schemeClr val="tx2"/>
                </a:solidFill>
                <a:latin typeface="+mj-lt"/>
              </a:rPr>
              <a:t>Client</a:t>
            </a:r>
            <a:endParaRPr lang="pt-PT" sz="4000">
              <a:solidFill>
                <a:schemeClr val="tx2"/>
              </a:solidFill>
              <a:latin typeface="+mj-lt"/>
            </a:endParaRPr>
          </a:p>
          <a:p>
            <a:r>
              <a:rPr lang="pt-PT" sz="2400" err="1">
                <a:solidFill>
                  <a:schemeClr val="tx2"/>
                </a:solidFill>
                <a:latin typeface="+mj-lt"/>
              </a:rPr>
              <a:t>According</a:t>
            </a:r>
            <a:r>
              <a:rPr lang="pt-PT" sz="2400">
                <a:solidFill>
                  <a:schemeClr val="tx2"/>
                </a:solidFill>
                <a:latin typeface="+mj-lt"/>
              </a:rPr>
              <a:t> to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identifier</a:t>
            </a:r>
            <a:r>
              <a:rPr lang="pt-PT" sz="2400">
                <a:solidFill>
                  <a:schemeClr val="tx2"/>
                </a:solidFill>
                <a:latin typeface="+mj-lt"/>
              </a:rPr>
              <a:t>, a cliente can </a:t>
            </a:r>
            <a:r>
              <a:rPr lang="pt-PT" sz="2400" err="1">
                <a:solidFill>
                  <a:schemeClr val="tx2"/>
                </a:solidFill>
                <a:latin typeface="+mj-lt"/>
              </a:rPr>
              <a:t>be</a:t>
            </a:r>
            <a:r>
              <a:rPr lang="pt-PT" sz="2400">
                <a:solidFill>
                  <a:schemeClr val="tx2"/>
                </a:solidFill>
                <a:latin typeface="+mj-lt"/>
              </a:rPr>
              <a:t>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entrepreneur</a:t>
            </a:r>
            <a:r>
              <a:rPr lang="pt-PT" sz="2400">
                <a:solidFill>
                  <a:schemeClr val="tx2"/>
                </a:solidFill>
                <a:latin typeface="+mj-lt"/>
              </a:rPr>
              <a:t> </a:t>
            </a:r>
            <a:r>
              <a:rPr lang="pt-PT" sz="2400" err="1">
                <a:solidFill>
                  <a:schemeClr val="tx2"/>
                </a:solidFill>
                <a:latin typeface="+mj-lt"/>
              </a:rPr>
              <a:t>or</a:t>
            </a:r>
            <a:r>
              <a:rPr lang="pt-PT" sz="2400">
                <a:solidFill>
                  <a:schemeClr val="tx2"/>
                </a:solidFill>
                <a:latin typeface="+mj-lt"/>
              </a:rPr>
              <a:t> a particular cliente.</a:t>
            </a:r>
          </a:p>
          <a:p>
            <a:r>
              <a:rPr lang="pt-PT" sz="2400" err="1">
                <a:solidFill>
                  <a:schemeClr val="tx2"/>
                </a:solidFill>
                <a:latin typeface="+mj-lt"/>
              </a:rPr>
              <a:t>Entrepreneurs</a:t>
            </a:r>
            <a:r>
              <a:rPr lang="pt-PT" sz="2400">
                <a:solidFill>
                  <a:schemeClr val="tx2"/>
                </a:solidFill>
                <a:latin typeface="+mj-lt"/>
              </a:rPr>
              <a:t> </a:t>
            </a:r>
            <a:r>
              <a:rPr lang="pt-PT" sz="2400" err="1">
                <a:solidFill>
                  <a:schemeClr val="tx2"/>
                </a:solidFill>
                <a:latin typeface="+mj-lt"/>
              </a:rPr>
              <a:t>have</a:t>
            </a:r>
            <a:r>
              <a:rPr lang="pt-PT" sz="2400">
                <a:solidFill>
                  <a:schemeClr val="tx2"/>
                </a:solidFill>
                <a:latin typeface="+mj-lt"/>
              </a:rPr>
              <a:t> </a:t>
            </a:r>
            <a:r>
              <a:rPr lang="pt-PT" sz="2400" err="1">
                <a:solidFill>
                  <a:schemeClr val="tx2"/>
                </a:solidFill>
                <a:latin typeface="+mj-lt"/>
              </a:rPr>
              <a:t>their</a:t>
            </a:r>
            <a:r>
              <a:rPr lang="pt-PT" sz="2400">
                <a:solidFill>
                  <a:schemeClr val="tx2"/>
                </a:solidFill>
                <a:latin typeface="+mj-lt"/>
              </a:rPr>
              <a:t> </a:t>
            </a:r>
            <a:r>
              <a:rPr lang="pt-PT" sz="2400" err="1">
                <a:solidFill>
                  <a:schemeClr val="tx2"/>
                </a:solidFill>
                <a:latin typeface="+mj-lt"/>
              </a:rPr>
              <a:t>own</a:t>
            </a:r>
            <a:r>
              <a:rPr lang="pt-PT" sz="2400">
                <a:solidFill>
                  <a:schemeClr val="tx2"/>
                </a:solidFill>
                <a:latin typeface="+mj-lt"/>
              </a:rPr>
              <a:t> </a:t>
            </a:r>
            <a:r>
              <a:rPr lang="pt-PT" sz="2400" err="1">
                <a:solidFill>
                  <a:schemeClr val="tx2"/>
                </a:solidFill>
                <a:latin typeface="+mj-lt"/>
              </a:rPr>
              <a:t>lift</a:t>
            </a:r>
            <a:r>
              <a:rPr lang="pt-PT" sz="2400">
                <a:solidFill>
                  <a:schemeClr val="tx2"/>
                </a:solidFill>
                <a:latin typeface="+mj-lt"/>
              </a:rPr>
              <a:t> manager (</a:t>
            </a:r>
            <a:r>
              <a:rPr lang="pt-PT" sz="2400" err="1">
                <a:solidFill>
                  <a:schemeClr val="tx2"/>
                </a:solidFill>
                <a:latin typeface="+mj-lt"/>
              </a:rPr>
              <a:t>Employee</a:t>
            </a:r>
            <a:r>
              <a:rPr lang="pt-PT" sz="2400">
                <a:solidFill>
                  <a:schemeClr val="tx2"/>
                </a:solidFill>
                <a:latin typeface="+mj-lt"/>
              </a:rPr>
              <a:t>).</a:t>
            </a:r>
          </a:p>
          <a:p>
            <a:r>
              <a:rPr lang="pt-PT" sz="2400">
                <a:solidFill>
                  <a:schemeClr val="tx2"/>
                </a:solidFill>
                <a:latin typeface="+mj-lt"/>
              </a:rPr>
              <a:t>Both clientes </a:t>
            </a:r>
            <a:r>
              <a:rPr lang="pt-PT" sz="2400" err="1">
                <a:solidFill>
                  <a:schemeClr val="tx2"/>
                </a:solidFill>
                <a:latin typeface="+mj-lt"/>
              </a:rPr>
              <a:t>store</a:t>
            </a:r>
            <a:r>
              <a:rPr lang="pt-PT" sz="2400">
                <a:solidFill>
                  <a:schemeClr val="tx2"/>
                </a:solidFill>
                <a:latin typeface="+mj-lt"/>
              </a:rPr>
              <a:t> </a:t>
            </a:r>
            <a:r>
              <a:rPr lang="pt-PT" sz="2400" err="1">
                <a:solidFill>
                  <a:schemeClr val="tx2"/>
                </a:solidFill>
                <a:latin typeface="+mj-lt"/>
              </a:rPr>
              <a:t>owned</a:t>
            </a:r>
            <a:r>
              <a:rPr lang="pt-PT" sz="2400">
                <a:solidFill>
                  <a:schemeClr val="tx2"/>
                </a:solidFill>
                <a:latin typeface="+mj-lt"/>
              </a:rPr>
              <a:t> </a:t>
            </a:r>
            <a:r>
              <a:rPr lang="pt-PT" sz="2400" err="1">
                <a:solidFill>
                  <a:schemeClr val="tx2"/>
                </a:solidFill>
                <a:latin typeface="+mj-lt"/>
              </a:rPr>
              <a:t>lifts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a:t>
            </a:r>
            <a:r>
              <a:rPr lang="pt-PT" sz="2400" err="1">
                <a:solidFill>
                  <a:schemeClr val="tx2"/>
                </a:solidFill>
                <a:latin typeface="+mj-lt"/>
              </a:rPr>
              <a:t>Lift</a:t>
            </a:r>
            <a:r>
              <a:rPr lang="pt-PT" sz="2400">
                <a:solidFill>
                  <a:schemeClr val="tx2"/>
                </a:solidFill>
                <a:latin typeface="+mj-lt"/>
              </a:rPr>
              <a:t>*&gt;</a:t>
            </a:r>
            <a:r>
              <a:rPr lang="pt-PT" sz="2400" err="1">
                <a:solidFill>
                  <a:schemeClr val="tx2"/>
                </a:solidFill>
                <a:latin typeface="+mj-lt"/>
              </a:rPr>
              <a:t>lifts</a:t>
            </a:r>
            <a:r>
              <a:rPr lang="pt-PT" sz="2400">
                <a:solidFill>
                  <a:schemeClr val="tx2"/>
                </a:solidFill>
                <a:latin typeface="+mj-lt"/>
              </a:rPr>
              <a:t>;</a:t>
            </a:r>
          </a:p>
        </p:txBody>
      </p:sp>
      <p:sp>
        <p:nvSpPr>
          <p:cNvPr id="57" name="TextBox 56">
            <a:extLst>
              <a:ext uri="{FF2B5EF4-FFF2-40B4-BE49-F238E27FC236}">
                <a16:creationId xmlns:a16="http://schemas.microsoft.com/office/drawing/2014/main" id="{35717D9D-9A2F-4238-B4B3-DFDF2B89C05B}"/>
              </a:ext>
            </a:extLst>
          </p:cNvPr>
          <p:cNvSpPr txBox="1"/>
          <p:nvPr/>
        </p:nvSpPr>
        <p:spPr>
          <a:xfrm>
            <a:off x="3699012" y="1749591"/>
            <a:ext cx="7427882" cy="4401205"/>
          </a:xfrm>
          <a:prstGeom prst="rect">
            <a:avLst/>
          </a:prstGeom>
          <a:noFill/>
        </p:spPr>
        <p:txBody>
          <a:bodyPr wrap="square" rtlCol="0">
            <a:spAutoFit/>
          </a:bodyPr>
          <a:lstStyle/>
          <a:p>
            <a:r>
              <a:rPr lang="pt-PT" sz="4000" err="1">
                <a:solidFill>
                  <a:schemeClr val="tx2"/>
                </a:solidFill>
                <a:latin typeface="+mj-lt"/>
              </a:rPr>
              <a:t>Employee</a:t>
            </a:r>
            <a:endParaRPr lang="pt-PT" sz="4000">
              <a:solidFill>
                <a:schemeClr val="tx2"/>
              </a:solidFill>
              <a:latin typeface="+mj-lt"/>
            </a:endParaRPr>
          </a:p>
          <a:p>
            <a:r>
              <a:rPr lang="pt-PT" sz="2400" err="1">
                <a:solidFill>
                  <a:schemeClr val="tx2"/>
                </a:solidFill>
                <a:latin typeface="+mj-lt"/>
              </a:rPr>
              <a:t>All</a:t>
            </a:r>
            <a:r>
              <a:rPr lang="pt-PT" sz="2400">
                <a:solidFill>
                  <a:schemeClr val="tx2"/>
                </a:solidFill>
                <a:latin typeface="+mj-lt"/>
              </a:rPr>
              <a:t> </a:t>
            </a:r>
            <a:r>
              <a:rPr lang="pt-PT" sz="2400" err="1">
                <a:solidFill>
                  <a:schemeClr val="tx2"/>
                </a:solidFill>
                <a:latin typeface="+mj-lt"/>
              </a:rPr>
              <a:t>employees</a:t>
            </a:r>
            <a:r>
              <a:rPr lang="pt-PT" sz="2400">
                <a:solidFill>
                  <a:schemeClr val="tx2"/>
                </a:solidFill>
                <a:latin typeface="+mj-lt"/>
              </a:rPr>
              <a:t> </a:t>
            </a:r>
            <a:r>
              <a:rPr lang="pt-PT" sz="2400" err="1">
                <a:solidFill>
                  <a:schemeClr val="tx2"/>
                </a:solidFill>
                <a:latin typeface="+mj-lt"/>
              </a:rPr>
              <a:t>have</a:t>
            </a:r>
            <a:r>
              <a:rPr lang="pt-PT" sz="2400">
                <a:solidFill>
                  <a:schemeClr val="tx2"/>
                </a:solidFill>
                <a:latin typeface="+mj-lt"/>
              </a:rPr>
              <a:t>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evaluation</a:t>
            </a:r>
            <a:r>
              <a:rPr lang="pt-PT" sz="2400">
                <a:solidFill>
                  <a:schemeClr val="tx2"/>
                </a:solidFill>
                <a:latin typeface="+mj-lt"/>
              </a:rPr>
              <a:t> (1-5) &amp;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identifier</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p>
          <a:p>
            <a:r>
              <a:rPr lang="pt-PT" sz="2400" err="1">
                <a:solidFill>
                  <a:schemeClr val="tx2"/>
                </a:solidFill>
                <a:latin typeface="+mj-lt"/>
              </a:rPr>
              <a:t>According</a:t>
            </a:r>
            <a:r>
              <a:rPr lang="pt-PT" sz="2400">
                <a:solidFill>
                  <a:schemeClr val="tx2"/>
                </a:solidFill>
                <a:latin typeface="+mj-lt"/>
              </a:rPr>
              <a:t> to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salary</a:t>
            </a:r>
            <a:r>
              <a:rPr lang="pt-PT" sz="2400">
                <a:solidFill>
                  <a:schemeClr val="tx2"/>
                </a:solidFill>
                <a:latin typeface="+mj-lt"/>
              </a:rPr>
              <a:t>, na </a:t>
            </a:r>
            <a:r>
              <a:rPr lang="pt-PT" sz="2400" err="1">
                <a:solidFill>
                  <a:schemeClr val="tx2"/>
                </a:solidFill>
                <a:latin typeface="+mj-lt"/>
              </a:rPr>
              <a:t>employee</a:t>
            </a:r>
            <a:r>
              <a:rPr lang="pt-PT" sz="2400">
                <a:solidFill>
                  <a:schemeClr val="tx2"/>
                </a:solidFill>
                <a:latin typeface="+mj-lt"/>
              </a:rPr>
              <a:t> can </a:t>
            </a:r>
            <a:r>
              <a:rPr lang="pt-PT" sz="2400" err="1">
                <a:solidFill>
                  <a:schemeClr val="tx2"/>
                </a:solidFill>
                <a:latin typeface="+mj-lt"/>
              </a:rPr>
              <a:t>be</a:t>
            </a:r>
            <a:r>
              <a:rPr lang="pt-PT" sz="2400">
                <a:solidFill>
                  <a:schemeClr val="tx2"/>
                </a:solidFill>
                <a:latin typeface="+mj-lt"/>
              </a:rPr>
              <a:t> a </a:t>
            </a:r>
            <a:r>
              <a:rPr lang="pt-PT" sz="2400" err="1">
                <a:solidFill>
                  <a:schemeClr val="tx2"/>
                </a:solidFill>
                <a:latin typeface="+mj-lt"/>
              </a:rPr>
              <a:t>Service</a:t>
            </a:r>
            <a:r>
              <a:rPr lang="pt-PT" sz="2400">
                <a:solidFill>
                  <a:schemeClr val="tx2"/>
                </a:solidFill>
                <a:latin typeface="+mj-lt"/>
              </a:rPr>
              <a:t> Provider </a:t>
            </a:r>
            <a:r>
              <a:rPr lang="pt-PT" sz="2400" err="1">
                <a:solidFill>
                  <a:schemeClr val="tx2"/>
                </a:solidFill>
                <a:latin typeface="+mj-lt"/>
              </a:rPr>
              <a:t>or</a:t>
            </a:r>
            <a:r>
              <a:rPr lang="pt-PT" sz="2400">
                <a:solidFill>
                  <a:schemeClr val="tx2"/>
                </a:solidFill>
                <a:latin typeface="+mj-lt"/>
              </a:rPr>
              <a:t> a </a:t>
            </a:r>
            <a:r>
              <a:rPr lang="pt-PT" sz="2400" err="1">
                <a:solidFill>
                  <a:schemeClr val="tx2"/>
                </a:solidFill>
                <a:latin typeface="+mj-lt"/>
              </a:rPr>
              <a:t>Contracted</a:t>
            </a:r>
            <a:r>
              <a:rPr lang="pt-PT" sz="2400">
                <a:solidFill>
                  <a:schemeClr val="tx2"/>
                </a:solidFill>
                <a:latin typeface="+mj-lt"/>
              </a:rPr>
              <a:t> </a:t>
            </a:r>
            <a:r>
              <a:rPr lang="pt-PT" sz="2400" err="1">
                <a:solidFill>
                  <a:schemeClr val="tx2"/>
                </a:solidFill>
                <a:latin typeface="+mj-lt"/>
              </a:rPr>
              <a:t>employee</a:t>
            </a:r>
            <a:r>
              <a:rPr lang="pt-PT" sz="2400">
                <a:solidFill>
                  <a:schemeClr val="tx2"/>
                </a:solidFill>
                <a:latin typeface="+mj-lt"/>
              </a:rPr>
              <a:t>.</a:t>
            </a:r>
          </a:p>
          <a:p>
            <a:r>
              <a:rPr lang="pt-PT" sz="2400" err="1">
                <a:solidFill>
                  <a:schemeClr val="tx2"/>
                </a:solidFill>
                <a:latin typeface="+mj-lt"/>
              </a:rPr>
              <a:t>Service</a:t>
            </a:r>
            <a:r>
              <a:rPr lang="pt-PT" sz="2400">
                <a:solidFill>
                  <a:schemeClr val="tx2"/>
                </a:solidFill>
                <a:latin typeface="+mj-lt"/>
              </a:rPr>
              <a:t> </a:t>
            </a:r>
            <a:r>
              <a:rPr lang="pt-PT" sz="2400" err="1">
                <a:solidFill>
                  <a:schemeClr val="tx2"/>
                </a:solidFill>
                <a:latin typeface="+mj-lt"/>
              </a:rPr>
              <a:t>Provider’s</a:t>
            </a:r>
            <a:r>
              <a:rPr lang="pt-PT" sz="2400">
                <a:solidFill>
                  <a:schemeClr val="tx2"/>
                </a:solidFill>
                <a:latin typeface="+mj-lt"/>
              </a:rPr>
              <a:t> </a:t>
            </a:r>
            <a:r>
              <a:rPr lang="pt-PT" sz="2400" err="1">
                <a:solidFill>
                  <a:schemeClr val="tx2"/>
                </a:solidFill>
                <a:latin typeface="+mj-lt"/>
              </a:rPr>
              <a:t>function</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lift’s</a:t>
            </a:r>
            <a:r>
              <a:rPr lang="pt-PT" sz="2400">
                <a:solidFill>
                  <a:schemeClr val="tx2"/>
                </a:solidFill>
                <a:latin typeface="+mj-lt"/>
              </a:rPr>
              <a:t> </a:t>
            </a:r>
            <a:r>
              <a:rPr lang="pt-PT" sz="2400" err="1">
                <a:solidFill>
                  <a:schemeClr val="tx2"/>
                </a:solidFill>
                <a:latin typeface="+mj-lt"/>
              </a:rPr>
              <a:t>maintenance</a:t>
            </a:r>
            <a:r>
              <a:rPr lang="pt-PT" sz="2400">
                <a:solidFill>
                  <a:schemeClr val="tx2"/>
                </a:solidFill>
                <a:latin typeface="+mj-lt"/>
              </a:rPr>
              <a:t>.</a:t>
            </a:r>
          </a:p>
          <a:p>
            <a:pPr marL="800100" lvl="1" indent="-342900">
              <a:buFont typeface="Arial" panose="020B0604020202020204" pitchFamily="34" charset="0"/>
              <a:buChar char="•"/>
            </a:pPr>
            <a:r>
              <a:rPr lang="pt-PT" sz="2400">
                <a:solidFill>
                  <a:schemeClr val="tx2"/>
                </a:solidFill>
                <a:latin typeface="+mj-lt"/>
              </a:rPr>
              <a:t>perHourSalary &amp; hoursWorked</a:t>
            </a:r>
          </a:p>
          <a:p>
            <a:pPr marL="800100" lvl="1" indent="-342900">
              <a:buFont typeface="Arial" panose="020B0604020202020204" pitchFamily="34" charset="0"/>
              <a:buChar char="•"/>
            </a:pPr>
            <a:r>
              <a:rPr lang="pt-PT" sz="2400">
                <a:solidFill>
                  <a:schemeClr val="tx2"/>
                </a:solidFill>
                <a:latin typeface="+mj-lt"/>
              </a:rPr>
              <a:t>numMaintenances  &amp; heapMaint schedule;</a:t>
            </a:r>
          </a:p>
          <a:p>
            <a:r>
              <a:rPr lang="pt-PT" sz="2400" err="1">
                <a:solidFill>
                  <a:schemeClr val="tx2"/>
                </a:solidFill>
                <a:latin typeface="+mj-lt"/>
              </a:rPr>
              <a:t>Contracted</a:t>
            </a:r>
            <a:r>
              <a:rPr lang="pt-PT" sz="2400">
                <a:solidFill>
                  <a:schemeClr val="tx2"/>
                </a:solidFill>
                <a:latin typeface="+mj-lt"/>
              </a:rPr>
              <a:t> </a:t>
            </a:r>
            <a:r>
              <a:rPr lang="pt-PT" sz="2400" err="1">
                <a:solidFill>
                  <a:schemeClr val="tx2"/>
                </a:solidFill>
                <a:latin typeface="+mj-lt"/>
              </a:rPr>
              <a:t>Employee’s</a:t>
            </a:r>
            <a:r>
              <a:rPr lang="pt-PT" sz="2400">
                <a:solidFill>
                  <a:schemeClr val="tx2"/>
                </a:solidFill>
                <a:latin typeface="+mj-lt"/>
              </a:rPr>
              <a:t> are </a:t>
            </a:r>
            <a:r>
              <a:rPr lang="pt-PT" sz="2400" err="1">
                <a:solidFill>
                  <a:schemeClr val="tx2"/>
                </a:solidFill>
                <a:latin typeface="+mj-lt"/>
              </a:rPr>
              <a:t>associated</a:t>
            </a:r>
            <a:r>
              <a:rPr lang="pt-PT" sz="2400">
                <a:solidFill>
                  <a:schemeClr val="tx2"/>
                </a:solidFill>
                <a:latin typeface="+mj-lt"/>
              </a:rPr>
              <a:t> to </a:t>
            </a:r>
            <a:r>
              <a:rPr lang="pt-PT" sz="2400" err="1">
                <a:solidFill>
                  <a:schemeClr val="tx2"/>
                </a:solidFill>
                <a:latin typeface="+mj-lt"/>
              </a:rPr>
              <a:t>Entrepreneurs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perHourSalary</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a:t>
            </a:r>
            <a:r>
              <a:rPr lang="pt-PT" sz="2400" err="1">
                <a:solidFill>
                  <a:schemeClr val="tx2"/>
                </a:solidFill>
                <a:latin typeface="+mj-lt"/>
              </a:rPr>
              <a:t>Client</a:t>
            </a:r>
            <a:r>
              <a:rPr lang="pt-PT" sz="2400">
                <a:solidFill>
                  <a:schemeClr val="tx2"/>
                </a:solidFill>
                <a:latin typeface="+mj-lt"/>
              </a:rPr>
              <a:t>*&gt; </a:t>
            </a:r>
            <a:r>
              <a:rPr lang="pt-PT" sz="2400" err="1">
                <a:solidFill>
                  <a:schemeClr val="tx2"/>
                </a:solidFill>
                <a:latin typeface="+mj-lt"/>
              </a:rPr>
              <a:t>clientsAssociated</a:t>
            </a:r>
            <a:endParaRPr lang="pt-PT" sz="2400">
              <a:solidFill>
                <a:schemeClr val="tx2"/>
              </a:solidFill>
              <a:latin typeface="+mj-lt"/>
            </a:endParaRPr>
          </a:p>
          <a:p>
            <a:endParaRPr lang="pt-PT" sz="2400">
              <a:solidFill>
                <a:schemeClr val="tx2"/>
              </a:solidFill>
              <a:latin typeface="+mj-lt"/>
            </a:endParaRPr>
          </a:p>
        </p:txBody>
      </p:sp>
      <p:sp>
        <p:nvSpPr>
          <p:cNvPr id="58" name="TextBox 57">
            <a:extLst>
              <a:ext uri="{FF2B5EF4-FFF2-40B4-BE49-F238E27FC236}">
                <a16:creationId xmlns:a16="http://schemas.microsoft.com/office/drawing/2014/main" id="{51B6C80B-18B7-42FA-A34D-DEDBC2C3B34E}"/>
              </a:ext>
            </a:extLst>
          </p:cNvPr>
          <p:cNvSpPr txBox="1"/>
          <p:nvPr/>
        </p:nvSpPr>
        <p:spPr>
          <a:xfrm>
            <a:off x="3693034" y="1755273"/>
            <a:ext cx="7427882" cy="2923877"/>
          </a:xfrm>
          <a:prstGeom prst="rect">
            <a:avLst/>
          </a:prstGeom>
          <a:noFill/>
        </p:spPr>
        <p:txBody>
          <a:bodyPr wrap="square" rtlCol="0">
            <a:spAutoFit/>
          </a:bodyPr>
          <a:lstStyle/>
          <a:p>
            <a:r>
              <a:rPr lang="pt-PT" sz="4000" err="1">
                <a:solidFill>
                  <a:schemeClr val="tx2"/>
                </a:solidFill>
                <a:latin typeface="+mj-lt"/>
              </a:rPr>
              <a:t>Utils.h</a:t>
            </a:r>
            <a:endParaRPr lang="pt-PT" sz="4000">
              <a:solidFill>
                <a:schemeClr val="tx2"/>
              </a:solidFill>
              <a:latin typeface="+mj-lt"/>
            </a:endParaRP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header</a:t>
            </a:r>
            <a:r>
              <a:rPr lang="pt-PT" sz="2400">
                <a:solidFill>
                  <a:schemeClr val="tx2"/>
                </a:solidFill>
                <a:latin typeface="+mj-lt"/>
              </a:rPr>
              <a:t> file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used</a:t>
            </a:r>
            <a:r>
              <a:rPr lang="pt-PT" sz="2400">
                <a:solidFill>
                  <a:schemeClr val="tx2"/>
                </a:solidFill>
                <a:latin typeface="+mj-lt"/>
              </a:rPr>
              <a:t> for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implementation</a:t>
            </a:r>
            <a:r>
              <a:rPr lang="pt-PT" sz="2400">
                <a:solidFill>
                  <a:schemeClr val="tx2"/>
                </a:solidFill>
                <a:latin typeface="+mj-lt"/>
              </a:rPr>
              <a:t> </a:t>
            </a:r>
            <a:r>
              <a:rPr lang="pt-PT" sz="2400" err="1">
                <a:solidFill>
                  <a:schemeClr val="tx2"/>
                </a:solidFill>
                <a:latin typeface="+mj-lt"/>
              </a:rPr>
              <a:t>of</a:t>
            </a:r>
            <a:r>
              <a:rPr lang="pt-PT" sz="2400">
                <a:solidFill>
                  <a:schemeClr val="tx2"/>
                </a:solidFill>
                <a:latin typeface="+mj-lt"/>
              </a:rPr>
              <a:t> </a:t>
            </a:r>
            <a:r>
              <a:rPr lang="pt-PT" sz="2400" err="1">
                <a:solidFill>
                  <a:schemeClr val="tx2"/>
                </a:solidFill>
                <a:latin typeface="+mj-lt"/>
              </a:rPr>
              <a:t>helpful</a:t>
            </a:r>
            <a:r>
              <a:rPr lang="pt-PT" sz="2400">
                <a:solidFill>
                  <a:schemeClr val="tx2"/>
                </a:solidFill>
                <a:latin typeface="+mj-lt"/>
              </a:rPr>
              <a:t> </a:t>
            </a:r>
            <a:r>
              <a:rPr lang="pt-PT" sz="2400" err="1">
                <a:solidFill>
                  <a:schemeClr val="tx2"/>
                </a:solidFill>
                <a:latin typeface="+mj-lt"/>
              </a:rPr>
              <a:t>utilities</a:t>
            </a:r>
            <a:r>
              <a:rPr lang="pt-PT" sz="2400">
                <a:solidFill>
                  <a:schemeClr val="tx2"/>
                </a:solidFill>
                <a:latin typeface="+mj-lt"/>
              </a:rPr>
              <a:t> </a:t>
            </a:r>
            <a:r>
              <a:rPr lang="pt-PT" sz="2400" err="1">
                <a:solidFill>
                  <a:schemeClr val="tx2"/>
                </a:solidFill>
                <a:latin typeface="+mj-lt"/>
              </a:rPr>
              <a:t>and</a:t>
            </a:r>
            <a:r>
              <a:rPr lang="pt-PT" sz="2400">
                <a:solidFill>
                  <a:schemeClr val="tx2"/>
                </a:solidFill>
                <a:latin typeface="+mj-lt"/>
              </a:rPr>
              <a:t> </a:t>
            </a:r>
            <a:r>
              <a:rPr lang="pt-PT" sz="2400" err="1">
                <a:solidFill>
                  <a:schemeClr val="tx2"/>
                </a:solidFill>
                <a:latin typeface="+mj-lt"/>
              </a:rPr>
              <a:t>algorithms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class</a:t>
            </a:r>
            <a:r>
              <a:rPr lang="pt-PT" sz="2400">
                <a:solidFill>
                  <a:schemeClr val="tx2"/>
                </a:solidFill>
                <a:latin typeface="+mj-lt"/>
              </a:rPr>
              <a:t> Date</a:t>
            </a:r>
          </a:p>
          <a:p>
            <a:pPr marL="800100" lvl="1" indent="-342900">
              <a:buFont typeface="Arial" panose="020B0604020202020204" pitchFamily="34" charset="0"/>
              <a:buChar char="•"/>
            </a:pPr>
            <a:r>
              <a:rPr lang="pt-PT" sz="2400" err="1">
                <a:solidFill>
                  <a:schemeClr val="tx2"/>
                </a:solidFill>
                <a:latin typeface="+mj-lt"/>
              </a:rPr>
              <a:t>class</a:t>
            </a:r>
            <a:r>
              <a:rPr lang="pt-PT" sz="2400">
                <a:solidFill>
                  <a:schemeClr val="tx2"/>
                </a:solidFill>
                <a:latin typeface="+mj-lt"/>
              </a:rPr>
              <a:t> Time</a:t>
            </a:r>
          </a:p>
          <a:p>
            <a:pPr marL="800100" lvl="1" indent="-342900">
              <a:buFont typeface="Arial" panose="020B0604020202020204" pitchFamily="34" charset="0"/>
              <a:buChar char="•"/>
            </a:pPr>
            <a:r>
              <a:rPr lang="pt-PT" sz="2400">
                <a:solidFill>
                  <a:schemeClr val="tx2"/>
                </a:solidFill>
                <a:latin typeface="+mj-lt"/>
              </a:rPr>
              <a:t>Sequential Search</a:t>
            </a:r>
          </a:p>
          <a:p>
            <a:endParaRPr lang="pt-PT" sz="2400">
              <a:solidFill>
                <a:schemeClr val="tx2"/>
              </a:solidFill>
              <a:latin typeface="+mj-lt"/>
            </a:endParaRPr>
          </a:p>
        </p:txBody>
      </p:sp>
      <p:sp>
        <p:nvSpPr>
          <p:cNvPr id="59" name="TextBox 58">
            <a:extLst>
              <a:ext uri="{FF2B5EF4-FFF2-40B4-BE49-F238E27FC236}">
                <a16:creationId xmlns:a16="http://schemas.microsoft.com/office/drawing/2014/main" id="{97B8AAA2-D92D-4FE9-AA1E-52485E49FB78}"/>
              </a:ext>
            </a:extLst>
          </p:cNvPr>
          <p:cNvSpPr txBox="1"/>
          <p:nvPr/>
        </p:nvSpPr>
        <p:spPr>
          <a:xfrm>
            <a:off x="3699012" y="1764509"/>
            <a:ext cx="7427882" cy="3662541"/>
          </a:xfrm>
          <a:prstGeom prst="rect">
            <a:avLst/>
          </a:prstGeom>
          <a:noFill/>
        </p:spPr>
        <p:txBody>
          <a:bodyPr wrap="square" rtlCol="0">
            <a:spAutoFit/>
          </a:bodyPr>
          <a:lstStyle/>
          <a:p>
            <a:r>
              <a:rPr lang="pt-PT" sz="4000" err="1">
                <a:solidFill>
                  <a:schemeClr val="tx2"/>
                </a:solidFill>
                <a:latin typeface="+mj-lt"/>
              </a:rPr>
              <a:t>Exception</a:t>
            </a:r>
            <a:endParaRPr lang="pt-PT" sz="4000">
              <a:solidFill>
                <a:schemeClr val="tx2"/>
              </a:solidFill>
              <a:latin typeface="+mj-lt"/>
            </a:endParaRPr>
          </a:p>
          <a:p>
            <a:r>
              <a:rPr lang="pt-PT" sz="2400" err="1">
                <a:solidFill>
                  <a:schemeClr val="tx2"/>
                </a:solidFill>
                <a:latin typeface="+mj-lt"/>
              </a:rPr>
              <a:t>Exception</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will</a:t>
            </a:r>
            <a:r>
              <a:rPr lang="pt-PT" sz="2400">
                <a:solidFill>
                  <a:schemeClr val="tx2"/>
                </a:solidFill>
                <a:latin typeface="+mj-lt"/>
              </a:rPr>
              <a:t> </a:t>
            </a:r>
            <a:r>
              <a:rPr lang="pt-PT" sz="2400" err="1">
                <a:solidFill>
                  <a:schemeClr val="tx2"/>
                </a:solidFill>
                <a:latin typeface="+mj-lt"/>
              </a:rPr>
              <a:t>be</a:t>
            </a:r>
            <a:r>
              <a:rPr lang="pt-PT" sz="2400">
                <a:solidFill>
                  <a:schemeClr val="tx2"/>
                </a:solidFill>
                <a:latin typeface="+mj-lt"/>
              </a:rPr>
              <a:t> </a:t>
            </a:r>
            <a:r>
              <a:rPr lang="pt-PT" sz="2400" err="1">
                <a:solidFill>
                  <a:schemeClr val="tx2"/>
                </a:solidFill>
                <a:latin typeface="+mj-lt"/>
              </a:rPr>
              <a:t>thoroughly</a:t>
            </a:r>
            <a:r>
              <a:rPr lang="pt-PT" sz="2400">
                <a:solidFill>
                  <a:schemeClr val="tx2"/>
                </a:solidFill>
                <a:latin typeface="+mj-lt"/>
              </a:rPr>
              <a:t> </a:t>
            </a:r>
            <a:r>
              <a:rPr lang="pt-PT" sz="2400" err="1">
                <a:solidFill>
                  <a:schemeClr val="tx2"/>
                </a:solidFill>
                <a:latin typeface="+mj-lt"/>
              </a:rPr>
              <a:t>explained</a:t>
            </a:r>
            <a:r>
              <a:rPr lang="pt-PT" sz="2400">
                <a:solidFill>
                  <a:schemeClr val="tx2"/>
                </a:solidFill>
                <a:latin typeface="+mj-lt"/>
              </a:rPr>
              <a:t> later.</a:t>
            </a:r>
          </a:p>
          <a:p>
            <a:pPr marL="800100" lvl="1" indent="-342900">
              <a:buFont typeface="Arial" panose="020B0604020202020204" pitchFamily="34" charset="0"/>
              <a:buChar char="•"/>
            </a:pPr>
            <a:r>
              <a:rPr lang="pt-PT" sz="2400" err="1">
                <a:solidFill>
                  <a:schemeClr val="tx2"/>
                </a:solidFill>
                <a:latin typeface="+mj-lt"/>
              </a:rPr>
              <a:t>ClientDoesNotExist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EmployeeDoesNotExist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LiftDoesNotExist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NotAnEntrepreneur</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InvalidDate</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InvalidTime</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InvalidNumFloors</a:t>
            </a:r>
            <a:endParaRPr lang="pt-PT" sz="2400">
              <a:solidFill>
                <a:schemeClr val="tx2"/>
              </a:solidFill>
              <a:latin typeface="+mj-lt"/>
            </a:endParaRPr>
          </a:p>
        </p:txBody>
      </p:sp>
      <p:sp>
        <p:nvSpPr>
          <p:cNvPr id="60" name="TextBox 59">
            <a:extLst>
              <a:ext uri="{FF2B5EF4-FFF2-40B4-BE49-F238E27FC236}">
                <a16:creationId xmlns:a16="http://schemas.microsoft.com/office/drawing/2014/main" id="{27A22EDC-66D6-463F-9E81-0858F8924623}"/>
              </a:ext>
            </a:extLst>
          </p:cNvPr>
          <p:cNvSpPr txBox="1"/>
          <p:nvPr/>
        </p:nvSpPr>
        <p:spPr>
          <a:xfrm>
            <a:off x="3670938" y="1763958"/>
            <a:ext cx="7427882" cy="4401205"/>
          </a:xfrm>
          <a:prstGeom prst="rect">
            <a:avLst/>
          </a:prstGeom>
          <a:noFill/>
        </p:spPr>
        <p:txBody>
          <a:bodyPr wrap="square" rtlCol="0">
            <a:spAutoFit/>
          </a:bodyPr>
          <a:lstStyle/>
          <a:p>
            <a:r>
              <a:rPr lang="pt-PT" sz="4000" err="1">
                <a:solidFill>
                  <a:schemeClr val="tx2"/>
                </a:solidFill>
                <a:latin typeface="+mj-lt"/>
              </a:rPr>
              <a:t>UserInterface</a:t>
            </a:r>
            <a:endParaRPr lang="pt-PT" sz="4000">
              <a:solidFill>
                <a:schemeClr val="tx2"/>
              </a:solidFill>
              <a:latin typeface="+mj-lt"/>
            </a:endParaRP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where</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magic</a:t>
            </a:r>
            <a:r>
              <a:rPr lang="pt-PT" sz="2400">
                <a:solidFill>
                  <a:schemeClr val="tx2"/>
                </a:solidFill>
                <a:latin typeface="+mj-lt"/>
              </a:rPr>
              <a:t> </a:t>
            </a:r>
            <a:r>
              <a:rPr lang="pt-PT" sz="2400" err="1">
                <a:solidFill>
                  <a:schemeClr val="tx2"/>
                </a:solidFill>
                <a:latin typeface="+mj-lt"/>
              </a:rPr>
              <a:t>happens</a:t>
            </a:r>
            <a:r>
              <a:rPr lang="pt-PT" sz="2400">
                <a:solidFill>
                  <a:schemeClr val="tx2"/>
                </a:solidFill>
                <a:latin typeface="+mj-lt"/>
              </a:rPr>
              <a:t>. As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name</a:t>
            </a:r>
            <a:r>
              <a:rPr lang="pt-PT" sz="2400">
                <a:solidFill>
                  <a:schemeClr val="tx2"/>
                </a:solidFill>
                <a:latin typeface="+mj-lt"/>
              </a:rPr>
              <a:t> </a:t>
            </a:r>
            <a:r>
              <a:rPr lang="pt-PT" sz="2400" err="1">
                <a:solidFill>
                  <a:schemeClr val="tx2"/>
                </a:solidFill>
                <a:latin typeface="+mj-lt"/>
              </a:rPr>
              <a:t>suggests</a:t>
            </a:r>
            <a:r>
              <a:rPr lang="pt-PT" sz="2400">
                <a:solidFill>
                  <a:schemeClr val="tx2"/>
                </a:solidFill>
                <a:latin typeface="+mj-lt"/>
              </a:rPr>
              <a:t>, </a:t>
            </a:r>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implements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connection</a:t>
            </a:r>
            <a:r>
              <a:rPr lang="pt-PT" sz="2400">
                <a:solidFill>
                  <a:schemeClr val="tx2"/>
                </a:solidFill>
                <a:latin typeface="+mj-lt"/>
              </a:rPr>
              <a:t> </a:t>
            </a:r>
            <a:r>
              <a:rPr lang="pt-PT" sz="2400" err="1">
                <a:solidFill>
                  <a:schemeClr val="tx2"/>
                </a:solidFill>
                <a:latin typeface="+mj-lt"/>
              </a:rPr>
              <a:t>between</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a:t>
            </a:r>
            <a:r>
              <a:rPr lang="pt-PT" sz="2400" err="1">
                <a:solidFill>
                  <a:schemeClr val="tx2"/>
                </a:solidFill>
                <a:latin typeface="+mj-lt"/>
              </a:rPr>
              <a:t>and</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Pitch</a:t>
            </a:r>
            <a:r>
              <a:rPr lang="pt-PT" sz="2400">
                <a:solidFill>
                  <a:schemeClr val="tx2"/>
                </a:solidFill>
                <a:latin typeface="+mj-lt"/>
              </a:rPr>
              <a:t> </a:t>
            </a:r>
            <a:r>
              <a:rPr lang="pt-PT" sz="2400" err="1">
                <a:solidFill>
                  <a:schemeClr val="tx2"/>
                </a:solidFill>
                <a:latin typeface="+mj-lt"/>
              </a:rPr>
              <a:t>Company</a:t>
            </a:r>
            <a:r>
              <a:rPr lang="pt-PT" sz="2400">
                <a:solidFill>
                  <a:schemeClr val="tx2"/>
                </a:solidFill>
                <a:latin typeface="+mj-lt"/>
              </a:rPr>
              <a:t>. </a:t>
            </a:r>
          </a:p>
          <a:p>
            <a:pPr marL="800100" lvl="1" indent="-342900">
              <a:buFont typeface="Arial" panose="020B0604020202020204" pitchFamily="34" charset="0"/>
              <a:buChar char="•"/>
            </a:pPr>
            <a:r>
              <a:rPr lang="pt-PT" sz="2400">
                <a:solidFill>
                  <a:schemeClr val="tx2"/>
                </a:solidFill>
                <a:latin typeface="+mj-lt"/>
              </a:rPr>
              <a:t>Office</a:t>
            </a:r>
          </a:p>
          <a:p>
            <a:pPr lvl="3"/>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can </a:t>
            </a:r>
            <a:r>
              <a:rPr lang="pt-PT" sz="2400" err="1">
                <a:solidFill>
                  <a:schemeClr val="tx2"/>
                </a:solidFill>
                <a:latin typeface="+mj-lt"/>
              </a:rPr>
              <a:t>access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Pitch</a:t>
            </a:r>
            <a:r>
              <a:rPr lang="pt-PT" sz="2400">
                <a:solidFill>
                  <a:schemeClr val="tx2"/>
                </a:solidFill>
                <a:latin typeface="+mj-lt"/>
              </a:rPr>
              <a:t> </a:t>
            </a:r>
            <a:r>
              <a:rPr lang="pt-PT" sz="2400" err="1">
                <a:solidFill>
                  <a:schemeClr val="tx2"/>
                </a:solidFill>
                <a:latin typeface="+mj-lt"/>
              </a:rPr>
              <a:t>Company</a:t>
            </a:r>
            <a:r>
              <a:rPr lang="pt-PT" sz="2400">
                <a:solidFill>
                  <a:schemeClr val="tx2"/>
                </a:solidFill>
                <a:latin typeface="+mj-lt"/>
              </a:rPr>
              <a:t> Office &amp; </a:t>
            </a:r>
            <a:r>
              <a:rPr lang="pt-PT" sz="2400" err="1">
                <a:solidFill>
                  <a:schemeClr val="tx2"/>
                </a:solidFill>
                <a:latin typeface="+mj-lt"/>
              </a:rPr>
              <a:t>insert</a:t>
            </a:r>
            <a:r>
              <a:rPr lang="pt-PT" sz="2400">
                <a:solidFill>
                  <a:schemeClr val="tx2"/>
                </a:solidFill>
                <a:latin typeface="+mj-lt"/>
              </a:rPr>
              <a:t>, remove </a:t>
            </a:r>
            <a:r>
              <a:rPr lang="pt-PT" sz="2400" err="1">
                <a:solidFill>
                  <a:schemeClr val="tx2"/>
                </a:solidFill>
                <a:latin typeface="+mj-lt"/>
              </a:rPr>
              <a:t>or</a:t>
            </a:r>
            <a:r>
              <a:rPr lang="pt-PT" sz="2400">
                <a:solidFill>
                  <a:schemeClr val="tx2"/>
                </a:solidFill>
                <a:latin typeface="+mj-lt"/>
              </a:rPr>
              <a:t> </a:t>
            </a:r>
            <a:r>
              <a:rPr lang="pt-PT" sz="2400" err="1">
                <a:solidFill>
                  <a:schemeClr val="tx2"/>
                </a:solidFill>
                <a:latin typeface="+mj-lt"/>
              </a:rPr>
              <a:t>analyse</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company’s</a:t>
            </a:r>
            <a:r>
              <a:rPr lang="pt-PT" sz="2400">
                <a:solidFill>
                  <a:schemeClr val="tx2"/>
                </a:solidFill>
                <a:latin typeface="+mj-lt"/>
              </a:rPr>
              <a:t> data.</a:t>
            </a:r>
          </a:p>
          <a:p>
            <a:pPr marL="800100" lvl="1" indent="-342900">
              <a:buFont typeface="Arial" panose="020B0604020202020204" pitchFamily="34" charset="0"/>
              <a:buChar char="•"/>
            </a:pPr>
            <a:r>
              <a:rPr lang="pt-PT" sz="2400" err="1">
                <a:solidFill>
                  <a:schemeClr val="tx2"/>
                </a:solidFill>
                <a:latin typeface="+mj-lt"/>
              </a:rPr>
              <a:t>Building</a:t>
            </a:r>
            <a:endParaRPr lang="pt-PT" sz="2400">
              <a:solidFill>
                <a:schemeClr val="tx2"/>
              </a:solidFill>
              <a:latin typeface="+mj-lt"/>
            </a:endParaRPr>
          </a:p>
          <a:p>
            <a:pPr lvl="3"/>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can </a:t>
            </a:r>
            <a:r>
              <a:rPr lang="pt-PT" sz="2400" err="1">
                <a:solidFill>
                  <a:schemeClr val="tx2"/>
                </a:solidFill>
                <a:latin typeface="+mj-lt"/>
              </a:rPr>
              <a:t>choose</a:t>
            </a:r>
            <a:r>
              <a:rPr lang="pt-PT" sz="2400">
                <a:solidFill>
                  <a:schemeClr val="tx2"/>
                </a:solidFill>
                <a:latin typeface="+mj-lt"/>
              </a:rPr>
              <a:t> a </a:t>
            </a:r>
            <a:r>
              <a:rPr lang="pt-PT" sz="2400" err="1">
                <a:solidFill>
                  <a:schemeClr val="tx2"/>
                </a:solidFill>
                <a:latin typeface="+mj-lt"/>
              </a:rPr>
              <a:t>lift</a:t>
            </a:r>
            <a:r>
              <a:rPr lang="pt-PT" sz="2400">
                <a:solidFill>
                  <a:schemeClr val="tx2"/>
                </a:solidFill>
                <a:latin typeface="+mj-lt"/>
              </a:rPr>
              <a:t> to “</a:t>
            </a:r>
            <a:r>
              <a:rPr lang="pt-PT" sz="2400" err="1">
                <a:solidFill>
                  <a:schemeClr val="tx2"/>
                </a:solidFill>
                <a:latin typeface="+mj-lt"/>
              </a:rPr>
              <a:t>travel</a:t>
            </a:r>
            <a:r>
              <a:rPr lang="pt-PT" sz="2400">
                <a:solidFill>
                  <a:schemeClr val="tx2"/>
                </a:solidFill>
                <a:latin typeface="+mj-lt"/>
              </a:rPr>
              <a:t>” in. </a:t>
            </a:r>
            <a:r>
              <a:rPr lang="pt-PT" sz="2400" err="1">
                <a:solidFill>
                  <a:schemeClr val="tx2"/>
                </a:solidFill>
                <a:latin typeface="+mj-lt"/>
              </a:rPr>
              <a:t>We</a:t>
            </a:r>
            <a:r>
              <a:rPr lang="pt-PT" sz="2400">
                <a:solidFill>
                  <a:schemeClr val="tx2"/>
                </a:solidFill>
                <a:latin typeface="+mj-lt"/>
              </a:rPr>
              <a:t> </a:t>
            </a:r>
            <a:r>
              <a:rPr lang="pt-PT" sz="2400" err="1">
                <a:solidFill>
                  <a:schemeClr val="tx2"/>
                </a:solidFill>
                <a:latin typeface="+mj-lt"/>
              </a:rPr>
              <a:t>tried</a:t>
            </a:r>
            <a:r>
              <a:rPr lang="pt-PT" sz="2400">
                <a:solidFill>
                  <a:schemeClr val="tx2"/>
                </a:solidFill>
                <a:latin typeface="+mj-lt"/>
              </a:rPr>
              <a:t> to </a:t>
            </a:r>
            <a:r>
              <a:rPr lang="pt-PT" sz="2400" err="1">
                <a:solidFill>
                  <a:schemeClr val="tx2"/>
                </a:solidFill>
                <a:latin typeface="+mj-lt"/>
              </a:rPr>
              <a:t>make</a:t>
            </a:r>
            <a:r>
              <a:rPr lang="pt-PT" sz="2400">
                <a:solidFill>
                  <a:schemeClr val="tx2"/>
                </a:solidFill>
                <a:latin typeface="+mj-lt"/>
              </a:rPr>
              <a:t> </a:t>
            </a:r>
            <a:r>
              <a:rPr lang="pt-PT" sz="2400" err="1">
                <a:solidFill>
                  <a:schemeClr val="tx2"/>
                </a:solidFill>
                <a:latin typeface="+mj-lt"/>
              </a:rPr>
              <a:t>it</a:t>
            </a:r>
            <a:r>
              <a:rPr lang="pt-PT" sz="2400">
                <a:solidFill>
                  <a:schemeClr val="tx2"/>
                </a:solidFill>
                <a:latin typeface="+mj-lt"/>
              </a:rPr>
              <a:t> as </a:t>
            </a:r>
            <a:r>
              <a:rPr lang="pt-PT" sz="2400" err="1">
                <a:solidFill>
                  <a:schemeClr val="tx2"/>
                </a:solidFill>
                <a:latin typeface="+mj-lt"/>
              </a:rPr>
              <a:t>realistic</a:t>
            </a:r>
            <a:r>
              <a:rPr lang="pt-PT" sz="2400">
                <a:solidFill>
                  <a:schemeClr val="tx2"/>
                </a:solidFill>
                <a:latin typeface="+mj-lt"/>
              </a:rPr>
              <a:t> as </a:t>
            </a:r>
            <a:r>
              <a:rPr lang="pt-PT" sz="2400" err="1">
                <a:solidFill>
                  <a:schemeClr val="tx2"/>
                </a:solidFill>
                <a:latin typeface="+mj-lt"/>
              </a:rPr>
              <a:t>possible</a:t>
            </a:r>
            <a:r>
              <a:rPr lang="pt-PT" sz="2400">
                <a:solidFill>
                  <a:schemeClr val="tx2"/>
                </a:solidFill>
                <a:latin typeface="+mj-lt"/>
              </a:rPr>
              <a:t>.</a:t>
            </a:r>
          </a:p>
          <a:p>
            <a:pPr lvl="2"/>
            <a:endParaRPr lang="pt-PT" sz="2400">
              <a:solidFill>
                <a:schemeClr val="tx2"/>
              </a:solidFill>
              <a:latin typeface="+mj-lt"/>
            </a:endParaRPr>
          </a:p>
        </p:txBody>
      </p:sp>
      <p:sp>
        <p:nvSpPr>
          <p:cNvPr id="33" name="Rectangle: Rounded Corners 32">
            <a:extLst>
              <a:ext uri="{FF2B5EF4-FFF2-40B4-BE49-F238E27FC236}">
                <a16:creationId xmlns:a16="http://schemas.microsoft.com/office/drawing/2014/main" id="{866202E1-E00C-4EFB-A031-CFF3A03285BD}"/>
              </a:ext>
            </a:extLst>
          </p:cNvPr>
          <p:cNvSpPr/>
          <p:nvPr/>
        </p:nvSpPr>
        <p:spPr>
          <a:xfrm>
            <a:off x="941031" y="2717724"/>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TextBox 41">
            <a:extLst>
              <a:ext uri="{FF2B5EF4-FFF2-40B4-BE49-F238E27FC236}">
                <a16:creationId xmlns:a16="http://schemas.microsoft.com/office/drawing/2014/main" id="{39B65F4B-8A25-43F3-A6A7-5EBDDA5BBBBD}"/>
              </a:ext>
            </a:extLst>
          </p:cNvPr>
          <p:cNvSpPr txBox="1"/>
          <p:nvPr/>
        </p:nvSpPr>
        <p:spPr>
          <a:xfrm>
            <a:off x="1153540" y="2706214"/>
            <a:ext cx="1793065" cy="461665"/>
          </a:xfrm>
          <a:prstGeom prst="rect">
            <a:avLst/>
          </a:prstGeom>
          <a:noFill/>
        </p:spPr>
        <p:txBody>
          <a:bodyPr wrap="square">
            <a:spAutoFit/>
          </a:bodyPr>
          <a:lstStyle/>
          <a:p>
            <a:pPr algn="ctr"/>
            <a:r>
              <a:rPr lang="en-GB" sz="2400">
                <a:solidFill>
                  <a:schemeClr val="tx2"/>
                </a:solidFill>
                <a:latin typeface="+mj-lt"/>
              </a:rPr>
              <a:t>Maintenance</a:t>
            </a:r>
          </a:p>
        </p:txBody>
      </p:sp>
      <p:sp>
        <p:nvSpPr>
          <p:cNvPr id="51" name="TextBox 50">
            <a:extLst>
              <a:ext uri="{FF2B5EF4-FFF2-40B4-BE49-F238E27FC236}">
                <a16:creationId xmlns:a16="http://schemas.microsoft.com/office/drawing/2014/main" id="{FA6B095A-5B57-465A-B94A-7B9308BAD16A}"/>
              </a:ext>
            </a:extLst>
          </p:cNvPr>
          <p:cNvSpPr txBox="1"/>
          <p:nvPr/>
        </p:nvSpPr>
        <p:spPr>
          <a:xfrm>
            <a:off x="3756911" y="1723193"/>
            <a:ext cx="6097712" cy="3293209"/>
          </a:xfrm>
          <a:prstGeom prst="rect">
            <a:avLst/>
          </a:prstGeom>
          <a:noFill/>
        </p:spPr>
        <p:txBody>
          <a:bodyPr wrap="square">
            <a:spAutoFit/>
          </a:bodyPr>
          <a:lstStyle/>
          <a:p>
            <a:r>
              <a:rPr lang="pt-PT" sz="4000">
                <a:solidFill>
                  <a:schemeClr val="tx2"/>
                </a:solidFill>
                <a:latin typeface="+mj-lt"/>
              </a:rPr>
              <a:t>Maintenance</a:t>
            </a:r>
          </a:p>
          <a:p>
            <a:r>
              <a:rPr lang="pt-PT" sz="2400">
                <a:solidFill>
                  <a:schemeClr val="tx2"/>
                </a:solidFill>
                <a:latin typeface="+mj-lt"/>
              </a:rPr>
              <a:t>Each maintenance is identified by its liftcode and respective service provider nif.</a:t>
            </a:r>
          </a:p>
          <a:p>
            <a:r>
              <a:rPr lang="pt-PT" sz="2400">
                <a:solidFill>
                  <a:schemeClr val="tx2"/>
                </a:solidFill>
                <a:latin typeface="+mj-lt"/>
              </a:rPr>
              <a:t>Important parameters:</a:t>
            </a:r>
          </a:p>
          <a:p>
            <a:pPr marL="800100" lvl="1" indent="-342900">
              <a:buFont typeface="Arial" panose="020B0604020202020204" pitchFamily="34" charset="0"/>
              <a:buChar char="•"/>
            </a:pPr>
            <a:r>
              <a:rPr lang="pt-PT" sz="2400">
                <a:solidFill>
                  <a:schemeClr val="tx2"/>
                </a:solidFill>
                <a:latin typeface="+mj-lt"/>
              </a:rPr>
              <a:t>static Time duration;</a:t>
            </a:r>
          </a:p>
          <a:p>
            <a:pPr marL="800100" lvl="1" indent="-342900">
              <a:buFont typeface="Arial" panose="020B0604020202020204" pitchFamily="34" charset="0"/>
              <a:buChar char="•"/>
            </a:pPr>
            <a:r>
              <a:rPr lang="pt-PT" sz="2400">
                <a:solidFill>
                  <a:schemeClr val="tx2"/>
                </a:solidFill>
                <a:latin typeface="+mj-lt"/>
              </a:rPr>
              <a:t>Date appointment;</a:t>
            </a:r>
          </a:p>
          <a:p>
            <a:pPr marL="800100" lvl="1" indent="-342900">
              <a:buFont typeface="Arial" panose="020B0604020202020204" pitchFamily="34" charset="0"/>
              <a:buChar char="•"/>
            </a:pPr>
            <a:r>
              <a:rPr lang="pt-PT" sz="2400">
                <a:solidFill>
                  <a:schemeClr val="tx2"/>
                </a:solidFill>
                <a:latin typeface="+mj-lt"/>
              </a:rPr>
              <a:t>Time schedule;</a:t>
            </a:r>
          </a:p>
          <a:p>
            <a:pPr marL="800100" lvl="1" indent="-342900">
              <a:buFont typeface="Arial" panose="020B0604020202020204" pitchFamily="34" charset="0"/>
              <a:buChar char="•"/>
            </a:pPr>
            <a:r>
              <a:rPr lang="pt-PT" sz="2400">
                <a:solidFill>
                  <a:schemeClr val="tx2"/>
                </a:solidFill>
                <a:latin typeface="+mj-lt"/>
              </a:rPr>
              <a:t>bool finished;</a:t>
            </a:r>
          </a:p>
        </p:txBody>
      </p:sp>
      <p:sp>
        <p:nvSpPr>
          <p:cNvPr id="52" name="TextBox 51">
            <a:extLst>
              <a:ext uri="{FF2B5EF4-FFF2-40B4-BE49-F238E27FC236}">
                <a16:creationId xmlns:a16="http://schemas.microsoft.com/office/drawing/2014/main" id="{8995FD30-4384-47D3-9049-59EFB09CA739}"/>
              </a:ext>
            </a:extLst>
          </p:cNvPr>
          <p:cNvSpPr txBox="1"/>
          <p:nvPr/>
        </p:nvSpPr>
        <p:spPr>
          <a:xfrm>
            <a:off x="7448550" y="4229325"/>
            <a:ext cx="3495420" cy="1015663"/>
          </a:xfrm>
          <a:prstGeom prst="rect">
            <a:avLst/>
          </a:prstGeom>
          <a:solidFill>
            <a:schemeClr val="accent3">
              <a:lumMod val="40000"/>
              <a:lumOff val="60000"/>
            </a:schemeClr>
          </a:solidFill>
        </p:spPr>
        <p:txBody>
          <a:bodyPr wrap="square" rtlCol="0">
            <a:spAutoFit/>
          </a:bodyPr>
          <a:lstStyle/>
          <a:p>
            <a:r>
              <a:rPr lang="pt-PT" sz="2000">
                <a:solidFill>
                  <a:schemeClr val="tx2"/>
                </a:solidFill>
                <a:latin typeface="+mj-lt"/>
              </a:rPr>
              <a:t>class MaintenanceRecord{</a:t>
            </a:r>
          </a:p>
          <a:p>
            <a:pPr lvl="1"/>
            <a:r>
              <a:rPr lang="pt-PT" sz="2000">
                <a:solidFill>
                  <a:schemeClr val="tx2"/>
                </a:solidFill>
                <a:latin typeface="+mj-lt"/>
              </a:rPr>
              <a:t>Maintenance *maintenance;</a:t>
            </a:r>
          </a:p>
          <a:p>
            <a:pPr lvl="1"/>
            <a:r>
              <a:rPr lang="pt-PT" sz="2000">
                <a:solidFill>
                  <a:schemeClr val="tx2"/>
                </a:solidFill>
                <a:latin typeface="+mj-lt"/>
              </a:rPr>
              <a:t>};</a:t>
            </a:r>
          </a:p>
        </p:txBody>
      </p:sp>
      <p:sp>
        <p:nvSpPr>
          <p:cNvPr id="37" name="TextBox 36">
            <a:extLst>
              <a:ext uri="{FF2B5EF4-FFF2-40B4-BE49-F238E27FC236}">
                <a16:creationId xmlns:a16="http://schemas.microsoft.com/office/drawing/2014/main" id="{75520869-31CE-41E2-BCD1-0F5E74FD3585}"/>
              </a:ext>
            </a:extLst>
          </p:cNvPr>
          <p:cNvSpPr txBox="1"/>
          <p:nvPr/>
        </p:nvSpPr>
        <p:spPr>
          <a:xfrm>
            <a:off x="7572123" y="4620196"/>
            <a:ext cx="3495420" cy="1015663"/>
          </a:xfrm>
          <a:prstGeom prst="rect">
            <a:avLst/>
          </a:prstGeom>
          <a:solidFill>
            <a:schemeClr val="accent3">
              <a:lumMod val="40000"/>
              <a:lumOff val="60000"/>
            </a:schemeClr>
          </a:solidFill>
        </p:spPr>
        <p:txBody>
          <a:bodyPr wrap="square" rtlCol="0">
            <a:spAutoFit/>
          </a:bodyPr>
          <a:lstStyle/>
          <a:p>
            <a:r>
              <a:rPr lang="pt-PT" sz="2000">
                <a:solidFill>
                  <a:schemeClr val="tx2"/>
                </a:solidFill>
                <a:latin typeface="+mj-lt"/>
              </a:rPr>
              <a:t>class ServiceProviderType{</a:t>
            </a:r>
          </a:p>
          <a:p>
            <a:pPr lvl="1"/>
            <a:r>
              <a:rPr lang="pt-PT" sz="2000">
                <a:solidFill>
                  <a:schemeClr val="tx2"/>
                </a:solidFill>
                <a:latin typeface="+mj-lt"/>
              </a:rPr>
              <a:t>ServiceProvider *sp;</a:t>
            </a:r>
          </a:p>
          <a:p>
            <a:pPr lvl="1"/>
            <a:r>
              <a:rPr lang="pt-PT" sz="2000">
                <a:solidFill>
                  <a:schemeClr val="tx2"/>
                </a:solidFill>
                <a:latin typeface="+mj-lt"/>
              </a:rPr>
              <a:t>};</a:t>
            </a:r>
          </a:p>
        </p:txBody>
      </p:sp>
      <p:sp>
        <p:nvSpPr>
          <p:cNvPr id="2" name="TextBox 36">
            <a:extLst>
              <a:ext uri="{FF2B5EF4-FFF2-40B4-BE49-F238E27FC236}">
                <a16:creationId xmlns:a16="http://schemas.microsoft.com/office/drawing/2014/main" id="{DD5AD543-FAE3-4247-876B-2C997485E343}"/>
              </a:ext>
            </a:extLst>
          </p:cNvPr>
          <p:cNvSpPr txBox="1"/>
          <p:nvPr/>
        </p:nvSpPr>
        <p:spPr>
          <a:xfrm>
            <a:off x="3956276" y="4616021"/>
            <a:ext cx="3495420" cy="1015663"/>
          </a:xfrm>
          <a:prstGeom prst="rect">
            <a:avLst/>
          </a:prstGeom>
          <a:solidFill>
            <a:schemeClr val="accent3">
              <a:lumMod val="40000"/>
              <a:lumOff val="60000"/>
            </a:schemeClr>
          </a:solidFill>
        </p:spPr>
        <p:txBody>
          <a:bodyPr wrap="square" lIns="91440" tIns="45720" rIns="91440" bIns="45720" rtlCol="0" anchor="t">
            <a:spAutoFit/>
          </a:bodyPr>
          <a:lstStyle/>
          <a:p>
            <a:r>
              <a:rPr lang="pt-PT" sz="2000" err="1">
                <a:solidFill>
                  <a:schemeClr val="tx2"/>
                </a:solidFill>
                <a:latin typeface="+mj-lt"/>
              </a:rPr>
              <a:t>class</a:t>
            </a:r>
            <a:r>
              <a:rPr lang="pt-PT" sz="2000">
                <a:solidFill>
                  <a:schemeClr val="tx2"/>
                </a:solidFill>
                <a:latin typeface="+mj-lt"/>
              </a:rPr>
              <a:t> </a:t>
            </a:r>
            <a:r>
              <a:rPr lang="pt-PT" sz="2000" err="1">
                <a:solidFill>
                  <a:schemeClr val="tx2"/>
                </a:solidFill>
                <a:latin typeface="+mj-lt"/>
              </a:rPr>
              <a:t>ContractedEmployeeType</a:t>
            </a:r>
            <a:r>
              <a:rPr lang="pt-PT" sz="2000">
                <a:solidFill>
                  <a:schemeClr val="tx2"/>
                </a:solidFill>
                <a:latin typeface="+mj-lt"/>
              </a:rPr>
              <a:t>{</a:t>
            </a:r>
          </a:p>
          <a:p>
            <a:pPr lvl="1"/>
            <a:r>
              <a:rPr lang="pt-PT" sz="2000" err="1">
                <a:solidFill>
                  <a:schemeClr val="tx2"/>
                </a:solidFill>
                <a:latin typeface="+mj-lt"/>
              </a:rPr>
              <a:t>ContractedEmployee</a:t>
            </a:r>
            <a:r>
              <a:rPr lang="pt-PT" sz="2000">
                <a:solidFill>
                  <a:schemeClr val="tx2"/>
                </a:solidFill>
                <a:latin typeface="+mj-lt"/>
              </a:rPr>
              <a:t> *</a:t>
            </a:r>
            <a:r>
              <a:rPr lang="pt-PT" sz="2000" err="1">
                <a:solidFill>
                  <a:schemeClr val="tx2"/>
                </a:solidFill>
                <a:latin typeface="+mj-lt"/>
              </a:rPr>
              <a:t>ce</a:t>
            </a:r>
            <a:r>
              <a:rPr lang="pt-PT" sz="2000">
                <a:solidFill>
                  <a:schemeClr val="tx2"/>
                </a:solidFill>
                <a:latin typeface="+mj-lt"/>
              </a:rPr>
              <a:t>;</a:t>
            </a:r>
            <a:endParaRPr lang="pt-PT">
              <a:solidFill>
                <a:schemeClr val="tx2"/>
              </a:solidFill>
            </a:endParaRPr>
          </a:p>
          <a:p>
            <a:pPr lvl="1"/>
            <a:r>
              <a:rPr lang="pt-PT" sz="2000">
                <a:solidFill>
                  <a:schemeClr val="tx2"/>
                </a:solidFill>
                <a:latin typeface="+mj-lt"/>
              </a:rPr>
              <a:t>};</a:t>
            </a:r>
          </a:p>
        </p:txBody>
      </p:sp>
    </p:spTree>
    <p:extLst>
      <p:ext uri="{BB962C8B-B14F-4D97-AF65-F5344CB8AC3E}">
        <p14:creationId xmlns:p14="http://schemas.microsoft.com/office/powerpoint/2010/main" val="24856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p:bldP spid="54" grpId="1"/>
      <p:bldP spid="55" grpId="0" animBg="1"/>
      <p:bldP spid="55" grpId="1" animBg="1"/>
      <p:bldP spid="56" grpId="0"/>
      <p:bldP spid="56" grpId="1"/>
      <p:bldP spid="57" grpId="0"/>
      <p:bldP spid="57" grpId="1"/>
      <p:bldP spid="58" grpId="0"/>
      <p:bldP spid="58" grpId="1"/>
      <p:bldP spid="59" grpId="0"/>
      <p:bldP spid="59" grpId="1"/>
      <p:bldP spid="60" grpId="0"/>
      <p:bldP spid="60" grpId="1"/>
      <p:bldP spid="51" grpId="0"/>
      <p:bldP spid="51" grpId="1"/>
      <p:bldP spid="52" grpId="0" animBg="1"/>
      <p:bldP spid="52" grpId="1" animBg="1"/>
      <p:bldP spid="37" grpId="0" animBg="1"/>
      <p:bldP spid="37" grpId="1" animBg="1"/>
      <p:bldP spid="2" grpId="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Implementation </a:t>
            </a:r>
          </a:p>
        </p:txBody>
      </p:sp>
      <p:sp>
        <p:nvSpPr>
          <p:cNvPr id="9" name="Content Placeholder 2">
            <a:extLst>
              <a:ext uri="{FF2B5EF4-FFF2-40B4-BE49-F238E27FC236}">
                <a16:creationId xmlns:a16="http://schemas.microsoft.com/office/drawing/2014/main" id="{2A9CE092-0AD8-4F15-AC73-D2C84B6FD18C}"/>
              </a:ext>
            </a:extLst>
          </p:cNvPr>
          <p:cNvSpPr txBox="1">
            <a:spLocks/>
          </p:cNvSpPr>
          <p:nvPr/>
        </p:nvSpPr>
        <p:spPr>
          <a:xfrm>
            <a:off x="7825609" y="4007021"/>
            <a:ext cx="5743848" cy="488333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a:p>
            <a:pPr lvl="1"/>
            <a:r>
              <a:rPr lang="en-US" err="1"/>
              <a:t>EnterBuilding</a:t>
            </a:r>
            <a:r>
              <a:rPr lang="en-US"/>
              <a:t>()</a:t>
            </a:r>
          </a:p>
          <a:p>
            <a:pPr lvl="2"/>
            <a:r>
              <a:rPr lang="en-US"/>
              <a:t>Choose Building</a:t>
            </a:r>
          </a:p>
          <a:p>
            <a:pPr lvl="3"/>
            <a:r>
              <a:rPr lang="en-US"/>
              <a:t>Call lift</a:t>
            </a:r>
          </a:p>
          <a:p>
            <a:pPr lvl="3"/>
            <a:r>
              <a:rPr lang="en-US"/>
              <a:t>Go up/down the stairs</a:t>
            </a:r>
          </a:p>
          <a:p>
            <a:pPr lvl="3"/>
            <a:r>
              <a:rPr lang="en-US"/>
              <a:t>Call maintenance</a:t>
            </a:r>
          </a:p>
          <a:p>
            <a:pPr lvl="2"/>
            <a:endParaRPr lang="en-US"/>
          </a:p>
        </p:txBody>
      </p:sp>
      <p:sp>
        <p:nvSpPr>
          <p:cNvPr id="11" name="Subtítulo 2">
            <a:extLst>
              <a:ext uri="{FF2B5EF4-FFF2-40B4-BE49-F238E27FC236}">
                <a16:creationId xmlns:a16="http://schemas.microsoft.com/office/drawing/2014/main" id="{BD19B171-84EF-4596-A6C2-751E72B417F1}"/>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6" name="Rectangle: Rounded Corners 5">
            <a:extLst>
              <a:ext uri="{FF2B5EF4-FFF2-40B4-BE49-F238E27FC236}">
                <a16:creationId xmlns:a16="http://schemas.microsoft.com/office/drawing/2014/main" id="{C8C74B98-F6DC-4946-BFCC-6A6A0DAF56FB}"/>
              </a:ext>
            </a:extLst>
          </p:cNvPr>
          <p:cNvSpPr/>
          <p:nvPr/>
        </p:nvSpPr>
        <p:spPr>
          <a:xfrm>
            <a:off x="941032" y="1678236"/>
            <a:ext cx="10382750"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extBox 1">
            <a:extLst>
              <a:ext uri="{FF2B5EF4-FFF2-40B4-BE49-F238E27FC236}">
                <a16:creationId xmlns:a16="http://schemas.microsoft.com/office/drawing/2014/main" id="{41436D8C-4CC9-4E10-8E81-D168411C84F8}"/>
              </a:ext>
            </a:extLst>
          </p:cNvPr>
          <p:cNvSpPr txBox="1"/>
          <p:nvPr/>
        </p:nvSpPr>
        <p:spPr>
          <a:xfrm>
            <a:off x="5692081" y="1688568"/>
            <a:ext cx="807837" cy="461665"/>
          </a:xfrm>
          <a:prstGeom prst="rect">
            <a:avLst/>
          </a:prstGeom>
          <a:noFill/>
        </p:spPr>
        <p:txBody>
          <a:bodyPr wrap="square" rtlCol="0">
            <a:spAutoFit/>
          </a:bodyPr>
          <a:lstStyle/>
          <a:p>
            <a:pPr algn="ctr"/>
            <a:r>
              <a:rPr lang="pt-PT" sz="2400" err="1">
                <a:solidFill>
                  <a:schemeClr val="tx2"/>
                </a:solidFill>
                <a:latin typeface="+mj-lt"/>
              </a:rPr>
              <a:t>Pitch</a:t>
            </a:r>
            <a:endParaRPr lang="pt-PT" sz="2400">
              <a:solidFill>
                <a:schemeClr val="tx2"/>
              </a:solidFill>
              <a:latin typeface="+mj-lt"/>
            </a:endParaRPr>
          </a:p>
        </p:txBody>
      </p:sp>
      <p:sp>
        <p:nvSpPr>
          <p:cNvPr id="13" name="Rectangle: Rounded Corners 12">
            <a:extLst>
              <a:ext uri="{FF2B5EF4-FFF2-40B4-BE49-F238E27FC236}">
                <a16:creationId xmlns:a16="http://schemas.microsoft.com/office/drawing/2014/main" id="{EAF07E27-4345-42EC-99ED-AF8782484C8A}"/>
              </a:ext>
            </a:extLst>
          </p:cNvPr>
          <p:cNvSpPr/>
          <p:nvPr/>
        </p:nvSpPr>
        <p:spPr>
          <a:xfrm>
            <a:off x="941032" y="2822947"/>
            <a:ext cx="5122636"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a:extLst>
              <a:ext uri="{FF2B5EF4-FFF2-40B4-BE49-F238E27FC236}">
                <a16:creationId xmlns:a16="http://schemas.microsoft.com/office/drawing/2014/main" id="{7711197E-8F48-4986-B948-9DA91FBE8031}"/>
              </a:ext>
            </a:extLst>
          </p:cNvPr>
          <p:cNvSpPr txBox="1"/>
          <p:nvPr/>
        </p:nvSpPr>
        <p:spPr>
          <a:xfrm>
            <a:off x="2876944" y="2838815"/>
            <a:ext cx="1027912" cy="461665"/>
          </a:xfrm>
          <a:prstGeom prst="rect">
            <a:avLst/>
          </a:prstGeom>
          <a:noFill/>
        </p:spPr>
        <p:txBody>
          <a:bodyPr wrap="square" rtlCol="0">
            <a:spAutoFit/>
          </a:bodyPr>
          <a:lstStyle/>
          <a:p>
            <a:pPr algn="ctr"/>
            <a:r>
              <a:rPr lang="pt-PT" sz="2400">
                <a:solidFill>
                  <a:schemeClr val="tx2"/>
                </a:solidFill>
                <a:latin typeface="+mj-lt"/>
              </a:rPr>
              <a:t>Office</a:t>
            </a:r>
          </a:p>
        </p:txBody>
      </p:sp>
      <p:sp>
        <p:nvSpPr>
          <p:cNvPr id="18" name="Rectangle: Rounded Corners 17">
            <a:extLst>
              <a:ext uri="{FF2B5EF4-FFF2-40B4-BE49-F238E27FC236}">
                <a16:creationId xmlns:a16="http://schemas.microsoft.com/office/drawing/2014/main" id="{CC9CE2FA-BE1C-451E-ABC6-3BE7CBA8875C}"/>
              </a:ext>
            </a:extLst>
          </p:cNvPr>
          <p:cNvSpPr/>
          <p:nvPr/>
        </p:nvSpPr>
        <p:spPr>
          <a:xfrm>
            <a:off x="941032" y="2268471"/>
            <a:ext cx="10382750"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Rounded Corners 23">
            <a:extLst>
              <a:ext uri="{FF2B5EF4-FFF2-40B4-BE49-F238E27FC236}">
                <a16:creationId xmlns:a16="http://schemas.microsoft.com/office/drawing/2014/main" id="{F6E3D9E9-DEE8-40EB-99DA-95756210C357}"/>
              </a:ext>
            </a:extLst>
          </p:cNvPr>
          <p:cNvSpPr/>
          <p:nvPr/>
        </p:nvSpPr>
        <p:spPr>
          <a:xfrm>
            <a:off x="6201146" y="2824850"/>
            <a:ext cx="5122636"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16">
            <a:extLst>
              <a:ext uri="{FF2B5EF4-FFF2-40B4-BE49-F238E27FC236}">
                <a16:creationId xmlns:a16="http://schemas.microsoft.com/office/drawing/2014/main" id="{D66AE00D-5CAB-47D9-A8A8-4B53E522787D}"/>
              </a:ext>
            </a:extLst>
          </p:cNvPr>
          <p:cNvSpPr txBox="1"/>
          <p:nvPr/>
        </p:nvSpPr>
        <p:spPr>
          <a:xfrm>
            <a:off x="5209338" y="2283264"/>
            <a:ext cx="1929611" cy="461665"/>
          </a:xfrm>
          <a:prstGeom prst="rect">
            <a:avLst/>
          </a:prstGeom>
          <a:noFill/>
        </p:spPr>
        <p:txBody>
          <a:bodyPr wrap="square" rtlCol="0">
            <a:spAutoFit/>
          </a:bodyPr>
          <a:lstStyle/>
          <a:p>
            <a:pPr algn="ctr"/>
            <a:r>
              <a:rPr lang="pt-PT" sz="2400" err="1">
                <a:solidFill>
                  <a:schemeClr val="tx2"/>
                </a:solidFill>
                <a:latin typeface="+mj-lt"/>
              </a:rPr>
              <a:t>User</a:t>
            </a:r>
            <a:r>
              <a:rPr lang="pt-PT" sz="2400">
                <a:solidFill>
                  <a:schemeClr val="tx2"/>
                </a:solidFill>
                <a:latin typeface="+mj-lt"/>
              </a:rPr>
              <a:t> Interface</a:t>
            </a:r>
          </a:p>
        </p:txBody>
      </p:sp>
      <p:sp>
        <p:nvSpPr>
          <p:cNvPr id="19" name="TextBox 18">
            <a:extLst>
              <a:ext uri="{FF2B5EF4-FFF2-40B4-BE49-F238E27FC236}">
                <a16:creationId xmlns:a16="http://schemas.microsoft.com/office/drawing/2014/main" id="{82EDAB03-8543-40FB-B4CC-571814909D6A}"/>
              </a:ext>
            </a:extLst>
          </p:cNvPr>
          <p:cNvSpPr txBox="1"/>
          <p:nvPr/>
        </p:nvSpPr>
        <p:spPr>
          <a:xfrm>
            <a:off x="8193830" y="2829442"/>
            <a:ext cx="1327122" cy="461665"/>
          </a:xfrm>
          <a:prstGeom prst="rect">
            <a:avLst/>
          </a:prstGeom>
          <a:noFill/>
        </p:spPr>
        <p:txBody>
          <a:bodyPr wrap="square" rtlCol="0">
            <a:spAutoFit/>
          </a:bodyPr>
          <a:lstStyle/>
          <a:p>
            <a:pPr algn="ctr"/>
            <a:r>
              <a:rPr lang="pt-PT" sz="2400" err="1">
                <a:solidFill>
                  <a:schemeClr val="tx2"/>
                </a:solidFill>
                <a:latin typeface="+mj-lt"/>
              </a:rPr>
              <a:t>Buildings</a:t>
            </a:r>
            <a:endParaRPr lang="pt-PT" sz="2400">
              <a:solidFill>
                <a:schemeClr val="tx2"/>
              </a:solidFill>
              <a:latin typeface="+mj-lt"/>
            </a:endParaRPr>
          </a:p>
        </p:txBody>
      </p:sp>
      <p:sp>
        <p:nvSpPr>
          <p:cNvPr id="25" name="Rectangle: Rounded Corners 24">
            <a:extLst>
              <a:ext uri="{FF2B5EF4-FFF2-40B4-BE49-F238E27FC236}">
                <a16:creationId xmlns:a16="http://schemas.microsoft.com/office/drawing/2014/main" id="{521AC239-EF21-406D-B5C0-055C3E325C96}"/>
              </a:ext>
            </a:extLst>
          </p:cNvPr>
          <p:cNvSpPr/>
          <p:nvPr/>
        </p:nvSpPr>
        <p:spPr>
          <a:xfrm>
            <a:off x="941032" y="3375744"/>
            <a:ext cx="5122636" cy="2637853"/>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Rounded Corners 25">
            <a:extLst>
              <a:ext uri="{FF2B5EF4-FFF2-40B4-BE49-F238E27FC236}">
                <a16:creationId xmlns:a16="http://schemas.microsoft.com/office/drawing/2014/main" id="{7DB521EC-5A4D-415F-B761-E73CE72CBAFA}"/>
              </a:ext>
            </a:extLst>
          </p:cNvPr>
          <p:cNvSpPr/>
          <p:nvPr/>
        </p:nvSpPr>
        <p:spPr>
          <a:xfrm>
            <a:off x="6223616" y="3375744"/>
            <a:ext cx="5122636" cy="2637853"/>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Box 26">
            <a:extLst>
              <a:ext uri="{FF2B5EF4-FFF2-40B4-BE49-F238E27FC236}">
                <a16:creationId xmlns:a16="http://schemas.microsoft.com/office/drawing/2014/main" id="{EBE60D64-3DCA-4BB6-A1A0-64F9CFB5D0A0}"/>
              </a:ext>
            </a:extLst>
          </p:cNvPr>
          <p:cNvSpPr txBox="1"/>
          <p:nvPr/>
        </p:nvSpPr>
        <p:spPr>
          <a:xfrm>
            <a:off x="1443719" y="3725174"/>
            <a:ext cx="3402440" cy="1938992"/>
          </a:xfrm>
          <a:prstGeom prst="rect">
            <a:avLst/>
          </a:prstGeom>
          <a:noFill/>
        </p:spPr>
        <p:txBody>
          <a:bodyPr wrap="square" rtlCol="0">
            <a:spAutoFit/>
          </a:bodyPr>
          <a:lstStyle/>
          <a:p>
            <a:r>
              <a:rPr lang="pt-PT" sz="1600">
                <a:solidFill>
                  <a:schemeClr val="tx2"/>
                </a:solidFill>
                <a:latin typeface="+mj-lt"/>
              </a:rPr>
              <a:t>Show </a:t>
            </a:r>
            <a:r>
              <a:rPr lang="pt-PT" sz="1600" err="1">
                <a:solidFill>
                  <a:schemeClr val="tx2"/>
                </a:solidFill>
                <a:latin typeface="+mj-lt"/>
              </a:rPr>
              <a:t>Pitch</a:t>
            </a:r>
            <a:r>
              <a:rPr lang="pt-PT" sz="1600">
                <a:solidFill>
                  <a:schemeClr val="tx2"/>
                </a:solidFill>
                <a:latin typeface="+mj-lt"/>
              </a:rPr>
              <a:t> Data</a:t>
            </a:r>
          </a:p>
          <a:p>
            <a:r>
              <a:rPr lang="pt-PT" sz="1600" err="1">
                <a:solidFill>
                  <a:schemeClr val="tx2"/>
                </a:solidFill>
                <a:latin typeface="+mj-lt"/>
              </a:rPr>
              <a:t>Add</a:t>
            </a:r>
            <a:r>
              <a:rPr lang="pt-PT" sz="1600">
                <a:solidFill>
                  <a:schemeClr val="tx2"/>
                </a:solidFill>
                <a:latin typeface="+mj-lt"/>
              </a:rPr>
              <a:t> </a:t>
            </a:r>
            <a:r>
              <a:rPr lang="pt-PT" sz="1600" err="1">
                <a:solidFill>
                  <a:schemeClr val="tx2"/>
                </a:solidFill>
                <a:latin typeface="+mj-lt"/>
              </a:rPr>
              <a:t>Clients</a:t>
            </a:r>
            <a:r>
              <a:rPr lang="pt-PT" sz="1600">
                <a:solidFill>
                  <a:schemeClr val="tx2"/>
                </a:solidFill>
                <a:latin typeface="+mj-lt"/>
              </a:rPr>
              <a:t> &amp; </a:t>
            </a:r>
            <a:r>
              <a:rPr lang="pt-PT" sz="1600" err="1">
                <a:solidFill>
                  <a:schemeClr val="tx2"/>
                </a:solidFill>
                <a:latin typeface="+mj-lt"/>
              </a:rPr>
              <a:t>Employees</a:t>
            </a:r>
            <a:endParaRPr lang="pt-PT" sz="1600">
              <a:solidFill>
                <a:schemeClr val="tx2"/>
              </a:solidFill>
              <a:latin typeface="+mj-lt"/>
            </a:endParaRPr>
          </a:p>
          <a:p>
            <a:r>
              <a:rPr lang="pt-PT" sz="1600">
                <a:solidFill>
                  <a:schemeClr val="tx2"/>
                </a:solidFill>
                <a:latin typeface="+mj-lt"/>
              </a:rPr>
              <a:t>Remove </a:t>
            </a:r>
            <a:r>
              <a:rPr lang="pt-PT" sz="1600" err="1">
                <a:solidFill>
                  <a:schemeClr val="tx2"/>
                </a:solidFill>
                <a:latin typeface="+mj-lt"/>
              </a:rPr>
              <a:t>Clients</a:t>
            </a:r>
            <a:r>
              <a:rPr lang="pt-PT" sz="1600">
                <a:solidFill>
                  <a:schemeClr val="tx2"/>
                </a:solidFill>
                <a:latin typeface="+mj-lt"/>
              </a:rPr>
              <a:t> &amp; </a:t>
            </a:r>
            <a:r>
              <a:rPr lang="pt-PT" sz="1600" err="1">
                <a:solidFill>
                  <a:schemeClr val="tx2"/>
                </a:solidFill>
                <a:latin typeface="+mj-lt"/>
              </a:rPr>
              <a:t>Employees</a:t>
            </a:r>
            <a:endParaRPr lang="pt-PT" sz="1600">
              <a:solidFill>
                <a:schemeClr val="tx2"/>
              </a:solidFill>
              <a:latin typeface="+mj-lt"/>
            </a:endParaRPr>
          </a:p>
          <a:p>
            <a:r>
              <a:rPr lang="pt-PT" sz="1600" err="1">
                <a:solidFill>
                  <a:schemeClr val="tx2"/>
                </a:solidFill>
                <a:latin typeface="+mj-lt"/>
              </a:rPr>
              <a:t>Register</a:t>
            </a:r>
            <a:r>
              <a:rPr lang="pt-PT" sz="1600">
                <a:solidFill>
                  <a:schemeClr val="tx2"/>
                </a:solidFill>
                <a:latin typeface="+mj-lt"/>
              </a:rPr>
              <a:t> </a:t>
            </a:r>
            <a:r>
              <a:rPr lang="pt-PT" sz="1600" err="1">
                <a:solidFill>
                  <a:schemeClr val="tx2"/>
                </a:solidFill>
                <a:latin typeface="+mj-lt"/>
              </a:rPr>
              <a:t>Client</a:t>
            </a:r>
            <a:r>
              <a:rPr lang="pt-PT" sz="1600">
                <a:solidFill>
                  <a:schemeClr val="tx2"/>
                </a:solidFill>
                <a:latin typeface="+mj-lt"/>
              </a:rPr>
              <a:t> data</a:t>
            </a:r>
          </a:p>
          <a:p>
            <a:pPr marL="742950" lvl="1" indent="-285750">
              <a:buFont typeface="Arial" panose="020B0604020202020204" pitchFamily="34" charset="0"/>
              <a:buChar char="•"/>
            </a:pPr>
            <a:r>
              <a:rPr lang="pt-PT" sz="1400">
                <a:solidFill>
                  <a:schemeClr val="tx2"/>
                </a:solidFill>
                <a:latin typeface="+mj-lt"/>
              </a:rPr>
              <a:t>Buy </a:t>
            </a:r>
            <a:r>
              <a:rPr lang="pt-PT" sz="1400" err="1">
                <a:solidFill>
                  <a:schemeClr val="tx2"/>
                </a:solidFill>
                <a:latin typeface="+mj-lt"/>
              </a:rPr>
              <a:t>new</a:t>
            </a:r>
            <a:r>
              <a:rPr lang="pt-PT" sz="1400">
                <a:solidFill>
                  <a:schemeClr val="tx2"/>
                </a:solidFill>
                <a:latin typeface="+mj-lt"/>
              </a:rPr>
              <a:t> </a:t>
            </a:r>
            <a:r>
              <a:rPr lang="pt-PT" sz="1400" err="1">
                <a:solidFill>
                  <a:schemeClr val="tx2"/>
                </a:solidFill>
                <a:latin typeface="+mj-lt"/>
              </a:rPr>
              <a:t>lifts</a:t>
            </a:r>
            <a:endParaRPr lang="pt-PT" sz="14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Evaluate</a:t>
            </a:r>
            <a:r>
              <a:rPr lang="pt-PT" sz="1400">
                <a:solidFill>
                  <a:schemeClr val="tx2"/>
                </a:solidFill>
                <a:latin typeface="+mj-lt"/>
              </a:rPr>
              <a:t> </a:t>
            </a:r>
            <a:r>
              <a:rPr lang="pt-PT" sz="1400" err="1">
                <a:solidFill>
                  <a:schemeClr val="tx2"/>
                </a:solidFill>
                <a:latin typeface="+mj-lt"/>
              </a:rPr>
              <a:t>employee</a:t>
            </a:r>
            <a:r>
              <a:rPr lang="pt-PT" sz="1400">
                <a:solidFill>
                  <a:schemeClr val="tx2"/>
                </a:solidFill>
                <a:latin typeface="+mj-lt"/>
              </a:rPr>
              <a:t> </a:t>
            </a:r>
          </a:p>
          <a:p>
            <a:pPr marL="742950" lvl="1" indent="-285750">
              <a:buFont typeface="Arial" panose="020B0604020202020204" pitchFamily="34" charset="0"/>
              <a:buChar char="•"/>
            </a:pPr>
            <a:r>
              <a:rPr lang="pt-PT" sz="1400" err="1">
                <a:solidFill>
                  <a:schemeClr val="tx2"/>
                </a:solidFill>
                <a:latin typeface="+mj-lt"/>
              </a:rPr>
              <a:t>Request</a:t>
            </a:r>
            <a:r>
              <a:rPr lang="pt-PT" sz="1400">
                <a:solidFill>
                  <a:schemeClr val="tx2"/>
                </a:solidFill>
                <a:latin typeface="+mj-lt"/>
              </a:rPr>
              <a:t> </a:t>
            </a:r>
            <a:r>
              <a:rPr lang="pt-PT" sz="1400" err="1">
                <a:solidFill>
                  <a:schemeClr val="tx2"/>
                </a:solidFill>
                <a:latin typeface="+mj-lt"/>
              </a:rPr>
              <a:t>maintenance</a:t>
            </a:r>
            <a:r>
              <a:rPr lang="pt-PT" sz="1400">
                <a:solidFill>
                  <a:schemeClr val="tx2"/>
                </a:solidFill>
                <a:latin typeface="+mj-lt"/>
              </a:rPr>
              <a:t> to </a:t>
            </a:r>
            <a:r>
              <a:rPr lang="pt-PT" sz="1400" err="1">
                <a:solidFill>
                  <a:schemeClr val="tx2"/>
                </a:solidFill>
                <a:latin typeface="+mj-lt"/>
              </a:rPr>
              <a:t>owned</a:t>
            </a:r>
            <a:r>
              <a:rPr lang="pt-PT" sz="1400">
                <a:solidFill>
                  <a:schemeClr val="tx2"/>
                </a:solidFill>
                <a:latin typeface="+mj-lt"/>
              </a:rPr>
              <a:t> </a:t>
            </a:r>
            <a:r>
              <a:rPr lang="pt-PT" sz="1400" err="1">
                <a:solidFill>
                  <a:schemeClr val="tx2"/>
                </a:solidFill>
                <a:latin typeface="+mj-lt"/>
              </a:rPr>
              <a:t>lift</a:t>
            </a:r>
            <a:endParaRPr lang="pt-PT" sz="1400">
              <a:solidFill>
                <a:schemeClr val="tx2"/>
              </a:solidFill>
              <a:latin typeface="+mj-lt"/>
            </a:endParaRPr>
          </a:p>
          <a:p>
            <a:pPr marL="742950" lvl="1" indent="-285750">
              <a:buFont typeface="Arial" panose="020B0604020202020204" pitchFamily="34" charset="0"/>
              <a:buChar char="•"/>
            </a:pPr>
            <a:r>
              <a:rPr lang="pt-PT" sz="1400">
                <a:solidFill>
                  <a:schemeClr val="tx2"/>
                </a:solidFill>
                <a:latin typeface="+mj-lt"/>
              </a:rPr>
              <a:t>Show </a:t>
            </a:r>
            <a:r>
              <a:rPr lang="pt-PT" sz="1400" err="1">
                <a:solidFill>
                  <a:schemeClr val="tx2"/>
                </a:solidFill>
                <a:latin typeface="+mj-lt"/>
              </a:rPr>
              <a:t>lifts</a:t>
            </a:r>
            <a:endParaRPr lang="pt-PT" sz="1400">
              <a:solidFill>
                <a:schemeClr val="tx2"/>
              </a:solidFill>
              <a:latin typeface="+mj-lt"/>
            </a:endParaRPr>
          </a:p>
        </p:txBody>
      </p:sp>
      <p:sp>
        <p:nvSpPr>
          <p:cNvPr id="30" name="TextBox 29">
            <a:extLst>
              <a:ext uri="{FF2B5EF4-FFF2-40B4-BE49-F238E27FC236}">
                <a16:creationId xmlns:a16="http://schemas.microsoft.com/office/drawing/2014/main" id="{07E289CE-6819-4FA7-8AD6-DE97D324383E}"/>
              </a:ext>
            </a:extLst>
          </p:cNvPr>
          <p:cNvSpPr txBox="1"/>
          <p:nvPr/>
        </p:nvSpPr>
        <p:spPr>
          <a:xfrm>
            <a:off x="6745440" y="3725174"/>
            <a:ext cx="3402440" cy="984885"/>
          </a:xfrm>
          <a:prstGeom prst="rect">
            <a:avLst/>
          </a:prstGeom>
          <a:noFill/>
        </p:spPr>
        <p:txBody>
          <a:bodyPr wrap="square" lIns="91440" tIns="45720" rIns="91440" bIns="45720" rtlCol="0" anchor="t">
            <a:spAutoFit/>
          </a:bodyPr>
          <a:lstStyle/>
          <a:p>
            <a:r>
              <a:rPr lang="pt-PT" sz="1600" err="1">
                <a:solidFill>
                  <a:schemeClr val="tx2"/>
                </a:solidFill>
                <a:latin typeface="+mj-lt"/>
              </a:rPr>
              <a:t>Choose</a:t>
            </a:r>
            <a:r>
              <a:rPr lang="pt-PT" sz="1600">
                <a:solidFill>
                  <a:schemeClr val="tx2"/>
                </a:solidFill>
                <a:latin typeface="+mj-lt"/>
              </a:rPr>
              <a:t> a </a:t>
            </a:r>
            <a:r>
              <a:rPr lang="pt-PT" sz="1600" err="1">
                <a:solidFill>
                  <a:schemeClr val="tx2"/>
                </a:solidFill>
                <a:latin typeface="+mj-lt"/>
              </a:rPr>
              <a:t>building</a:t>
            </a:r>
            <a:endParaRPr lang="pt-PT" sz="16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Call</a:t>
            </a:r>
            <a:r>
              <a:rPr lang="pt-PT" sz="1400">
                <a:solidFill>
                  <a:schemeClr val="tx2"/>
                </a:solidFill>
                <a:latin typeface="+mj-lt"/>
              </a:rPr>
              <a:t> </a:t>
            </a:r>
            <a:r>
              <a:rPr lang="pt-PT" sz="1400" err="1">
                <a:solidFill>
                  <a:schemeClr val="tx2"/>
                </a:solidFill>
                <a:latin typeface="+mj-lt"/>
              </a:rPr>
              <a:t>lift</a:t>
            </a:r>
            <a:endParaRPr lang="pt-PT" sz="14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Go</a:t>
            </a:r>
            <a:r>
              <a:rPr lang="pt-PT" sz="1400">
                <a:solidFill>
                  <a:schemeClr val="tx2"/>
                </a:solidFill>
                <a:latin typeface="+mj-lt"/>
              </a:rPr>
              <a:t> </a:t>
            </a:r>
            <a:r>
              <a:rPr lang="pt-PT" sz="1400" err="1">
                <a:solidFill>
                  <a:schemeClr val="tx2"/>
                </a:solidFill>
                <a:latin typeface="+mj-lt"/>
              </a:rPr>
              <a:t>up</a:t>
            </a:r>
            <a:r>
              <a:rPr lang="pt-PT" sz="1400">
                <a:solidFill>
                  <a:schemeClr val="tx2"/>
                </a:solidFill>
                <a:latin typeface="+mj-lt"/>
              </a:rPr>
              <a:t>/</a:t>
            </a:r>
            <a:r>
              <a:rPr lang="pt-PT" sz="1400" err="1">
                <a:solidFill>
                  <a:schemeClr val="tx2"/>
                </a:solidFill>
                <a:latin typeface="+mj-lt"/>
              </a:rPr>
              <a:t>down</a:t>
            </a:r>
            <a:r>
              <a:rPr lang="pt-PT" sz="1400">
                <a:solidFill>
                  <a:schemeClr val="tx2"/>
                </a:solidFill>
                <a:latin typeface="+mj-lt"/>
              </a:rPr>
              <a:t> </a:t>
            </a:r>
            <a:r>
              <a:rPr lang="pt-PT" sz="1400" err="1">
                <a:solidFill>
                  <a:schemeClr val="tx2"/>
                </a:solidFill>
                <a:latin typeface="+mj-lt"/>
              </a:rPr>
              <a:t>the</a:t>
            </a:r>
            <a:r>
              <a:rPr lang="pt-PT" sz="1400">
                <a:solidFill>
                  <a:schemeClr val="tx2"/>
                </a:solidFill>
                <a:latin typeface="+mj-lt"/>
              </a:rPr>
              <a:t> </a:t>
            </a:r>
            <a:r>
              <a:rPr lang="pt-PT" sz="1400" err="1">
                <a:solidFill>
                  <a:schemeClr val="tx2"/>
                </a:solidFill>
                <a:latin typeface="+mj-lt"/>
              </a:rPr>
              <a:t>stairs</a:t>
            </a:r>
            <a:endParaRPr lang="pt-PT" sz="1400">
              <a:solidFill>
                <a:schemeClr val="tx2"/>
              </a:solidFill>
              <a:latin typeface="+mj-lt"/>
            </a:endParaRPr>
          </a:p>
          <a:p>
            <a:pPr lvl="1"/>
            <a:endParaRPr lang="pt-PT" sz="1400">
              <a:solidFill>
                <a:schemeClr val="tx2"/>
              </a:solidFill>
              <a:latin typeface="+mj-lt"/>
            </a:endParaRPr>
          </a:p>
        </p:txBody>
      </p:sp>
    </p:spTree>
    <p:extLst>
      <p:ext uri="{BB962C8B-B14F-4D97-AF65-F5344CB8AC3E}">
        <p14:creationId xmlns:p14="http://schemas.microsoft.com/office/powerpoint/2010/main" val="18741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err="1">
                <a:solidFill>
                  <a:schemeClr val="tx2"/>
                </a:solidFill>
                <a:latin typeface="+mj-lt"/>
              </a:rPr>
              <a:t>Ficheiros</a:t>
            </a:r>
            <a:endParaRPr lang="en-US" sz="2400">
              <a:solidFill>
                <a:schemeClr val="tx2"/>
              </a:solidFill>
              <a:latin typeface="+mj-lt"/>
            </a:endParaRPr>
          </a:p>
        </p:txBody>
      </p:sp>
      <p:sp>
        <p:nvSpPr>
          <p:cNvPr id="9" name="Subtítulo 2">
            <a:extLst>
              <a:ext uri="{FF2B5EF4-FFF2-40B4-BE49-F238E27FC236}">
                <a16:creationId xmlns:a16="http://schemas.microsoft.com/office/drawing/2014/main" id="{71E3DE07-8588-4541-AABE-46261450D66D}"/>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1" name="TextBox 10">
            <a:extLst>
              <a:ext uri="{FF2B5EF4-FFF2-40B4-BE49-F238E27FC236}">
                <a16:creationId xmlns:a16="http://schemas.microsoft.com/office/drawing/2014/main" id="{7B3ED5ED-C789-452B-8855-629C292A0B49}"/>
              </a:ext>
            </a:extLst>
          </p:cNvPr>
          <p:cNvSpPr txBox="1"/>
          <p:nvPr/>
        </p:nvSpPr>
        <p:spPr>
          <a:xfrm>
            <a:off x="981577" y="1813865"/>
            <a:ext cx="3118475" cy="3539430"/>
          </a:xfrm>
          <a:prstGeom prst="rect">
            <a:avLst/>
          </a:prstGeom>
          <a:noFill/>
        </p:spPr>
        <p:txBody>
          <a:bodyPr wrap="square" rtlCol="0">
            <a:spAutoFit/>
          </a:bodyPr>
          <a:lstStyle/>
          <a:p>
            <a:r>
              <a:rPr lang="pt-PT" sz="4000" err="1">
                <a:solidFill>
                  <a:schemeClr val="tx2"/>
                </a:solidFill>
                <a:latin typeface="+mj-lt"/>
              </a:rPr>
              <a:t>Lifts</a:t>
            </a:r>
            <a:endParaRPr lang="pt-PT" sz="4000">
              <a:solidFill>
                <a:schemeClr val="tx2"/>
              </a:solidFill>
              <a:latin typeface="+mj-lt"/>
            </a:endParaRPr>
          </a:p>
          <a:p>
            <a:r>
              <a:rPr lang="pt-PT" sz="1600" err="1">
                <a:solidFill>
                  <a:schemeClr val="tx2"/>
                </a:solidFill>
                <a:latin typeface="+mj-lt"/>
              </a:rPr>
              <a:t>clientNif</a:t>
            </a:r>
            <a:endParaRPr lang="pt-PT" sz="1600">
              <a:solidFill>
                <a:schemeClr val="tx2"/>
              </a:solidFill>
              <a:latin typeface="+mj-lt"/>
            </a:endParaRPr>
          </a:p>
          <a:p>
            <a:r>
              <a:rPr lang="pt-PT" sz="1600" err="1">
                <a:solidFill>
                  <a:schemeClr val="tx2"/>
                </a:solidFill>
                <a:latin typeface="+mj-lt"/>
              </a:rPr>
              <a:t>buildingName</a:t>
            </a:r>
            <a:endParaRPr lang="pt-PT" sz="1600">
              <a:solidFill>
                <a:schemeClr val="tx2"/>
              </a:solidFill>
              <a:latin typeface="+mj-lt"/>
            </a:endParaRPr>
          </a:p>
          <a:p>
            <a:r>
              <a:rPr lang="pt-PT" sz="1600" err="1">
                <a:solidFill>
                  <a:schemeClr val="tx2"/>
                </a:solidFill>
                <a:latin typeface="+mj-lt"/>
              </a:rPr>
              <a:t>install</a:t>
            </a:r>
            <a:endParaRPr lang="pt-PT" sz="1600">
              <a:solidFill>
                <a:schemeClr val="tx2"/>
              </a:solidFill>
              <a:latin typeface="+mj-lt"/>
            </a:endParaRPr>
          </a:p>
          <a:p>
            <a:r>
              <a:rPr lang="pt-PT" sz="1600" err="1">
                <a:solidFill>
                  <a:schemeClr val="tx2"/>
                </a:solidFill>
                <a:latin typeface="+mj-lt"/>
              </a:rPr>
              <a:t>capacity</a:t>
            </a:r>
            <a:r>
              <a:rPr lang="pt-PT" sz="1600">
                <a:solidFill>
                  <a:schemeClr val="tx2"/>
                </a:solidFill>
                <a:latin typeface="+mj-lt"/>
              </a:rPr>
              <a:t> </a:t>
            </a:r>
            <a:r>
              <a:rPr lang="pt-PT" sz="1600" err="1">
                <a:solidFill>
                  <a:schemeClr val="tx2"/>
                </a:solidFill>
                <a:latin typeface="+mj-lt"/>
              </a:rPr>
              <a:t>nFloors</a:t>
            </a:r>
            <a:r>
              <a:rPr lang="pt-PT" sz="1600">
                <a:solidFill>
                  <a:schemeClr val="tx2"/>
                </a:solidFill>
                <a:latin typeface="+mj-lt"/>
              </a:rPr>
              <a:t> </a:t>
            </a:r>
            <a:r>
              <a:rPr lang="pt-PT" sz="1600" err="1">
                <a:solidFill>
                  <a:schemeClr val="tx2"/>
                </a:solidFill>
                <a:latin typeface="+mj-lt"/>
              </a:rPr>
              <a:t>regularTime</a:t>
            </a:r>
            <a:endParaRPr lang="pt-PT" sz="1600">
              <a:solidFill>
                <a:schemeClr val="tx2"/>
              </a:solidFill>
              <a:latin typeface="+mj-lt"/>
            </a:endParaRPr>
          </a:p>
          <a:p>
            <a:r>
              <a:rPr lang="pt-PT" sz="1600" err="1">
                <a:solidFill>
                  <a:schemeClr val="tx2"/>
                </a:solidFill>
                <a:latin typeface="+mj-lt"/>
              </a:rPr>
              <a:t>currentFloor</a:t>
            </a:r>
            <a:r>
              <a:rPr lang="pt-PT" sz="1600">
                <a:solidFill>
                  <a:schemeClr val="tx2"/>
                </a:solidFill>
                <a:latin typeface="+mj-lt"/>
              </a:rPr>
              <a:t> </a:t>
            </a:r>
            <a:r>
              <a:rPr lang="pt-PT" sz="1600" err="1">
                <a:solidFill>
                  <a:schemeClr val="tx2"/>
                </a:solidFill>
                <a:latin typeface="+mj-lt"/>
              </a:rPr>
              <a:t>higherFloor</a:t>
            </a:r>
            <a:r>
              <a:rPr lang="pt-PT" sz="1600">
                <a:solidFill>
                  <a:schemeClr val="tx2"/>
                </a:solidFill>
                <a:latin typeface="+mj-lt"/>
              </a:rPr>
              <a:t> </a:t>
            </a:r>
            <a:r>
              <a:rPr lang="pt-PT" sz="1600" err="1">
                <a:solidFill>
                  <a:schemeClr val="tx2"/>
                </a:solidFill>
                <a:latin typeface="+mj-lt"/>
              </a:rPr>
              <a:t>lowerFloor</a:t>
            </a:r>
            <a:endParaRPr lang="pt-PT" sz="1600">
              <a:solidFill>
                <a:schemeClr val="tx2"/>
              </a:solidFill>
              <a:latin typeface="+mj-lt"/>
            </a:endParaRPr>
          </a:p>
          <a:p>
            <a:r>
              <a:rPr lang="pt-PT" sz="1600">
                <a:solidFill>
                  <a:schemeClr val="tx2"/>
                </a:solidFill>
                <a:latin typeface="+mj-lt"/>
              </a:rPr>
              <a:t>####################</a:t>
            </a:r>
          </a:p>
          <a:p>
            <a:r>
              <a:rPr lang="pt-PT" sz="1600" err="1">
                <a:solidFill>
                  <a:schemeClr val="tx2"/>
                </a:solidFill>
                <a:latin typeface="+mj-lt"/>
              </a:rPr>
              <a:t>movesHistory</a:t>
            </a:r>
            <a:endParaRPr lang="pt-PT" sz="1600">
              <a:solidFill>
                <a:schemeClr val="tx2"/>
              </a:solidFill>
              <a:latin typeface="+mj-lt"/>
            </a:endParaRPr>
          </a:p>
          <a:p>
            <a:r>
              <a:rPr lang="pt-PT" sz="1600">
                <a:solidFill>
                  <a:schemeClr val="tx2"/>
                </a:solidFill>
                <a:latin typeface="+mj-lt"/>
              </a:rPr>
              <a:t>####################</a:t>
            </a:r>
          </a:p>
          <a:p>
            <a:r>
              <a:rPr lang="pt-PT" sz="1600" err="1">
                <a:solidFill>
                  <a:schemeClr val="tx2"/>
                </a:solidFill>
                <a:latin typeface="+mj-lt"/>
              </a:rPr>
              <a:t>maintHistory</a:t>
            </a:r>
            <a:endParaRPr lang="pt-PT" sz="1600">
              <a:solidFill>
                <a:schemeClr val="tx2"/>
              </a:solidFill>
              <a:latin typeface="+mj-lt"/>
            </a:endParaRPr>
          </a:p>
          <a:p>
            <a:r>
              <a:rPr lang="pt-PT" sz="1600">
                <a:solidFill>
                  <a:schemeClr val="tx2"/>
                </a:solidFill>
                <a:latin typeface="+mj-lt"/>
              </a:rPr>
              <a:t>####################</a:t>
            </a:r>
          </a:p>
          <a:p>
            <a:pPr lvl="2"/>
            <a:endParaRPr lang="pt-PT" sz="2400">
              <a:solidFill>
                <a:schemeClr val="tx2"/>
              </a:solidFill>
              <a:latin typeface="+mj-lt"/>
            </a:endParaRPr>
          </a:p>
        </p:txBody>
      </p:sp>
      <p:sp>
        <p:nvSpPr>
          <p:cNvPr id="14" name="TextBox 13">
            <a:extLst>
              <a:ext uri="{FF2B5EF4-FFF2-40B4-BE49-F238E27FC236}">
                <a16:creationId xmlns:a16="http://schemas.microsoft.com/office/drawing/2014/main" id="{F41CD55A-188E-4993-87DD-ECC917DF6D19}"/>
              </a:ext>
            </a:extLst>
          </p:cNvPr>
          <p:cNvSpPr txBox="1"/>
          <p:nvPr/>
        </p:nvSpPr>
        <p:spPr>
          <a:xfrm>
            <a:off x="927556" y="1855424"/>
            <a:ext cx="3118475" cy="2800767"/>
          </a:xfrm>
          <a:prstGeom prst="rect">
            <a:avLst/>
          </a:prstGeom>
          <a:noFill/>
        </p:spPr>
        <p:txBody>
          <a:bodyPr wrap="square" rtlCol="0">
            <a:spAutoFit/>
          </a:bodyPr>
          <a:lstStyle/>
          <a:p>
            <a:r>
              <a:rPr lang="pt-PT" sz="4000" err="1">
                <a:solidFill>
                  <a:schemeClr val="tx2"/>
                </a:solidFill>
                <a:latin typeface="+mj-lt"/>
              </a:rPr>
              <a:t>Clients</a:t>
            </a:r>
            <a:endParaRPr lang="pt-PT" sz="4000">
              <a:solidFill>
                <a:schemeClr val="tx2"/>
              </a:solidFill>
              <a:latin typeface="+mj-lt"/>
            </a:endParaRPr>
          </a:p>
          <a:p>
            <a:r>
              <a:rPr lang="pt-PT" sz="1600" err="1">
                <a:solidFill>
                  <a:schemeClr val="tx2"/>
                </a:solidFill>
                <a:latin typeface="+mj-lt"/>
              </a:rPr>
              <a:t>name</a:t>
            </a:r>
            <a:endParaRPr lang="pt-PT" sz="1600">
              <a:solidFill>
                <a:schemeClr val="tx2"/>
              </a:solidFill>
              <a:latin typeface="+mj-lt"/>
            </a:endParaRPr>
          </a:p>
          <a:p>
            <a:r>
              <a:rPr lang="pt-PT" sz="1600" err="1">
                <a:solidFill>
                  <a:schemeClr val="tx2"/>
                </a:solidFill>
                <a:latin typeface="+mj-lt"/>
              </a:rPr>
              <a:t>Nif</a:t>
            </a:r>
            <a:endParaRPr lang="pt-PT" sz="1600">
              <a:solidFill>
                <a:schemeClr val="tx2"/>
              </a:solidFill>
              <a:latin typeface="+mj-lt"/>
            </a:endParaRPr>
          </a:p>
          <a:p>
            <a:r>
              <a:rPr lang="pt-PT" sz="1600" err="1">
                <a:solidFill>
                  <a:schemeClr val="tx2"/>
                </a:solidFill>
                <a:latin typeface="+mj-lt"/>
              </a:rPr>
              <a:t>firstLift</a:t>
            </a:r>
            <a:endParaRPr lang="pt-PT" sz="1600">
              <a:solidFill>
                <a:schemeClr val="tx2"/>
              </a:solidFill>
              <a:latin typeface="+mj-lt"/>
            </a:endParaRPr>
          </a:p>
          <a:p>
            <a:r>
              <a:rPr lang="pt-PT" sz="1600" err="1">
                <a:solidFill>
                  <a:schemeClr val="tx2"/>
                </a:solidFill>
                <a:latin typeface="+mj-lt"/>
              </a:rPr>
              <a:t>employeeNif</a:t>
            </a:r>
            <a:r>
              <a:rPr lang="pt-PT" sz="1600">
                <a:solidFill>
                  <a:schemeClr val="tx2"/>
                </a:solidFill>
                <a:latin typeface="+mj-lt"/>
              </a:rPr>
              <a:t> (</a:t>
            </a:r>
            <a:r>
              <a:rPr lang="pt-PT" sz="1600" err="1">
                <a:solidFill>
                  <a:schemeClr val="tx2"/>
                </a:solidFill>
                <a:latin typeface="+mj-lt"/>
              </a:rPr>
              <a:t>if</a:t>
            </a:r>
            <a:r>
              <a:rPr lang="pt-PT" sz="1600">
                <a:solidFill>
                  <a:schemeClr val="tx2"/>
                </a:solidFill>
                <a:latin typeface="+mj-lt"/>
              </a:rPr>
              <a:t> </a:t>
            </a:r>
            <a:r>
              <a:rPr lang="pt-PT" sz="1600" err="1">
                <a:solidFill>
                  <a:schemeClr val="tx2"/>
                </a:solidFill>
                <a:latin typeface="+mj-lt"/>
              </a:rPr>
              <a:t>Entrepreneur</a:t>
            </a:r>
            <a:r>
              <a:rPr lang="pt-PT" sz="1600">
                <a:solidFill>
                  <a:schemeClr val="tx2"/>
                </a:solidFill>
                <a:latin typeface="+mj-lt"/>
              </a:rPr>
              <a:t>)</a:t>
            </a:r>
          </a:p>
          <a:p>
            <a:r>
              <a:rPr lang="pt-PT" sz="1600">
                <a:solidFill>
                  <a:schemeClr val="tx2"/>
                </a:solidFill>
                <a:latin typeface="+mj-lt"/>
              </a:rPr>
              <a:t>####################</a:t>
            </a:r>
          </a:p>
          <a:p>
            <a:r>
              <a:rPr lang="pt-PT" sz="1600" err="1">
                <a:solidFill>
                  <a:schemeClr val="tx2"/>
                </a:solidFill>
                <a:latin typeface="+mj-lt"/>
              </a:rPr>
              <a:t>lifts</a:t>
            </a:r>
            <a:r>
              <a:rPr lang="pt-PT" sz="1600">
                <a:solidFill>
                  <a:schemeClr val="tx2"/>
                </a:solidFill>
                <a:latin typeface="+mj-lt"/>
              </a:rPr>
              <a:t> (identificados pelo </a:t>
            </a:r>
            <a:r>
              <a:rPr lang="pt-PT" sz="1600" err="1">
                <a:solidFill>
                  <a:schemeClr val="tx2"/>
                </a:solidFill>
                <a:latin typeface="+mj-lt"/>
              </a:rPr>
              <a:t>code</a:t>
            </a:r>
            <a:r>
              <a:rPr lang="pt-PT" sz="1600">
                <a:solidFill>
                  <a:schemeClr val="tx2"/>
                </a:solidFill>
                <a:latin typeface="+mj-lt"/>
              </a:rPr>
              <a:t>)</a:t>
            </a:r>
          </a:p>
          <a:p>
            <a:r>
              <a:rPr lang="pt-PT" sz="1600">
                <a:solidFill>
                  <a:schemeClr val="tx2"/>
                </a:solidFill>
                <a:latin typeface="+mj-lt"/>
              </a:rPr>
              <a:t>####################</a:t>
            </a:r>
          </a:p>
          <a:p>
            <a:pPr lvl="2"/>
            <a:endParaRPr lang="pt-PT" sz="2400">
              <a:solidFill>
                <a:schemeClr val="tx2"/>
              </a:solidFill>
              <a:latin typeface="+mj-lt"/>
            </a:endParaRPr>
          </a:p>
        </p:txBody>
      </p:sp>
      <p:sp>
        <p:nvSpPr>
          <p:cNvPr id="16" name="TextBox 15">
            <a:extLst>
              <a:ext uri="{FF2B5EF4-FFF2-40B4-BE49-F238E27FC236}">
                <a16:creationId xmlns:a16="http://schemas.microsoft.com/office/drawing/2014/main" id="{F079CA6D-0152-4E69-B1F2-EFDF6BDFDABD}"/>
              </a:ext>
            </a:extLst>
          </p:cNvPr>
          <p:cNvSpPr txBox="1"/>
          <p:nvPr/>
        </p:nvSpPr>
        <p:spPr>
          <a:xfrm>
            <a:off x="964647" y="1515393"/>
            <a:ext cx="4458043" cy="5016758"/>
          </a:xfrm>
          <a:prstGeom prst="rect">
            <a:avLst/>
          </a:prstGeom>
          <a:noFill/>
        </p:spPr>
        <p:txBody>
          <a:bodyPr wrap="square" rtlCol="0">
            <a:spAutoFit/>
          </a:bodyPr>
          <a:lstStyle/>
          <a:p>
            <a:r>
              <a:rPr lang="pt-PT" sz="4000" err="1">
                <a:solidFill>
                  <a:schemeClr val="tx2"/>
                </a:solidFill>
                <a:latin typeface="+mj-lt"/>
              </a:rPr>
              <a:t>Employees</a:t>
            </a:r>
            <a:endParaRPr lang="pt-PT" sz="4000">
              <a:solidFill>
                <a:schemeClr val="tx2"/>
              </a:solidFill>
              <a:latin typeface="+mj-lt"/>
            </a:endParaRPr>
          </a:p>
          <a:p>
            <a:r>
              <a:rPr lang="pt-PT" sz="1600" err="1">
                <a:solidFill>
                  <a:schemeClr val="tx2"/>
                </a:solidFill>
                <a:latin typeface="+mj-lt"/>
              </a:rPr>
              <a:t>name</a:t>
            </a:r>
            <a:endParaRPr lang="pt-PT" sz="1600">
              <a:solidFill>
                <a:schemeClr val="tx2"/>
              </a:solidFill>
              <a:latin typeface="+mj-lt"/>
            </a:endParaRPr>
          </a:p>
          <a:p>
            <a:r>
              <a:rPr lang="pt-PT" sz="1600" err="1">
                <a:solidFill>
                  <a:schemeClr val="tx2"/>
                </a:solidFill>
                <a:latin typeface="+mj-lt"/>
              </a:rPr>
              <a:t>nif</a:t>
            </a:r>
            <a:endParaRPr lang="pt-PT" sz="1600">
              <a:solidFill>
                <a:schemeClr val="tx2"/>
              </a:solidFill>
              <a:latin typeface="+mj-lt"/>
            </a:endParaRPr>
          </a:p>
          <a:p>
            <a:r>
              <a:rPr lang="pt-PT" sz="1600">
                <a:solidFill>
                  <a:schemeClr val="tx2"/>
                </a:solidFill>
                <a:latin typeface="+mj-lt"/>
              </a:rPr>
              <a:t>age</a:t>
            </a:r>
          </a:p>
          <a:p>
            <a:r>
              <a:rPr lang="pt-PT" sz="1600" err="1">
                <a:solidFill>
                  <a:schemeClr val="tx2"/>
                </a:solidFill>
                <a:latin typeface="+mj-lt"/>
              </a:rPr>
              <a:t>evaluation</a:t>
            </a:r>
            <a:r>
              <a:rPr lang="pt-PT" sz="1600">
                <a:solidFill>
                  <a:schemeClr val="tx2"/>
                </a:solidFill>
                <a:latin typeface="+mj-lt"/>
              </a:rPr>
              <a:t> </a:t>
            </a:r>
            <a:r>
              <a:rPr lang="pt-PT" sz="1600" err="1">
                <a:solidFill>
                  <a:schemeClr val="tx2"/>
                </a:solidFill>
                <a:latin typeface="+mj-lt"/>
              </a:rPr>
              <a:t>numReviews</a:t>
            </a:r>
            <a:endParaRPr lang="pt-PT" sz="1600">
              <a:solidFill>
                <a:schemeClr val="tx2"/>
              </a:solidFill>
              <a:latin typeface="+mj-lt"/>
            </a:endParaRPr>
          </a:p>
          <a:p>
            <a:r>
              <a:rPr lang="pt-PT" sz="1600">
                <a:solidFill>
                  <a:schemeClr val="tx2"/>
                </a:solidFill>
                <a:latin typeface="+mj-lt"/>
              </a:rPr>
              <a:t>+ (+ </a:t>
            </a:r>
            <a:r>
              <a:rPr lang="pt-PT" sz="1600" err="1">
                <a:solidFill>
                  <a:schemeClr val="tx2"/>
                </a:solidFill>
                <a:latin typeface="+mj-lt"/>
              </a:rPr>
              <a:t>symbol</a:t>
            </a:r>
            <a:r>
              <a:rPr lang="pt-PT" sz="1600">
                <a:solidFill>
                  <a:schemeClr val="tx2"/>
                </a:solidFill>
                <a:latin typeface="+mj-lt"/>
              </a:rPr>
              <a:t> </a:t>
            </a:r>
            <a:r>
              <a:rPr lang="pt-PT" sz="1600" err="1">
                <a:solidFill>
                  <a:schemeClr val="tx2"/>
                </a:solidFill>
                <a:latin typeface="+mj-lt"/>
              </a:rPr>
              <a:t>indicates</a:t>
            </a:r>
            <a:r>
              <a:rPr lang="pt-PT" sz="1600">
                <a:solidFill>
                  <a:schemeClr val="tx2"/>
                </a:solidFill>
                <a:latin typeface="+mj-lt"/>
              </a:rPr>
              <a:t> </a:t>
            </a:r>
            <a:r>
              <a:rPr lang="pt-PT" sz="1600" err="1">
                <a:solidFill>
                  <a:schemeClr val="tx2"/>
                </a:solidFill>
                <a:latin typeface="+mj-lt"/>
              </a:rPr>
              <a:t>Service</a:t>
            </a:r>
            <a:r>
              <a:rPr lang="pt-PT" sz="1600">
                <a:solidFill>
                  <a:schemeClr val="tx2"/>
                </a:solidFill>
                <a:latin typeface="+mj-lt"/>
              </a:rPr>
              <a:t> Provider)</a:t>
            </a:r>
          </a:p>
          <a:p>
            <a:r>
              <a:rPr lang="pt-PT" sz="1600">
                <a:solidFill>
                  <a:schemeClr val="tx2"/>
                </a:solidFill>
                <a:latin typeface="+mj-lt"/>
              </a:rPr>
              <a:t>perHourSalary hoursWorked numMaintenances</a:t>
            </a:r>
          </a:p>
          <a:p>
            <a:r>
              <a:rPr lang="pt-PT" sz="1600">
                <a:solidFill>
                  <a:schemeClr val="tx2">
                    <a:lumMod val="90000"/>
                    <a:lumOff val="10000"/>
                  </a:schemeClr>
                </a:solidFill>
                <a:latin typeface="Abadi" panose="020B0604020202020204" pitchFamily="34" charset="0"/>
              </a:rPr>
              <a:t>--------------------</a:t>
            </a:r>
          </a:p>
          <a:p>
            <a:r>
              <a:rPr lang="pt-PT" sz="1600">
                <a:solidFill>
                  <a:schemeClr val="tx2">
                    <a:lumMod val="90000"/>
                    <a:lumOff val="10000"/>
                  </a:schemeClr>
                </a:solidFill>
                <a:latin typeface="Abadi" panose="020B0604020202020204" pitchFamily="34" charset="0"/>
              </a:rPr>
              <a:t>--------------------</a:t>
            </a:r>
          </a:p>
          <a:p>
            <a:r>
              <a:rPr lang="pt-PT" sz="1600">
                <a:solidFill>
                  <a:schemeClr val="tx2"/>
                </a:solidFill>
                <a:latin typeface="+mj-lt"/>
              </a:rPr>
              <a:t>+</a:t>
            </a:r>
          </a:p>
          <a:p>
            <a:endParaRPr lang="pt-PT" sz="1600">
              <a:solidFill>
                <a:schemeClr val="tx2"/>
              </a:solidFill>
              <a:latin typeface="+mj-lt"/>
            </a:endParaRPr>
          </a:p>
          <a:p>
            <a:r>
              <a:rPr lang="pt-PT" sz="1600">
                <a:solidFill>
                  <a:schemeClr val="tx2"/>
                </a:solidFill>
                <a:latin typeface="+mj-lt"/>
              </a:rPr>
              <a:t>ou</a:t>
            </a:r>
          </a:p>
          <a:p>
            <a:endParaRPr lang="pt-PT" sz="1600">
              <a:solidFill>
                <a:schemeClr val="tx2"/>
              </a:solidFill>
              <a:latin typeface="+mj-lt"/>
            </a:endParaRPr>
          </a:p>
          <a:p>
            <a:r>
              <a:rPr lang="pt-PT" sz="1600">
                <a:solidFill>
                  <a:schemeClr val="tx2"/>
                </a:solidFill>
                <a:latin typeface="+mj-lt"/>
              </a:rPr>
              <a:t>x (x </a:t>
            </a:r>
            <a:r>
              <a:rPr lang="pt-PT" sz="1600" err="1">
                <a:solidFill>
                  <a:schemeClr val="tx2"/>
                </a:solidFill>
                <a:latin typeface="+mj-lt"/>
              </a:rPr>
              <a:t>symbol</a:t>
            </a:r>
            <a:r>
              <a:rPr lang="pt-PT" sz="1600">
                <a:solidFill>
                  <a:schemeClr val="tx2"/>
                </a:solidFill>
                <a:latin typeface="+mj-lt"/>
              </a:rPr>
              <a:t> </a:t>
            </a:r>
            <a:r>
              <a:rPr lang="pt-PT" sz="1600" err="1">
                <a:solidFill>
                  <a:schemeClr val="tx2"/>
                </a:solidFill>
                <a:latin typeface="+mj-lt"/>
              </a:rPr>
              <a:t>indicates</a:t>
            </a:r>
            <a:r>
              <a:rPr lang="pt-PT" sz="1600">
                <a:solidFill>
                  <a:schemeClr val="tx2"/>
                </a:solidFill>
                <a:latin typeface="+mj-lt"/>
              </a:rPr>
              <a:t> </a:t>
            </a:r>
            <a:r>
              <a:rPr lang="pt-PT" sz="1600" err="1">
                <a:solidFill>
                  <a:schemeClr val="tx2"/>
                </a:solidFill>
                <a:latin typeface="+mj-lt"/>
              </a:rPr>
              <a:t>Contracted</a:t>
            </a:r>
            <a:r>
              <a:rPr lang="pt-PT" sz="1600">
                <a:solidFill>
                  <a:schemeClr val="tx2"/>
                </a:solidFill>
                <a:latin typeface="+mj-lt"/>
              </a:rPr>
              <a:t> </a:t>
            </a:r>
            <a:r>
              <a:rPr lang="pt-PT" sz="1600" err="1">
                <a:solidFill>
                  <a:schemeClr val="tx2"/>
                </a:solidFill>
                <a:latin typeface="+mj-lt"/>
              </a:rPr>
              <a:t>Employee</a:t>
            </a:r>
            <a:r>
              <a:rPr lang="pt-PT" sz="1600">
                <a:solidFill>
                  <a:schemeClr val="tx2"/>
                </a:solidFill>
                <a:latin typeface="+mj-lt"/>
              </a:rPr>
              <a:t>)</a:t>
            </a:r>
          </a:p>
          <a:p>
            <a:r>
              <a:rPr lang="pt-PT" sz="1600" err="1">
                <a:solidFill>
                  <a:schemeClr val="tx2"/>
                </a:solidFill>
                <a:latin typeface="+mj-lt"/>
              </a:rPr>
              <a:t>perMonthSalary</a:t>
            </a:r>
            <a:endParaRPr lang="pt-PT" sz="1600">
              <a:solidFill>
                <a:schemeClr val="tx2"/>
              </a:solidFill>
              <a:latin typeface="+mj-lt"/>
            </a:endParaRPr>
          </a:p>
          <a:p>
            <a:r>
              <a:rPr lang="pt-PT" sz="1600">
                <a:solidFill>
                  <a:schemeClr val="tx2"/>
                </a:solidFill>
                <a:latin typeface="+mj-lt"/>
              </a:rPr>
              <a:t>clientNif1 clientNif2….</a:t>
            </a:r>
          </a:p>
          <a:p>
            <a:r>
              <a:rPr lang="pt-PT" sz="1600">
                <a:solidFill>
                  <a:schemeClr val="tx2"/>
                </a:solidFill>
                <a:latin typeface="+mj-lt"/>
              </a:rPr>
              <a:t>x</a:t>
            </a:r>
          </a:p>
          <a:p>
            <a:pPr lvl="2"/>
            <a:endParaRPr lang="pt-PT" sz="2400">
              <a:solidFill>
                <a:schemeClr val="tx2"/>
              </a:solidFill>
              <a:latin typeface="+mj-lt"/>
            </a:endParaRPr>
          </a:p>
        </p:txBody>
      </p:sp>
      <p:cxnSp>
        <p:nvCxnSpPr>
          <p:cNvPr id="15" name="Straight Arrow Connector 14">
            <a:extLst>
              <a:ext uri="{FF2B5EF4-FFF2-40B4-BE49-F238E27FC236}">
                <a16:creationId xmlns:a16="http://schemas.microsoft.com/office/drawing/2014/main" id="{446FADD2-1A20-446D-97D4-383B0918B1A8}"/>
              </a:ext>
            </a:extLst>
          </p:cNvPr>
          <p:cNvCxnSpPr/>
          <p:nvPr/>
        </p:nvCxnSpPr>
        <p:spPr>
          <a:xfrm>
            <a:off x="2320413" y="4080387"/>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EBB46D-A485-42DC-8CC3-398D8498440D}"/>
              </a:ext>
            </a:extLst>
          </p:cNvPr>
          <p:cNvCxnSpPr/>
          <p:nvPr/>
        </p:nvCxnSpPr>
        <p:spPr>
          <a:xfrm>
            <a:off x="2320413" y="4601497"/>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030007-3390-46BF-825D-8F26C62D65C1}"/>
              </a:ext>
            </a:extLst>
          </p:cNvPr>
          <p:cNvSpPr txBox="1"/>
          <p:nvPr/>
        </p:nvSpPr>
        <p:spPr>
          <a:xfrm>
            <a:off x="4164021" y="3744802"/>
            <a:ext cx="16198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a:solidFill>
                  <a:schemeClr val="tx2"/>
                </a:solidFill>
                <a:latin typeface="+mj-lt"/>
              </a:rPr>
              <a:t>date from to</a:t>
            </a:r>
          </a:p>
          <a:p>
            <a:r>
              <a:rPr lang="pt-PT" sz="1600">
                <a:solidFill>
                  <a:schemeClr val="tx2"/>
                </a:solidFill>
                <a:latin typeface="+mj-lt"/>
              </a:rPr>
              <a:t>time</a:t>
            </a:r>
          </a:p>
        </p:txBody>
      </p:sp>
      <p:sp>
        <p:nvSpPr>
          <p:cNvPr id="24" name="TextBox 23">
            <a:extLst>
              <a:ext uri="{FF2B5EF4-FFF2-40B4-BE49-F238E27FC236}">
                <a16:creationId xmlns:a16="http://schemas.microsoft.com/office/drawing/2014/main" id="{75CFC085-D312-4265-9F87-D95C9FCA383C}"/>
              </a:ext>
            </a:extLst>
          </p:cNvPr>
          <p:cNvSpPr txBox="1"/>
          <p:nvPr/>
        </p:nvSpPr>
        <p:spPr>
          <a:xfrm>
            <a:off x="4160003" y="4458984"/>
            <a:ext cx="203531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a:solidFill>
                  <a:schemeClr val="tx2"/>
                </a:solidFill>
                <a:latin typeface="+mj-lt"/>
              </a:rPr>
              <a:t>date hour nifEmployee</a:t>
            </a:r>
          </a:p>
        </p:txBody>
      </p:sp>
      <p:cxnSp>
        <p:nvCxnSpPr>
          <p:cNvPr id="25" name="Straight Arrow Connector 24">
            <a:extLst>
              <a:ext uri="{FF2B5EF4-FFF2-40B4-BE49-F238E27FC236}">
                <a16:creationId xmlns:a16="http://schemas.microsoft.com/office/drawing/2014/main" id="{F766A1F2-2697-4794-8798-FEA6A0E3327C}"/>
              </a:ext>
            </a:extLst>
          </p:cNvPr>
          <p:cNvCxnSpPr/>
          <p:nvPr/>
        </p:nvCxnSpPr>
        <p:spPr>
          <a:xfrm>
            <a:off x="3023419" y="5530645"/>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E999203-F913-4BCD-983D-00CAB4B37233}"/>
              </a:ext>
            </a:extLst>
          </p:cNvPr>
          <p:cNvSpPr txBox="1"/>
          <p:nvPr/>
        </p:nvSpPr>
        <p:spPr>
          <a:xfrm>
            <a:off x="4880615" y="5373700"/>
            <a:ext cx="162386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err="1">
                <a:solidFill>
                  <a:schemeClr val="tx2"/>
                </a:solidFill>
                <a:latin typeface="+mj-lt"/>
              </a:rPr>
              <a:t>If</a:t>
            </a:r>
            <a:r>
              <a:rPr lang="pt-PT" sz="1600">
                <a:solidFill>
                  <a:schemeClr val="tx2"/>
                </a:solidFill>
                <a:latin typeface="+mj-lt"/>
              </a:rPr>
              <a:t> </a:t>
            </a:r>
            <a:r>
              <a:rPr lang="pt-PT" sz="1600" err="1">
                <a:solidFill>
                  <a:schemeClr val="tx2"/>
                </a:solidFill>
                <a:latin typeface="+mj-lt"/>
              </a:rPr>
              <a:t>Entrepreneur</a:t>
            </a:r>
            <a:r>
              <a:rPr lang="pt-PT" sz="1600">
                <a:solidFill>
                  <a:schemeClr val="tx2"/>
                </a:solidFill>
                <a:latin typeface="+mj-lt"/>
              </a:rPr>
              <a:t> </a:t>
            </a:r>
            <a:r>
              <a:rPr lang="pt-PT" sz="1600" err="1">
                <a:solidFill>
                  <a:schemeClr val="tx2"/>
                </a:solidFill>
                <a:latin typeface="+mj-lt"/>
              </a:rPr>
              <a:t>has</a:t>
            </a:r>
            <a:r>
              <a:rPr lang="pt-PT" sz="1600">
                <a:solidFill>
                  <a:schemeClr val="tx2"/>
                </a:solidFill>
                <a:latin typeface="+mj-lt"/>
              </a:rPr>
              <a:t> no clientes: 0</a:t>
            </a:r>
          </a:p>
        </p:txBody>
      </p:sp>
      <p:sp>
        <p:nvSpPr>
          <p:cNvPr id="2" name="Content Placeholder 1">
            <a:extLst>
              <a:ext uri="{FF2B5EF4-FFF2-40B4-BE49-F238E27FC236}">
                <a16:creationId xmlns:a16="http://schemas.microsoft.com/office/drawing/2014/main" id="{7E38F62B-949E-4283-8D35-33D329E523D9}"/>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09112B42-7CC6-4689-8C62-988839B45FD7}"/>
              </a:ext>
            </a:extLst>
          </p:cNvPr>
          <p:cNvPicPr>
            <a:picLocks noChangeAspect="1"/>
          </p:cNvPicPr>
          <p:nvPr/>
        </p:nvPicPr>
        <p:blipFill>
          <a:blip r:embed="rId3"/>
          <a:stretch>
            <a:fillRect/>
          </a:stretch>
        </p:blipFill>
        <p:spPr>
          <a:xfrm>
            <a:off x="8583055" y="1092922"/>
            <a:ext cx="2353003" cy="4782217"/>
          </a:xfrm>
          <a:prstGeom prst="rect">
            <a:avLst/>
          </a:prstGeom>
        </p:spPr>
      </p:pic>
      <p:pic>
        <p:nvPicPr>
          <p:cNvPr id="13" name="Picture 12">
            <a:extLst>
              <a:ext uri="{FF2B5EF4-FFF2-40B4-BE49-F238E27FC236}">
                <a16:creationId xmlns:a16="http://schemas.microsoft.com/office/drawing/2014/main" id="{AEB2E86F-C7EF-414A-8B0E-D19877012E17}"/>
              </a:ext>
            </a:extLst>
          </p:cNvPr>
          <p:cNvPicPr>
            <a:picLocks noChangeAspect="1"/>
          </p:cNvPicPr>
          <p:nvPr/>
        </p:nvPicPr>
        <p:blipFill>
          <a:blip r:embed="rId4"/>
          <a:stretch>
            <a:fillRect/>
          </a:stretch>
        </p:blipFill>
        <p:spPr>
          <a:xfrm>
            <a:off x="8615792" y="1826564"/>
            <a:ext cx="2476846" cy="3781953"/>
          </a:xfrm>
          <a:prstGeom prst="rect">
            <a:avLst/>
          </a:prstGeom>
        </p:spPr>
      </p:pic>
      <p:pic>
        <p:nvPicPr>
          <p:cNvPr id="20" name="Picture 19">
            <a:extLst>
              <a:ext uri="{FF2B5EF4-FFF2-40B4-BE49-F238E27FC236}">
                <a16:creationId xmlns:a16="http://schemas.microsoft.com/office/drawing/2014/main" id="{680FCD17-7938-4354-B8F6-BBFC1B76872F}"/>
              </a:ext>
            </a:extLst>
          </p:cNvPr>
          <p:cNvPicPr>
            <a:picLocks noChangeAspect="1"/>
          </p:cNvPicPr>
          <p:nvPr/>
        </p:nvPicPr>
        <p:blipFill>
          <a:blip r:embed="rId5"/>
          <a:stretch>
            <a:fillRect/>
          </a:stretch>
        </p:blipFill>
        <p:spPr>
          <a:xfrm>
            <a:off x="7429284" y="1663553"/>
            <a:ext cx="3664138" cy="3772094"/>
          </a:xfrm>
          <a:prstGeom prst="rect">
            <a:avLst/>
          </a:prstGeom>
        </p:spPr>
      </p:pic>
    </p:spTree>
    <p:extLst>
      <p:ext uri="{BB962C8B-B14F-4D97-AF65-F5344CB8AC3E}">
        <p14:creationId xmlns:p14="http://schemas.microsoft.com/office/powerpoint/2010/main" val="17132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4" grpId="1"/>
      <p:bldP spid="16" grpId="0"/>
      <p:bldP spid="19" grpId="0" animBg="1"/>
      <p:bldP spid="24"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725942"/>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err="1">
                <a:solidFill>
                  <a:schemeClr val="accent6">
                    <a:lumMod val="50000"/>
                  </a:schemeClr>
                </a:solidFill>
              </a:rPr>
              <a:t>Bst</a:t>
            </a:r>
            <a:r>
              <a:rPr lang="en-US" sz="4400">
                <a:solidFill>
                  <a:schemeClr val="accent6">
                    <a:lumMod val="50000"/>
                  </a:schemeClr>
                </a:solidFill>
              </a:rPr>
              <a:t> </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1359444"/>
            <a:ext cx="2486025" cy="461665"/>
          </a:xfrm>
          <a:prstGeom prst="rect">
            <a:avLst/>
          </a:prstGeom>
          <a:noFill/>
        </p:spPr>
        <p:txBody>
          <a:bodyPr wrap="square" rtlCol="0">
            <a:spAutoFit/>
          </a:bodyPr>
          <a:lstStyle/>
          <a:p>
            <a:r>
              <a:rPr lang="en-US" sz="2400">
                <a:solidFill>
                  <a:schemeClr val="tx2"/>
                </a:solidFill>
                <a:latin typeface="+mj-lt"/>
              </a:rPr>
              <a:t>Maintenances</a:t>
            </a:r>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8" name="TextBox 37">
            <a:extLst>
              <a:ext uri="{FF2B5EF4-FFF2-40B4-BE49-F238E27FC236}">
                <a16:creationId xmlns:a16="http://schemas.microsoft.com/office/drawing/2014/main" id="{85E711FE-750E-4BEA-9B3F-2B1D6C3EBC7A}"/>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
        <p:nvSpPr>
          <p:cNvPr id="40" name="TextBox 39">
            <a:extLst>
              <a:ext uri="{FF2B5EF4-FFF2-40B4-BE49-F238E27FC236}">
                <a16:creationId xmlns:a16="http://schemas.microsoft.com/office/drawing/2014/main" id="{13A253D5-86D3-4304-8858-9635BDCC8918}"/>
              </a:ext>
            </a:extLst>
          </p:cNvPr>
          <p:cNvSpPr txBox="1"/>
          <p:nvPr/>
        </p:nvSpPr>
        <p:spPr>
          <a:xfrm>
            <a:off x="7811598" y="4470050"/>
            <a:ext cx="2926284" cy="400110"/>
          </a:xfrm>
          <a:prstGeom prst="rect">
            <a:avLst/>
          </a:prstGeom>
          <a:noFill/>
        </p:spPr>
        <p:txBody>
          <a:bodyPr wrap="square" lIns="91440" tIns="45720" rIns="91440" bIns="45720" rtlCol="0" anchor="t">
            <a:spAutoFit/>
          </a:bodyPr>
          <a:lstStyle/>
          <a:p>
            <a:r>
              <a:rPr lang="pt-PT" sz="2000" b="1" err="1">
                <a:solidFill>
                  <a:schemeClr val="tx2"/>
                </a:solidFill>
                <a:latin typeface="+mj-lt"/>
              </a:rPr>
              <a:t>Why</a:t>
            </a:r>
            <a:r>
              <a:rPr lang="pt-PT" sz="2000" b="1">
                <a:solidFill>
                  <a:schemeClr val="tx2"/>
                </a:solidFill>
                <a:latin typeface="+mj-lt"/>
              </a:rPr>
              <a:t> </a:t>
            </a:r>
            <a:r>
              <a:rPr lang="pt-PT" sz="2000" b="1" err="1">
                <a:solidFill>
                  <a:schemeClr val="tx2"/>
                </a:solidFill>
                <a:latin typeface="+mj-lt"/>
              </a:rPr>
              <a:t>MaintenanceRecord</a:t>
            </a:r>
            <a:r>
              <a:rPr lang="pt-PT" sz="2000" b="1">
                <a:solidFill>
                  <a:schemeClr val="tx2"/>
                </a:solidFill>
                <a:latin typeface="+mj-lt"/>
              </a:rPr>
              <a:t>?</a:t>
            </a:r>
          </a:p>
        </p:txBody>
      </p:sp>
      <p:sp>
        <p:nvSpPr>
          <p:cNvPr id="3" name="Rectangle: Rounded Corners 2">
            <a:extLst>
              <a:ext uri="{FF2B5EF4-FFF2-40B4-BE49-F238E27FC236}">
                <a16:creationId xmlns:a16="http://schemas.microsoft.com/office/drawing/2014/main" id="{E55F4711-1B24-4296-8BCC-6B950F4A2997}"/>
              </a:ext>
            </a:extLst>
          </p:cNvPr>
          <p:cNvSpPr/>
          <p:nvPr/>
        </p:nvSpPr>
        <p:spPr>
          <a:xfrm>
            <a:off x="7448551" y="1135517"/>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1" name="Rectangle: Rounded Corners 40">
            <a:extLst>
              <a:ext uri="{FF2B5EF4-FFF2-40B4-BE49-F238E27FC236}">
                <a16:creationId xmlns:a16="http://schemas.microsoft.com/office/drawing/2014/main" id="{D16B7D3D-FA4D-4FBE-BEBB-C18C9E998981}"/>
              </a:ext>
            </a:extLst>
          </p:cNvPr>
          <p:cNvSpPr/>
          <p:nvPr/>
        </p:nvSpPr>
        <p:spPr>
          <a:xfrm>
            <a:off x="6762751" y="182508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2" name="Rectangle: Rounded Corners 41">
            <a:extLst>
              <a:ext uri="{FF2B5EF4-FFF2-40B4-BE49-F238E27FC236}">
                <a16:creationId xmlns:a16="http://schemas.microsoft.com/office/drawing/2014/main" id="{03425604-595E-4932-8B29-ECCEEEDAED04}"/>
              </a:ext>
            </a:extLst>
          </p:cNvPr>
          <p:cNvSpPr/>
          <p:nvPr/>
        </p:nvSpPr>
        <p:spPr>
          <a:xfrm>
            <a:off x="8090866" y="182208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3" name="Rectangle: Rounded Corners 42">
            <a:extLst>
              <a:ext uri="{FF2B5EF4-FFF2-40B4-BE49-F238E27FC236}">
                <a16:creationId xmlns:a16="http://schemas.microsoft.com/office/drawing/2014/main" id="{4D524E7A-93C2-4E97-9EC5-BE83535859F7}"/>
              </a:ext>
            </a:extLst>
          </p:cNvPr>
          <p:cNvSpPr/>
          <p:nvPr/>
        </p:nvSpPr>
        <p:spPr>
          <a:xfrm>
            <a:off x="7792073" y="2554871"/>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4" name="Rectangle: Rounded Corners 43">
            <a:extLst>
              <a:ext uri="{FF2B5EF4-FFF2-40B4-BE49-F238E27FC236}">
                <a16:creationId xmlns:a16="http://schemas.microsoft.com/office/drawing/2014/main" id="{328442D6-2479-49E3-9F73-5137313785FB}"/>
              </a:ext>
            </a:extLst>
          </p:cNvPr>
          <p:cNvSpPr/>
          <p:nvPr/>
        </p:nvSpPr>
        <p:spPr>
          <a:xfrm>
            <a:off x="8489779" y="2554870"/>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5" name="Rectangle: Rounded Corners 44">
            <a:extLst>
              <a:ext uri="{FF2B5EF4-FFF2-40B4-BE49-F238E27FC236}">
                <a16:creationId xmlns:a16="http://schemas.microsoft.com/office/drawing/2014/main" id="{95F89D20-A6A9-4C99-B52A-14638D20C1F5}"/>
              </a:ext>
            </a:extLst>
          </p:cNvPr>
          <p:cNvSpPr/>
          <p:nvPr/>
        </p:nvSpPr>
        <p:spPr>
          <a:xfrm>
            <a:off x="6396661" y="2554944"/>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6" name="Rectangle: Rounded Corners 45">
            <a:extLst>
              <a:ext uri="{FF2B5EF4-FFF2-40B4-BE49-F238E27FC236}">
                <a16:creationId xmlns:a16="http://schemas.microsoft.com/office/drawing/2014/main" id="{633C290A-79CB-4870-8630-9B61CDF70603}"/>
              </a:ext>
            </a:extLst>
          </p:cNvPr>
          <p:cNvSpPr/>
          <p:nvPr/>
        </p:nvSpPr>
        <p:spPr>
          <a:xfrm>
            <a:off x="7094367" y="2554870"/>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cxnSp>
        <p:nvCxnSpPr>
          <p:cNvPr id="48" name="Connector: Curved 47">
            <a:extLst>
              <a:ext uri="{FF2B5EF4-FFF2-40B4-BE49-F238E27FC236}">
                <a16:creationId xmlns:a16="http://schemas.microsoft.com/office/drawing/2014/main" id="{DF73F33F-7198-4D50-AE2A-D520F5CDFF07}"/>
              </a:ext>
            </a:extLst>
          </p:cNvPr>
          <p:cNvCxnSpPr>
            <a:stCxn id="3" idx="3"/>
          </p:cNvCxnSpPr>
          <p:nvPr/>
        </p:nvCxnSpPr>
        <p:spPr>
          <a:xfrm>
            <a:off x="8001001" y="1360376"/>
            <a:ext cx="2024029" cy="29874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326B6C2-CEA3-4C3D-83C5-C4897B8F1865}"/>
              </a:ext>
            </a:extLst>
          </p:cNvPr>
          <p:cNvSpPr txBox="1"/>
          <p:nvPr/>
        </p:nvSpPr>
        <p:spPr>
          <a:xfrm>
            <a:off x="5243635" y="4645975"/>
            <a:ext cx="3594198" cy="1077218"/>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AutoNum type="arabicPeriod"/>
            </a:pPr>
            <a:r>
              <a:rPr lang="pt-PT" sz="1600">
                <a:solidFill>
                  <a:schemeClr val="tx2">
                    <a:lumMod val="90000"/>
                    <a:lumOff val="10000"/>
                  </a:schemeClr>
                </a:solidFill>
                <a:latin typeface="Abadi"/>
              </a:rPr>
              <a:t>Date</a:t>
            </a:r>
            <a:endParaRPr lang="pt-PT" sz="1600">
              <a:solidFill>
                <a:schemeClr val="tx2">
                  <a:lumMod val="90000"/>
                  <a:lumOff val="10000"/>
                </a:schemeClr>
              </a:solidFill>
              <a:latin typeface="Abadi" panose="020B0604020202020204" pitchFamily="34" charset="0"/>
            </a:endParaRPr>
          </a:p>
          <a:p>
            <a:pPr marL="342900" indent="-342900">
              <a:buAutoNum type="arabicPeriod"/>
            </a:pPr>
            <a:r>
              <a:rPr lang="pt-PT" sz="1600">
                <a:solidFill>
                  <a:schemeClr val="tx2">
                    <a:lumMod val="90000"/>
                    <a:lumOff val="10000"/>
                  </a:schemeClr>
                </a:solidFill>
                <a:latin typeface="Abadi"/>
              </a:rPr>
              <a:t>Schedule</a:t>
            </a:r>
            <a:endParaRPr lang="pt-PT" sz="1600">
              <a:solidFill>
                <a:schemeClr val="tx2">
                  <a:lumMod val="90000"/>
                  <a:lumOff val="10000"/>
                </a:schemeClr>
              </a:solidFill>
              <a:latin typeface="Abadi" panose="020B0604020202020204" pitchFamily="34" charset="0"/>
            </a:endParaRPr>
          </a:p>
          <a:p>
            <a:pPr marL="342900" indent="-342900">
              <a:buAutoNum type="arabicPeriod"/>
            </a:pPr>
            <a:r>
              <a:rPr lang="pt-PT" sz="1600" err="1">
                <a:solidFill>
                  <a:schemeClr val="tx2">
                    <a:lumMod val="90000"/>
                    <a:lumOff val="10000"/>
                  </a:schemeClr>
                </a:solidFill>
                <a:latin typeface="Abadi"/>
              </a:rPr>
              <a:t>Lift</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code</a:t>
            </a:r>
            <a:endParaRPr lang="pt-PT" sz="1600" err="1">
              <a:solidFill>
                <a:schemeClr val="tx2">
                  <a:lumMod val="90000"/>
                  <a:lumOff val="10000"/>
                </a:schemeClr>
              </a:solidFill>
              <a:latin typeface="Abadi" panose="020B0604020202020204" pitchFamily="34" charset="0"/>
            </a:endParaRPr>
          </a:p>
        </p:txBody>
      </p:sp>
      <p:sp>
        <p:nvSpPr>
          <p:cNvPr id="51" name="TextBox 50">
            <a:extLst>
              <a:ext uri="{FF2B5EF4-FFF2-40B4-BE49-F238E27FC236}">
                <a16:creationId xmlns:a16="http://schemas.microsoft.com/office/drawing/2014/main" id="{819F30A7-905A-40FD-A003-46B32D282325}"/>
              </a:ext>
            </a:extLst>
          </p:cNvPr>
          <p:cNvSpPr txBox="1"/>
          <p:nvPr/>
        </p:nvSpPr>
        <p:spPr>
          <a:xfrm>
            <a:off x="1192849" y="2911523"/>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1028" name="Picture 4" descr="check-mark-icon · Marketing Digital">
            <a:extLst>
              <a:ext uri="{FF2B5EF4-FFF2-40B4-BE49-F238E27FC236}">
                <a16:creationId xmlns:a16="http://schemas.microsoft.com/office/drawing/2014/main" id="{B7E16F83-3DF6-4638-A33B-E88F26454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3427071"/>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heck-mark-icon · Marketing Digital">
            <a:extLst>
              <a:ext uri="{FF2B5EF4-FFF2-40B4-BE49-F238E27FC236}">
                <a16:creationId xmlns:a16="http://schemas.microsoft.com/office/drawing/2014/main" id="{B1B72C3C-3F5D-4C19-9C92-874C98645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heck-mark-icon · Marketing Digital">
            <a:extLst>
              <a:ext uri="{FF2B5EF4-FFF2-40B4-BE49-F238E27FC236}">
                <a16:creationId xmlns:a16="http://schemas.microsoft.com/office/drawing/2014/main" id="{19115CAE-E3E2-4989-9782-597149728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4574474"/>
            <a:ext cx="302315" cy="30231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277F4219-AAB0-4956-B85F-4CFC014D59F5}"/>
              </a:ext>
            </a:extLst>
          </p:cNvPr>
          <p:cNvSpPr txBox="1"/>
          <p:nvPr/>
        </p:nvSpPr>
        <p:spPr>
          <a:xfrm>
            <a:off x="2419351" y="4062433"/>
            <a:ext cx="1823390" cy="276999"/>
          </a:xfrm>
          <a:prstGeom prst="rect">
            <a:avLst/>
          </a:prstGeom>
          <a:noFill/>
        </p:spPr>
        <p:txBody>
          <a:bodyPr wrap="square" rtlCol="0">
            <a:spAutoFit/>
          </a:bodyPr>
          <a:lstStyle/>
          <a:p>
            <a:r>
              <a:rPr lang="pt-PT" sz="1200" b="1" err="1">
                <a:solidFill>
                  <a:schemeClr val="tx2"/>
                </a:solidFill>
                <a:latin typeface="+mj-lt"/>
              </a:rPr>
              <a:t>Why</a:t>
            </a:r>
            <a:r>
              <a:rPr lang="pt-PT" sz="1200" b="1">
                <a:solidFill>
                  <a:schemeClr val="tx2"/>
                </a:solidFill>
                <a:latin typeface="+mj-lt"/>
              </a:rPr>
              <a:t> ?</a:t>
            </a:r>
          </a:p>
        </p:txBody>
      </p:sp>
      <p:pic>
        <p:nvPicPr>
          <p:cNvPr id="1032" name="Picture 8" descr="Transparent Wrong Png - Black Wrong Mark Png, Png Download - kindpng">
            <a:extLst>
              <a:ext uri="{FF2B5EF4-FFF2-40B4-BE49-F238E27FC236}">
                <a16:creationId xmlns:a16="http://schemas.microsoft.com/office/drawing/2014/main" id="{BFA783F8-A6EF-42B8-BEA1-ABF06FEFC9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73131" y="4062037"/>
            <a:ext cx="255035" cy="3143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43">
            <a:extLst>
              <a:ext uri="{FF2B5EF4-FFF2-40B4-BE49-F238E27FC236}">
                <a16:creationId xmlns:a16="http://schemas.microsoft.com/office/drawing/2014/main" id="{7372CB94-3343-45FC-8540-2C95B8474692}"/>
              </a:ext>
            </a:extLst>
          </p:cNvPr>
          <p:cNvSpPr/>
          <p:nvPr/>
        </p:nvSpPr>
        <p:spPr>
          <a:xfrm>
            <a:off x="8194016" y="5001238"/>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cxnSp>
        <p:nvCxnSpPr>
          <p:cNvPr id="6" name="Conexão reta unidirecional 5">
            <a:extLst>
              <a:ext uri="{FF2B5EF4-FFF2-40B4-BE49-F238E27FC236}">
                <a16:creationId xmlns:a16="http://schemas.microsoft.com/office/drawing/2014/main" id="{20BCBC8D-3199-4D38-9F2E-6537331E4E3C}"/>
              </a:ext>
            </a:extLst>
          </p:cNvPr>
          <p:cNvCxnSpPr/>
          <p:nvPr/>
        </p:nvCxnSpPr>
        <p:spPr>
          <a:xfrm flipV="1">
            <a:off x="8555957" y="5189120"/>
            <a:ext cx="1428248"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43">
            <a:extLst>
              <a:ext uri="{FF2B5EF4-FFF2-40B4-BE49-F238E27FC236}">
                <a16:creationId xmlns:a16="http://schemas.microsoft.com/office/drawing/2014/main" id="{9F387D07-3C68-4F9E-8E8B-E87C29F7CD43}"/>
              </a:ext>
            </a:extLst>
          </p:cNvPr>
          <p:cNvSpPr/>
          <p:nvPr/>
        </p:nvSpPr>
        <p:spPr>
          <a:xfrm>
            <a:off x="9982210" y="5002742"/>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9" name="CaixaDeTexto 8">
            <a:extLst>
              <a:ext uri="{FF2B5EF4-FFF2-40B4-BE49-F238E27FC236}">
                <a16:creationId xmlns:a16="http://schemas.microsoft.com/office/drawing/2014/main" id="{0517596D-2BD3-4E3B-ABC7-726956FC9826}"/>
              </a:ext>
            </a:extLst>
          </p:cNvPr>
          <p:cNvSpPr txBox="1"/>
          <p:nvPr/>
        </p:nvSpPr>
        <p:spPr>
          <a:xfrm>
            <a:off x="7501189" y="5410702"/>
            <a:ext cx="4249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MaintenanceRecord</a:t>
            </a:r>
            <a:r>
              <a:rPr lang="pt-PT" b="1">
                <a:solidFill>
                  <a:schemeClr val="tx2"/>
                </a:solidFill>
                <a:latin typeface="Goudy Old Style"/>
              </a:rPr>
              <a:t>    </a:t>
            </a:r>
            <a:r>
              <a:rPr lang="pt-PT" b="1" err="1">
                <a:solidFill>
                  <a:schemeClr val="tx2"/>
                </a:solidFill>
                <a:latin typeface="Goudy Old Style"/>
              </a:rPr>
              <a:t>Maintenance</a:t>
            </a:r>
            <a:r>
              <a:rPr lang="pt-PT" b="1">
                <a:solidFill>
                  <a:schemeClr val="tx2"/>
                </a:solidFill>
                <a:latin typeface="Goudy Old Style"/>
              </a:rPr>
              <a:t>*</a:t>
            </a:r>
          </a:p>
        </p:txBody>
      </p:sp>
    </p:spTree>
    <p:extLst>
      <p:ext uri="{BB962C8B-B14F-4D97-AF65-F5344CB8AC3E}">
        <p14:creationId xmlns:p14="http://schemas.microsoft.com/office/powerpoint/2010/main" val="335033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725942"/>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HASH TABLE </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3468757" y="1351533"/>
            <a:ext cx="2486025" cy="461665"/>
          </a:xfrm>
          <a:prstGeom prst="rect">
            <a:avLst/>
          </a:prstGeom>
          <a:noFill/>
        </p:spPr>
        <p:txBody>
          <a:bodyPr wrap="square" rtlCol="0">
            <a:spAutoFit/>
          </a:bodyPr>
          <a:lstStyle/>
          <a:p>
            <a:r>
              <a:rPr lang="en-US" sz="2400">
                <a:solidFill>
                  <a:schemeClr val="tx2"/>
                </a:solidFill>
                <a:latin typeface="+mj-lt"/>
              </a:rPr>
              <a:t>Clients</a:t>
            </a:r>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7" name="Rectangle: Rounded Corners 16">
            <a:extLst>
              <a:ext uri="{FF2B5EF4-FFF2-40B4-BE49-F238E27FC236}">
                <a16:creationId xmlns:a16="http://schemas.microsoft.com/office/drawing/2014/main" id="{EE45F3E2-5D59-40B8-B282-57AAD8C98E41}"/>
              </a:ext>
            </a:extLst>
          </p:cNvPr>
          <p:cNvSpPr/>
          <p:nvPr/>
        </p:nvSpPr>
        <p:spPr>
          <a:xfrm>
            <a:off x="6648654"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19" name="Rectangle: Rounded Corners 18">
            <a:extLst>
              <a:ext uri="{FF2B5EF4-FFF2-40B4-BE49-F238E27FC236}">
                <a16:creationId xmlns:a16="http://schemas.microsoft.com/office/drawing/2014/main" id="{C7F3FCCD-7D3B-47CC-9F24-78C75AE06611}"/>
              </a:ext>
            </a:extLst>
          </p:cNvPr>
          <p:cNvSpPr/>
          <p:nvPr/>
        </p:nvSpPr>
        <p:spPr>
          <a:xfrm>
            <a:off x="7400926" y="121341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0" name="Rectangle: Rounded Corners 19">
            <a:extLst>
              <a:ext uri="{FF2B5EF4-FFF2-40B4-BE49-F238E27FC236}">
                <a16:creationId xmlns:a16="http://schemas.microsoft.com/office/drawing/2014/main" id="{B2EEF20F-6B26-40BE-8C7D-394C672A5594}"/>
              </a:ext>
            </a:extLst>
          </p:cNvPr>
          <p:cNvSpPr/>
          <p:nvPr/>
        </p:nvSpPr>
        <p:spPr>
          <a:xfrm>
            <a:off x="9651932" y="1212944"/>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1" name="Rectangle: Rounded Corners 20">
            <a:extLst>
              <a:ext uri="{FF2B5EF4-FFF2-40B4-BE49-F238E27FC236}">
                <a16:creationId xmlns:a16="http://schemas.microsoft.com/office/drawing/2014/main" id="{AF0C6531-574B-45F9-9D7B-D8AD9C78116F}"/>
              </a:ext>
            </a:extLst>
          </p:cNvPr>
          <p:cNvSpPr/>
          <p:nvPr/>
        </p:nvSpPr>
        <p:spPr>
          <a:xfrm>
            <a:off x="8902565"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5" name="Rectangle: Rounded Corners 24">
            <a:extLst>
              <a:ext uri="{FF2B5EF4-FFF2-40B4-BE49-F238E27FC236}">
                <a16:creationId xmlns:a16="http://schemas.microsoft.com/office/drawing/2014/main" id="{41A4C36F-45E2-49F6-92B4-3167E5E4E879}"/>
              </a:ext>
            </a:extLst>
          </p:cNvPr>
          <p:cNvSpPr/>
          <p:nvPr/>
        </p:nvSpPr>
        <p:spPr>
          <a:xfrm>
            <a:off x="8150293"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6" name="Rectangle: Rounded Corners 25">
            <a:extLst>
              <a:ext uri="{FF2B5EF4-FFF2-40B4-BE49-F238E27FC236}">
                <a16:creationId xmlns:a16="http://schemas.microsoft.com/office/drawing/2014/main" id="{3D08F074-B056-48EC-9933-39F30D893FFD}"/>
              </a:ext>
            </a:extLst>
          </p:cNvPr>
          <p:cNvSpPr/>
          <p:nvPr/>
        </p:nvSpPr>
        <p:spPr>
          <a:xfrm>
            <a:off x="6648654" y="1781175"/>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1" name="Rectangle: Rounded Corners 30">
            <a:extLst>
              <a:ext uri="{FF2B5EF4-FFF2-40B4-BE49-F238E27FC236}">
                <a16:creationId xmlns:a16="http://schemas.microsoft.com/office/drawing/2014/main" id="{23E41656-9D49-46ED-9014-8817C8AEE3B5}"/>
              </a:ext>
            </a:extLst>
          </p:cNvPr>
          <p:cNvSpPr/>
          <p:nvPr/>
        </p:nvSpPr>
        <p:spPr>
          <a:xfrm>
            <a:off x="7400926" y="178117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2" name="Rectangle: Rounded Corners 31">
            <a:extLst>
              <a:ext uri="{FF2B5EF4-FFF2-40B4-BE49-F238E27FC236}">
                <a16:creationId xmlns:a16="http://schemas.microsoft.com/office/drawing/2014/main" id="{4AD078F6-D5DB-4450-A088-3502F56599CB}"/>
              </a:ext>
            </a:extLst>
          </p:cNvPr>
          <p:cNvSpPr/>
          <p:nvPr/>
        </p:nvSpPr>
        <p:spPr>
          <a:xfrm>
            <a:off x="8150293" y="1780703"/>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3" name="Rectangle: Rounded Corners 32">
            <a:extLst>
              <a:ext uri="{FF2B5EF4-FFF2-40B4-BE49-F238E27FC236}">
                <a16:creationId xmlns:a16="http://schemas.microsoft.com/office/drawing/2014/main" id="{EBB231AE-EE68-4E4C-B26F-FF01B62BAE67}"/>
              </a:ext>
            </a:extLst>
          </p:cNvPr>
          <p:cNvSpPr/>
          <p:nvPr/>
        </p:nvSpPr>
        <p:spPr>
          <a:xfrm>
            <a:off x="8899660" y="177795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4" name="Rectangle: Rounded Corners 33">
            <a:extLst>
              <a:ext uri="{FF2B5EF4-FFF2-40B4-BE49-F238E27FC236}">
                <a16:creationId xmlns:a16="http://schemas.microsoft.com/office/drawing/2014/main" id="{32B6B866-253F-40CE-9DFB-EF95810CCC19}"/>
              </a:ext>
            </a:extLst>
          </p:cNvPr>
          <p:cNvSpPr/>
          <p:nvPr/>
        </p:nvSpPr>
        <p:spPr>
          <a:xfrm>
            <a:off x="9662487" y="177795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5" name="TextBox 34">
            <a:extLst>
              <a:ext uri="{FF2B5EF4-FFF2-40B4-BE49-F238E27FC236}">
                <a16:creationId xmlns:a16="http://schemas.microsoft.com/office/drawing/2014/main" id="{72EA6B18-6A9F-468D-B253-EA1C5ADB236C}"/>
              </a:ext>
            </a:extLst>
          </p:cNvPr>
          <p:cNvSpPr txBox="1"/>
          <p:nvPr/>
        </p:nvSpPr>
        <p:spPr>
          <a:xfrm>
            <a:off x="1202635" y="2892287"/>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36" name="Picture 4" descr="check-mark-icon · Marketing Digital">
            <a:extLst>
              <a:ext uri="{FF2B5EF4-FFF2-40B4-BE49-F238E27FC236}">
                <a16:creationId xmlns:a16="http://schemas.microsoft.com/office/drawing/2014/main" id="{69EE7E14-12F2-4F68-A89F-1DC07CB2A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heck-mark-icon · Marketing Digital">
            <a:extLst>
              <a:ext uri="{FF2B5EF4-FFF2-40B4-BE49-F238E27FC236}">
                <a16:creationId xmlns:a16="http://schemas.microsoft.com/office/drawing/2014/main" id="{1287458D-FDCB-4C8A-9152-7B4DDF202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344330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heck-mark-icon · Marketing Digital">
            <a:extLst>
              <a:ext uri="{FF2B5EF4-FFF2-40B4-BE49-F238E27FC236}">
                <a16:creationId xmlns:a16="http://schemas.microsoft.com/office/drawing/2014/main" id="{9BAB42D8-EE86-46C0-9507-5DE4B6A55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4594492"/>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heck-mark-icon · Marketing Digital">
            <a:extLst>
              <a:ext uri="{FF2B5EF4-FFF2-40B4-BE49-F238E27FC236}">
                <a16:creationId xmlns:a16="http://schemas.microsoft.com/office/drawing/2014/main" id="{A3D0CDCB-FC21-4856-9C78-D43A7C85D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0" y="4018899"/>
            <a:ext cx="302315" cy="302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19F7ED6-CE97-4BAB-BCE0-5BC2B4D986AB}"/>
                  </a:ext>
                </a:extLst>
              </p:cNvPr>
              <p:cNvSpPr txBox="1"/>
              <p:nvPr/>
            </p:nvSpPr>
            <p:spPr>
              <a:xfrm>
                <a:off x="6902055" y="2950129"/>
                <a:ext cx="3594198" cy="1600438"/>
              </a:xfrm>
              <a:prstGeom prst="rect">
                <a:avLst/>
              </a:prstGeom>
              <a:noFill/>
            </p:spPr>
            <p:txBody>
              <a:bodyPr wrap="square" rtlCol="0">
                <a:spAutoFit/>
              </a:bodyPr>
              <a:lstStyle/>
              <a:p>
                <a:r>
                  <a:rPr lang="pt-PT" sz="2400">
                    <a:solidFill>
                      <a:schemeClr val="tx2">
                        <a:lumMod val="90000"/>
                        <a:lumOff val="10000"/>
                      </a:schemeClr>
                    </a:solidFill>
                    <a:latin typeface="Abadi" panose="020B0604020202020204" pitchFamily="34" charset="0"/>
                  </a:rPr>
                  <a:t>Hash </a:t>
                </a:r>
                <a:r>
                  <a:rPr lang="pt-PT" sz="2400" err="1">
                    <a:solidFill>
                      <a:schemeClr val="tx2">
                        <a:lumMod val="90000"/>
                        <a:lumOff val="10000"/>
                      </a:schemeClr>
                    </a:solidFill>
                    <a:latin typeface="Abadi" panose="020B0604020202020204" pitchFamily="34" charset="0"/>
                  </a:rPr>
                  <a:t>Function</a:t>
                </a:r>
                <a:r>
                  <a:rPr lang="pt-PT" sz="2400">
                    <a:solidFill>
                      <a:schemeClr val="tx2">
                        <a:lumMod val="90000"/>
                        <a:lumOff val="10000"/>
                      </a:schemeClr>
                    </a:solidFill>
                    <a:latin typeface="Abadi" panose="020B0604020202020204" pitchFamily="34" charset="0"/>
                  </a:rPr>
                  <a:t>:</a:t>
                </a:r>
              </a:p>
              <a:p>
                <a:endParaRPr lang="pt-PT" sz="2400">
                  <a:solidFill>
                    <a:schemeClr val="tx2">
                      <a:lumMod val="90000"/>
                      <a:lumOff val="10000"/>
                    </a:schemeClr>
                  </a:solidFill>
                  <a:latin typeface="Abadi" panose="020B0604020202020204" pitchFamily="34"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37 ∗</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𝑐𝑙𝑖𝑒𝑛𝑡</m:t>
                      </m:r>
                      <m:r>
                        <a:rPr lang="en-US" i="1">
                          <a:latin typeface="Cambria Math" panose="02040503050406030204" pitchFamily="18" charset="0"/>
                        </a:rPr>
                        <m:t>.</m:t>
                      </m:r>
                      <m:r>
                        <a:rPr lang="en-US" i="1">
                          <a:latin typeface="Cambria Math" panose="02040503050406030204" pitchFamily="18" charset="0"/>
                        </a:rPr>
                        <m:t>𝑔𝑒𝑡𝑁𝑖𝑓</m:t>
                      </m:r>
                      <m:r>
                        <a:rPr lang="en-US" i="1">
                          <a:latin typeface="Cambria Math" panose="02040503050406030204" pitchFamily="18" charset="0"/>
                        </a:rPr>
                        <m:t>();</m:t>
                      </m:r>
                    </m:oMath>
                  </m:oMathPara>
                </a14:m>
                <a:endParaRPr lang="pt-PT"/>
              </a:p>
              <a:p>
                <a:endParaRPr lang="pt-PT" sz="1600">
                  <a:solidFill>
                    <a:schemeClr val="tx2">
                      <a:lumMod val="90000"/>
                      <a:lumOff val="10000"/>
                    </a:schemeClr>
                  </a:solidFill>
                  <a:latin typeface="Abadi" panose="020B0604020202020204" pitchFamily="34" charset="0"/>
                </a:endParaRPr>
              </a:p>
              <a:p>
                <a:endParaRPr lang="pt-PT" sz="1600">
                  <a:solidFill>
                    <a:schemeClr val="tx2">
                      <a:lumMod val="90000"/>
                      <a:lumOff val="10000"/>
                    </a:schemeClr>
                  </a:solidFill>
                  <a:latin typeface="Abadi" panose="020B0604020202020204" pitchFamily="34" charset="0"/>
                </a:endParaRPr>
              </a:p>
            </p:txBody>
          </p:sp>
        </mc:Choice>
        <mc:Fallback xmlns="">
          <p:sp>
            <p:nvSpPr>
              <p:cNvPr id="40" name="TextBox 39">
                <a:extLst>
                  <a:ext uri="{FF2B5EF4-FFF2-40B4-BE49-F238E27FC236}">
                    <a16:creationId xmlns:a16="http://schemas.microsoft.com/office/drawing/2014/main" id="{719F7ED6-CE97-4BAB-BCE0-5BC2B4D986AB}"/>
                  </a:ext>
                </a:extLst>
              </p:cNvPr>
              <p:cNvSpPr txBox="1">
                <a:spLocks noRot="1" noChangeAspect="1" noMove="1" noResize="1" noEditPoints="1" noAdjustHandles="1" noChangeArrowheads="1" noChangeShapeType="1" noTextEdit="1"/>
              </p:cNvSpPr>
              <p:nvPr/>
            </p:nvSpPr>
            <p:spPr>
              <a:xfrm>
                <a:off x="6902055" y="2950129"/>
                <a:ext cx="3594198" cy="1600438"/>
              </a:xfrm>
              <a:prstGeom prst="rect">
                <a:avLst/>
              </a:prstGeom>
              <a:blipFill>
                <a:blip r:embed="rId3"/>
                <a:stretch>
                  <a:fillRect l="-2542" t="-3053"/>
                </a:stretch>
              </a:blipFill>
            </p:spPr>
            <p:txBody>
              <a:bodyPr/>
              <a:lstStyle/>
              <a:p>
                <a:r>
                  <a:rPr lang="en-US">
                    <a:noFill/>
                  </a:rPr>
                  <a:t> </a:t>
                </a:r>
              </a:p>
            </p:txBody>
          </p:sp>
        </mc:Fallback>
      </mc:AlternateContent>
      <p:sp>
        <p:nvSpPr>
          <p:cNvPr id="2" name="TextBox 37">
            <a:extLst>
              <a:ext uri="{FF2B5EF4-FFF2-40B4-BE49-F238E27FC236}">
                <a16:creationId xmlns:a16="http://schemas.microsoft.com/office/drawing/2014/main" id="{CC91BE37-A1B1-42DE-AF17-7C575054521E}"/>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Tree>
    <p:extLst>
      <p:ext uri="{BB962C8B-B14F-4D97-AF65-F5344CB8AC3E}">
        <p14:creationId xmlns:p14="http://schemas.microsoft.com/office/powerpoint/2010/main" val="383072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 name="Rectangle: Rounded Corners 2">
            <a:extLst>
              <a:ext uri="{FF2B5EF4-FFF2-40B4-BE49-F238E27FC236}">
                <a16:creationId xmlns:a16="http://schemas.microsoft.com/office/drawing/2014/main" id="{E55F4711-1B24-4296-8BCC-6B950F4A2997}"/>
              </a:ext>
            </a:extLst>
          </p:cNvPr>
          <p:cNvSpPr/>
          <p:nvPr/>
        </p:nvSpPr>
        <p:spPr>
          <a:xfrm>
            <a:off x="7448550" y="1133061"/>
            <a:ext cx="1029527" cy="9839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2" name="Rectangle: Rounded Corners 41">
            <a:extLst>
              <a:ext uri="{FF2B5EF4-FFF2-40B4-BE49-F238E27FC236}">
                <a16:creationId xmlns:a16="http://schemas.microsoft.com/office/drawing/2014/main" id="{03425604-595E-4932-8B29-ECCEEEDAED04}"/>
              </a:ext>
            </a:extLst>
          </p:cNvPr>
          <p:cNvSpPr/>
          <p:nvPr/>
        </p:nvSpPr>
        <p:spPr>
          <a:xfrm>
            <a:off x="8611426" y="2117035"/>
            <a:ext cx="717068" cy="7060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3" name="Rectangle: Rounded Corners 42">
            <a:extLst>
              <a:ext uri="{FF2B5EF4-FFF2-40B4-BE49-F238E27FC236}">
                <a16:creationId xmlns:a16="http://schemas.microsoft.com/office/drawing/2014/main" id="{4D524E7A-93C2-4E97-9EC5-BE83535859F7}"/>
              </a:ext>
            </a:extLst>
          </p:cNvPr>
          <p:cNvSpPr/>
          <p:nvPr/>
        </p:nvSpPr>
        <p:spPr>
          <a:xfrm>
            <a:off x="8134661" y="3104134"/>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4" name="Rectangle: Rounded Corners 43">
            <a:extLst>
              <a:ext uri="{FF2B5EF4-FFF2-40B4-BE49-F238E27FC236}">
                <a16:creationId xmlns:a16="http://schemas.microsoft.com/office/drawing/2014/main" id="{328442D6-2479-49E3-9F73-5137313785FB}"/>
              </a:ext>
            </a:extLst>
          </p:cNvPr>
          <p:cNvSpPr/>
          <p:nvPr/>
        </p:nvSpPr>
        <p:spPr>
          <a:xfrm>
            <a:off x="9328494" y="3091727"/>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0" name="Title 1">
            <a:extLst>
              <a:ext uri="{FF2B5EF4-FFF2-40B4-BE49-F238E27FC236}">
                <a16:creationId xmlns:a16="http://schemas.microsoft.com/office/drawing/2014/main" id="{A094CADF-3E0B-4014-A52A-94E1FA7BBB03}"/>
              </a:ext>
            </a:extLst>
          </p:cNvPr>
          <p:cNvSpPr txBox="1">
            <a:spLocks/>
          </p:cNvSpPr>
          <p:nvPr/>
        </p:nvSpPr>
        <p:spPr>
          <a:xfrm>
            <a:off x="685800" y="685800"/>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Priority queue</a:t>
            </a:r>
            <a:endParaRPr lang="en-US">
              <a:solidFill>
                <a:schemeClr val="accent6">
                  <a:lumMod val="50000"/>
                </a:schemeClr>
              </a:solidFill>
            </a:endParaRPr>
          </a:p>
        </p:txBody>
      </p:sp>
      <p:sp>
        <p:nvSpPr>
          <p:cNvPr id="21" name="TextBox 20">
            <a:extLst>
              <a:ext uri="{FF2B5EF4-FFF2-40B4-BE49-F238E27FC236}">
                <a16:creationId xmlns:a16="http://schemas.microsoft.com/office/drawing/2014/main" id="{8063CA4A-528B-4B13-A2CC-E119963E4AAD}"/>
              </a:ext>
            </a:extLst>
          </p:cNvPr>
          <p:cNvSpPr txBox="1"/>
          <p:nvPr/>
        </p:nvSpPr>
        <p:spPr>
          <a:xfrm>
            <a:off x="4556364" y="1319509"/>
            <a:ext cx="2486025" cy="461665"/>
          </a:xfrm>
          <a:prstGeom prst="rect">
            <a:avLst/>
          </a:prstGeom>
          <a:noFill/>
        </p:spPr>
        <p:txBody>
          <a:bodyPr wrap="square" rtlCol="0">
            <a:spAutoFit/>
          </a:bodyPr>
          <a:lstStyle/>
          <a:p>
            <a:r>
              <a:rPr lang="en-US" sz="2400">
                <a:solidFill>
                  <a:schemeClr val="tx2"/>
                </a:solidFill>
                <a:latin typeface="+mj-lt"/>
              </a:rPr>
              <a:t>Employees</a:t>
            </a:r>
          </a:p>
        </p:txBody>
      </p:sp>
      <p:sp>
        <p:nvSpPr>
          <p:cNvPr id="22" name="Rectangle: Rounded Corners 21">
            <a:extLst>
              <a:ext uri="{FF2B5EF4-FFF2-40B4-BE49-F238E27FC236}">
                <a16:creationId xmlns:a16="http://schemas.microsoft.com/office/drawing/2014/main" id="{ACCA2909-46AE-4E81-9936-09D45005F547}"/>
              </a:ext>
            </a:extLst>
          </p:cNvPr>
          <p:cNvSpPr/>
          <p:nvPr/>
        </p:nvSpPr>
        <p:spPr>
          <a:xfrm>
            <a:off x="6598133" y="2113948"/>
            <a:ext cx="717068" cy="7060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3" name="Rectangle: Rounded Corners 22">
            <a:extLst>
              <a:ext uri="{FF2B5EF4-FFF2-40B4-BE49-F238E27FC236}">
                <a16:creationId xmlns:a16="http://schemas.microsoft.com/office/drawing/2014/main" id="{176D64E8-6E3E-4325-92FF-173C1B56B2A5}"/>
              </a:ext>
            </a:extLst>
          </p:cNvPr>
          <p:cNvSpPr/>
          <p:nvPr/>
        </p:nvSpPr>
        <p:spPr>
          <a:xfrm>
            <a:off x="7315201" y="3091728"/>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4" name="Rectangle: Rounded Corners 23">
            <a:extLst>
              <a:ext uri="{FF2B5EF4-FFF2-40B4-BE49-F238E27FC236}">
                <a16:creationId xmlns:a16="http://schemas.microsoft.com/office/drawing/2014/main" id="{135E387A-BF11-4D7D-BEE8-74D6B4F25579}"/>
              </a:ext>
            </a:extLst>
          </p:cNvPr>
          <p:cNvSpPr/>
          <p:nvPr/>
        </p:nvSpPr>
        <p:spPr>
          <a:xfrm>
            <a:off x="6121368" y="3105685"/>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5" name="TextBox 24">
            <a:extLst>
              <a:ext uri="{FF2B5EF4-FFF2-40B4-BE49-F238E27FC236}">
                <a16:creationId xmlns:a16="http://schemas.microsoft.com/office/drawing/2014/main" id="{2F2B8475-18CB-4F6D-8261-118A75AEF3FC}"/>
              </a:ext>
            </a:extLst>
          </p:cNvPr>
          <p:cNvSpPr txBox="1"/>
          <p:nvPr/>
        </p:nvSpPr>
        <p:spPr>
          <a:xfrm>
            <a:off x="1202635" y="2892287"/>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26" name="Picture 4" descr="check-mark-icon · Marketing Digital">
            <a:extLst>
              <a:ext uri="{FF2B5EF4-FFF2-40B4-BE49-F238E27FC236}">
                <a16:creationId xmlns:a16="http://schemas.microsoft.com/office/drawing/2014/main" id="{E473F1C2-7499-4950-B50B-5ADF25734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heck-mark-icon · Marketing Digital">
            <a:extLst>
              <a:ext uri="{FF2B5EF4-FFF2-40B4-BE49-F238E27FC236}">
                <a16:creationId xmlns:a16="http://schemas.microsoft.com/office/drawing/2014/main" id="{ADE72003-6A20-4E83-A238-3739CC2AC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344330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heck-mark-icon · Marketing Digital">
            <a:extLst>
              <a:ext uri="{FF2B5EF4-FFF2-40B4-BE49-F238E27FC236}">
                <a16:creationId xmlns:a16="http://schemas.microsoft.com/office/drawing/2014/main" id="{3A21DCA2-801C-4B9D-9802-902564396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0" y="4018899"/>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heck-mark-icon · Marketing Digital">
            <a:extLst>
              <a:ext uri="{FF2B5EF4-FFF2-40B4-BE49-F238E27FC236}">
                <a16:creationId xmlns:a16="http://schemas.microsoft.com/office/drawing/2014/main" id="{5D319237-3FA4-452F-9D6A-04B9B39E8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31" y="4594492"/>
            <a:ext cx="302315" cy="30231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70858100-D258-4A2F-9767-CF208D2303DC}"/>
              </a:ext>
            </a:extLst>
          </p:cNvPr>
          <p:cNvSpPr txBox="1"/>
          <p:nvPr/>
        </p:nvSpPr>
        <p:spPr>
          <a:xfrm>
            <a:off x="7777740" y="4177444"/>
            <a:ext cx="3594198" cy="830997"/>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Font typeface="+mj-lt"/>
              <a:buAutoNum type="arabicPeriod"/>
            </a:pPr>
            <a:r>
              <a:rPr lang="pt-PT" sz="1600" err="1">
                <a:solidFill>
                  <a:schemeClr val="tx2">
                    <a:lumMod val="90000"/>
                    <a:lumOff val="10000"/>
                  </a:schemeClr>
                </a:solidFill>
                <a:latin typeface="Abadi"/>
              </a:rPr>
              <a:t>Number</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of</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maintenances</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executed</a:t>
            </a:r>
            <a:endParaRPr lang="pt-PT" sz="1600" err="1">
              <a:solidFill>
                <a:schemeClr val="tx2">
                  <a:lumMod val="90000"/>
                  <a:lumOff val="10000"/>
                </a:schemeClr>
              </a:solidFill>
              <a:latin typeface="Abadi" panose="020B0604020202020204" pitchFamily="34" charset="0"/>
            </a:endParaRPr>
          </a:p>
          <a:p>
            <a:pPr marL="342900" indent="-342900">
              <a:buFont typeface="+mj-lt"/>
              <a:buAutoNum type="arabicPeriod"/>
            </a:pPr>
            <a:r>
              <a:rPr lang="pt-PT" sz="1600" err="1">
                <a:solidFill>
                  <a:schemeClr val="tx2">
                    <a:lumMod val="90000"/>
                    <a:lumOff val="10000"/>
                  </a:schemeClr>
                </a:solidFill>
                <a:latin typeface="Abadi"/>
              </a:rPr>
              <a:t>Evaluation</a:t>
            </a:r>
            <a:endParaRPr lang="pt-PT" sz="1600" err="1">
              <a:solidFill>
                <a:schemeClr val="tx2">
                  <a:lumMod val="90000"/>
                  <a:lumOff val="10000"/>
                </a:schemeClr>
              </a:solidFill>
              <a:latin typeface="Abadi" panose="020B0604020202020204" pitchFamily="34" charset="0"/>
            </a:endParaRPr>
          </a:p>
        </p:txBody>
      </p:sp>
      <p:sp>
        <p:nvSpPr>
          <p:cNvPr id="6" name="CaixaDeTexto 5">
            <a:extLst>
              <a:ext uri="{FF2B5EF4-FFF2-40B4-BE49-F238E27FC236}">
                <a16:creationId xmlns:a16="http://schemas.microsoft.com/office/drawing/2014/main" id="{B37A6EFD-E4B3-4200-B2EF-BEA90756EB8F}"/>
              </a:ext>
            </a:extLst>
          </p:cNvPr>
          <p:cNvSpPr txBox="1"/>
          <p:nvPr/>
        </p:nvSpPr>
        <p:spPr>
          <a:xfrm>
            <a:off x="3299160" y="4596564"/>
            <a:ext cx="4249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ServiceProviderType</a:t>
            </a:r>
            <a:r>
              <a:rPr lang="pt-PT" b="1">
                <a:solidFill>
                  <a:schemeClr val="tx2"/>
                </a:solidFill>
                <a:latin typeface="Goudy Old Style"/>
              </a:rPr>
              <a:t>    ServiceProvider*</a:t>
            </a:r>
          </a:p>
        </p:txBody>
      </p:sp>
      <p:cxnSp>
        <p:nvCxnSpPr>
          <p:cNvPr id="33" name="Conexão reta unidirecional 32">
            <a:extLst>
              <a:ext uri="{FF2B5EF4-FFF2-40B4-BE49-F238E27FC236}">
                <a16:creationId xmlns:a16="http://schemas.microsoft.com/office/drawing/2014/main" id="{20130D1B-F105-4407-AA92-167341D900DB}"/>
              </a:ext>
            </a:extLst>
          </p:cNvPr>
          <p:cNvCxnSpPr>
            <a:cxnSpLocks/>
          </p:cNvCxnSpPr>
          <p:nvPr/>
        </p:nvCxnSpPr>
        <p:spPr>
          <a:xfrm>
            <a:off x="4500097" y="5348918"/>
            <a:ext cx="1837749" cy="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43">
            <a:extLst>
              <a:ext uri="{FF2B5EF4-FFF2-40B4-BE49-F238E27FC236}">
                <a16:creationId xmlns:a16="http://schemas.microsoft.com/office/drawing/2014/main" id="{61B8DFD8-0A16-46A2-AA07-ECC7061BF7A5}"/>
              </a:ext>
            </a:extLst>
          </p:cNvPr>
          <p:cNvSpPr/>
          <p:nvPr/>
        </p:nvSpPr>
        <p:spPr>
          <a:xfrm>
            <a:off x="3992489" y="5175194"/>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35" name="Rectangle: Rounded Corners 43">
            <a:extLst>
              <a:ext uri="{FF2B5EF4-FFF2-40B4-BE49-F238E27FC236}">
                <a16:creationId xmlns:a16="http://schemas.microsoft.com/office/drawing/2014/main" id="{E3DFE12E-AA33-4FD1-A647-AC64D01631BB}"/>
              </a:ext>
            </a:extLst>
          </p:cNvPr>
          <p:cNvSpPr/>
          <p:nvPr/>
        </p:nvSpPr>
        <p:spPr>
          <a:xfrm>
            <a:off x="6426899" y="5186134"/>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7" name="CaixaDeTexto 36">
            <a:extLst>
              <a:ext uri="{FF2B5EF4-FFF2-40B4-BE49-F238E27FC236}">
                <a16:creationId xmlns:a16="http://schemas.microsoft.com/office/drawing/2014/main" id="{1ABB99BD-B518-43B0-9241-ACDE72A7E1BF}"/>
              </a:ext>
            </a:extLst>
          </p:cNvPr>
          <p:cNvSpPr txBox="1"/>
          <p:nvPr/>
        </p:nvSpPr>
        <p:spPr>
          <a:xfrm>
            <a:off x="2888081" y="5599196"/>
            <a:ext cx="49008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ContractedEmployeeType</a:t>
            </a:r>
            <a:r>
              <a:rPr lang="pt-PT" b="1">
                <a:solidFill>
                  <a:schemeClr val="tx2"/>
                </a:solidFill>
                <a:latin typeface="Goudy Old Style"/>
              </a:rPr>
              <a:t>   </a:t>
            </a:r>
            <a:r>
              <a:rPr lang="pt-PT" b="1" err="1">
                <a:solidFill>
                  <a:schemeClr val="tx2"/>
                </a:solidFill>
                <a:latin typeface="Goudy Old Style"/>
              </a:rPr>
              <a:t>ContractedEmployee</a:t>
            </a:r>
            <a:r>
              <a:rPr lang="pt-PT" b="1">
                <a:solidFill>
                  <a:schemeClr val="tx2"/>
                </a:solidFill>
                <a:latin typeface="Goudy Old Style"/>
              </a:rPr>
              <a:t>*</a:t>
            </a:r>
          </a:p>
        </p:txBody>
      </p:sp>
      <p:sp>
        <p:nvSpPr>
          <p:cNvPr id="39" name="TextBox 29">
            <a:extLst>
              <a:ext uri="{FF2B5EF4-FFF2-40B4-BE49-F238E27FC236}">
                <a16:creationId xmlns:a16="http://schemas.microsoft.com/office/drawing/2014/main" id="{06BA6F43-0998-45DB-AFE9-3AAFFAC1841C}"/>
              </a:ext>
            </a:extLst>
          </p:cNvPr>
          <p:cNvSpPr txBox="1"/>
          <p:nvPr/>
        </p:nvSpPr>
        <p:spPr>
          <a:xfrm>
            <a:off x="7787766" y="5139970"/>
            <a:ext cx="3754619" cy="830997"/>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Font typeface="+mj-lt"/>
              <a:buAutoNum type="arabicPeriod"/>
            </a:pPr>
            <a:r>
              <a:rPr lang="pt-PT" sz="1600" err="1">
                <a:solidFill>
                  <a:schemeClr val="tx2">
                    <a:lumMod val="90000"/>
                    <a:lumOff val="10000"/>
                  </a:schemeClr>
                </a:solidFill>
                <a:latin typeface="Abadi"/>
              </a:rPr>
              <a:t>Evaluation</a:t>
            </a:r>
            <a:endParaRPr lang="pt-PT" sz="1600" err="1">
              <a:solidFill>
                <a:schemeClr val="tx2">
                  <a:lumMod val="90000"/>
                  <a:lumOff val="10000"/>
                </a:schemeClr>
              </a:solidFill>
              <a:latin typeface="Abadi" panose="020B0604020202020204" pitchFamily="34" charset="0"/>
            </a:endParaRPr>
          </a:p>
          <a:p>
            <a:pPr marL="342900" indent="-342900">
              <a:buAutoNum type="arabicPeriod"/>
            </a:pPr>
            <a:r>
              <a:rPr lang="pt-PT" sz="1600" err="1">
                <a:solidFill>
                  <a:schemeClr val="tx2">
                    <a:lumMod val="90000"/>
                    <a:lumOff val="10000"/>
                  </a:schemeClr>
                </a:solidFill>
                <a:latin typeface="Abadi"/>
              </a:rPr>
              <a:t>Number</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of</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clients</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associated</a:t>
            </a:r>
            <a:endParaRPr lang="pt-PT" sz="1600" err="1">
              <a:solidFill>
                <a:schemeClr val="tx2">
                  <a:lumMod val="90000"/>
                  <a:lumOff val="10000"/>
                </a:schemeClr>
              </a:solidFill>
              <a:latin typeface="Abadi" panose="020B0604020202020204" pitchFamily="34" charset="0"/>
            </a:endParaRPr>
          </a:p>
        </p:txBody>
      </p:sp>
      <p:sp>
        <p:nvSpPr>
          <p:cNvPr id="7" name="TextBox 37">
            <a:extLst>
              <a:ext uri="{FF2B5EF4-FFF2-40B4-BE49-F238E27FC236}">
                <a16:creationId xmlns:a16="http://schemas.microsoft.com/office/drawing/2014/main" id="{CAFA1DDA-DE85-455A-9F16-1B191310DCEF}"/>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
        <p:nvSpPr>
          <p:cNvPr id="38" name="Rectangle: Rounded Corners 43">
            <a:extLst>
              <a:ext uri="{FF2B5EF4-FFF2-40B4-BE49-F238E27FC236}">
                <a16:creationId xmlns:a16="http://schemas.microsoft.com/office/drawing/2014/main" id="{1D1BC033-AB9E-4D3A-9B60-7D7E7A6D3048}"/>
              </a:ext>
            </a:extLst>
          </p:cNvPr>
          <p:cNvSpPr/>
          <p:nvPr/>
        </p:nvSpPr>
        <p:spPr>
          <a:xfrm>
            <a:off x="3992489" y="4164249"/>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0" name="Rectangle: Rounded Corners 43">
            <a:extLst>
              <a:ext uri="{FF2B5EF4-FFF2-40B4-BE49-F238E27FC236}">
                <a16:creationId xmlns:a16="http://schemas.microsoft.com/office/drawing/2014/main" id="{4BDAE98E-23E6-4ED2-A6B2-19B73C30DD6B}"/>
              </a:ext>
            </a:extLst>
          </p:cNvPr>
          <p:cNvSpPr/>
          <p:nvPr/>
        </p:nvSpPr>
        <p:spPr>
          <a:xfrm>
            <a:off x="6421663" y="4184504"/>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cxnSp>
        <p:nvCxnSpPr>
          <p:cNvPr id="41" name="Conexão reta unidirecional 32">
            <a:extLst>
              <a:ext uri="{FF2B5EF4-FFF2-40B4-BE49-F238E27FC236}">
                <a16:creationId xmlns:a16="http://schemas.microsoft.com/office/drawing/2014/main" id="{AE25CE71-7A9D-4EEA-913B-E2CE4541AC9B}"/>
              </a:ext>
            </a:extLst>
          </p:cNvPr>
          <p:cNvCxnSpPr>
            <a:cxnSpLocks/>
          </p:cNvCxnSpPr>
          <p:nvPr/>
        </p:nvCxnSpPr>
        <p:spPr>
          <a:xfrm>
            <a:off x="4498113" y="4341941"/>
            <a:ext cx="1837749" cy="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9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5">
            <a:extLst>
              <a:ext uri="{FF2B5EF4-FFF2-40B4-BE49-F238E27FC236}">
                <a16:creationId xmlns:a16="http://schemas.microsoft.com/office/drawing/2014/main" id="{5C8760D9-1488-4406-9CCC-9E0823215484}"/>
              </a:ext>
            </a:extLst>
          </p:cNvPr>
          <p:cNvPicPr>
            <a:picLocks noGrp="1" noChangeAspect="1"/>
          </p:cNvPicPr>
          <p:nvPr>
            <p:ph idx="1"/>
          </p:nvPr>
        </p:nvPicPr>
        <p:blipFill rotWithShape="1">
          <a:blip r:embed="rId2"/>
          <a:srcRect l="27637" t="28641" r="27721" b="27299"/>
          <a:stretch/>
        </p:blipFill>
        <p:spPr>
          <a:xfrm>
            <a:off x="8272001" y="1710024"/>
            <a:ext cx="3004984" cy="2965788"/>
          </a:xfrm>
        </p:spPr>
      </p:pic>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Star of the show</a:t>
            </a:r>
          </a:p>
        </p:txBody>
      </p:sp>
      <p:sp>
        <p:nvSpPr>
          <p:cNvPr id="9" name="Subtítulo 2">
            <a:extLst>
              <a:ext uri="{FF2B5EF4-FFF2-40B4-BE49-F238E27FC236}">
                <a16:creationId xmlns:a16="http://schemas.microsoft.com/office/drawing/2014/main" id="{E91D9E1E-C630-4D04-9BBF-CECE7E501770}"/>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6" name="TextBox 5">
            <a:extLst>
              <a:ext uri="{FF2B5EF4-FFF2-40B4-BE49-F238E27FC236}">
                <a16:creationId xmlns:a16="http://schemas.microsoft.com/office/drawing/2014/main" id="{F0727496-0B7F-458A-8243-CE6090F0C93B}"/>
              </a:ext>
            </a:extLst>
          </p:cNvPr>
          <p:cNvSpPr txBox="1"/>
          <p:nvPr/>
        </p:nvSpPr>
        <p:spPr>
          <a:xfrm>
            <a:off x="888590" y="3810809"/>
            <a:ext cx="7561006" cy="1938992"/>
          </a:xfrm>
          <a:prstGeom prst="rect">
            <a:avLst/>
          </a:prstGeom>
          <a:noFill/>
        </p:spPr>
        <p:txBody>
          <a:bodyPr wrap="square" rtlCol="0">
            <a:spAutoFit/>
          </a:bodyPr>
          <a:lstStyle/>
          <a:p>
            <a:pPr marL="342900" indent="-342900">
              <a:buFont typeface="Arial" panose="020B0604020202020204" pitchFamily="34" charset="0"/>
              <a:buChar char="•"/>
            </a:pPr>
            <a:r>
              <a:rPr lang="pt-PT" sz="2400" err="1">
                <a:solidFill>
                  <a:schemeClr val="tx2"/>
                </a:solidFill>
                <a:latin typeface="+mj-lt"/>
              </a:rPr>
              <a:t>Schedules</a:t>
            </a:r>
            <a:r>
              <a:rPr lang="pt-PT" sz="2400">
                <a:solidFill>
                  <a:schemeClr val="tx2"/>
                </a:solidFill>
                <a:latin typeface="+mj-lt"/>
              </a:rPr>
              <a:t> future </a:t>
            </a:r>
            <a:r>
              <a:rPr lang="pt-PT" sz="2400" err="1">
                <a:solidFill>
                  <a:schemeClr val="tx2"/>
                </a:solidFill>
                <a:latin typeface="+mj-lt"/>
              </a:rPr>
              <a:t>lift</a:t>
            </a:r>
            <a:r>
              <a:rPr lang="pt-PT" sz="2400">
                <a:solidFill>
                  <a:schemeClr val="tx2"/>
                </a:solidFill>
                <a:latin typeface="+mj-lt"/>
              </a:rPr>
              <a:t> </a:t>
            </a:r>
            <a:r>
              <a:rPr lang="pt-PT" sz="2400" err="1">
                <a:solidFill>
                  <a:schemeClr val="tx2"/>
                </a:solidFill>
                <a:latin typeface="+mj-lt"/>
              </a:rPr>
              <a:t>maintenances</a:t>
            </a:r>
            <a:r>
              <a:rPr lang="pt-PT" sz="2400">
                <a:solidFill>
                  <a:schemeClr val="tx2"/>
                </a:solidFill>
                <a:latin typeface="+mj-lt"/>
              </a:rPr>
              <a:t>.</a:t>
            </a:r>
          </a:p>
          <a:p>
            <a:pPr marL="342900" indent="-342900">
              <a:buFont typeface="Arial" panose="020B0604020202020204" pitchFamily="34" charset="0"/>
              <a:buChar char="•"/>
            </a:pPr>
            <a:r>
              <a:rPr lang="pt-PT" sz="2400" err="1">
                <a:solidFill>
                  <a:schemeClr val="tx2"/>
                </a:solidFill>
                <a:latin typeface="+mj-lt"/>
              </a:rPr>
              <a:t>Deals</a:t>
            </a:r>
            <a:r>
              <a:rPr lang="pt-PT" sz="2400">
                <a:solidFill>
                  <a:schemeClr val="tx2"/>
                </a:solidFill>
                <a:latin typeface="+mj-lt"/>
              </a:rPr>
              <a:t> </a:t>
            </a:r>
            <a:r>
              <a:rPr lang="pt-PT" sz="2400" err="1">
                <a:solidFill>
                  <a:schemeClr val="tx2"/>
                </a:solidFill>
                <a:latin typeface="+mj-lt"/>
              </a:rPr>
              <a:t>with</a:t>
            </a:r>
            <a:r>
              <a:rPr lang="pt-PT" sz="2400">
                <a:solidFill>
                  <a:schemeClr val="tx2"/>
                </a:solidFill>
                <a:latin typeface="+mj-lt"/>
              </a:rPr>
              <a:t> </a:t>
            </a:r>
            <a:r>
              <a:rPr lang="pt-PT" sz="2400" err="1">
                <a:solidFill>
                  <a:schemeClr val="tx2"/>
                </a:solidFill>
                <a:latin typeface="+mj-lt"/>
              </a:rPr>
              <a:t>maintenances</a:t>
            </a:r>
            <a:r>
              <a:rPr lang="pt-PT" sz="2400">
                <a:solidFill>
                  <a:schemeClr val="tx2"/>
                </a:solidFill>
                <a:latin typeface="+mj-lt"/>
              </a:rPr>
              <a:t> in real time </a:t>
            </a:r>
            <a:r>
              <a:rPr lang="pt-PT" sz="2400" err="1">
                <a:solidFill>
                  <a:schemeClr val="tx2"/>
                </a:solidFill>
                <a:latin typeface="+mj-lt"/>
              </a:rPr>
              <a:t>automatically</a:t>
            </a:r>
            <a:r>
              <a:rPr lang="pt-PT" sz="2400">
                <a:solidFill>
                  <a:schemeClr val="tx2"/>
                </a:solidFill>
                <a:latin typeface="+mj-lt"/>
              </a:rPr>
              <a:t>.</a:t>
            </a:r>
          </a:p>
          <a:p>
            <a:pPr marL="342900" indent="-342900">
              <a:buFont typeface="Arial" panose="020B0604020202020204" pitchFamily="34" charset="0"/>
              <a:buChar char="•"/>
            </a:pPr>
            <a:r>
              <a:rPr lang="pt-PT" sz="2400" err="1">
                <a:solidFill>
                  <a:schemeClr val="tx2"/>
                </a:solidFill>
                <a:latin typeface="+mj-lt"/>
              </a:rPr>
              <a:t>Achieves</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data.</a:t>
            </a:r>
          </a:p>
          <a:p>
            <a:endParaRPr lang="pt-PT" sz="2400">
              <a:solidFill>
                <a:schemeClr val="tx2"/>
              </a:solidFill>
              <a:latin typeface="+mj-lt"/>
            </a:endParaRPr>
          </a:p>
          <a:p>
            <a:endParaRPr lang="pt-PT" sz="2400">
              <a:solidFill>
                <a:schemeClr val="tx2"/>
              </a:solidFill>
              <a:latin typeface="+mj-lt"/>
            </a:endParaRPr>
          </a:p>
        </p:txBody>
      </p:sp>
      <p:sp>
        <p:nvSpPr>
          <p:cNvPr id="7" name="TextBox 6">
            <a:extLst>
              <a:ext uri="{FF2B5EF4-FFF2-40B4-BE49-F238E27FC236}">
                <a16:creationId xmlns:a16="http://schemas.microsoft.com/office/drawing/2014/main" id="{A9F54ECA-4EE7-448F-9CDB-67A8372E8330}"/>
              </a:ext>
            </a:extLst>
          </p:cNvPr>
          <p:cNvSpPr txBox="1"/>
          <p:nvPr/>
        </p:nvSpPr>
        <p:spPr>
          <a:xfrm>
            <a:off x="888590" y="2361921"/>
            <a:ext cx="5404056" cy="830997"/>
          </a:xfrm>
          <a:prstGeom prst="rect">
            <a:avLst/>
          </a:prstGeom>
          <a:noFill/>
        </p:spPr>
        <p:txBody>
          <a:bodyPr wrap="square" rtlCol="0">
            <a:spAutoFit/>
          </a:bodyPr>
          <a:lstStyle/>
          <a:p>
            <a:r>
              <a:rPr lang="pt-PT" sz="2400" b="1">
                <a:solidFill>
                  <a:schemeClr val="tx2"/>
                </a:solidFill>
                <a:latin typeface="+mj-lt"/>
              </a:rPr>
              <a:t>Time </a:t>
            </a:r>
            <a:r>
              <a:rPr lang="pt-PT" sz="2400" b="1" err="1">
                <a:solidFill>
                  <a:schemeClr val="tx2"/>
                </a:solidFill>
                <a:latin typeface="+mj-lt"/>
              </a:rPr>
              <a:t>can’t</a:t>
            </a:r>
            <a:r>
              <a:rPr lang="pt-PT" sz="2400" b="1">
                <a:solidFill>
                  <a:schemeClr val="tx2"/>
                </a:solidFill>
                <a:latin typeface="+mj-lt"/>
              </a:rPr>
              <a:t> stop </a:t>
            </a:r>
            <a:r>
              <a:rPr lang="pt-PT" sz="2400" b="1" err="1">
                <a:solidFill>
                  <a:schemeClr val="tx2"/>
                </a:solidFill>
                <a:latin typeface="+mj-lt"/>
              </a:rPr>
              <a:t>Pitch</a:t>
            </a:r>
            <a:endParaRPr lang="pt-PT" sz="2400" b="1">
              <a:solidFill>
                <a:schemeClr val="tx2"/>
              </a:solidFill>
              <a:latin typeface="+mj-lt"/>
            </a:endParaRPr>
          </a:p>
          <a:p>
            <a:r>
              <a:rPr lang="pt-PT" sz="2400" b="1" err="1">
                <a:solidFill>
                  <a:schemeClr val="tx2"/>
                </a:solidFill>
                <a:latin typeface="+mj-lt"/>
              </a:rPr>
              <a:t>Past</a:t>
            </a:r>
            <a:r>
              <a:rPr lang="pt-PT" sz="2400" b="1">
                <a:solidFill>
                  <a:schemeClr val="tx2"/>
                </a:solidFill>
                <a:latin typeface="+mj-lt"/>
              </a:rPr>
              <a:t>, </a:t>
            </a:r>
            <a:r>
              <a:rPr lang="pt-PT" sz="2400" b="1" err="1">
                <a:solidFill>
                  <a:schemeClr val="tx2"/>
                </a:solidFill>
                <a:latin typeface="+mj-lt"/>
              </a:rPr>
              <a:t>Present</a:t>
            </a:r>
            <a:r>
              <a:rPr lang="pt-PT" sz="2400" b="1">
                <a:solidFill>
                  <a:schemeClr val="tx2"/>
                </a:solidFill>
                <a:latin typeface="+mj-lt"/>
              </a:rPr>
              <a:t> &amp; Future </a:t>
            </a:r>
            <a:r>
              <a:rPr lang="pt-PT" sz="2400" b="1" err="1">
                <a:solidFill>
                  <a:schemeClr val="tx2"/>
                </a:solidFill>
                <a:latin typeface="+mj-lt"/>
              </a:rPr>
              <a:t>is</a:t>
            </a:r>
            <a:r>
              <a:rPr lang="pt-PT" sz="2400" b="1">
                <a:solidFill>
                  <a:schemeClr val="tx2"/>
                </a:solidFill>
                <a:latin typeface="+mj-lt"/>
              </a:rPr>
              <a:t> in </a:t>
            </a:r>
            <a:r>
              <a:rPr lang="pt-PT" sz="2400" b="1" err="1">
                <a:solidFill>
                  <a:schemeClr val="tx2"/>
                </a:solidFill>
                <a:latin typeface="+mj-lt"/>
              </a:rPr>
              <a:t>our</a:t>
            </a:r>
            <a:r>
              <a:rPr lang="pt-PT" sz="2400" b="1">
                <a:solidFill>
                  <a:schemeClr val="tx2"/>
                </a:solidFill>
                <a:latin typeface="+mj-lt"/>
              </a:rPr>
              <a:t> </a:t>
            </a:r>
            <a:r>
              <a:rPr lang="pt-PT" sz="2400" b="1" err="1">
                <a:solidFill>
                  <a:schemeClr val="tx2"/>
                </a:solidFill>
                <a:latin typeface="+mj-lt"/>
              </a:rPr>
              <a:t>control</a:t>
            </a:r>
            <a:r>
              <a:rPr lang="pt-PT" sz="2400" b="1">
                <a:solidFill>
                  <a:schemeClr val="tx2"/>
                </a:solidFill>
                <a:latin typeface="+mj-lt"/>
              </a:rPr>
              <a:t>. </a:t>
            </a:r>
          </a:p>
        </p:txBody>
      </p:sp>
    </p:spTree>
    <p:extLst>
      <p:ext uri="{BB962C8B-B14F-4D97-AF65-F5344CB8AC3E}">
        <p14:creationId xmlns:p14="http://schemas.microsoft.com/office/powerpoint/2010/main" val="2581481617"/>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Ecrã Panorâmico</PresentationFormat>
  <Slides>10</Slides>
  <Notes>3</Notes>
  <HiddenSlides>0</HiddenSlides>
  <ScaleCrop>false</ScaleCrop>
  <HeadingPairs>
    <vt:vector size="4" baseType="variant">
      <vt:variant>
        <vt:lpstr>Tema</vt:lpstr>
      </vt:variant>
      <vt:variant>
        <vt:i4>2</vt:i4>
      </vt:variant>
      <vt:variant>
        <vt:lpstr>Títulos dos diapositivos</vt:lpstr>
      </vt:variant>
      <vt:variant>
        <vt:i4>10</vt:i4>
      </vt:variant>
    </vt:vector>
  </HeadingPairs>
  <TitlesOfParts>
    <vt:vector size="12" baseType="lpstr">
      <vt:lpstr>ClassicFrameVTI</vt:lpstr>
      <vt:lpstr>Custom Design</vt:lpstr>
      <vt:lpstr>Pitch    EMPRESA DE ELEVADORES</vt:lpstr>
      <vt:lpstr>PITCH</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EMPRESA DE ELEVADORES</dc:title>
  <dc:creator>Ana Beatriz Melo Aguiar</dc:creator>
  <cp:revision>2</cp:revision>
  <dcterms:created xsi:type="dcterms:W3CDTF">2020-11-18T09:48:29Z</dcterms:created>
  <dcterms:modified xsi:type="dcterms:W3CDTF">2021-01-03T22:24:47Z</dcterms:modified>
</cp:coreProperties>
</file>