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1096" r:id="rId4"/>
    <p:sldId id="1109" r:id="rId5"/>
    <p:sldId id="1110" r:id="rId6"/>
    <p:sldId id="1097" r:id="rId7"/>
    <p:sldId id="1098" r:id="rId8"/>
    <p:sldId id="1105" r:id="rId9"/>
    <p:sldId id="1099" r:id="rId10"/>
    <p:sldId id="1100" r:id="rId11"/>
    <p:sldId id="1106" r:id="rId12"/>
    <p:sldId id="1111" r:id="rId13"/>
    <p:sldId id="1112" r:id="rId14"/>
    <p:sldId id="1107" r:id="rId15"/>
    <p:sldId id="1101" r:id="rId16"/>
    <p:sldId id="1102" r:id="rId17"/>
    <p:sldId id="1108" r:id="rId18"/>
    <p:sldId id="1103" r:id="rId19"/>
    <p:sldId id="1104" r:id="rId20"/>
    <p:sldId id="1113" r:id="rId21"/>
    <p:sldId id="1114" r:id="rId22"/>
    <p:sldId id="1115" r:id="rId23"/>
    <p:sldId id="1116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2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</a:t>
            </a:r>
            <a:r>
              <a:rPr lang="pt-PT" sz="2400" b="0" dirty="0" err="1">
                <a:solidFill>
                  <a:schemeClr val="bg2"/>
                </a:solidFill>
              </a:rPr>
              <a:t>Junior</a:t>
            </a:r>
            <a:r>
              <a:rPr lang="pt-PT" sz="2400" b="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</a:p>
          <a:p>
            <a:r>
              <a:rPr lang="en-US" sz="2500" dirty="0"/>
              <a:t>	</a:t>
            </a:r>
            <a:r>
              <a:rPr lang="en-US" sz="2500" b="0" dirty="0">
                <a:solidFill>
                  <a:schemeClr val="tx1"/>
                </a:solidFill>
              </a:rPr>
              <a:t>Abstractly the data will consist in 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(Country, Year, M</a:t>
            </a:r>
            <a:r>
              <a:rPr lang="en-US" sz="2500" baseline="-25000" dirty="0">
                <a:solidFill>
                  <a:schemeClr val="tx1"/>
                </a:solidFill>
              </a:rPr>
              <a:t>1</a:t>
            </a:r>
            <a:r>
              <a:rPr lang="en-US" sz="2500" dirty="0">
                <a:solidFill>
                  <a:schemeClr val="tx1"/>
                </a:solidFill>
              </a:rPr>
              <a:t>*, M</a:t>
            </a:r>
            <a:r>
              <a:rPr lang="en-US" sz="2500" baseline="-25000" dirty="0">
                <a:solidFill>
                  <a:schemeClr val="tx1"/>
                </a:solidFill>
              </a:rPr>
              <a:t>2</a:t>
            </a:r>
            <a:r>
              <a:rPr lang="en-US" sz="2500" dirty="0">
                <a:solidFill>
                  <a:schemeClr val="tx1"/>
                </a:solidFill>
              </a:rPr>
              <a:t>*,…)</a:t>
            </a:r>
            <a:endParaRPr lang="en-US" sz="2500" b="0" dirty="0">
              <a:solidFill>
                <a:schemeClr val="tx1"/>
              </a:solidFill>
            </a:endParaRPr>
          </a:p>
          <a:p>
            <a:r>
              <a:rPr lang="en-US" sz="2500" b="0" dirty="0">
                <a:solidFill>
                  <a:schemeClr val="tx1"/>
                </a:solidFill>
              </a:rPr>
              <a:t>	</a:t>
            </a:r>
            <a:r>
              <a:rPr lang="en-US" sz="2000" b="0" dirty="0">
                <a:solidFill>
                  <a:schemeClr val="tx1"/>
                </a:solidFill>
              </a:rPr>
              <a:t>*Metrics used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3600" dirty="0"/>
              <a:t>Dataset type: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Table (by country)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Multidimensional Table (by country, sex, time)</a:t>
            </a:r>
          </a:p>
          <a:p>
            <a:pPr marL="57150" indent="0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solidFill>
                  <a:schemeClr val="bg2"/>
                </a:solidFill>
              </a:rPr>
              <a:t>1 - Participation rate in training and education</a:t>
            </a:r>
          </a:p>
          <a:p>
            <a:pPr lvl="1"/>
            <a:r>
              <a:rPr lang="en-US" sz="2400" dirty="0"/>
              <a:t>	</a:t>
            </a:r>
            <a:r>
              <a:rPr lang="en-US" sz="2500" b="1" dirty="0"/>
              <a:t>“Year” 		: Quantitative</a:t>
            </a:r>
          </a:p>
          <a:p>
            <a:pPr lvl="1"/>
            <a:r>
              <a:rPr lang="en-US" sz="2500" b="1" dirty="0"/>
              <a:t>	“Sex”		: Nominal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2 - Early leavers from education</a:t>
            </a:r>
          </a:p>
          <a:p>
            <a:pPr lvl="1"/>
            <a:r>
              <a:rPr lang="en-US" sz="2400" dirty="0"/>
              <a:t>	</a:t>
            </a:r>
            <a:r>
              <a:rPr lang="en-US" sz="2500" b="1" dirty="0"/>
              <a:t>“Year” 		: Quantitative</a:t>
            </a:r>
          </a:p>
          <a:p>
            <a:pPr lvl="1"/>
            <a:r>
              <a:rPr lang="en-US" sz="2500" b="1" dirty="0"/>
              <a:t>	“Sex”		: Nominal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9239-D832-4794-AA8B-DAA6375A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642FF4-D449-4D70-8C17-996C7DD7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	3 – Average income by level of education</a:t>
            </a:r>
          </a:p>
          <a:p>
            <a:pPr lvl="1"/>
            <a:r>
              <a:rPr lang="en-US" b="0" dirty="0"/>
              <a:t>	</a:t>
            </a:r>
            <a:r>
              <a:rPr lang="en-US" sz="2500" b="1" dirty="0"/>
              <a:t>“Year” 		: Quantitative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2500" b="1" dirty="0"/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4 – Share of household expenditure in books</a:t>
            </a:r>
          </a:p>
          <a:p>
            <a:pPr lvl="1"/>
            <a:r>
              <a:rPr lang="en-US" sz="2500" b="1" dirty="0"/>
              <a:t>	“Year” 		: Quantitative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5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FCE3-1538-45DC-BFBE-ACF2C935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811E17-693E-4280-8B66-99E7A8B0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	5 – Time spent reading</a:t>
            </a:r>
          </a:p>
          <a:p>
            <a:pPr lvl="1"/>
            <a:r>
              <a:rPr lang="en-US" sz="2500" b="0" dirty="0"/>
              <a:t>	</a:t>
            </a:r>
            <a:r>
              <a:rPr lang="en-US" sz="2500" b="1" dirty="0"/>
              <a:t>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</p:txBody>
      </p:sp>
    </p:spTree>
    <p:extLst>
      <p:ext uri="{BB962C8B-B14F-4D97-AF65-F5344CB8AC3E}">
        <p14:creationId xmlns:p14="http://schemas.microsoft.com/office/powerpoint/2010/main" val="325281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Semantics: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Year </a:t>
            </a:r>
            <a:r>
              <a:rPr lang="en-US" sz="2500" b="0" dirty="0">
                <a:solidFill>
                  <a:schemeClr val="tx1"/>
                </a:solidFill>
              </a:rPr>
              <a:t>– year to which the item belongs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Sex </a:t>
            </a:r>
            <a:r>
              <a:rPr lang="en-US" sz="2500" b="0" dirty="0">
                <a:solidFill>
                  <a:schemeClr val="tx1"/>
                </a:solidFill>
              </a:rPr>
              <a:t>– sex of the population to which the item belongs 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Value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b="0" dirty="0">
                <a:solidFill>
                  <a:schemeClr val="tx1"/>
                </a:solidFill>
              </a:rPr>
              <a:t>–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b="0" dirty="0">
                <a:solidFill>
                  <a:schemeClr val="tx1"/>
                </a:solidFill>
              </a:rPr>
              <a:t>it’s correspondent to the metrics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Country </a:t>
            </a:r>
            <a:r>
              <a:rPr lang="en-US" sz="2500" b="0" dirty="0">
                <a:solidFill>
                  <a:schemeClr val="tx1"/>
                </a:solidFill>
              </a:rPr>
              <a:t>– it describes a country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Clean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dirty="0"/>
              <a:t>S</a:t>
            </a:r>
            <a:r>
              <a:rPr lang="en-GB" altLang="en-US" sz="2500" b="0" dirty="0">
                <a:solidFill>
                  <a:schemeClr val="tx1"/>
                </a:solidFill>
              </a:rPr>
              <a:t>tandardize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Clean unwanted attributes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dirty="0"/>
              <a:t>Standardize unknown </a:t>
            </a:r>
            <a:r>
              <a:rPr lang="en-GB" altLang="en-US" sz="2500" b="0" dirty="0">
                <a:solidFill>
                  <a:schemeClr val="tx1"/>
                </a:solidFill>
              </a:rPr>
              <a:t>cell values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Sort rows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Average by country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Gaps in years</a:t>
            </a:r>
          </a:p>
          <a:p>
            <a:pPr lvl="1"/>
            <a:r>
              <a:rPr lang="en-US" sz="2500" dirty="0"/>
              <a:t>Solution: Only use data from corresponding years when merging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Lack of data</a:t>
            </a:r>
          </a:p>
          <a:p>
            <a:pPr lvl="1"/>
            <a:r>
              <a:rPr lang="en-US" sz="2500" dirty="0"/>
              <a:t>Solution: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How many hours, in average, do the countries in EU spend reading?</a:t>
            </a:r>
            <a:endParaRPr lang="pt-PT" sz="2800" dirty="0"/>
          </a:p>
          <a:p>
            <a:pPr lvl="1"/>
            <a:endParaRPr lang="en-US" sz="3600" dirty="0"/>
          </a:p>
          <a:p>
            <a:pPr lvl="0"/>
            <a:endParaRPr lang="en-GB" dirty="0"/>
          </a:p>
          <a:p>
            <a:pPr lvl="0"/>
            <a:r>
              <a:rPr lang="en-GB" dirty="0"/>
              <a:t>What is the average percentage of household expenditure in reading material by country?</a:t>
            </a:r>
            <a:endParaRPr lang="pt-PT" dirty="0"/>
          </a:p>
          <a:p>
            <a:pPr lvl="1"/>
            <a:endParaRPr lang="en-US" sz="3600" dirty="0"/>
          </a:p>
        </p:txBody>
      </p:sp>
      <p:pic>
        <p:nvPicPr>
          <p:cNvPr id="4" name="Imagem 3" descr="Uma imagem com preto, sentado, vermelho, rua&#10;&#10;Descrição gerada automaticamente">
            <a:extLst>
              <a:ext uri="{FF2B5EF4-FFF2-40B4-BE49-F238E27FC236}">
                <a16:creationId xmlns:a16="http://schemas.microsoft.com/office/drawing/2014/main" id="{63FC7291-E8AA-40CE-B547-EE378A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2348880"/>
            <a:ext cx="7279200" cy="816053"/>
          </a:xfrm>
          <a:prstGeom prst="rect">
            <a:avLst/>
          </a:prstGeom>
        </p:spPr>
      </p:pic>
      <p:pic>
        <p:nvPicPr>
          <p:cNvPr id="7" name="Imagem 6" descr="Uma imagem com exterior, texto, sentado, mesa&#10;&#10;Descrição gerada automaticamente">
            <a:extLst>
              <a:ext uri="{FF2B5EF4-FFF2-40B4-BE49-F238E27FC236}">
                <a16:creationId xmlns:a16="http://schemas.microsoft.com/office/drawing/2014/main" id="{913F0F15-5076-463F-A556-443B0000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4869160"/>
            <a:ext cx="7279200" cy="10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7D619-A916-42CF-99B5-EBFB7CC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8E24C3-5C65-439E-A0C7-07D79E49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the reading habits of each country, what is the level of literacy of this country comparing to other EU countries?</a:t>
            </a:r>
            <a:endParaRPr lang="pt-PT" dirty="0"/>
          </a:p>
          <a:p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nao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temos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este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GB" dirty="0"/>
              <a:t>Given a country’s reading habits, what is the rate of dropout?</a:t>
            </a:r>
            <a:endParaRPr lang="pt-PT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CF24EB-60E5-4149-A82F-94C0EBA1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5790079"/>
            <a:ext cx="7279200" cy="489801"/>
          </a:xfrm>
          <a:prstGeom prst="rect">
            <a:avLst/>
          </a:prstGeom>
        </p:spPr>
      </p:pic>
      <p:pic>
        <p:nvPicPr>
          <p:cNvPr id="7" name="Imagem 6" descr="Uma imagem com preto, sentado, vermelho, rua&#10;&#10;Descrição gerada automaticamente">
            <a:extLst>
              <a:ext uri="{FF2B5EF4-FFF2-40B4-BE49-F238E27FC236}">
                <a16:creationId xmlns:a16="http://schemas.microsoft.com/office/drawing/2014/main" id="{82324F10-2133-4CEE-B497-79E4E93E3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4753071"/>
            <a:ext cx="7279200" cy="8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7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2D9AC-79F8-4DB0-8855-78D1CE55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64FFD-1503-45FB-9CC5-C656EDB6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there a correlation between low habit of reading and the high academic success given a country?</a:t>
            </a:r>
            <a:endParaRPr lang="pt-PT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m 4" descr="Uma imagem com preto, sentado, vermelho, rua&#10;&#10;Descrição gerada automaticamente">
            <a:extLst>
              <a:ext uri="{FF2B5EF4-FFF2-40B4-BE49-F238E27FC236}">
                <a16:creationId xmlns:a16="http://schemas.microsoft.com/office/drawing/2014/main" id="{A6EA04E5-1583-4033-A329-4AB6E7169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2924944"/>
            <a:ext cx="7279200" cy="816054"/>
          </a:xfrm>
          <a:prstGeom prst="rect">
            <a:avLst/>
          </a:prstGeom>
        </p:spPr>
      </p:pic>
      <p:pic>
        <p:nvPicPr>
          <p:cNvPr id="7" name="Imagem 6" descr="Uma imagem com preto, laranja, sentado, ecrã&#10;&#10;Descrição gerada automaticamente">
            <a:extLst>
              <a:ext uri="{FF2B5EF4-FFF2-40B4-BE49-F238E27FC236}">
                <a16:creationId xmlns:a16="http://schemas.microsoft.com/office/drawing/2014/main" id="{192C922D-0498-4998-9F43-DBC7BD7A2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5" y="4005064"/>
            <a:ext cx="7279200" cy="9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F4238-C0CD-440B-88E5-4ACA21FE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4D6E21-C229-4B1D-B523-FCC91E67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(under)achievement of students in reading, mathematics and science?</a:t>
            </a:r>
          </a:p>
          <a:p>
            <a:r>
              <a:rPr lang="en-GB" dirty="0">
                <a:highlight>
                  <a:srgbClr val="FFFF00"/>
                </a:highlight>
              </a:rPr>
              <a:t>(</a:t>
            </a:r>
            <a:r>
              <a:rPr lang="en-GB" dirty="0" err="1">
                <a:highlight>
                  <a:srgbClr val="FFFF00"/>
                </a:highlight>
              </a:rPr>
              <a:t>nao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temos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este</a:t>
            </a:r>
            <a:r>
              <a:rPr lang="en-GB" dirty="0">
                <a:highlight>
                  <a:srgbClr val="FFFF00"/>
                </a:highlight>
              </a:rPr>
              <a:t>)</a:t>
            </a:r>
          </a:p>
          <a:p>
            <a:r>
              <a:rPr lang="en-GB" dirty="0"/>
              <a:t>What is the adult participation in learning after leaving the formal education?</a:t>
            </a:r>
            <a:endParaRPr lang="pt-PT" dirty="0"/>
          </a:p>
          <a:p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nao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temos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este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175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9DD7F-DCCE-4138-B400-BBC6D27D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E5A466-089C-496E-8C4D-F2D1CEB8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2780928"/>
            <a:ext cx="8229600" cy="5214974"/>
          </a:xfrm>
        </p:spPr>
        <p:txBody>
          <a:bodyPr>
            <a:normAutofit/>
          </a:bodyPr>
          <a:lstStyle/>
          <a:p>
            <a:r>
              <a:rPr lang="pt-PT" sz="8800" dirty="0" err="1"/>
              <a:t>Questions</a:t>
            </a:r>
            <a:r>
              <a:rPr lang="pt-PT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92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Eurostat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Early leavers from education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4000" dirty="0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CC51C291-8C94-475E-9AF9-76301D0D3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4" y="733721"/>
            <a:ext cx="4474840" cy="1469239"/>
          </a:xfrm>
          <a:prstGeom prst="rect">
            <a:avLst/>
          </a:prstGeom>
        </p:spPr>
      </p:pic>
      <p:pic>
        <p:nvPicPr>
          <p:cNvPr id="7" name="Imagem 6" descr="Uma imagem com fotografia, pessoas, computador, grupo&#10;&#10;Descrição gerada automaticamente">
            <a:extLst>
              <a:ext uri="{FF2B5EF4-FFF2-40B4-BE49-F238E27FC236}">
                <a16:creationId xmlns:a16="http://schemas.microsoft.com/office/drawing/2014/main" id="{0C5F7BA8-1EC0-4B55-8B3E-3606A2712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26" y="2634342"/>
            <a:ext cx="727811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14F0C-F05E-4923-8C72-92155CDF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2EEDB0-E0F7-4BF4-8379-8E237F8C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500" dirty="0"/>
              <a:t>Average income by education level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500" dirty="0"/>
              <a:t>Share of household expense in books/ reading material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D3A171-9B99-460D-97B7-DE1F85C3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9" y="1844101"/>
            <a:ext cx="7279200" cy="757732"/>
          </a:xfrm>
          <a:prstGeom prst="rect">
            <a:avLst/>
          </a:prstGeom>
        </p:spPr>
      </p:pic>
      <p:pic>
        <p:nvPicPr>
          <p:cNvPr id="7" name="Imagem 6" descr="Uma imagem com captura de ecrã, fotografia, ecrã, preto&#10;&#10;Descrição gerada automaticamente">
            <a:extLst>
              <a:ext uri="{FF2B5EF4-FFF2-40B4-BE49-F238E27FC236}">
                <a16:creationId xmlns:a16="http://schemas.microsoft.com/office/drawing/2014/main" id="{B87AD21D-3A4F-4304-8AF3-8CD7346A2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9" y="3917805"/>
            <a:ext cx="7279200" cy="19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C074-6AE6-41AC-9209-18B76971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14ABEB-85CD-4852-9CFE-FB30D064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500" dirty="0" err="1"/>
              <a:t>Average</a:t>
            </a:r>
            <a:r>
              <a:rPr lang="pt-PT" sz="2500" dirty="0"/>
              <a:t> time </a:t>
            </a:r>
            <a:r>
              <a:rPr lang="pt-PT" sz="2500" dirty="0" err="1"/>
              <a:t>spent</a:t>
            </a:r>
            <a:r>
              <a:rPr lang="pt-PT" sz="2500" dirty="0"/>
              <a:t> Reading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500" dirty="0" err="1"/>
              <a:t>Participation</a:t>
            </a:r>
            <a:r>
              <a:rPr lang="pt-PT" sz="2500" dirty="0"/>
              <a:t> rate in </a:t>
            </a:r>
            <a:r>
              <a:rPr lang="pt-PT" sz="2500" dirty="0" err="1"/>
              <a:t>education</a:t>
            </a:r>
            <a:r>
              <a:rPr lang="pt-PT" sz="2500" dirty="0"/>
              <a:t> </a:t>
            </a:r>
            <a:r>
              <a:rPr lang="pt-PT" sz="2500" dirty="0" err="1"/>
              <a:t>and</a:t>
            </a:r>
            <a:r>
              <a:rPr lang="pt-PT" sz="2500" dirty="0"/>
              <a:t> training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</p:txBody>
      </p:sp>
      <p:pic>
        <p:nvPicPr>
          <p:cNvPr id="5" name="Imagem 4" descr="Uma imagem com captura de ecrã, computador, muitos, grupo&#10;&#10;Descrição gerada automaticamente">
            <a:extLst>
              <a:ext uri="{FF2B5EF4-FFF2-40B4-BE49-F238E27FC236}">
                <a16:creationId xmlns:a16="http://schemas.microsoft.com/office/drawing/2014/main" id="{20B9E525-6A26-4E53-B312-971927EF7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7" y="1859721"/>
            <a:ext cx="7279200" cy="1122309"/>
          </a:xfrm>
          <a:prstGeom prst="rect">
            <a:avLst/>
          </a:prstGeom>
        </p:spPr>
      </p:pic>
      <p:pic>
        <p:nvPicPr>
          <p:cNvPr id="7" name="Imagem 6" descr="Uma imagem com captura de ecrã, sala&#10;&#10;Descrição gerada automaticamente">
            <a:extLst>
              <a:ext uri="{FF2B5EF4-FFF2-40B4-BE49-F238E27FC236}">
                <a16:creationId xmlns:a16="http://schemas.microsoft.com/office/drawing/2014/main" id="{AB04C82B-11C1-4921-A4F1-4B4022005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7" y="4005064"/>
            <a:ext cx="7279200" cy="10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0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Reading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Average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Academic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Expenditure in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Participation in education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sz="2500" dirty="0"/>
              <a:t>In the end, we want average values </a:t>
            </a:r>
            <a:r>
              <a:rPr lang="en-US" sz="2500" dirty="0">
                <a:solidFill>
                  <a:schemeClr val="bg2"/>
                </a:solidFill>
              </a:rPr>
              <a:t>by country</a:t>
            </a:r>
            <a:r>
              <a:rPr lang="en-US" sz="2500" dirty="0"/>
              <a:t>…</a:t>
            </a:r>
            <a:endParaRPr lang="en-US" sz="3600" dirty="0"/>
          </a:p>
          <a:p>
            <a:pPr lvl="1"/>
            <a:endParaRPr lang="en-US" sz="3600" dirty="0"/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Users can explore the European Union countries and visualize the existing information for each country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Compare between countries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Understand the correlation between different kinds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3133</TotalTime>
  <Words>358</Words>
  <Application>Microsoft Office PowerPoint</Application>
  <PresentationFormat>Apresentação no Ecrã (4:3)</PresentationFormat>
  <Paragraphs>121</Paragraphs>
  <Slides>23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Apresentação do PowerPoint</vt:lpstr>
      <vt:lpstr>Apresentação do PowerPoint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Apresentação do PowerPoint</vt:lpstr>
      <vt:lpstr>Apresentação do PowerPoint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Apresentação do PowerPoint</vt:lpstr>
      <vt:lpstr>Apresentação do PowerPoint</vt:lpstr>
      <vt:lpstr>Apresentação do PowerPoint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353</cp:revision>
  <dcterms:created xsi:type="dcterms:W3CDTF">2010-04-13T09:45:33Z</dcterms:created>
  <dcterms:modified xsi:type="dcterms:W3CDTF">2019-10-15T17:40:56Z</dcterms:modified>
</cp:coreProperties>
</file>