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1096" r:id="rId4"/>
    <p:sldId id="1097" r:id="rId5"/>
    <p:sldId id="1098" r:id="rId6"/>
    <p:sldId id="1101" r:id="rId7"/>
    <p:sldId id="1102" r:id="rId8"/>
    <p:sldId id="1106" r:id="rId9"/>
    <p:sldId id="1107" r:id="rId10"/>
    <p:sldId id="1108" r:id="rId11"/>
    <p:sldId id="1103" r:id="rId12"/>
    <p:sldId id="1104" r:id="rId13"/>
    <p:sldId id="1105" r:id="rId14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1D3B59"/>
    <a:srgbClr val="663300"/>
    <a:srgbClr val="FF9900"/>
    <a:srgbClr val="66CCFF"/>
    <a:srgbClr val="FF99FF"/>
    <a:srgbClr val="003399"/>
    <a:srgbClr val="EAEAEA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784" autoAdjust="0"/>
  </p:normalViewPr>
  <p:slideViewPr>
    <p:cSldViewPr>
      <p:cViewPr>
        <p:scale>
          <a:sx n="59" d="100"/>
          <a:sy n="59" d="100"/>
        </p:scale>
        <p:origin x="15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36E7-9E00-462E-80A3-32F2BE615C7A}" type="datetimeFigureOut">
              <a:rPr lang="en-US" smtClean="0"/>
              <a:t>01-Oct-19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02CB-D988-47C5-8204-95032A6A7C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E309-ED8D-4193-99AF-E5EA90965E98}" type="datetimeFigureOut">
              <a:rPr lang="en-US" smtClean="0"/>
              <a:pPr/>
              <a:t>01-Oct-19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173-C1DD-4975-94BF-5B9ED67F767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asian_by_Feni_x.jpg"/>
          <p:cNvPicPr>
            <a:picLocks noChangeAspect="1" noChangeArrowheads="1"/>
          </p:cNvPicPr>
          <p:nvPr userDrawn="1"/>
        </p:nvPicPr>
        <p:blipFill>
          <a:blip r:embed="rId2" cstate="print"/>
          <a:srcRect r="24528" b="29245"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1D3B59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336699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01/10/2019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336699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336699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chemeClr val="bg1">
              <a:alpha val="80000"/>
            </a:scheme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33669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7384"/>
            <a:ext cx="9215438" cy="1944216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 err="1"/>
              <a:t>Information</a:t>
            </a:r>
            <a:r>
              <a:rPr lang="pt-PT" sz="4800" b="1" dirty="0"/>
              <a:t> </a:t>
            </a:r>
            <a:r>
              <a:rPr lang="pt-PT" sz="4800" b="1" dirty="0" err="1"/>
              <a:t>Visualization</a:t>
            </a:r>
            <a:br>
              <a:rPr lang="pt-PT" sz="4800" b="1" dirty="0"/>
            </a:br>
            <a:r>
              <a:rPr lang="pt-PT" sz="4800" dirty="0" err="1"/>
              <a:t>Project</a:t>
            </a:r>
            <a:r>
              <a:rPr lang="pt-PT" sz="4800" dirty="0"/>
              <a:t> </a:t>
            </a:r>
            <a:r>
              <a:rPr lang="pt-PT" sz="4800" dirty="0" err="1"/>
              <a:t>Proposal</a:t>
            </a:r>
            <a:r>
              <a:rPr lang="pt-PT" sz="4800" dirty="0"/>
              <a:t> </a:t>
            </a:r>
            <a:r>
              <a:rPr lang="pt-PT" sz="4800" dirty="0" err="1"/>
              <a:t>and</a:t>
            </a:r>
            <a:r>
              <a:rPr lang="pt-PT" sz="4800" dirty="0"/>
              <a:t> </a:t>
            </a:r>
            <a:r>
              <a:rPr lang="pt-PT" sz="4800" dirty="0" err="1"/>
              <a:t>Dataset</a:t>
            </a:r>
            <a:endParaRPr lang="pt-PT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1979712" cy="2286016"/>
          </a:xfrm>
          <a:solidFill>
            <a:schemeClr val="bg1"/>
          </a:solidFill>
        </p:spPr>
        <p:txBody>
          <a:bodyPr/>
          <a:lstStyle/>
          <a:p>
            <a:r>
              <a:rPr lang="pt-PT" sz="4600" dirty="0">
                <a:solidFill>
                  <a:schemeClr val="bg2"/>
                </a:solidFill>
              </a:rPr>
              <a:t>G15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691680" y="4541775"/>
            <a:ext cx="3744416" cy="194421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2400" b="0" dirty="0">
                <a:solidFill>
                  <a:schemeClr val="bg2"/>
                </a:solidFill>
              </a:rPr>
              <a:t>88647 – Yasser  Zacarias</a:t>
            </a:r>
          </a:p>
          <a:p>
            <a:pPr algn="l"/>
            <a:r>
              <a:rPr lang="pt-PT" sz="2400" b="0" dirty="0">
                <a:solidFill>
                  <a:schemeClr val="bg2"/>
                </a:solidFill>
              </a:rPr>
              <a:t>86473 – Margarida Morais</a:t>
            </a:r>
          </a:p>
          <a:p>
            <a:pPr algn="l"/>
            <a:r>
              <a:rPr lang="pt-PT" sz="2400" b="0" dirty="0">
                <a:solidFill>
                  <a:schemeClr val="bg2"/>
                </a:solidFill>
              </a:rPr>
              <a:t>79457 – Maxwell Junior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3561C-1302-432D-9151-970D505D9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ADFCBBA-E97D-4B2A-BA0A-F6820F061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Question 7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b="0" dirty="0">
                <a:solidFill>
                  <a:schemeClr val="tx1"/>
                </a:solidFill>
              </a:rPr>
              <a:t>What is the adult participation in learning after leaving the formal education?</a:t>
            </a:r>
            <a:endParaRPr lang="pt-PT" sz="36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272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04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Data Sample</a:t>
            </a:r>
          </a:p>
        </p:txBody>
      </p:sp>
    </p:spTree>
    <p:extLst>
      <p:ext uri="{BB962C8B-B14F-4D97-AF65-F5344CB8AC3E}">
        <p14:creationId xmlns:p14="http://schemas.microsoft.com/office/powerpoint/2010/main" val="2312607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Sample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(from “time_spent_reading_books_Data.csv”)</a:t>
            </a: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unit; geo; time; sex; value</a:t>
            </a: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time; Belgium; 2010; 4</a:t>
            </a: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(from “underachive_reading_math_science.csv”)</a:t>
            </a: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year;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training_field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country; percentage</a:t>
            </a: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2012; Mathematics; Belgium; 19.6</a:t>
            </a: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(from “early_leavers_edu_and_training.csv”)</a:t>
            </a: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year; country; percentage</a:t>
            </a: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2014; Denmark; 9.5</a:t>
            </a: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(from “household_exp_books_newspapers.csv”)</a:t>
            </a: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year; country;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percentage_of_total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(value)</a:t>
            </a: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2015; Ireland; 0.9</a:t>
            </a:r>
            <a:endParaRPr lang="pt-PT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396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74FC6D5-6BF3-4E77-B12A-66269FAFE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1639084"/>
          </a:xfrm>
        </p:spPr>
        <p:txBody>
          <a:bodyPr>
            <a:normAutofit/>
          </a:bodyPr>
          <a:lstStyle/>
          <a:p>
            <a:pPr algn="ctr"/>
            <a:r>
              <a:rPr lang="pt-PT" sz="9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32739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DOMAIN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24993B22-2D7A-4895-BE90-0C33DB2669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"/>
          <a:stretch/>
        </p:blipFill>
        <p:spPr>
          <a:xfrm>
            <a:off x="-32" y="738166"/>
            <a:ext cx="9144032" cy="61198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4762872" cy="5214974"/>
          </a:xfrm>
        </p:spPr>
        <p:txBody>
          <a:bodyPr>
            <a:noAutofit/>
          </a:bodyPr>
          <a:lstStyle/>
          <a:p>
            <a:r>
              <a:rPr lang="en-US" sz="4000" dirty="0"/>
              <a:t>High level description</a:t>
            </a:r>
          </a:p>
          <a:p>
            <a:r>
              <a:rPr lang="en-US" sz="3600" b="0" dirty="0">
                <a:solidFill>
                  <a:schemeClr val="tx1"/>
                </a:solidFill>
              </a:rPr>
              <a:t>Reading habits Vs : </a:t>
            </a:r>
          </a:p>
          <a:p>
            <a:pPr marL="571500" indent="-5715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600" b="0" dirty="0">
                <a:solidFill>
                  <a:schemeClr val="tx1"/>
                </a:solidFill>
              </a:rPr>
              <a:t>Academic performance</a:t>
            </a:r>
          </a:p>
          <a:p>
            <a:pPr marL="571500" indent="-5715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600" b="0" dirty="0">
                <a:solidFill>
                  <a:schemeClr val="tx1"/>
                </a:solidFill>
              </a:rPr>
              <a:t>Education dropout</a:t>
            </a:r>
          </a:p>
          <a:p>
            <a:pPr marL="571500" indent="-5715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600" b="0" dirty="0">
                <a:solidFill>
                  <a:schemeClr val="tx1"/>
                </a:solidFill>
              </a:rPr>
              <a:t>Level of literacy</a:t>
            </a:r>
          </a:p>
          <a:p>
            <a:pPr marL="571500" indent="-5715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600" b="0" dirty="0">
                <a:solidFill>
                  <a:schemeClr val="tx1"/>
                </a:solidFill>
              </a:rPr>
              <a:t>Education engagement</a:t>
            </a:r>
          </a:p>
        </p:txBody>
      </p:sp>
    </p:spTree>
    <p:extLst>
      <p:ext uri="{BB962C8B-B14F-4D97-AF65-F5344CB8AC3E}">
        <p14:creationId xmlns:p14="http://schemas.microsoft.com/office/powerpoint/2010/main" val="4240120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627357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Dataset description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997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Example</a:t>
            </a:r>
            <a:r>
              <a:rPr lang="pt-PT" sz="6000" dirty="0"/>
              <a:t> QUESTIONS</a:t>
            </a:r>
          </a:p>
        </p:txBody>
      </p:sp>
    </p:spTree>
    <p:extLst>
      <p:ext uri="{BB962C8B-B14F-4D97-AF65-F5344CB8AC3E}">
        <p14:creationId xmlns:p14="http://schemas.microsoft.com/office/powerpoint/2010/main" val="4045494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r>
              <a:rPr lang="en-US" sz="4000" dirty="0"/>
              <a:t>Question 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chemeClr val="tx1"/>
                </a:solidFill>
              </a:rPr>
              <a:t>How many hours, in average, do the countries in EU spend reading?</a:t>
            </a:r>
            <a:endParaRPr lang="en-US" sz="3600" b="0" dirty="0">
              <a:solidFill>
                <a:schemeClr val="tx1"/>
              </a:solidFill>
            </a:endParaRPr>
          </a:p>
          <a:p>
            <a:r>
              <a:rPr lang="en-US" sz="4000" dirty="0"/>
              <a:t>Question 2</a:t>
            </a:r>
            <a:endParaRPr lang="en-US" sz="4000" b="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chemeClr val="tx1"/>
                </a:solidFill>
              </a:rPr>
              <a:t>What is the average percentage of household expenditure in reading material by country?</a:t>
            </a:r>
            <a:endParaRPr 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915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AD707D-A770-4B9C-97F4-8AAB892D3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0C27C91-AF0B-45CD-B194-2AD18E47B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/>
              <a:t>Question 3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b="0" dirty="0">
                <a:solidFill>
                  <a:schemeClr val="tx1"/>
                </a:solidFill>
              </a:rPr>
              <a:t>Given the reading habits of each country, what is the level of literacy of this country comparing to other EU countries?</a:t>
            </a:r>
            <a:endParaRPr lang="en-US" sz="3600" b="0" dirty="0">
              <a:solidFill>
                <a:schemeClr val="tx1"/>
              </a:solidFill>
            </a:endParaRPr>
          </a:p>
          <a:p>
            <a:r>
              <a:rPr lang="en-US" sz="4000" dirty="0"/>
              <a:t>Question 4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900" b="0" dirty="0">
                <a:solidFill>
                  <a:schemeClr val="tx1"/>
                </a:solidFill>
              </a:rPr>
              <a:t>Given a country’s reading habits, what is the rate of dropout?</a:t>
            </a:r>
            <a:endParaRPr lang="en-US" sz="39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408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8C310D-363F-40FD-BF66-EA3322DE8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22FC356-CD21-4BD0-8A1B-190DFFF21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/>
              <a:t>Question 5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b="0" dirty="0">
                <a:solidFill>
                  <a:schemeClr val="tx1"/>
                </a:solidFill>
              </a:rPr>
              <a:t>Is there a correlation between low habit of reading and the high academic success given a country?</a:t>
            </a:r>
            <a:endParaRPr lang="en-US" sz="3600" b="0" dirty="0">
              <a:solidFill>
                <a:schemeClr val="tx1"/>
              </a:solidFill>
            </a:endParaRPr>
          </a:p>
          <a:p>
            <a:r>
              <a:rPr lang="en-US" sz="4000" dirty="0"/>
              <a:t>Question 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600" b="0" dirty="0">
                <a:solidFill>
                  <a:schemeClr val="tx1"/>
                </a:solidFill>
              </a:rPr>
              <a:t>Is there a correlation between low habit of reading and the high academic success given a country?</a:t>
            </a:r>
            <a:endParaRPr lang="en-US" sz="3600" b="0" dirty="0">
              <a:solidFill>
                <a:schemeClr val="tx1"/>
              </a:solidFill>
            </a:endParaRPr>
          </a:p>
          <a:p>
            <a:endParaRPr lang="en-US" sz="4000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4418217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gvip">
  <a:themeElements>
    <a:clrScheme name="GVIP">
      <a:dk1>
        <a:srgbClr val="000000"/>
      </a:dk1>
      <a:lt1>
        <a:srgbClr val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3128</TotalTime>
  <Words>213</Words>
  <Application>Microsoft Office PowerPoint</Application>
  <PresentationFormat>Apresentação no Ecrã (4:3)</PresentationFormat>
  <Paragraphs>58</Paragraphs>
  <Slides>13</Slides>
  <Notes>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Courier New</vt:lpstr>
      <vt:lpstr>template-gvip</vt:lpstr>
      <vt:lpstr>Information Visualization Project Proposal and Dataset</vt:lpstr>
      <vt:lpstr>DOMAIN</vt:lpstr>
      <vt:lpstr>Domain</vt:lpstr>
      <vt:lpstr>DATASET</vt:lpstr>
      <vt:lpstr>Dataset</vt:lpstr>
      <vt:lpstr>Example QUESTIONS</vt:lpstr>
      <vt:lpstr>Questions</vt:lpstr>
      <vt:lpstr>Apresentação do PowerPoint</vt:lpstr>
      <vt:lpstr>Apresentação do PowerPoint</vt:lpstr>
      <vt:lpstr>Apresentação do PowerPoint</vt:lpstr>
      <vt:lpstr>Data Sample</vt:lpstr>
      <vt:lpstr>Data Sample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and Video</dc:title>
  <dc:creator>Daniel</dc:creator>
  <cp:lastModifiedBy>Margarida Morais</cp:lastModifiedBy>
  <cp:revision>343</cp:revision>
  <dcterms:created xsi:type="dcterms:W3CDTF">2010-04-13T09:45:33Z</dcterms:created>
  <dcterms:modified xsi:type="dcterms:W3CDTF">2019-10-01T22:53:36Z</dcterms:modified>
</cp:coreProperties>
</file>