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1096" r:id="rId4"/>
    <p:sldId id="1097" r:id="rId5"/>
    <p:sldId id="1098" r:id="rId6"/>
    <p:sldId id="1101" r:id="rId7"/>
    <p:sldId id="1102" r:id="rId8"/>
    <p:sldId id="1106" r:id="rId9"/>
    <p:sldId id="1107" r:id="rId10"/>
    <p:sldId id="1108" r:id="rId11"/>
    <p:sldId id="1103" r:id="rId12"/>
    <p:sldId id="1104" r:id="rId13"/>
    <p:sldId id="1105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464" autoAdjust="0"/>
  </p:normalViewPr>
  <p:slideViewPr>
    <p:cSldViewPr>
      <p:cViewPr>
        <p:scale>
          <a:sx n="38" d="100"/>
          <a:sy n="38" d="100"/>
        </p:scale>
        <p:origin x="21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02-Oct-19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Description – Reading is important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Motivation: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Reading habits impact on development of cognitive abilities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Creativity 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Think out of the box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Relation between reading habits and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challenges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face </a:t>
            </a:r>
            <a:r>
              <a:rPr lang="pt-PT" dirty="0" err="1"/>
              <a:t>is</a:t>
            </a:r>
            <a:r>
              <a:rPr lang="pt-PT" dirty="0"/>
              <a:t> to </a:t>
            </a:r>
            <a:r>
              <a:rPr lang="pt-PT" dirty="0" err="1"/>
              <a:t>aquire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necessary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reliable</a:t>
            </a:r>
            <a:r>
              <a:rPr lang="pt-PT" dirty="0"/>
              <a:t> </a:t>
            </a:r>
            <a:r>
              <a:rPr lang="pt-PT" dirty="0" err="1"/>
              <a:t>datasets</a:t>
            </a:r>
            <a:r>
              <a:rPr lang="pt-PT" dirty="0"/>
              <a:t> to </a:t>
            </a:r>
            <a:r>
              <a:rPr lang="pt-PT" dirty="0" err="1"/>
              <a:t>answer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questions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are </a:t>
            </a:r>
            <a:r>
              <a:rPr lang="pt-PT" dirty="0" err="1"/>
              <a:t>going</a:t>
            </a:r>
            <a:r>
              <a:rPr lang="pt-PT" dirty="0"/>
              <a:t> to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presented</a:t>
            </a:r>
            <a:r>
              <a:rPr lang="pt-PT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Now</a:t>
            </a:r>
            <a:r>
              <a:rPr lang="pt-PT" dirty="0"/>
              <a:t> Max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going</a:t>
            </a:r>
            <a:r>
              <a:rPr lang="pt-PT" dirty="0"/>
              <a:t> to </a:t>
            </a:r>
            <a:r>
              <a:rPr lang="pt-PT" dirty="0" err="1"/>
              <a:t>present</a:t>
            </a:r>
            <a:r>
              <a:rPr lang="pt-PT" dirty="0"/>
              <a:t> some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questions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intend</a:t>
            </a:r>
            <a:r>
              <a:rPr lang="pt-PT" dirty="0"/>
              <a:t> to </a:t>
            </a:r>
            <a:r>
              <a:rPr lang="pt-PT" dirty="0" err="1"/>
              <a:t>answear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datasets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aquire</a:t>
            </a:r>
            <a:r>
              <a:rPr lang="pt-PT"/>
              <a:t>.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5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02/10/2019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G15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691680" y="4541775"/>
            <a:ext cx="3744416" cy="19442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88647 – Yasser  Zacarias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86473 – Margarida Morais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79457 – Maxwell Junior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3561C-1302-432D-9151-970D505D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DFCBBA-E97D-4B2A-BA0A-F6820F06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 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0" dirty="0">
                <a:solidFill>
                  <a:schemeClr val="tx1"/>
                </a:solidFill>
              </a:rPr>
              <a:t>What is the adult participation in learning after leaving the formal education?</a:t>
            </a:r>
            <a:endParaRPr lang="pt-PT" sz="3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7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“time_spent_reading_books_Data.csv”)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unit; geo; time; sex; value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time; Belgium; 2010; 4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“underachive_reading_math_science.csv”)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training_field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country; percentage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Mathematics; Belgium; 19.6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“early_leavers_edu_and_training.csv”)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year; country; percentage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2014; Denmark; 9.5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“household_exp_books_newspapers.csv”)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year; country;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percentage_of_total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2015; Ireland; 0.9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4FC6D5-6BF3-4E77-B12A-66269FAF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1639084"/>
          </a:xfrm>
        </p:spPr>
        <p:txBody>
          <a:bodyPr>
            <a:normAutofit/>
          </a:bodyPr>
          <a:lstStyle/>
          <a:p>
            <a:pPr algn="ctr"/>
            <a:r>
              <a:rPr lang="pt-PT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27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4993B22-2D7A-4895-BE90-0C33DB2669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"/>
          <a:stretch/>
        </p:blipFill>
        <p:spPr>
          <a:xfrm>
            <a:off x="-32" y="738166"/>
            <a:ext cx="9144032" cy="6119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4762872" cy="5214974"/>
          </a:xfrm>
        </p:spPr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r>
              <a:rPr lang="en-US" sz="3600" b="0" dirty="0">
                <a:solidFill>
                  <a:schemeClr val="tx1"/>
                </a:solidFill>
              </a:rPr>
              <a:t>Reading habits Vs : 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Academic performance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Education dropout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Level of literacy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Education engagement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marL="914400" lvl="1" indent="-457200">
              <a:buFontTx/>
              <a:buChar char="-"/>
            </a:pPr>
            <a:r>
              <a:rPr lang="en-US" dirty="0"/>
              <a:t>Time spent reading books</a:t>
            </a:r>
          </a:p>
          <a:p>
            <a:pPr marL="914400" lvl="1" indent="-457200">
              <a:buFontTx/>
              <a:buChar char="-"/>
            </a:pPr>
            <a:r>
              <a:rPr lang="en-US" dirty="0"/>
              <a:t>Books household expenditure</a:t>
            </a:r>
          </a:p>
          <a:p>
            <a:pPr marL="914400" lvl="1" indent="-457200">
              <a:buFontTx/>
              <a:buChar char="-"/>
            </a:pPr>
            <a:r>
              <a:rPr lang="en-US" dirty="0"/>
              <a:t>Underachievement in mathematics  and science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Main Source : Eurostat and </a:t>
            </a:r>
            <a:r>
              <a:rPr lang="en-US" dirty="0" err="1"/>
              <a:t>PorData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tx1"/>
                </a:solidFill>
              </a:rPr>
              <a:t>How many hours, in average, do the countries in EU spend reading?</a:t>
            </a:r>
            <a:endParaRPr lang="en-US" sz="3600" b="0" dirty="0">
              <a:solidFill>
                <a:schemeClr val="tx1"/>
              </a:solidFill>
            </a:endParaRPr>
          </a:p>
          <a:p>
            <a:r>
              <a:rPr lang="en-US" sz="4000" dirty="0"/>
              <a:t>Question 2</a:t>
            </a:r>
            <a:endParaRPr lang="en-US" sz="4000" b="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tx1"/>
                </a:solidFill>
              </a:rPr>
              <a:t>What is the average percentage of household expenditure in reading material by country?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D707D-A770-4B9C-97F4-8AAB892D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C27C91-AF0B-45CD-B194-2AD18E47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Question 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0" dirty="0">
                <a:solidFill>
                  <a:schemeClr val="tx1"/>
                </a:solidFill>
              </a:rPr>
              <a:t>Given the reading habits of each country, what is the level of literacy of this country comparing to other EU countries?</a:t>
            </a:r>
            <a:endParaRPr lang="en-US" sz="3600" b="0" dirty="0">
              <a:solidFill>
                <a:schemeClr val="tx1"/>
              </a:solidFill>
            </a:endParaRPr>
          </a:p>
          <a:p>
            <a:r>
              <a:rPr lang="en-US" sz="4000" dirty="0"/>
              <a:t>Question 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900" b="0" dirty="0">
                <a:solidFill>
                  <a:schemeClr val="tx1"/>
                </a:solidFill>
              </a:rPr>
              <a:t>Given a country’s reading habits, what is the rate of dropout?</a:t>
            </a:r>
            <a:endParaRPr lang="en-US" sz="39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0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C310D-363F-40FD-BF66-EA3322DE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2FC356-CD21-4BD0-8A1B-190DFFF2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Question 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0" dirty="0">
                <a:solidFill>
                  <a:schemeClr val="tx1"/>
                </a:solidFill>
              </a:rPr>
              <a:t>Is there a correlation between low habit of reading and the high academic success given a country?</a:t>
            </a:r>
            <a:endParaRPr lang="en-US" sz="3600" b="0" dirty="0">
              <a:solidFill>
                <a:schemeClr val="tx1"/>
              </a:solidFill>
            </a:endParaRPr>
          </a:p>
          <a:p>
            <a:r>
              <a:rPr lang="en-US" sz="4000" dirty="0"/>
              <a:t>Question 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b="0" dirty="0">
                <a:solidFill>
                  <a:schemeClr val="tx1"/>
                </a:solidFill>
              </a:rPr>
              <a:t>Is there a correlation between low habit of reading and the high academic success given a country?</a:t>
            </a:r>
            <a:endParaRPr lang="en-US" sz="3600" b="0" dirty="0">
              <a:solidFill>
                <a:schemeClr val="tx1"/>
              </a:solidFill>
            </a:endParaRPr>
          </a:p>
          <a:p>
            <a:endParaRPr lang="en-US" sz="40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182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3175</TotalTime>
  <Words>306</Words>
  <Application>Microsoft Office PowerPoint</Application>
  <PresentationFormat>Apresentação no Ecrã (4:3)</PresentationFormat>
  <Paragraphs>74</Paragraphs>
  <Slides>13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Example QUESTIONS</vt:lpstr>
      <vt:lpstr>Questions</vt:lpstr>
      <vt:lpstr>Apresentação do PowerPoint</vt:lpstr>
      <vt:lpstr>Apresentação do PowerPoint</vt:lpstr>
      <vt:lpstr>Apresentação do PowerPoint</vt:lpstr>
      <vt:lpstr>Data Sample</vt:lpstr>
      <vt:lpstr>Data Sample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Margarida Morais</cp:lastModifiedBy>
  <cp:revision>347</cp:revision>
  <dcterms:created xsi:type="dcterms:W3CDTF">2010-04-13T09:45:33Z</dcterms:created>
  <dcterms:modified xsi:type="dcterms:W3CDTF">2019-10-02T08:21:30Z</dcterms:modified>
</cp:coreProperties>
</file>