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Fernando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c164e9b0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c164e9b0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92645235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92645235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5d11890f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5d11890f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c164e9b0c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c164e9b0c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c164e9b0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c164e9b0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5d24b10a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5d24b10a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Fernando</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92645235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92645235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Fernando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92645235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2645235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Fernando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92645235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92645235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Fernando</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5d11890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5d11890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5d11890f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5d11890f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5d11890f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5d11890f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5d11890f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5d11890f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Spooky Author Identification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Ponaroth Eab, Julie Kasparian, Fernando Mejia, Daniel Preciado, and Margarita Nuridjanian</a:t>
            </a:r>
            <a:endParaRPr/>
          </a:p>
        </p:txBody>
      </p:sp>
      <p:pic>
        <p:nvPicPr>
          <p:cNvPr id="87" name="Google Shape;87;p13"/>
          <p:cNvPicPr preferRelativeResize="0"/>
          <p:nvPr/>
        </p:nvPicPr>
        <p:blipFill>
          <a:blip r:embed="rId3">
            <a:alphaModFix/>
          </a:blip>
          <a:stretch>
            <a:fillRect/>
          </a:stretch>
        </p:blipFill>
        <p:spPr>
          <a:xfrm>
            <a:off x="749825" y="3694600"/>
            <a:ext cx="5971002" cy="1257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a:t>
            </a:r>
            <a:endParaRPr/>
          </a:p>
        </p:txBody>
      </p:sp>
      <p:sp>
        <p:nvSpPr>
          <p:cNvPr id="155" name="Google Shape;155;p22"/>
          <p:cNvSpPr txBox="1"/>
          <p:nvPr>
            <p:ph idx="1" type="body"/>
          </p:nvPr>
        </p:nvSpPr>
        <p:spPr>
          <a:xfrm>
            <a:off x="311700" y="1218350"/>
            <a:ext cx="8520600" cy="118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best classifier for this problem with 89% accuracy. </a:t>
            </a:r>
            <a:endParaRPr/>
          </a:p>
          <a:p>
            <a:pPr indent="-342900" lvl="0" marL="457200" rtl="0" algn="l">
              <a:spcBef>
                <a:spcPts val="0"/>
              </a:spcBef>
              <a:spcAft>
                <a:spcPts val="0"/>
              </a:spcAft>
              <a:buSzPts val="1800"/>
              <a:buChar char="●"/>
            </a:pPr>
            <a:r>
              <a:rPr lang="en"/>
              <a:t>Great for problem where every feature are equally important.</a:t>
            </a:r>
            <a:endParaRPr/>
          </a:p>
          <a:p>
            <a:pPr indent="-342900" lvl="0" marL="457200" rtl="0" algn="l">
              <a:spcBef>
                <a:spcPts val="0"/>
              </a:spcBef>
              <a:spcAft>
                <a:spcPts val="0"/>
              </a:spcAft>
              <a:buSzPts val="1800"/>
              <a:buChar char="●"/>
            </a:pPr>
            <a:r>
              <a:rPr lang="en"/>
              <a:t>Comparing word </a:t>
            </a:r>
            <a:r>
              <a:rPr lang="en"/>
              <a:t>occurrence</a:t>
            </a:r>
            <a:r>
              <a:rPr lang="en"/>
              <a:t> against the the label to get the probability.</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 </a:t>
            </a:r>
            <a:endParaRPr/>
          </a:p>
        </p:txBody>
      </p:sp>
      <p:sp>
        <p:nvSpPr>
          <p:cNvPr id="156" name="Google Shape;156;p22"/>
          <p:cNvSpPr txBox="1"/>
          <p:nvPr/>
        </p:nvSpPr>
        <p:spPr>
          <a:xfrm>
            <a:off x="7053450" y="4837500"/>
            <a:ext cx="16701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Ponaroth Eab</a:t>
            </a:r>
            <a:endParaRPr>
              <a:solidFill>
                <a:srgbClr val="FFFFFF"/>
              </a:solidFill>
              <a:latin typeface="Roboto"/>
              <a:ea typeface="Roboto"/>
              <a:cs typeface="Roboto"/>
              <a:sym typeface="Roboto"/>
            </a:endParaRPr>
          </a:p>
        </p:txBody>
      </p:sp>
      <p:sp>
        <p:nvSpPr>
          <p:cNvPr id="157" name="Google Shape;157;p22"/>
          <p:cNvSpPr txBox="1"/>
          <p:nvPr/>
        </p:nvSpPr>
        <p:spPr>
          <a:xfrm>
            <a:off x="621075" y="2496250"/>
            <a:ext cx="2869200" cy="2016600"/>
          </a:xfrm>
          <a:prstGeom prst="rect">
            <a:avLst/>
          </a:prstGeom>
          <a:no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Training:</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bats/EAP = 30/102 = 0.30</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bats/MWS = 40/90 = 0.42</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bats/HPL = 70/100 = </a:t>
            </a:r>
            <a:r>
              <a:rPr lang="en" u="sng">
                <a:latin typeface="Roboto"/>
                <a:ea typeface="Roboto"/>
                <a:cs typeface="Roboto"/>
                <a:sym typeface="Roboto"/>
              </a:rPr>
              <a:t>0.70</a:t>
            </a:r>
            <a:endParaRPr>
              <a:latin typeface="Roboto"/>
              <a:ea typeface="Roboto"/>
              <a:cs typeface="Roboto"/>
              <a:sym typeface="Roboto"/>
            </a:endParaRPr>
          </a:p>
        </p:txBody>
      </p:sp>
      <p:sp>
        <p:nvSpPr>
          <p:cNvPr id="158" name="Google Shape;158;p22"/>
          <p:cNvSpPr txBox="1"/>
          <p:nvPr/>
        </p:nvSpPr>
        <p:spPr>
          <a:xfrm>
            <a:off x="4054600" y="2496250"/>
            <a:ext cx="2869200" cy="2016600"/>
          </a:xfrm>
          <a:prstGeom prst="rect">
            <a:avLst/>
          </a:prstGeom>
          <a:no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Test:</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bats --&gt; HPL</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 of final Results</a:t>
            </a:r>
            <a:endParaRPr/>
          </a:p>
        </p:txBody>
      </p:sp>
      <p:sp>
        <p:nvSpPr>
          <p:cNvPr id="164" name="Google Shape;164;p23"/>
          <p:cNvSpPr txBox="1"/>
          <p:nvPr/>
        </p:nvSpPr>
        <p:spPr>
          <a:xfrm>
            <a:off x="7053450" y="4837500"/>
            <a:ext cx="16701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Ponaroth Eab</a:t>
            </a:r>
            <a:endParaRPr>
              <a:solidFill>
                <a:srgbClr val="FFFFFF"/>
              </a:solidFill>
              <a:latin typeface="Roboto"/>
              <a:ea typeface="Roboto"/>
              <a:cs typeface="Roboto"/>
              <a:sym typeface="Roboto"/>
            </a:endParaRPr>
          </a:p>
        </p:txBody>
      </p:sp>
      <p:pic>
        <p:nvPicPr>
          <p:cNvPr id="165" name="Google Shape;165;p23" title="Chart"/>
          <p:cNvPicPr preferRelativeResize="0"/>
          <p:nvPr/>
        </p:nvPicPr>
        <p:blipFill>
          <a:blip r:embed="rId3">
            <a:alphaModFix/>
          </a:blip>
          <a:stretch>
            <a:fillRect/>
          </a:stretch>
        </p:blipFill>
        <p:spPr>
          <a:xfrm>
            <a:off x="228600" y="1017800"/>
            <a:ext cx="6179349" cy="3637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a:t>
            </a:r>
            <a:endParaRPr/>
          </a:p>
        </p:txBody>
      </p:sp>
      <p:sp>
        <p:nvSpPr>
          <p:cNvPr id="171" name="Google Shape;171;p24"/>
          <p:cNvSpPr txBox="1"/>
          <p:nvPr>
            <p:ph idx="1" type="body"/>
          </p:nvPr>
        </p:nvSpPr>
        <p:spPr>
          <a:xfrm>
            <a:off x="311700" y="1229875"/>
            <a:ext cx="57129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Machine Learning- </a:t>
            </a:r>
            <a:r>
              <a:rPr lang="en">
                <a:highlight>
                  <a:srgbClr val="FFFFFF"/>
                </a:highlight>
              </a:rPr>
              <a:t>focuses on teaching computers how to learn without the need to be programmed for specific tasks.</a:t>
            </a:r>
            <a:endParaRPr/>
          </a:p>
          <a:p>
            <a:pPr indent="-342900" lvl="0" marL="457200" rtl="0" algn="l">
              <a:spcBef>
                <a:spcPts val="0"/>
              </a:spcBef>
              <a:spcAft>
                <a:spcPts val="0"/>
              </a:spcAft>
              <a:buSzPts val="1800"/>
              <a:buChar char="●"/>
            </a:pPr>
            <a:r>
              <a:rPr lang="en"/>
              <a:t>NLP(Natural Language Programming)- </a:t>
            </a:r>
            <a:r>
              <a:rPr lang="en">
                <a:highlight>
                  <a:srgbClr val="FFFFFF"/>
                </a:highlight>
              </a:rPr>
              <a:t>machine learning with the ability of a computer to understand, analyze, manipulate, and potentially generate Language.</a:t>
            </a:r>
            <a:endParaRPr/>
          </a:p>
          <a:p>
            <a:pPr indent="-342900" lvl="0" marL="457200" rtl="0" algn="l">
              <a:spcBef>
                <a:spcPts val="0"/>
              </a:spcBef>
              <a:spcAft>
                <a:spcPts val="0"/>
              </a:spcAft>
              <a:buSzPts val="1800"/>
              <a:buChar char="●"/>
            </a:pPr>
            <a:r>
              <a:rPr lang="en"/>
              <a:t>Pre-Trained- </a:t>
            </a:r>
            <a:r>
              <a:rPr lang="en">
                <a:highlight>
                  <a:srgbClr val="FFFFFF"/>
                </a:highlight>
              </a:rPr>
              <a:t>a model that was </a:t>
            </a:r>
            <a:r>
              <a:rPr b="1" lang="en">
                <a:highlight>
                  <a:srgbClr val="FFFFFF"/>
                </a:highlight>
              </a:rPr>
              <a:t>trained</a:t>
            </a:r>
            <a:r>
              <a:rPr lang="en">
                <a:highlight>
                  <a:srgbClr val="FFFFFF"/>
                </a:highlight>
              </a:rPr>
              <a:t> on a large benchmark </a:t>
            </a:r>
            <a:r>
              <a:rPr b="1" lang="en">
                <a:highlight>
                  <a:srgbClr val="FFFFFF"/>
                </a:highlight>
              </a:rPr>
              <a:t>dataset</a:t>
            </a:r>
            <a:r>
              <a:rPr lang="en">
                <a:highlight>
                  <a:srgbClr val="FFFFFF"/>
                </a:highlight>
              </a:rPr>
              <a:t> to solve a problem similar to the one that we want to solve.</a:t>
            </a:r>
            <a:endParaRPr/>
          </a:p>
        </p:txBody>
      </p:sp>
      <p:pic>
        <p:nvPicPr>
          <p:cNvPr id="172" name="Google Shape;172;p24"/>
          <p:cNvPicPr preferRelativeResize="0"/>
          <p:nvPr/>
        </p:nvPicPr>
        <p:blipFill>
          <a:blip r:embed="rId3">
            <a:alphaModFix/>
          </a:blip>
          <a:stretch>
            <a:fillRect/>
          </a:stretch>
        </p:blipFill>
        <p:spPr>
          <a:xfrm>
            <a:off x="6024475" y="606638"/>
            <a:ext cx="2973725" cy="2973725"/>
          </a:xfrm>
          <a:prstGeom prst="rect">
            <a:avLst/>
          </a:prstGeom>
          <a:noFill/>
          <a:ln>
            <a:noFill/>
          </a:ln>
        </p:spPr>
      </p:pic>
      <p:sp>
        <p:nvSpPr>
          <p:cNvPr id="173" name="Google Shape;173;p24"/>
          <p:cNvSpPr txBox="1"/>
          <p:nvPr/>
        </p:nvSpPr>
        <p:spPr>
          <a:xfrm>
            <a:off x="7053450" y="4837500"/>
            <a:ext cx="16701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Fernando</a:t>
            </a:r>
            <a:endParaRPr>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439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 Results</a:t>
            </a:r>
            <a:endParaRPr/>
          </a:p>
        </p:txBody>
      </p:sp>
      <p:sp>
        <p:nvSpPr>
          <p:cNvPr id="179" name="Google Shape;179;p25"/>
          <p:cNvSpPr txBox="1"/>
          <p:nvPr>
            <p:ph idx="1" type="body"/>
          </p:nvPr>
        </p:nvSpPr>
        <p:spPr>
          <a:xfrm>
            <a:off x="311700" y="1229875"/>
            <a:ext cx="49977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My GPU was too old in order to do the </a:t>
            </a:r>
            <a:r>
              <a:rPr lang="en"/>
              <a:t>computations</a:t>
            </a:r>
            <a:r>
              <a:rPr lang="en"/>
              <a:t> needed for BERT .</a:t>
            </a:r>
            <a:endParaRPr/>
          </a:p>
          <a:p>
            <a:pPr indent="-342900" lvl="0" marL="457200" rtl="0" algn="l">
              <a:spcBef>
                <a:spcPts val="0"/>
              </a:spcBef>
              <a:spcAft>
                <a:spcPts val="0"/>
              </a:spcAft>
              <a:buSzPts val="1800"/>
              <a:buChar char="●"/>
            </a:pPr>
            <a:r>
              <a:rPr lang="en"/>
              <a:t>Solutions :</a:t>
            </a:r>
            <a:endParaRPr/>
          </a:p>
          <a:p>
            <a:pPr indent="-342900" lvl="0" marL="457200" rtl="0" algn="l">
              <a:spcBef>
                <a:spcPts val="0"/>
              </a:spcBef>
              <a:spcAft>
                <a:spcPts val="0"/>
              </a:spcAft>
              <a:buSzPts val="1800"/>
              <a:buAutoNum type="arabicPeriod"/>
            </a:pPr>
            <a:r>
              <a:rPr lang="en"/>
              <a:t>Buy a better graphics card (Nvidia has great support for machine learning.)</a:t>
            </a:r>
            <a:endParaRPr/>
          </a:p>
          <a:p>
            <a:pPr indent="-342900" lvl="0" marL="457200" rtl="0" algn="l">
              <a:spcBef>
                <a:spcPts val="0"/>
              </a:spcBef>
              <a:spcAft>
                <a:spcPts val="0"/>
              </a:spcAft>
              <a:buSzPts val="1800"/>
              <a:buAutoNum type="arabicPeriod"/>
            </a:pPr>
            <a:r>
              <a:rPr lang="en"/>
              <a:t>Cloud Computing(Google Collab)</a:t>
            </a:r>
            <a:endParaRPr/>
          </a:p>
        </p:txBody>
      </p:sp>
      <p:pic>
        <p:nvPicPr>
          <p:cNvPr id="180" name="Google Shape;180;p25"/>
          <p:cNvPicPr preferRelativeResize="0"/>
          <p:nvPr/>
        </p:nvPicPr>
        <p:blipFill>
          <a:blip r:embed="rId3">
            <a:alphaModFix/>
          </a:blip>
          <a:stretch>
            <a:fillRect/>
          </a:stretch>
        </p:blipFill>
        <p:spPr>
          <a:xfrm>
            <a:off x="6769625" y="330850"/>
            <a:ext cx="1936249" cy="1548999"/>
          </a:xfrm>
          <a:prstGeom prst="rect">
            <a:avLst/>
          </a:prstGeom>
          <a:noFill/>
          <a:ln>
            <a:noFill/>
          </a:ln>
        </p:spPr>
      </p:pic>
      <p:pic>
        <p:nvPicPr>
          <p:cNvPr id="181" name="Google Shape;181;p25"/>
          <p:cNvPicPr preferRelativeResize="0"/>
          <p:nvPr/>
        </p:nvPicPr>
        <p:blipFill>
          <a:blip r:embed="rId4">
            <a:alphaModFix/>
          </a:blip>
          <a:stretch>
            <a:fillRect/>
          </a:stretch>
        </p:blipFill>
        <p:spPr>
          <a:xfrm>
            <a:off x="6998988" y="2042000"/>
            <a:ext cx="1477525" cy="1477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280150" y="2267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244350" y="0"/>
            <a:ext cx="2655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a:t>
            </a:r>
            <a:endParaRPr/>
          </a:p>
          <a:p>
            <a:pPr indent="0" lvl="0" marL="0" rtl="0" algn="l">
              <a:spcBef>
                <a:spcPts val="0"/>
              </a:spcBef>
              <a:spcAft>
                <a:spcPts val="0"/>
              </a:spcAft>
              <a:buNone/>
            </a:pPr>
            <a:r>
              <a:t/>
            </a:r>
            <a:endParaRPr/>
          </a:p>
        </p:txBody>
      </p:sp>
      <p:pic>
        <p:nvPicPr>
          <p:cNvPr id="93" name="Google Shape;93;p14"/>
          <p:cNvPicPr preferRelativeResize="0"/>
          <p:nvPr/>
        </p:nvPicPr>
        <p:blipFill>
          <a:blip r:embed="rId3">
            <a:alphaModFix/>
          </a:blip>
          <a:stretch>
            <a:fillRect/>
          </a:stretch>
        </p:blipFill>
        <p:spPr>
          <a:xfrm>
            <a:off x="126874" y="607800"/>
            <a:ext cx="2859675" cy="3570526"/>
          </a:xfrm>
          <a:prstGeom prst="rect">
            <a:avLst/>
          </a:prstGeom>
          <a:noFill/>
          <a:ln>
            <a:noFill/>
          </a:ln>
        </p:spPr>
      </p:pic>
      <p:pic>
        <p:nvPicPr>
          <p:cNvPr id="94" name="Google Shape;94;p14"/>
          <p:cNvPicPr preferRelativeResize="0"/>
          <p:nvPr/>
        </p:nvPicPr>
        <p:blipFill>
          <a:blip r:embed="rId4">
            <a:alphaModFix/>
          </a:blip>
          <a:stretch>
            <a:fillRect/>
          </a:stretch>
        </p:blipFill>
        <p:spPr>
          <a:xfrm>
            <a:off x="3400775" y="607800"/>
            <a:ext cx="2751424" cy="3570524"/>
          </a:xfrm>
          <a:prstGeom prst="rect">
            <a:avLst/>
          </a:prstGeom>
          <a:noFill/>
          <a:ln>
            <a:noFill/>
          </a:ln>
        </p:spPr>
      </p:pic>
      <p:pic>
        <p:nvPicPr>
          <p:cNvPr id="95" name="Google Shape;95;p14"/>
          <p:cNvPicPr preferRelativeResize="0"/>
          <p:nvPr/>
        </p:nvPicPr>
        <p:blipFill>
          <a:blip r:embed="rId5">
            <a:alphaModFix/>
          </a:blip>
          <a:stretch>
            <a:fillRect/>
          </a:stretch>
        </p:blipFill>
        <p:spPr>
          <a:xfrm>
            <a:off x="6566425" y="607800"/>
            <a:ext cx="2295450" cy="3570525"/>
          </a:xfrm>
          <a:prstGeom prst="rect">
            <a:avLst/>
          </a:prstGeom>
          <a:noFill/>
          <a:ln>
            <a:noFill/>
          </a:ln>
        </p:spPr>
      </p:pic>
      <p:sp>
        <p:nvSpPr>
          <p:cNvPr id="96" name="Google Shape;96;p14"/>
          <p:cNvSpPr txBox="1"/>
          <p:nvPr/>
        </p:nvSpPr>
        <p:spPr>
          <a:xfrm>
            <a:off x="302550" y="4333425"/>
            <a:ext cx="2655300" cy="4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Mary Shelley</a:t>
            </a:r>
            <a:endParaRPr>
              <a:latin typeface="Roboto"/>
              <a:ea typeface="Roboto"/>
              <a:cs typeface="Roboto"/>
              <a:sym typeface="Roboto"/>
            </a:endParaRPr>
          </a:p>
        </p:txBody>
      </p:sp>
      <p:sp>
        <p:nvSpPr>
          <p:cNvPr id="97" name="Google Shape;97;p14"/>
          <p:cNvSpPr txBox="1"/>
          <p:nvPr/>
        </p:nvSpPr>
        <p:spPr>
          <a:xfrm>
            <a:off x="6386500" y="4333425"/>
            <a:ext cx="2655300" cy="4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H.P. Lovecraft</a:t>
            </a:r>
            <a:endParaRPr>
              <a:solidFill>
                <a:srgbClr val="FFFFFF"/>
              </a:solidFill>
              <a:latin typeface="Roboto"/>
              <a:ea typeface="Roboto"/>
              <a:cs typeface="Roboto"/>
              <a:sym typeface="Roboto"/>
            </a:endParaRPr>
          </a:p>
        </p:txBody>
      </p:sp>
      <p:sp>
        <p:nvSpPr>
          <p:cNvPr id="98" name="Google Shape;98;p14"/>
          <p:cNvSpPr txBox="1"/>
          <p:nvPr/>
        </p:nvSpPr>
        <p:spPr>
          <a:xfrm>
            <a:off x="3448838" y="4333425"/>
            <a:ext cx="2655300" cy="4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Edgar Allan Poe</a:t>
            </a:r>
            <a:endParaRPr>
              <a:latin typeface="Roboto"/>
              <a:ea typeface="Roboto"/>
              <a:cs typeface="Roboto"/>
              <a:sym typeface="Roboto"/>
            </a:endParaRPr>
          </a:p>
        </p:txBody>
      </p:sp>
      <p:sp>
        <p:nvSpPr>
          <p:cNvPr id="99" name="Google Shape;99;p14"/>
          <p:cNvSpPr txBox="1"/>
          <p:nvPr/>
        </p:nvSpPr>
        <p:spPr>
          <a:xfrm>
            <a:off x="7053450" y="4837500"/>
            <a:ext cx="16701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Fernando</a:t>
            </a:r>
            <a:endParaRPr>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Details, Goals</a:t>
            </a:r>
            <a:endParaRPr/>
          </a:p>
        </p:txBody>
      </p:sp>
      <p:sp>
        <p:nvSpPr>
          <p:cNvPr id="105" name="Google Shape;105;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b="1" lang="en"/>
              <a:t>Description: </a:t>
            </a:r>
            <a:r>
              <a:rPr lang="en">
                <a:highlight>
                  <a:srgbClr val="FFFFFF"/>
                </a:highlight>
              </a:rPr>
              <a:t>You're challenged to predict the author of excerpts from horror stories by Edgar Allan Poe (EAP), Mary Wollstonecraft Shelley (MWS), and H.P. Lovecraft (HP).</a:t>
            </a:r>
            <a:endParaRPr b="1"/>
          </a:p>
          <a:p>
            <a:pPr indent="-342900" lvl="0" marL="457200" rtl="0" algn="l">
              <a:spcBef>
                <a:spcPts val="1000"/>
              </a:spcBef>
              <a:spcAft>
                <a:spcPts val="0"/>
              </a:spcAft>
              <a:buSzPts val="1800"/>
              <a:buFont typeface="Arial"/>
              <a:buChar char="●"/>
            </a:pPr>
            <a:r>
              <a:rPr b="1" lang="en"/>
              <a:t>Details: </a:t>
            </a:r>
            <a:r>
              <a:rPr lang="en"/>
              <a:t>We are given checks of the writings of three horror authors and are tasked to identify each based on an excerpt of their work.</a:t>
            </a:r>
            <a:endParaRPr b="1"/>
          </a:p>
          <a:p>
            <a:pPr indent="-342900" lvl="0" marL="457200" rtl="0" algn="l">
              <a:spcBef>
                <a:spcPts val="1000"/>
              </a:spcBef>
              <a:spcAft>
                <a:spcPts val="0"/>
              </a:spcAft>
              <a:buSzPts val="1800"/>
              <a:buFont typeface="Arial"/>
              <a:buChar char="●"/>
            </a:pPr>
            <a:r>
              <a:rPr b="1" lang="en"/>
              <a:t>Goals: </a:t>
            </a:r>
            <a:r>
              <a:rPr lang="en"/>
              <a:t>We will each use a different model in order to identify the author and will then compare the accuracy of the models and why think it might be the case.</a:t>
            </a:r>
            <a:endParaRPr/>
          </a:p>
        </p:txBody>
      </p:sp>
      <p:sp>
        <p:nvSpPr>
          <p:cNvPr id="106" name="Google Shape;106;p15"/>
          <p:cNvSpPr txBox="1"/>
          <p:nvPr/>
        </p:nvSpPr>
        <p:spPr>
          <a:xfrm>
            <a:off x="7053450" y="4837500"/>
            <a:ext cx="16701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Fernando</a:t>
            </a:r>
            <a:endParaRPr>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Details of Data</a:t>
            </a:r>
            <a:endParaRPr/>
          </a:p>
        </p:txBody>
      </p:sp>
      <p:sp>
        <p:nvSpPr>
          <p:cNvPr id="112" name="Google Shape;112;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highlight>
                  <a:srgbClr val="FFFFFF"/>
                </a:highlight>
              </a:rPr>
              <a:t>The competition dataset contains text from works of fiction written by spooky authors of the public domain: Edgar Allan Poe, H.P. Lovecraft and Mary Shelley. </a:t>
            </a:r>
            <a:endParaRPr>
              <a:highlight>
                <a:srgbClr val="FFFFFF"/>
              </a:highlight>
            </a:endParaRPr>
          </a:p>
          <a:p>
            <a:pPr indent="-342900" lvl="0" marL="457200" rtl="0" algn="l">
              <a:spcBef>
                <a:spcPts val="1000"/>
              </a:spcBef>
              <a:spcAft>
                <a:spcPts val="0"/>
              </a:spcAft>
              <a:buSzPts val="1800"/>
              <a:buChar char="●"/>
            </a:pPr>
            <a:r>
              <a:rPr lang="en">
                <a:highlight>
                  <a:srgbClr val="FFFFFF"/>
                </a:highlight>
              </a:rPr>
              <a:t>The data was prepared by chunking larger texts into sentences using CoreNLP's MaxEnt sentence tokenizer, so you may notice the odd non-sentence here and there. Your objective is to accurately identify the author of the sentences in the test set. </a:t>
            </a:r>
            <a:endParaRPr>
              <a:highlight>
                <a:srgbClr val="FFFFFF"/>
              </a:highlight>
            </a:endParaRPr>
          </a:p>
          <a:p>
            <a:pPr indent="-342900" lvl="0" marL="457200" rtl="0" algn="l">
              <a:spcBef>
                <a:spcPts val="1000"/>
              </a:spcBef>
              <a:spcAft>
                <a:spcPts val="0"/>
              </a:spcAft>
              <a:buClr>
                <a:srgbClr val="434343"/>
              </a:buClr>
              <a:buSzPts val="1800"/>
              <a:buChar char="●"/>
            </a:pPr>
            <a:r>
              <a:rPr lang="en">
                <a:solidFill>
                  <a:srgbClr val="434343"/>
                </a:solidFill>
                <a:highlight>
                  <a:srgbClr val="FFFFFF"/>
                </a:highlight>
              </a:rPr>
              <a:t>EAP = 7900, MWS = 6044, HPL = 5635.</a:t>
            </a:r>
            <a:endParaRPr>
              <a:solidFill>
                <a:srgbClr val="434343"/>
              </a:solidFill>
              <a:highlight>
                <a:srgbClr val="FFFFFF"/>
              </a:highlight>
            </a:endParaRPr>
          </a:p>
        </p:txBody>
      </p:sp>
      <p:sp>
        <p:nvSpPr>
          <p:cNvPr id="113" name="Google Shape;113;p16"/>
          <p:cNvSpPr txBox="1"/>
          <p:nvPr/>
        </p:nvSpPr>
        <p:spPr>
          <a:xfrm>
            <a:off x="7053450" y="4837500"/>
            <a:ext cx="16701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Fernando</a:t>
            </a:r>
            <a:endParaRPr>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Methods and </a:t>
            </a:r>
            <a:r>
              <a:rPr lang="en"/>
              <a:t>Algorithms</a:t>
            </a:r>
            <a:endParaRPr/>
          </a:p>
        </p:txBody>
      </p:sp>
      <p:sp>
        <p:nvSpPr>
          <p:cNvPr id="119" name="Google Shape;119;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Algorithms</a:t>
            </a:r>
            <a:r>
              <a:rPr lang="en"/>
              <a:t>: </a:t>
            </a:r>
            <a:r>
              <a:rPr lang="en"/>
              <a:t>Each text snippet is a vector, with each word corresponding to a dimension. The goal of the project is to get similar comments closer together in a high dimensional vector space.</a:t>
            </a:r>
            <a:endParaRPr/>
          </a:p>
          <a:p>
            <a:pPr indent="-342900" lvl="0" marL="457200" rtl="0" algn="l">
              <a:spcBef>
                <a:spcPts val="1000"/>
              </a:spcBef>
              <a:spcAft>
                <a:spcPts val="0"/>
              </a:spcAft>
              <a:buSzPts val="1800"/>
              <a:buChar char="●"/>
            </a:pPr>
            <a:r>
              <a:rPr lang="en"/>
              <a:t>Methods:</a:t>
            </a:r>
            <a:endParaRPr/>
          </a:p>
          <a:p>
            <a:pPr indent="-342900" lvl="1" marL="914400" rtl="0" algn="l">
              <a:spcBef>
                <a:spcPts val="0"/>
              </a:spcBef>
              <a:spcAft>
                <a:spcPts val="0"/>
              </a:spcAft>
              <a:buSzPts val="1800"/>
              <a:buChar char="○"/>
            </a:pPr>
            <a:r>
              <a:rPr lang="en" sz="1800"/>
              <a:t>KNN</a:t>
            </a:r>
            <a:endParaRPr sz="1800"/>
          </a:p>
          <a:p>
            <a:pPr indent="-342900" lvl="1" marL="914400" rtl="0" algn="l">
              <a:spcBef>
                <a:spcPts val="0"/>
              </a:spcBef>
              <a:spcAft>
                <a:spcPts val="0"/>
              </a:spcAft>
              <a:buSzPts val="1800"/>
              <a:buChar char="○"/>
            </a:pPr>
            <a:r>
              <a:rPr lang="en" sz="1800"/>
              <a:t>Logistic Regression</a:t>
            </a:r>
            <a:endParaRPr sz="1800"/>
          </a:p>
          <a:p>
            <a:pPr indent="-342900" lvl="1" marL="914400" rtl="0" algn="l">
              <a:spcBef>
                <a:spcPts val="0"/>
              </a:spcBef>
              <a:spcAft>
                <a:spcPts val="0"/>
              </a:spcAft>
              <a:buSzPts val="1800"/>
              <a:buChar char="○"/>
            </a:pPr>
            <a:r>
              <a:rPr lang="en" sz="1800"/>
              <a:t>Decision Tree</a:t>
            </a:r>
            <a:endParaRPr sz="1800"/>
          </a:p>
          <a:p>
            <a:pPr indent="-342900" lvl="1" marL="914400" rtl="0" algn="l">
              <a:spcBef>
                <a:spcPts val="0"/>
              </a:spcBef>
              <a:spcAft>
                <a:spcPts val="0"/>
              </a:spcAft>
              <a:buSzPts val="1800"/>
              <a:buChar char="○"/>
            </a:pPr>
            <a:r>
              <a:rPr lang="en" sz="1800"/>
              <a:t>Linear Regression</a:t>
            </a:r>
            <a:endParaRPr sz="1800"/>
          </a:p>
          <a:p>
            <a:pPr indent="-342900" lvl="1" marL="914400" rtl="0" algn="l">
              <a:spcBef>
                <a:spcPts val="0"/>
              </a:spcBef>
              <a:spcAft>
                <a:spcPts val="0"/>
              </a:spcAft>
              <a:buSzPts val="1800"/>
              <a:buChar char="○"/>
            </a:pPr>
            <a:r>
              <a:rPr lang="en" sz="1800"/>
              <a:t>B.E.R.T.</a:t>
            </a:r>
            <a:endParaRPr sz="1800"/>
          </a:p>
        </p:txBody>
      </p:sp>
      <p:sp>
        <p:nvSpPr>
          <p:cNvPr id="120" name="Google Shape;120;p17"/>
          <p:cNvSpPr txBox="1"/>
          <p:nvPr/>
        </p:nvSpPr>
        <p:spPr>
          <a:xfrm>
            <a:off x="7053450" y="4837500"/>
            <a:ext cx="16701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Daniel</a:t>
            </a:r>
            <a:endParaRPr>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a:t>
            </a:r>
            <a:endParaRPr/>
          </a:p>
        </p:txBody>
      </p:sp>
      <p:sp>
        <p:nvSpPr>
          <p:cNvPr id="126" name="Google Shape;12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with K= 5 </a:t>
            </a:r>
            <a:endParaRPr/>
          </a:p>
          <a:p>
            <a:pPr indent="0" lvl="0" marL="0" rtl="0" algn="l">
              <a:spcBef>
                <a:spcPts val="1600"/>
              </a:spcBef>
              <a:spcAft>
                <a:spcPts val="0"/>
              </a:spcAft>
              <a:buNone/>
            </a:pPr>
            <a:r>
              <a:rPr lang="en"/>
              <a:t>Accuracy scores:</a:t>
            </a:r>
            <a:endParaRPr/>
          </a:p>
          <a:p>
            <a:pPr indent="-342900" lvl="0" marL="457200" rtl="0" algn="l">
              <a:spcBef>
                <a:spcPts val="0"/>
              </a:spcBef>
              <a:spcAft>
                <a:spcPts val="0"/>
              </a:spcAft>
              <a:buSzPts val="1800"/>
              <a:buChar char="●"/>
            </a:pPr>
            <a:r>
              <a:rPr lang="en"/>
              <a:t>Filtering</a:t>
            </a:r>
            <a:r>
              <a:rPr lang="en"/>
              <a:t> out stop words = 0.4002</a:t>
            </a:r>
            <a:endParaRPr/>
          </a:p>
          <a:p>
            <a:pPr indent="-342900" lvl="0" marL="457200" rtl="0" algn="l">
              <a:spcBef>
                <a:spcPts val="0"/>
              </a:spcBef>
              <a:spcAft>
                <a:spcPts val="0"/>
              </a:spcAft>
              <a:buSzPts val="1800"/>
              <a:buChar char="●"/>
            </a:pPr>
            <a:r>
              <a:rPr lang="en"/>
              <a:t>Without filtering stop words = 0.4651</a:t>
            </a:r>
            <a:endParaRPr/>
          </a:p>
          <a:p>
            <a:pPr indent="-342900" lvl="0" marL="457200" rtl="0" algn="l">
              <a:spcBef>
                <a:spcPts val="0"/>
              </a:spcBef>
              <a:spcAft>
                <a:spcPts val="0"/>
              </a:spcAft>
              <a:buSzPts val="1800"/>
              <a:buChar char="●"/>
            </a:pPr>
            <a:r>
              <a:rPr lang="en"/>
              <a:t>Without filtering stop words and removing HPL= 0.635</a:t>
            </a:r>
            <a:endParaRPr/>
          </a:p>
        </p:txBody>
      </p:sp>
      <p:sp>
        <p:nvSpPr>
          <p:cNvPr id="127" name="Google Shape;127;p18"/>
          <p:cNvSpPr txBox="1"/>
          <p:nvPr/>
        </p:nvSpPr>
        <p:spPr>
          <a:xfrm>
            <a:off x="7053450" y="4837500"/>
            <a:ext cx="16701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Daniel</a:t>
            </a:r>
            <a:endParaRPr>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33" name="Google Shape;133;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We notice that Logistic Regression has a high level of accuracy. If we filter the dataset for only authors EAP and MWS, as well as take out the stop word from CountVectorize() command we get an increase in accuracy.</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Accuracy scores:</a:t>
            </a:r>
            <a:endParaRPr/>
          </a:p>
          <a:p>
            <a:pPr indent="-342900" lvl="0" marL="457200" rtl="0" algn="l">
              <a:lnSpc>
                <a:spcPct val="115000"/>
              </a:lnSpc>
              <a:spcBef>
                <a:spcPts val="0"/>
              </a:spcBef>
              <a:spcAft>
                <a:spcPts val="0"/>
              </a:spcAft>
              <a:buSzPts val="1800"/>
              <a:buChar char="●"/>
            </a:pPr>
            <a:r>
              <a:rPr lang="en"/>
              <a:t>Without filtering stop words = 0.79</a:t>
            </a:r>
            <a:endParaRPr/>
          </a:p>
          <a:p>
            <a:pPr indent="-342900" lvl="0" marL="457200" rtl="0" algn="l">
              <a:lnSpc>
                <a:spcPct val="115000"/>
              </a:lnSpc>
              <a:spcBef>
                <a:spcPts val="0"/>
              </a:spcBef>
              <a:spcAft>
                <a:spcPts val="0"/>
              </a:spcAft>
              <a:buSzPts val="1800"/>
              <a:buChar char="●"/>
            </a:pPr>
            <a:r>
              <a:rPr lang="en"/>
              <a:t>No stop words = 0.82</a:t>
            </a:r>
            <a:endParaRPr/>
          </a:p>
          <a:p>
            <a:pPr indent="-342900" lvl="0" marL="457200" rtl="0" algn="l">
              <a:lnSpc>
                <a:spcPct val="115000"/>
              </a:lnSpc>
              <a:spcBef>
                <a:spcPts val="0"/>
              </a:spcBef>
              <a:spcAft>
                <a:spcPts val="0"/>
              </a:spcAft>
              <a:buSzPts val="1800"/>
              <a:buChar char="●"/>
            </a:pPr>
            <a:r>
              <a:rPr lang="en"/>
              <a:t>No stop words and with filter = </a:t>
            </a:r>
            <a:r>
              <a:rPr lang="en" u="sng"/>
              <a:t>0.86</a:t>
            </a:r>
            <a:endParaRPr u="sng"/>
          </a:p>
          <a:p>
            <a:pPr indent="0" lvl="0" marL="0" rtl="0" algn="l">
              <a:lnSpc>
                <a:spcPct val="115000"/>
              </a:lnSpc>
              <a:spcBef>
                <a:spcPts val="0"/>
              </a:spcBef>
              <a:spcAft>
                <a:spcPts val="1600"/>
              </a:spcAft>
              <a:buNone/>
            </a:pPr>
            <a:r>
              <a:t/>
            </a:r>
            <a:endParaRPr/>
          </a:p>
        </p:txBody>
      </p:sp>
      <p:sp>
        <p:nvSpPr>
          <p:cNvPr id="134" name="Google Shape;134;p19"/>
          <p:cNvSpPr txBox="1"/>
          <p:nvPr/>
        </p:nvSpPr>
        <p:spPr>
          <a:xfrm>
            <a:off x="7053450" y="4837500"/>
            <a:ext cx="16701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Ponaroth Eab</a:t>
            </a:r>
            <a:endParaRPr>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140" name="Google Shape;140;p20"/>
          <p:cNvSpPr txBox="1"/>
          <p:nvPr>
            <p:ph idx="1" type="body"/>
          </p:nvPr>
        </p:nvSpPr>
        <p:spPr>
          <a:xfrm>
            <a:off x="311700" y="1229875"/>
            <a:ext cx="46587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a:t>
            </a:r>
            <a:r>
              <a:rPr lang="en"/>
              <a:t>his model does not work quite well because it has overfitting problem.</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Accuracy scores: </a:t>
            </a:r>
            <a:endParaRPr/>
          </a:p>
          <a:p>
            <a:pPr indent="-342900" lvl="0" marL="457200" rtl="0" algn="l">
              <a:lnSpc>
                <a:spcPct val="115000"/>
              </a:lnSpc>
              <a:spcBef>
                <a:spcPts val="0"/>
              </a:spcBef>
              <a:spcAft>
                <a:spcPts val="0"/>
              </a:spcAft>
              <a:buSzPts val="1800"/>
              <a:buChar char="●"/>
            </a:pPr>
            <a:r>
              <a:rPr lang="en"/>
              <a:t>Without filtering stop words = 0.59</a:t>
            </a:r>
            <a:endParaRPr/>
          </a:p>
          <a:p>
            <a:pPr indent="-342900" lvl="0" marL="457200" rtl="0" algn="l">
              <a:lnSpc>
                <a:spcPct val="115000"/>
              </a:lnSpc>
              <a:spcBef>
                <a:spcPts val="0"/>
              </a:spcBef>
              <a:spcAft>
                <a:spcPts val="0"/>
              </a:spcAft>
              <a:buSzPts val="1800"/>
              <a:buChar char="●"/>
            </a:pPr>
            <a:r>
              <a:rPr lang="en"/>
              <a:t>No stop words = 0.53</a:t>
            </a:r>
            <a:endParaRPr/>
          </a:p>
          <a:p>
            <a:pPr indent="-342900" lvl="0" marL="457200" rtl="0" algn="l">
              <a:lnSpc>
                <a:spcPct val="115000"/>
              </a:lnSpc>
              <a:spcBef>
                <a:spcPts val="0"/>
              </a:spcBef>
              <a:spcAft>
                <a:spcPts val="0"/>
              </a:spcAft>
              <a:buSzPts val="1800"/>
              <a:buChar char="●"/>
            </a:pPr>
            <a:r>
              <a:rPr lang="en"/>
              <a:t>No stop words and filter = 0.69</a:t>
            </a:r>
            <a:endParaRPr/>
          </a:p>
        </p:txBody>
      </p:sp>
      <p:pic>
        <p:nvPicPr>
          <p:cNvPr id="141" name="Google Shape;141;p20"/>
          <p:cNvPicPr preferRelativeResize="0"/>
          <p:nvPr/>
        </p:nvPicPr>
        <p:blipFill>
          <a:blip r:embed="rId3">
            <a:alphaModFix/>
          </a:blip>
          <a:stretch>
            <a:fillRect/>
          </a:stretch>
        </p:blipFill>
        <p:spPr>
          <a:xfrm>
            <a:off x="5476000" y="680650"/>
            <a:ext cx="2634157" cy="3820900"/>
          </a:xfrm>
          <a:prstGeom prst="rect">
            <a:avLst/>
          </a:prstGeom>
          <a:noFill/>
          <a:ln>
            <a:noFill/>
          </a:ln>
        </p:spPr>
      </p:pic>
      <p:sp>
        <p:nvSpPr>
          <p:cNvPr id="142" name="Google Shape;142;p20"/>
          <p:cNvSpPr txBox="1"/>
          <p:nvPr/>
        </p:nvSpPr>
        <p:spPr>
          <a:xfrm>
            <a:off x="7053450" y="4837500"/>
            <a:ext cx="16701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Ponaroth</a:t>
            </a:r>
            <a:r>
              <a:rPr lang="en">
                <a:solidFill>
                  <a:srgbClr val="FFFFFF"/>
                </a:solidFill>
                <a:latin typeface="Roboto"/>
                <a:ea typeface="Roboto"/>
                <a:cs typeface="Roboto"/>
                <a:sym typeface="Roboto"/>
              </a:rPr>
              <a:t> Eab</a:t>
            </a:r>
            <a:endParaRPr>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148" name="Google Shape;148;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L</a:t>
            </a:r>
            <a:r>
              <a:rPr lang="en"/>
              <a:t>inear regression gets an RMSE of 3.625, which is not great for a data set that only have only three different labels. </a:t>
            </a:r>
            <a:endParaRPr/>
          </a:p>
          <a:p>
            <a:pPr indent="-342900" lvl="0" marL="457200" rtl="0" algn="l">
              <a:lnSpc>
                <a:spcPct val="115000"/>
              </a:lnSpc>
              <a:spcBef>
                <a:spcPts val="0"/>
              </a:spcBef>
              <a:spcAft>
                <a:spcPts val="0"/>
              </a:spcAft>
              <a:buSzPts val="1800"/>
              <a:buChar char="●"/>
            </a:pPr>
            <a:r>
              <a:rPr lang="en"/>
              <a:t>Cross-validation method scores a 1.501 on RMSE, which is more than two-time better. </a:t>
            </a:r>
            <a:endParaRPr/>
          </a:p>
          <a:p>
            <a:pPr indent="-342900" lvl="0" marL="457200" rtl="0" algn="l">
              <a:lnSpc>
                <a:spcPct val="115000"/>
              </a:lnSpc>
              <a:spcBef>
                <a:spcPts val="0"/>
              </a:spcBef>
              <a:spcAft>
                <a:spcPts val="0"/>
              </a:spcAft>
              <a:buSzPts val="1800"/>
              <a:buChar char="●"/>
            </a:pPr>
            <a:r>
              <a:rPr lang="en"/>
              <a:t>This is a classification problem not regression. </a:t>
            </a:r>
            <a:endParaRPr/>
          </a:p>
          <a:p>
            <a:pPr indent="-342900" lvl="0" marL="457200" rtl="0" algn="l">
              <a:lnSpc>
                <a:spcPct val="115000"/>
              </a:lnSpc>
              <a:spcBef>
                <a:spcPts val="0"/>
              </a:spcBef>
              <a:spcAft>
                <a:spcPts val="0"/>
              </a:spcAft>
              <a:buSzPts val="1800"/>
              <a:buChar char="●"/>
            </a:pPr>
            <a:r>
              <a:rPr lang="en"/>
              <a:t>Linear regression needs more relevant numerical labels for it to predict better.</a:t>
            </a:r>
            <a:endParaRPr/>
          </a:p>
        </p:txBody>
      </p:sp>
      <p:sp>
        <p:nvSpPr>
          <p:cNvPr id="149" name="Google Shape;149;p21"/>
          <p:cNvSpPr txBox="1"/>
          <p:nvPr/>
        </p:nvSpPr>
        <p:spPr>
          <a:xfrm>
            <a:off x="7053450" y="4837500"/>
            <a:ext cx="16701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Ponaroth Eab</a:t>
            </a:r>
            <a:endParaRPr>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