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91" r:id="rId4"/>
    <p:sldId id="273" r:id="rId5"/>
    <p:sldId id="274" r:id="rId6"/>
    <p:sldId id="275" r:id="rId7"/>
    <p:sldId id="276" r:id="rId8"/>
    <p:sldId id="278" r:id="rId9"/>
    <p:sldId id="296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27.11.2023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27.11.2023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27.11.2023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27.11.2023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27.11.2023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27.11.2023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27.11.2023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27.11.2023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27.11.2023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27.11.2023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013C3-F4A9-4C37-84F2-9CA79C71EE0A}" type="datetimeFigureOut">
              <a:rPr lang="ru-RU" smtClean="0"/>
              <a:pPr/>
              <a:t>27.11.2023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013C3-F4A9-4C37-84F2-9CA79C71EE0A}" type="datetimeFigureOut">
              <a:rPr lang="ru-RU" smtClean="0"/>
              <a:pPr/>
              <a:t>27.11.2023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D5EA1-FE78-4883-98EF-F5228125CB6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1472" y="285728"/>
            <a:ext cx="7772400" cy="1470025"/>
          </a:xfrm>
        </p:spPr>
        <p:txBody>
          <a:bodyPr/>
          <a:lstStyle/>
          <a:p>
            <a:r>
              <a:rPr lang="ru-RU" dirty="0" smtClean="0"/>
              <a:t>Лабораторная работа </a:t>
            </a:r>
            <a:r>
              <a:rPr lang="ru-RU" dirty="0" smtClean="0"/>
              <a:t>№</a:t>
            </a:r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57158" y="2071678"/>
            <a:ext cx="8358246" cy="17526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tx1"/>
                </a:solidFill>
              </a:rPr>
              <a:t>Тема </a:t>
            </a:r>
            <a:r>
              <a:rPr lang="ru-RU" sz="2800" dirty="0" smtClean="0">
                <a:solidFill>
                  <a:schemeClr val="tx1"/>
                </a:solidFill>
              </a:rPr>
              <a:t>«Расширенные настройки межсетевого экрана»</a:t>
            </a:r>
            <a:endParaRPr lang="ru-RU" sz="2800" dirty="0" smtClean="0">
              <a:solidFill>
                <a:schemeClr val="tx1"/>
              </a:solidFill>
            </a:endParaRPr>
          </a:p>
          <a:p>
            <a:r>
              <a:rPr lang="ru-RU" sz="2400" dirty="0">
                <a:solidFill>
                  <a:schemeClr val="tx1"/>
                </a:solidFill>
              </a:rPr>
              <a:t>по дисциплине </a:t>
            </a:r>
            <a:r>
              <a:rPr lang="ru-RU" sz="2400" dirty="0" smtClean="0">
                <a:solidFill>
                  <a:schemeClr val="tx1"/>
                </a:solidFill>
              </a:rPr>
              <a:t>«Администрирование сетевых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ru-RU" sz="2400" dirty="0" smtClean="0">
                <a:solidFill>
                  <a:schemeClr val="tx1"/>
                </a:solidFill>
              </a:rPr>
              <a:t>подсистем»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43372" y="4786322"/>
            <a:ext cx="47149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Выполнил:  </a:t>
            </a:r>
            <a:r>
              <a:rPr lang="ru-RU" u="sng" dirty="0"/>
              <a:t>Щербак Маргарита Романовна</a:t>
            </a:r>
            <a:endParaRPr lang="ru-RU" dirty="0"/>
          </a:p>
          <a:p>
            <a:r>
              <a:rPr lang="ru-RU" dirty="0"/>
              <a:t>                                                                          Студент группы: </a:t>
            </a:r>
            <a:r>
              <a:rPr lang="ru-RU" u="sng" dirty="0"/>
              <a:t>НПИбд-02-21</a:t>
            </a:r>
            <a:r>
              <a:rPr lang="ru-RU" dirty="0"/>
              <a:t>	</a:t>
            </a:r>
          </a:p>
          <a:p>
            <a:r>
              <a:rPr lang="ru-RU" dirty="0"/>
              <a:t>			                                   </a:t>
            </a:r>
            <a:r>
              <a:rPr lang="ru-RU" dirty="0" smtClean="0"/>
              <a:t>«</a:t>
            </a:r>
            <a:r>
              <a:rPr lang="ru-RU" u="sng" dirty="0" smtClean="0"/>
              <a:t>2</a:t>
            </a:r>
            <a:r>
              <a:rPr lang="en-US" u="sng" dirty="0" smtClean="0"/>
              <a:t>7</a:t>
            </a:r>
            <a:r>
              <a:rPr lang="ru-RU" dirty="0" smtClean="0"/>
              <a:t>» </a:t>
            </a:r>
            <a:r>
              <a:rPr lang="ru-RU" dirty="0" smtClean="0"/>
              <a:t>ноября 20</a:t>
            </a:r>
            <a:r>
              <a:rPr lang="ru-RU" u="sng" dirty="0" smtClean="0"/>
              <a:t>23</a:t>
            </a:r>
            <a:r>
              <a:rPr lang="ru-RU" dirty="0" smtClean="0"/>
              <a:t>г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1857364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Цель работы</a:t>
            </a:r>
            <a:r>
              <a:rPr lang="en-US" b="1" dirty="0" smtClean="0"/>
              <a:t>:</a:t>
            </a:r>
            <a:endParaRPr lang="ru-RU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57158" y="2428868"/>
            <a:ext cx="8501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Получить навыки настройки межсетевого экрана в </a:t>
            </a:r>
            <a:r>
              <a:rPr lang="ru-RU" dirty="0" err="1" smtClean="0"/>
              <a:t>Linux</a:t>
            </a:r>
            <a:r>
              <a:rPr lang="ru-RU" dirty="0" smtClean="0"/>
              <a:t> </a:t>
            </a:r>
            <a:r>
              <a:rPr lang="ru-RU" dirty="0" err="1" smtClean="0"/>
              <a:t>в</a:t>
            </a:r>
            <a:r>
              <a:rPr lang="ru-RU" dirty="0" smtClean="0"/>
              <a:t> части переадресации портов и настройки </a:t>
            </a:r>
            <a:r>
              <a:rPr lang="ru-RU" dirty="0" err="1" smtClean="0"/>
              <a:t>Masquerading</a:t>
            </a:r>
            <a:r>
              <a:rPr lang="ru-RU" dirty="0" smtClean="0"/>
              <a:t>.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42910" y="1357298"/>
            <a:ext cx="15001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Задание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1857364"/>
            <a:ext cx="81439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ru-RU" sz="1600" dirty="0" smtClean="0"/>
              <a:t>Настроить </a:t>
            </a:r>
            <a:r>
              <a:rPr lang="ru-RU" sz="1600" dirty="0" smtClean="0"/>
              <a:t>межсетевой экран виртуальной машины </a:t>
            </a:r>
            <a:r>
              <a:rPr lang="ru-RU" sz="1600" dirty="0" err="1" smtClean="0"/>
              <a:t>server</a:t>
            </a:r>
            <a:r>
              <a:rPr lang="ru-RU" sz="1600" dirty="0" smtClean="0"/>
              <a:t> для доступа к серверу по протоколу SSH не через 22-й порт, а через порт 2022.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600" dirty="0" smtClean="0"/>
              <a:t>Настроить </a:t>
            </a:r>
            <a:r>
              <a:rPr lang="ru-RU" sz="1600" dirty="0" err="1" smtClean="0"/>
              <a:t>Port</a:t>
            </a:r>
            <a:r>
              <a:rPr lang="ru-RU" sz="1600" dirty="0" smtClean="0"/>
              <a:t> </a:t>
            </a:r>
            <a:r>
              <a:rPr lang="ru-RU" sz="1600" dirty="0" err="1" smtClean="0"/>
              <a:t>Forwarding</a:t>
            </a:r>
            <a:r>
              <a:rPr lang="ru-RU" sz="1600" dirty="0" smtClean="0"/>
              <a:t> на виртуальной машине </a:t>
            </a:r>
            <a:r>
              <a:rPr lang="ru-RU" sz="1600" dirty="0" err="1" smtClean="0"/>
              <a:t>server</a:t>
            </a:r>
            <a:r>
              <a:rPr lang="ru-RU" sz="1600" dirty="0" smtClean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600" dirty="0" smtClean="0"/>
              <a:t>Настроить </a:t>
            </a:r>
            <a:r>
              <a:rPr lang="ru-RU" sz="1600" dirty="0" err="1" smtClean="0"/>
              <a:t>маскарадинг</a:t>
            </a:r>
            <a:r>
              <a:rPr lang="ru-RU" sz="1600" dirty="0" smtClean="0"/>
              <a:t> на виртуальной машине </a:t>
            </a:r>
            <a:r>
              <a:rPr lang="ru-RU" sz="1600" dirty="0" err="1" smtClean="0"/>
              <a:t>server</a:t>
            </a:r>
            <a:r>
              <a:rPr lang="ru-RU" sz="1600" dirty="0" smtClean="0"/>
              <a:t> для организации доступа клиента к сети Интернет.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600" dirty="0" smtClean="0"/>
              <a:t>Написать </a:t>
            </a:r>
            <a:r>
              <a:rPr lang="ru-RU" sz="1600" dirty="0" err="1" smtClean="0"/>
              <a:t>скрипт</a:t>
            </a:r>
            <a:r>
              <a:rPr lang="ru-RU" sz="1600" dirty="0" smtClean="0"/>
              <a:t> для </a:t>
            </a:r>
            <a:r>
              <a:rPr lang="ru-RU" sz="1600" dirty="0" err="1" smtClean="0"/>
              <a:t>Vagrant</a:t>
            </a:r>
            <a:r>
              <a:rPr lang="ru-RU" sz="1600" dirty="0" smtClean="0"/>
              <a:t>, фиксирующий действия по расширенной настройке межсетевого экрана. Соответствующим образом внести изменения в </a:t>
            </a:r>
            <a:r>
              <a:rPr lang="ru-RU" sz="1600" dirty="0" err="1" smtClean="0"/>
              <a:t>Vagrantfile</a:t>
            </a:r>
            <a:r>
              <a:rPr lang="ru-RU" sz="1600" dirty="0" smtClean="0"/>
              <a:t>.</a:t>
            </a:r>
          </a:p>
          <a:p>
            <a:pPr marL="342900" indent="-342900" algn="just"/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7158" y="285728"/>
            <a:ext cx="3357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Выполнение работы</a:t>
            </a:r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57158" y="785794"/>
            <a:ext cx="850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Создание пользовательской службы </a:t>
            </a:r>
            <a:r>
              <a:rPr lang="ru-RU" b="1" dirty="0" err="1" smtClean="0"/>
              <a:t>firewalld</a:t>
            </a:r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2">
            <a:lum contrast="20000"/>
          </a:blip>
          <a:srcRect/>
          <a:stretch>
            <a:fillRect/>
          </a:stretch>
        </p:blipFill>
        <p:spPr bwMode="auto">
          <a:xfrm>
            <a:off x="357158" y="1714488"/>
            <a:ext cx="5238750" cy="3202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Прямоугольник 7"/>
          <p:cNvSpPr/>
          <p:nvPr/>
        </p:nvSpPr>
        <p:spPr>
          <a:xfrm>
            <a:off x="285720" y="1285860"/>
            <a:ext cx="85011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Создание файла </a:t>
            </a:r>
            <a:r>
              <a:rPr lang="ru-RU" sz="1600" dirty="0" err="1" smtClean="0"/>
              <a:t>ssh-custom.xml</a:t>
            </a:r>
            <a:r>
              <a:rPr lang="ru-RU" sz="1600" dirty="0" smtClean="0"/>
              <a:t> и просмотр его содержимого</a:t>
            </a:r>
            <a:endParaRPr lang="ru-RU" sz="1600" dirty="0"/>
          </a:p>
        </p:txBody>
      </p:sp>
      <p:pic>
        <p:nvPicPr>
          <p:cNvPr id="9" name="Рисунок 8"/>
          <p:cNvPicPr/>
          <p:nvPr/>
        </p:nvPicPr>
        <p:blipFill>
          <a:blip r:embed="rId3">
            <a:lum contrast="20000"/>
          </a:blip>
          <a:srcRect/>
          <a:stretch>
            <a:fillRect/>
          </a:stretch>
        </p:blipFill>
        <p:spPr bwMode="auto">
          <a:xfrm>
            <a:off x="3000364" y="5072074"/>
            <a:ext cx="5940425" cy="1562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5929322" y="4214818"/>
            <a:ext cx="285752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 smtClean="0"/>
              <a:t>Редактирование файла </a:t>
            </a:r>
            <a:r>
              <a:rPr lang="ru-RU" dirty="0" err="1" smtClean="0"/>
              <a:t>ssh-custom.xml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/>
          <p:nvPr/>
        </p:nvPicPr>
        <p:blipFill>
          <a:blip r:embed="rId2">
            <a:lum contrast="20000"/>
          </a:blip>
          <a:srcRect/>
          <a:stretch>
            <a:fillRect/>
          </a:stretch>
        </p:blipFill>
        <p:spPr bwMode="auto">
          <a:xfrm>
            <a:off x="214282" y="285728"/>
            <a:ext cx="5429287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Рисунок 7"/>
          <p:cNvPicPr/>
          <p:nvPr/>
        </p:nvPicPr>
        <p:blipFill>
          <a:blip r:embed="rId3">
            <a:lum contrast="20000"/>
          </a:blip>
          <a:srcRect/>
          <a:stretch>
            <a:fillRect/>
          </a:stretch>
        </p:blipFill>
        <p:spPr bwMode="auto">
          <a:xfrm>
            <a:off x="3286116" y="3000372"/>
            <a:ext cx="5500726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Рисунок 8"/>
          <p:cNvPicPr/>
          <p:nvPr/>
        </p:nvPicPr>
        <p:blipFill>
          <a:blip r:embed="rId4">
            <a:lum contrast="20000"/>
          </a:blip>
          <a:srcRect/>
          <a:stretch>
            <a:fillRect/>
          </a:stretch>
        </p:blipFill>
        <p:spPr bwMode="auto">
          <a:xfrm>
            <a:off x="214282" y="5929330"/>
            <a:ext cx="5124450" cy="695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Прямоугольник 9"/>
          <p:cNvSpPr/>
          <p:nvPr/>
        </p:nvSpPr>
        <p:spPr>
          <a:xfrm>
            <a:off x="5500694" y="6143644"/>
            <a:ext cx="20954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/>
              <a:t>Служба активирована</a:t>
            </a:r>
            <a:endParaRPr lang="ru-RU" sz="16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786446" y="642918"/>
            <a:ext cx="31432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Просмотр списка доступных </a:t>
            </a:r>
            <a:r>
              <a:rPr lang="ru-RU" sz="1600" dirty="0" err="1" smtClean="0"/>
              <a:t>FirewallD</a:t>
            </a:r>
            <a:r>
              <a:rPr lang="ru-RU" sz="1600" dirty="0" smtClean="0"/>
              <a:t> служб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14282" y="214290"/>
            <a:ext cx="2754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Перенаправление портов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lum contrast="20000"/>
          </a:blip>
          <a:srcRect/>
          <a:stretch>
            <a:fillRect/>
          </a:stretch>
        </p:blipFill>
        <p:spPr bwMode="auto">
          <a:xfrm>
            <a:off x="285720" y="1357298"/>
            <a:ext cx="6572296" cy="357190"/>
          </a:xfrm>
          <a:prstGeom prst="rect">
            <a:avLst/>
          </a:prstGeom>
          <a:noFill/>
        </p:spPr>
      </p:pic>
      <p:pic>
        <p:nvPicPr>
          <p:cNvPr id="6" name="Рисунок 5"/>
          <p:cNvPicPr/>
          <p:nvPr/>
        </p:nvPicPr>
        <p:blipFill>
          <a:blip r:embed="rId3">
            <a:lum contrast="20000"/>
          </a:blip>
          <a:srcRect t="35032"/>
          <a:stretch>
            <a:fillRect/>
          </a:stretch>
        </p:blipFill>
        <p:spPr bwMode="auto">
          <a:xfrm>
            <a:off x="285720" y="1928802"/>
            <a:ext cx="5162550" cy="844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214282" y="642918"/>
            <a:ext cx="87154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Организовала на сервере переадресацию с порта 2022 на порт </a:t>
            </a:r>
            <a:r>
              <a:rPr lang="ru-RU" sz="1600" dirty="0" smtClean="0"/>
              <a:t>22</a:t>
            </a:r>
            <a:r>
              <a:rPr lang="en-US" sz="1600" dirty="0" smtClean="0"/>
              <a:t>.</a:t>
            </a:r>
            <a:r>
              <a:rPr lang="en-US" sz="1600" dirty="0" smtClean="0"/>
              <a:t> </a:t>
            </a:r>
            <a:r>
              <a:rPr lang="ru-RU" sz="1600" dirty="0" smtClean="0"/>
              <a:t>На клиенте попробовала получить доступ по SSH к серверу через порт 2022 </a:t>
            </a:r>
            <a:endParaRPr lang="ru-RU" sz="16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14282" y="2928934"/>
            <a:ext cx="443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Настройка </a:t>
            </a:r>
            <a:r>
              <a:rPr lang="en-US" b="1" dirty="0" smtClean="0"/>
              <a:t>Port Forwarding </a:t>
            </a:r>
            <a:r>
              <a:rPr lang="ru-RU" b="1" dirty="0" smtClean="0"/>
              <a:t>и </a:t>
            </a:r>
            <a:r>
              <a:rPr lang="en-US" b="1" dirty="0" smtClean="0"/>
              <a:t>Masquerading</a:t>
            </a:r>
            <a:endParaRPr lang="ru-RU" dirty="0"/>
          </a:p>
        </p:txBody>
      </p:sp>
      <p:pic>
        <p:nvPicPr>
          <p:cNvPr id="11" name="Рисунок 10"/>
          <p:cNvPicPr/>
          <p:nvPr/>
        </p:nvPicPr>
        <p:blipFill>
          <a:blip r:embed="rId4">
            <a:lum contrast="20000"/>
          </a:blip>
          <a:srcRect/>
          <a:stretch>
            <a:fillRect/>
          </a:stretch>
        </p:blipFill>
        <p:spPr bwMode="auto">
          <a:xfrm>
            <a:off x="285720" y="3429000"/>
            <a:ext cx="4191000" cy="2982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Прямоугольник 11"/>
          <p:cNvSpPr/>
          <p:nvPr/>
        </p:nvSpPr>
        <p:spPr>
          <a:xfrm>
            <a:off x="4572000" y="4429132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600" dirty="0" smtClean="0"/>
              <a:t>Возможность перенаправления IPv4-пакетов в ядре системы не активирована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/>
          <p:nvPr/>
        </p:nvPicPr>
        <p:blipFill>
          <a:blip r:embed="rId2">
            <a:lum contrast="20000"/>
          </a:blip>
          <a:srcRect b="25000"/>
          <a:stretch>
            <a:fillRect/>
          </a:stretch>
        </p:blipFill>
        <p:spPr bwMode="auto">
          <a:xfrm>
            <a:off x="1571604" y="1214422"/>
            <a:ext cx="594042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1357290" y="571480"/>
            <a:ext cx="64294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Включила перенаправление IPv4-пакетов и </a:t>
            </a:r>
            <a:r>
              <a:rPr lang="ru-RU" sz="1600" dirty="0" err="1" smtClean="0"/>
              <a:t>маскарадинг</a:t>
            </a:r>
            <a:r>
              <a:rPr lang="ru-RU" sz="1600" dirty="0" smtClean="0"/>
              <a:t> на сервере </a:t>
            </a:r>
            <a:endParaRPr lang="ru-RU" sz="1600" dirty="0"/>
          </a:p>
        </p:txBody>
      </p:sp>
      <p:pic>
        <p:nvPicPr>
          <p:cNvPr id="8" name="Рисунок 7"/>
          <p:cNvPicPr/>
          <p:nvPr/>
        </p:nvPicPr>
        <p:blipFill>
          <a:blip r:embed="rId3">
            <a:lum contrast="10000"/>
          </a:blip>
          <a:srcRect/>
          <a:stretch>
            <a:fillRect/>
          </a:stretch>
        </p:blipFill>
        <p:spPr bwMode="auto">
          <a:xfrm>
            <a:off x="785786" y="2428868"/>
            <a:ext cx="7720025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57158" y="214290"/>
            <a:ext cx="8572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Внесение изменений в настройки внутреннего окружения виртуальной машины</a:t>
            </a:r>
            <a:endParaRPr lang="ru-RU" dirty="0"/>
          </a:p>
        </p:txBody>
      </p:sp>
      <p:pic>
        <p:nvPicPr>
          <p:cNvPr id="9" name="Рисунок 8"/>
          <p:cNvPicPr/>
          <p:nvPr/>
        </p:nvPicPr>
        <p:blipFill>
          <a:blip r:embed="rId2">
            <a:lum contrast="20000"/>
          </a:blip>
          <a:srcRect/>
          <a:stretch>
            <a:fillRect/>
          </a:stretch>
        </p:blipFill>
        <p:spPr bwMode="auto">
          <a:xfrm>
            <a:off x="1071538" y="857232"/>
            <a:ext cx="6858048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Рисунок 9"/>
          <p:cNvPicPr/>
          <p:nvPr/>
        </p:nvPicPr>
        <p:blipFill>
          <a:blip r:embed="rId3">
            <a:lum contrast="20000"/>
          </a:blip>
          <a:srcRect/>
          <a:stretch>
            <a:fillRect/>
          </a:stretch>
        </p:blipFill>
        <p:spPr bwMode="auto">
          <a:xfrm>
            <a:off x="1428728" y="3429000"/>
            <a:ext cx="6429420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Прямоугольник 10"/>
          <p:cNvSpPr/>
          <p:nvPr/>
        </p:nvSpPr>
        <p:spPr>
          <a:xfrm>
            <a:off x="3000364" y="3000372"/>
            <a:ext cx="31048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/>
              <a:t>Редактирование файла </a:t>
            </a:r>
            <a:r>
              <a:rPr lang="en-US" sz="1600" dirty="0" smtClean="0"/>
              <a:t>firewall</a:t>
            </a:r>
            <a:r>
              <a:rPr lang="ru-RU" sz="1600" dirty="0" smtClean="0"/>
              <a:t>.</a:t>
            </a:r>
            <a:r>
              <a:rPr lang="en-US" sz="1600" dirty="0" err="1" smtClean="0"/>
              <a:t>sh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85720" y="5072074"/>
            <a:ext cx="85725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/>
              <a:t>Вывод: </a:t>
            </a:r>
            <a:r>
              <a:rPr lang="ru-RU" dirty="0" smtClean="0"/>
              <a:t>таким образом, в ходе выполнения л/</a:t>
            </a:r>
            <a:r>
              <a:rPr lang="ru-RU" dirty="0" err="1" smtClean="0"/>
              <a:t>р</a:t>
            </a:r>
            <a:r>
              <a:rPr lang="ru-RU" dirty="0" smtClean="0"/>
              <a:t> №7 я получила навыки настройки межсетевого экрана в </a:t>
            </a:r>
            <a:r>
              <a:rPr lang="ru-RU" dirty="0" err="1" smtClean="0"/>
              <a:t>Linux</a:t>
            </a:r>
            <a:r>
              <a:rPr lang="ru-RU" dirty="0" smtClean="0"/>
              <a:t> </a:t>
            </a:r>
            <a:r>
              <a:rPr lang="ru-RU" dirty="0" err="1" smtClean="0"/>
              <a:t>в</a:t>
            </a:r>
            <a:r>
              <a:rPr lang="ru-RU" dirty="0" smtClean="0"/>
              <a:t> части переадресации портов и настройки </a:t>
            </a:r>
            <a:r>
              <a:rPr lang="ru-RU" dirty="0" err="1" smtClean="0"/>
              <a:t>Masquerading</a:t>
            </a:r>
            <a:r>
              <a:rPr lang="ru-RU" dirty="0" smtClean="0"/>
              <a:t>.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357166"/>
            <a:ext cx="4171950" cy="4535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1558</TotalTime>
  <Words>220</Words>
  <Application>Microsoft Office PowerPoint</Application>
  <PresentationFormat>Экран (4:3)</PresentationFormat>
  <Paragraphs>27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Лабораторная работа №7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Acer</dc:creator>
  <cp:lastModifiedBy>Acer</cp:lastModifiedBy>
  <cp:revision>119</cp:revision>
  <dcterms:created xsi:type="dcterms:W3CDTF">2022-11-10T13:43:31Z</dcterms:created>
  <dcterms:modified xsi:type="dcterms:W3CDTF">2023-11-27T10:01:20Z</dcterms:modified>
</cp:coreProperties>
</file>