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expliquer : tâche com android se lance, attend une connection, lorsqu’on se connecte, fixe une </a:t>
            </a:r>
            <a:r>
              <a:rPr lang="fr"/>
              <a:t>variable</a:t>
            </a:r>
            <a:r>
              <a:rPr lang="fr"/>
              <a:t> globale android à 1, qui est une condition pour que les tâches d’asservissement et de présence user envoient leur messages dans la queue de message du stm32.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18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729750" y="1387225"/>
            <a:ext cx="4824900" cy="20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Contrôle d’un gyropode en temps réel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7058850" y="3978325"/>
            <a:ext cx="1495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Molere Emeric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Laudouard Léo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Sebal Margaux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00" y="3831400"/>
            <a:ext cx="3691439" cy="7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769400" y="317550"/>
            <a:ext cx="7566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IV- Réalisation de l’application du contrôle à distance</a:t>
            </a:r>
            <a:endParaRPr sz="20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" y="1731188"/>
            <a:ext cx="2021923" cy="2021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338" y="1560637"/>
            <a:ext cx="2363025" cy="23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3275" y="1901625"/>
            <a:ext cx="2363025" cy="23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2599" y="1432475"/>
            <a:ext cx="524380" cy="52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493838" y="4338075"/>
            <a:ext cx="2075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Coder une application Android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3515138" y="4338075"/>
            <a:ext cx="2075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Récupérer une puissance et un angle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5928975" y="4338075"/>
            <a:ext cx="2451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Envoyer les données vers la carte Raspberry Pi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034625" y="947425"/>
            <a:ext cx="3472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2"/>
                </a:solidFill>
              </a:rPr>
              <a:t>Application mobile</a:t>
            </a:r>
            <a:endParaRPr b="1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769400" y="317550"/>
            <a:ext cx="7566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IV- Réalisation de l’application du contrôle à distance</a:t>
            </a:r>
            <a:endParaRPr sz="20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363" y="1401913"/>
            <a:ext cx="2028966" cy="36070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1034625" y="947425"/>
            <a:ext cx="5608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2"/>
                </a:solidFill>
              </a:rPr>
              <a:t>Application mobile - Interface graphique</a:t>
            </a:r>
            <a:endParaRPr b="1" sz="2000">
              <a:solidFill>
                <a:schemeClr val="accent2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2710600" y="1708550"/>
            <a:ext cx="1221900" cy="33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-10798969">
            <a:off x="5421152" y="3182975"/>
            <a:ext cx="999900" cy="33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rot="844">
            <a:off x="2440876" y="4546361"/>
            <a:ext cx="1221900" cy="33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677650" y="1613000"/>
            <a:ext cx="19440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Adresse IP pour la connexion au socket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6421050" y="3138375"/>
            <a:ext cx="19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Joystick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155550" y="4427325"/>
            <a:ext cx="219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Boutons de Connexion/Déconnexion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 flipH="1" rot="10800000">
            <a:off x="6654887" y="3501985"/>
            <a:ext cx="390900" cy="422100"/>
          </a:xfrm>
          <a:prstGeom prst="bentArrow">
            <a:avLst>
              <a:gd fmla="val 25000" name="adj1"/>
              <a:gd fmla="val 25681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7045775" y="3516225"/>
            <a:ext cx="19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Puissance : 0 à 100%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Angle : 0 à 180°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6" name="Shape 296"/>
          <p:cNvSpPr txBox="1"/>
          <p:nvPr>
            <p:ph type="title"/>
          </p:nvPr>
        </p:nvSpPr>
        <p:spPr>
          <a:xfrm>
            <a:off x="626900" y="317550"/>
            <a:ext cx="7709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IV- Réalisation de l’application du contrôle à distance</a:t>
            </a:r>
            <a:endParaRPr sz="20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7" name="Shape 297"/>
          <p:cNvSpPr txBox="1"/>
          <p:nvPr/>
        </p:nvSpPr>
        <p:spPr>
          <a:xfrm>
            <a:off x="1034625" y="947425"/>
            <a:ext cx="3472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2"/>
                </a:solidFill>
              </a:rPr>
              <a:t>Code </a:t>
            </a:r>
            <a:r>
              <a:rPr b="1" lang="fr" sz="2000">
                <a:solidFill>
                  <a:schemeClr val="accent2"/>
                </a:solidFill>
              </a:rPr>
              <a:t>Raspberry</a:t>
            </a:r>
            <a:r>
              <a:rPr b="1" lang="fr" sz="2000">
                <a:solidFill>
                  <a:schemeClr val="accent2"/>
                </a:solidFill>
              </a:rPr>
              <a:t> Pi 3 </a:t>
            </a:r>
            <a:endParaRPr b="1" sz="2000">
              <a:solidFill>
                <a:schemeClr val="accent2"/>
              </a:solidFill>
            </a:endParaRPr>
          </a:p>
        </p:txBody>
      </p:sp>
      <p:grpSp>
        <p:nvGrpSpPr>
          <p:cNvPr id="298" name="Shape 298"/>
          <p:cNvGrpSpPr/>
          <p:nvPr/>
        </p:nvGrpSpPr>
        <p:grpSpPr>
          <a:xfrm>
            <a:off x="3238088" y="1231650"/>
            <a:ext cx="2363025" cy="3630825"/>
            <a:chOff x="3390488" y="1231650"/>
            <a:chExt cx="2363025" cy="3630825"/>
          </a:xfrm>
        </p:grpSpPr>
        <p:pic>
          <p:nvPicPr>
            <p:cNvPr id="299" name="Shape 29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0488" y="1810525"/>
              <a:ext cx="2363025" cy="236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Shape 30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52475" y="1231650"/>
              <a:ext cx="639050" cy="639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 txBox="1"/>
            <p:nvPr/>
          </p:nvSpPr>
          <p:spPr>
            <a:xfrm>
              <a:off x="3534288" y="4338075"/>
              <a:ext cx="20754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</a:rPr>
                <a:t>Tâche Communication Android</a:t>
              </a: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302" name="Shape 3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6478650" y="2716987"/>
            <a:ext cx="1456550" cy="14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4737" y="1423150"/>
            <a:ext cx="524380" cy="52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Shape 304"/>
          <p:cNvCxnSpPr>
            <a:stCxn id="303" idx="2"/>
            <a:endCxn id="302" idx="1"/>
          </p:cNvCxnSpPr>
          <p:nvPr/>
        </p:nvCxnSpPr>
        <p:spPr>
          <a:xfrm>
            <a:off x="7206927" y="1947551"/>
            <a:ext cx="0" cy="76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Shape 305"/>
          <p:cNvSpPr txBox="1"/>
          <p:nvPr/>
        </p:nvSpPr>
        <p:spPr>
          <a:xfrm>
            <a:off x="6169213" y="4338075"/>
            <a:ext cx="2075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Envoyer des consignes au STM32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466000" y="4338075"/>
            <a:ext cx="2075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Communication avec la carte Raspberry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7">
            <a:alphaModFix/>
          </a:blip>
          <a:srcRect b="31982" l="12717" r="66250" t="31665"/>
          <a:stretch/>
        </p:blipFill>
        <p:spPr>
          <a:xfrm>
            <a:off x="702925" y="1810525"/>
            <a:ext cx="769851" cy="8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000" y="2794563"/>
            <a:ext cx="1301400" cy="13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1550875" y="1967988"/>
            <a:ext cx="937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solidFill>
                  <a:schemeClr val="lt2"/>
                </a:solidFill>
              </a:rPr>
              <a:t>SSH</a:t>
            </a:r>
            <a:endParaRPr b="1" sz="2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5" name="Shape 315"/>
          <p:cNvSpPr txBox="1"/>
          <p:nvPr>
            <p:ph type="title"/>
          </p:nvPr>
        </p:nvSpPr>
        <p:spPr>
          <a:xfrm>
            <a:off x="698150" y="317550"/>
            <a:ext cx="7638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IV- Réalisation de l’application du contrôle à distance</a:t>
            </a:r>
            <a:endParaRPr sz="20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3222" l="0" r="0" t="0"/>
          <a:stretch/>
        </p:blipFill>
        <p:spPr>
          <a:xfrm>
            <a:off x="627650" y="2144400"/>
            <a:ext cx="3482700" cy="17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1034625" y="947425"/>
            <a:ext cx="3472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2"/>
                </a:solidFill>
              </a:rPr>
              <a:t>Code STM32</a:t>
            </a:r>
            <a:endParaRPr b="1" sz="2000">
              <a:solidFill>
                <a:schemeClr val="accent2"/>
              </a:solidFill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864200" y="4293450"/>
            <a:ext cx="3009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Installation et configuration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19" name="Shape 319"/>
          <p:cNvGrpSpPr/>
          <p:nvPr/>
        </p:nvGrpSpPr>
        <p:grpSpPr>
          <a:xfrm>
            <a:off x="5283600" y="1196550"/>
            <a:ext cx="3009600" cy="3621300"/>
            <a:chOff x="5055000" y="1196550"/>
            <a:chExt cx="3009600" cy="3621300"/>
          </a:xfrm>
        </p:grpSpPr>
        <p:pic>
          <p:nvPicPr>
            <p:cNvPr id="320" name="Shape 3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97612" y="1196550"/>
              <a:ext cx="524380" cy="5244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1" name="Shape 321"/>
            <p:cNvCxnSpPr>
              <a:stCxn id="320" idx="2"/>
              <a:endCxn id="322" idx="1"/>
            </p:cNvCxnSpPr>
            <p:nvPr/>
          </p:nvCxnSpPr>
          <p:spPr>
            <a:xfrm>
              <a:off x="6559802" y="1720951"/>
              <a:ext cx="0" cy="769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3" name="Shape 323"/>
            <p:cNvGrpSpPr/>
            <p:nvPr/>
          </p:nvGrpSpPr>
          <p:grpSpPr>
            <a:xfrm>
              <a:off x="5055000" y="2490387"/>
              <a:ext cx="3009600" cy="2327463"/>
              <a:chOff x="5055000" y="2490387"/>
              <a:chExt cx="3009600" cy="2327463"/>
            </a:xfrm>
          </p:grpSpPr>
          <p:pic>
            <p:nvPicPr>
              <p:cNvPr id="322" name="Shape 32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5400000">
                <a:off x="5831525" y="2490387"/>
                <a:ext cx="1456550" cy="1456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4" name="Shape 324"/>
              <p:cNvSpPr txBox="1"/>
              <p:nvPr/>
            </p:nvSpPr>
            <p:spPr>
              <a:xfrm>
                <a:off x="5055000" y="4293450"/>
                <a:ext cx="3009600" cy="52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rgbClr val="FFFFFF"/>
                    </a:solidFill>
                  </a:rPr>
                  <a:t>Traitement des messages envoyés par la carte Raspberry Pi 3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0" name="Shape 330"/>
          <p:cNvSpPr txBox="1"/>
          <p:nvPr>
            <p:ph type="title"/>
          </p:nvPr>
        </p:nvSpPr>
        <p:spPr>
          <a:xfrm>
            <a:off x="698150" y="317550"/>
            <a:ext cx="7638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IV- Réalisation de l’application du contrôle à distance</a:t>
            </a:r>
            <a:endParaRPr sz="20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331" name="Shape 331"/>
          <p:cNvGrpSpPr/>
          <p:nvPr/>
        </p:nvGrpSpPr>
        <p:grpSpPr>
          <a:xfrm>
            <a:off x="2715725" y="1718075"/>
            <a:ext cx="3243000" cy="2836050"/>
            <a:chOff x="71750" y="1773625"/>
            <a:chExt cx="3243000" cy="2836050"/>
          </a:xfrm>
        </p:grpSpPr>
        <p:sp>
          <p:nvSpPr>
            <p:cNvPr id="332" name="Shape 332"/>
            <p:cNvSpPr/>
            <p:nvPr/>
          </p:nvSpPr>
          <p:spPr>
            <a:xfrm>
              <a:off x="810950" y="2264050"/>
              <a:ext cx="1955100" cy="1855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1514150" y="1773625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90 °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1514150" y="4216075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90 °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2766050" y="2994850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0 °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71750" y="2994850"/>
              <a:ext cx="626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</a:rPr>
                <a:t>180</a:t>
              </a:r>
              <a:r>
                <a:rPr lang="fr">
                  <a:solidFill>
                    <a:schemeClr val="lt1"/>
                  </a:solidFill>
                </a:rPr>
                <a:t> °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337" name="Shape 337"/>
            <p:cNvCxnSpPr>
              <a:stCxn id="335" idx="1"/>
              <a:endCxn id="332" idx="2"/>
            </p:cNvCxnSpPr>
            <p:nvPr/>
          </p:nvCxnSpPr>
          <p:spPr>
            <a:xfrm rot="10800000">
              <a:off x="810950" y="3191650"/>
              <a:ext cx="1955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Shape 338"/>
            <p:cNvCxnSpPr>
              <a:stCxn id="332" idx="0"/>
              <a:endCxn id="332" idx="4"/>
            </p:cNvCxnSpPr>
            <p:nvPr/>
          </p:nvCxnSpPr>
          <p:spPr>
            <a:xfrm>
              <a:off x="1788500" y="2264050"/>
              <a:ext cx="0" cy="1855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9" name="Shape 339"/>
          <p:cNvSpPr txBox="1"/>
          <p:nvPr/>
        </p:nvSpPr>
        <p:spPr>
          <a:xfrm>
            <a:off x="1034625" y="947425"/>
            <a:ext cx="5353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2"/>
                </a:solidFill>
              </a:rPr>
              <a:t>Code STM32 - Gestion de la commande</a:t>
            </a:r>
            <a:endParaRPr b="1" sz="2000">
              <a:solidFill>
                <a:schemeClr val="accent2"/>
              </a:solidFill>
            </a:endParaRPr>
          </a:p>
        </p:txBody>
      </p:sp>
      <p:grpSp>
        <p:nvGrpSpPr>
          <p:cNvPr id="340" name="Shape 340"/>
          <p:cNvGrpSpPr/>
          <p:nvPr/>
        </p:nvGrpSpPr>
        <p:grpSpPr>
          <a:xfrm>
            <a:off x="914975" y="1718075"/>
            <a:ext cx="1249500" cy="1805825"/>
            <a:chOff x="881500" y="1460425"/>
            <a:chExt cx="1249500" cy="1805825"/>
          </a:xfrm>
        </p:grpSpPr>
        <p:pic>
          <p:nvPicPr>
            <p:cNvPr id="341" name="Shape 3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49350" y="1827000"/>
              <a:ext cx="914100" cy="91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Shape 342"/>
            <p:cNvSpPr/>
            <p:nvPr/>
          </p:nvSpPr>
          <p:spPr>
            <a:xfrm flipH="1">
              <a:off x="1423900" y="1460425"/>
              <a:ext cx="611100" cy="7269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 txBox="1"/>
            <p:nvPr/>
          </p:nvSpPr>
          <p:spPr>
            <a:xfrm>
              <a:off x="881500" y="2872650"/>
              <a:ext cx="1249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lt1"/>
                  </a:solidFill>
                </a:rPr>
                <a:t>Angle &gt; 90°</a:t>
              </a:r>
              <a:endParaRPr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6599000" y="1755925"/>
            <a:ext cx="1359550" cy="1767975"/>
            <a:chOff x="6811000" y="1564925"/>
            <a:chExt cx="1359550" cy="1767975"/>
          </a:xfrm>
        </p:grpSpPr>
        <p:pic>
          <p:nvPicPr>
            <p:cNvPr id="345" name="Shape 3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88750" y="1958550"/>
              <a:ext cx="914100" cy="91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Shape 346"/>
            <p:cNvSpPr/>
            <p:nvPr/>
          </p:nvSpPr>
          <p:spPr>
            <a:xfrm>
              <a:off x="6811000" y="1564925"/>
              <a:ext cx="611100" cy="7269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6921050" y="2939300"/>
              <a:ext cx="1249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>
                  <a:solidFill>
                    <a:schemeClr val="lt1"/>
                  </a:solidFill>
                </a:rPr>
                <a:t>Angle &lt; 90°</a:t>
              </a:r>
              <a:endParaRPr sz="1600">
                <a:solidFill>
                  <a:schemeClr val="lt1"/>
                </a:solidFill>
              </a:endParaRPr>
            </a:p>
          </p:txBody>
        </p:sp>
      </p:grpSp>
      <p:sp>
        <p:nvSpPr>
          <p:cNvPr id="348" name="Shape 348"/>
          <p:cNvSpPr txBox="1"/>
          <p:nvPr/>
        </p:nvSpPr>
        <p:spPr>
          <a:xfrm>
            <a:off x="89250" y="3847025"/>
            <a:ext cx="42285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Moteur Gauche = ((180 - Angle)/90)*Consigne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Moteur Droit      = Consigne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5625025" y="3940325"/>
            <a:ext cx="33075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Moteur Gauche = Consigne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Moteur Droit      = </a:t>
            </a:r>
            <a:r>
              <a:rPr lang="fr">
                <a:solidFill>
                  <a:schemeClr val="lt1"/>
                </a:solidFill>
              </a:rPr>
              <a:t>(Angle/90)*Consigne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355" name="Shape 355"/>
          <p:cNvGrpSpPr/>
          <p:nvPr/>
        </p:nvGrpSpPr>
        <p:grpSpPr>
          <a:xfrm>
            <a:off x="1342488" y="1096625"/>
            <a:ext cx="6459000" cy="3807600"/>
            <a:chOff x="1352788" y="1110825"/>
            <a:chExt cx="6459000" cy="3807600"/>
          </a:xfrm>
        </p:grpSpPr>
        <p:sp>
          <p:nvSpPr>
            <p:cNvPr id="356" name="Shape 356"/>
            <p:cNvSpPr/>
            <p:nvPr/>
          </p:nvSpPr>
          <p:spPr>
            <a:xfrm>
              <a:off x="1352788" y="1110825"/>
              <a:ext cx="6459000" cy="3807600"/>
            </a:xfrm>
            <a:prstGeom prst="bevel">
              <a:avLst>
                <a:gd fmla="val 125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3028950" y="1110825"/>
              <a:ext cx="3086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 u="sng">
                  <a:solidFill>
                    <a:srgbClr val="FFFFFF"/>
                  </a:solidFill>
                </a:rPr>
                <a:t>Environnement de travail</a:t>
              </a:r>
              <a:endParaRPr sz="1800" u="sng">
                <a:solidFill>
                  <a:srgbClr val="FFFFFF"/>
                </a:solidFill>
              </a:endParaRPr>
            </a:p>
          </p:txBody>
        </p:sp>
        <p:grpSp>
          <p:nvGrpSpPr>
            <p:cNvPr id="358" name="Shape 358"/>
            <p:cNvGrpSpPr/>
            <p:nvPr/>
          </p:nvGrpSpPr>
          <p:grpSpPr>
            <a:xfrm>
              <a:off x="1764500" y="1738049"/>
              <a:ext cx="1918800" cy="2557701"/>
              <a:chOff x="1764500" y="1738049"/>
              <a:chExt cx="1918800" cy="2557701"/>
            </a:xfrm>
          </p:grpSpPr>
          <p:pic>
            <p:nvPicPr>
              <p:cNvPr id="359" name="Shape 35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90200" y="1738049"/>
                <a:ext cx="1667425" cy="16674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0" name="Shape 360"/>
              <p:cNvSpPr txBox="1"/>
              <p:nvPr/>
            </p:nvSpPr>
            <p:spPr>
              <a:xfrm>
                <a:off x="1764500" y="3579650"/>
                <a:ext cx="1918800" cy="71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600">
                    <a:solidFill>
                      <a:schemeClr val="lt1"/>
                    </a:solidFill>
                  </a:rPr>
                  <a:t>Reprise d’un travail existant</a:t>
                </a:r>
                <a:endParaRPr sz="1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61" name="Shape 361"/>
            <p:cNvGrpSpPr/>
            <p:nvPr/>
          </p:nvGrpSpPr>
          <p:grpSpPr>
            <a:xfrm>
              <a:off x="3460200" y="1677862"/>
              <a:ext cx="1918800" cy="2677288"/>
              <a:chOff x="3460200" y="1677862"/>
              <a:chExt cx="1918800" cy="2677288"/>
            </a:xfrm>
          </p:grpSpPr>
          <p:pic>
            <p:nvPicPr>
              <p:cNvPr id="362" name="Shape 36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525701" y="1677862"/>
                <a:ext cx="1787800" cy="17877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3" name="Shape 363"/>
              <p:cNvSpPr txBox="1"/>
              <p:nvPr/>
            </p:nvSpPr>
            <p:spPr>
              <a:xfrm>
                <a:off x="3460200" y="3639050"/>
                <a:ext cx="1918800" cy="71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600">
                    <a:solidFill>
                      <a:schemeClr val="lt1"/>
                    </a:solidFill>
                  </a:rPr>
                  <a:t>Réseau INSA</a:t>
                </a:r>
                <a:endParaRPr sz="1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64" name="Shape 364"/>
            <p:cNvGrpSpPr/>
            <p:nvPr/>
          </p:nvGrpSpPr>
          <p:grpSpPr>
            <a:xfrm>
              <a:off x="5362313" y="1695025"/>
              <a:ext cx="1918800" cy="2600725"/>
              <a:chOff x="5362313" y="1695025"/>
              <a:chExt cx="1918800" cy="2600725"/>
            </a:xfrm>
          </p:grpSpPr>
          <p:sp>
            <p:nvSpPr>
              <p:cNvPr id="365" name="Shape 365"/>
              <p:cNvSpPr txBox="1"/>
              <p:nvPr/>
            </p:nvSpPr>
            <p:spPr>
              <a:xfrm>
                <a:off x="5362313" y="3579650"/>
                <a:ext cx="1918800" cy="71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600">
                    <a:solidFill>
                      <a:schemeClr val="lt1"/>
                    </a:solidFill>
                  </a:rPr>
                  <a:t>Manque d’informations</a:t>
                </a:r>
                <a:endParaRPr sz="1600">
                  <a:solidFill>
                    <a:schemeClr val="lt1"/>
                  </a:solidFill>
                </a:endParaRPr>
              </a:p>
            </p:txBody>
          </p:sp>
          <p:pic>
            <p:nvPicPr>
              <p:cNvPr id="366" name="Shape 36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445000" y="1695025"/>
                <a:ext cx="1753425" cy="1753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67" name="Shape 367"/>
          <p:cNvSpPr txBox="1"/>
          <p:nvPr>
            <p:ph type="title"/>
          </p:nvPr>
        </p:nvSpPr>
        <p:spPr>
          <a:xfrm>
            <a:off x="1297500" y="31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V- Difficultés techniques rencontrées</a:t>
            </a:r>
            <a:endParaRPr sz="20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3" name="Shape 373"/>
          <p:cNvSpPr txBox="1"/>
          <p:nvPr>
            <p:ph type="title"/>
          </p:nvPr>
        </p:nvSpPr>
        <p:spPr>
          <a:xfrm>
            <a:off x="1297500" y="31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V- Difficultés techniques rencontrées</a:t>
            </a:r>
            <a:endParaRPr sz="20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374" name="Shape 374"/>
          <p:cNvGrpSpPr/>
          <p:nvPr/>
        </p:nvGrpSpPr>
        <p:grpSpPr>
          <a:xfrm>
            <a:off x="1342488" y="1096625"/>
            <a:ext cx="6459000" cy="3807600"/>
            <a:chOff x="1342488" y="1096625"/>
            <a:chExt cx="6459000" cy="3807600"/>
          </a:xfrm>
        </p:grpSpPr>
        <p:grpSp>
          <p:nvGrpSpPr>
            <p:cNvPr id="375" name="Shape 375"/>
            <p:cNvGrpSpPr/>
            <p:nvPr/>
          </p:nvGrpSpPr>
          <p:grpSpPr>
            <a:xfrm>
              <a:off x="1342488" y="1096625"/>
              <a:ext cx="6459000" cy="3807600"/>
              <a:chOff x="1352788" y="1110825"/>
              <a:chExt cx="6459000" cy="3807600"/>
            </a:xfrm>
          </p:grpSpPr>
          <p:sp>
            <p:nvSpPr>
              <p:cNvPr id="376" name="Shape 376"/>
              <p:cNvSpPr/>
              <p:nvPr/>
            </p:nvSpPr>
            <p:spPr>
              <a:xfrm>
                <a:off x="1352788" y="1110825"/>
                <a:ext cx="6459000" cy="3807600"/>
              </a:xfrm>
              <a:prstGeom prst="bevel">
                <a:avLst>
                  <a:gd fmla="val 1250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Shape 377"/>
              <p:cNvSpPr txBox="1"/>
              <p:nvPr/>
            </p:nvSpPr>
            <p:spPr>
              <a:xfrm>
                <a:off x="1890200" y="1110825"/>
                <a:ext cx="5451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800" u="sng">
                    <a:solidFill>
                      <a:schemeClr val="dk1"/>
                    </a:solidFill>
                  </a:rPr>
                  <a:t>Mise en place de l’application Android</a:t>
                </a:r>
                <a:endParaRPr sz="1800" u="sng">
                  <a:solidFill>
                    <a:schemeClr val="dk1"/>
                  </a:solidFill>
                </a:endParaRPr>
              </a:p>
            </p:txBody>
          </p:sp>
          <p:sp>
            <p:nvSpPr>
              <p:cNvPr id="378" name="Shape 378"/>
              <p:cNvSpPr txBox="1"/>
              <p:nvPr/>
            </p:nvSpPr>
            <p:spPr>
              <a:xfrm>
                <a:off x="1697450" y="3672775"/>
                <a:ext cx="2920500" cy="71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600">
                    <a:solidFill>
                      <a:schemeClr val="dk1"/>
                    </a:solidFill>
                  </a:rPr>
                  <a:t>Mauvaise gestion de l’envoi des messages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379" name="Shape 379"/>
              <p:cNvSpPr txBox="1"/>
              <p:nvPr/>
            </p:nvSpPr>
            <p:spPr>
              <a:xfrm>
                <a:off x="4654979" y="3672775"/>
                <a:ext cx="2525100" cy="71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600">
                    <a:solidFill>
                      <a:schemeClr val="dk1"/>
                    </a:solidFill>
                  </a:rPr>
                  <a:t>Modification de la consigne d’arrêt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  <p:pic>
          <p:nvPicPr>
            <p:cNvPr id="380" name="Shape 3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2575" y="1688900"/>
              <a:ext cx="1969675" cy="1969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Shape 3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2388" y="1688900"/>
              <a:ext cx="1969676" cy="19696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x="1297500" y="31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V- Difficultés techniques rencontrées</a:t>
            </a:r>
            <a:endParaRPr sz="20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388" name="Shape 388"/>
          <p:cNvGrpSpPr/>
          <p:nvPr/>
        </p:nvGrpSpPr>
        <p:grpSpPr>
          <a:xfrm>
            <a:off x="154694" y="1818475"/>
            <a:ext cx="4341100" cy="2875161"/>
            <a:chOff x="154694" y="1589875"/>
            <a:chExt cx="4341100" cy="2875161"/>
          </a:xfrm>
        </p:grpSpPr>
        <p:grpSp>
          <p:nvGrpSpPr>
            <p:cNvPr id="389" name="Shape 389"/>
            <p:cNvGrpSpPr/>
            <p:nvPr/>
          </p:nvGrpSpPr>
          <p:grpSpPr>
            <a:xfrm>
              <a:off x="154694" y="1589875"/>
              <a:ext cx="4341100" cy="2875161"/>
              <a:chOff x="1352788" y="1007174"/>
              <a:chExt cx="6459008" cy="3911251"/>
            </a:xfrm>
          </p:grpSpPr>
          <p:sp>
            <p:nvSpPr>
              <p:cNvPr id="390" name="Shape 390"/>
              <p:cNvSpPr/>
              <p:nvPr/>
            </p:nvSpPr>
            <p:spPr>
              <a:xfrm>
                <a:off x="1352788" y="1110825"/>
                <a:ext cx="6459000" cy="3807600"/>
              </a:xfrm>
              <a:prstGeom prst="bevel">
                <a:avLst>
                  <a:gd fmla="val 125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Shape 391"/>
              <p:cNvSpPr txBox="1"/>
              <p:nvPr/>
            </p:nvSpPr>
            <p:spPr>
              <a:xfrm>
                <a:off x="1352796" y="1007174"/>
                <a:ext cx="64590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800" u="sng">
                    <a:solidFill>
                      <a:schemeClr val="dk1"/>
                    </a:solidFill>
                  </a:rPr>
                  <a:t>Débug du code sur Raspberry Pi 3</a:t>
                </a:r>
                <a:endParaRPr sz="1800" u="sng">
                  <a:solidFill>
                    <a:schemeClr val="dk1"/>
                  </a:solidFill>
                </a:endParaRPr>
              </a:p>
            </p:txBody>
          </p:sp>
          <p:sp>
            <p:nvSpPr>
              <p:cNvPr id="392" name="Shape 392"/>
              <p:cNvSpPr txBox="1"/>
              <p:nvPr/>
            </p:nvSpPr>
            <p:spPr>
              <a:xfrm>
                <a:off x="2628945" y="3552576"/>
                <a:ext cx="3974400" cy="71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600">
                    <a:solidFill>
                      <a:schemeClr val="dk1"/>
                    </a:solidFill>
                  </a:rPr>
                  <a:t>Modification d’un mutex et de la priorité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  <p:pic>
          <p:nvPicPr>
            <p:cNvPr id="393" name="Shape 3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37925" y="2086350"/>
              <a:ext cx="1374650" cy="1374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Shape 394"/>
          <p:cNvGrpSpPr/>
          <p:nvPr/>
        </p:nvGrpSpPr>
        <p:grpSpPr>
          <a:xfrm>
            <a:off x="4680045" y="1818467"/>
            <a:ext cx="4341094" cy="2875167"/>
            <a:chOff x="4680045" y="1589867"/>
            <a:chExt cx="4341094" cy="2875167"/>
          </a:xfrm>
        </p:grpSpPr>
        <p:grpSp>
          <p:nvGrpSpPr>
            <p:cNvPr id="395" name="Shape 395"/>
            <p:cNvGrpSpPr/>
            <p:nvPr/>
          </p:nvGrpSpPr>
          <p:grpSpPr>
            <a:xfrm>
              <a:off x="4680045" y="1589867"/>
              <a:ext cx="4341094" cy="2875167"/>
              <a:chOff x="1352788" y="1007166"/>
              <a:chExt cx="6459000" cy="3911259"/>
            </a:xfrm>
          </p:grpSpPr>
          <p:sp>
            <p:nvSpPr>
              <p:cNvPr id="396" name="Shape 396"/>
              <p:cNvSpPr/>
              <p:nvPr/>
            </p:nvSpPr>
            <p:spPr>
              <a:xfrm>
                <a:off x="1352788" y="1110825"/>
                <a:ext cx="6459000" cy="3807600"/>
              </a:xfrm>
              <a:prstGeom prst="bevel">
                <a:avLst>
                  <a:gd fmla="val 1250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Shape 397"/>
              <p:cNvSpPr txBox="1"/>
              <p:nvPr/>
            </p:nvSpPr>
            <p:spPr>
              <a:xfrm>
                <a:off x="1890200" y="1007166"/>
                <a:ext cx="5451900" cy="39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800" u="sng">
                    <a:solidFill>
                      <a:schemeClr val="dk1"/>
                    </a:solidFill>
                  </a:rPr>
                  <a:t>Débug du code sur STM32</a:t>
                </a:r>
                <a:endParaRPr sz="1800" u="sng">
                  <a:solidFill>
                    <a:schemeClr val="dk1"/>
                  </a:solidFill>
                </a:endParaRPr>
              </a:p>
            </p:txBody>
          </p:sp>
          <p:sp>
            <p:nvSpPr>
              <p:cNvPr id="398" name="Shape 398"/>
              <p:cNvSpPr txBox="1"/>
              <p:nvPr/>
            </p:nvSpPr>
            <p:spPr>
              <a:xfrm>
                <a:off x="2227253" y="3552578"/>
                <a:ext cx="4777800" cy="71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600">
                    <a:solidFill>
                      <a:schemeClr val="dk1"/>
                    </a:solidFill>
                  </a:rPr>
                  <a:t>Optimisation temps de réponse et puissance moteurs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  <p:pic>
          <p:nvPicPr>
            <p:cNvPr id="399" name="Shape 39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63275" y="2086350"/>
              <a:ext cx="1374650" cy="1374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0" name="Shape 400"/>
          <p:cNvSpPr txBox="1"/>
          <p:nvPr/>
        </p:nvSpPr>
        <p:spPr>
          <a:xfrm>
            <a:off x="1023300" y="917700"/>
            <a:ext cx="8120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2"/>
                </a:solidFill>
              </a:rPr>
              <a:t>Implémentation et modification des codes sur les cartes Raspberry et STM32</a:t>
            </a:r>
            <a:endParaRPr b="1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297500" y="24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7" name="Shape 407"/>
          <p:cNvSpPr/>
          <p:nvPr/>
        </p:nvSpPr>
        <p:spPr>
          <a:xfrm rot="-2081342">
            <a:off x="3693923" y="2041649"/>
            <a:ext cx="1422190" cy="1419192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Shape 408"/>
          <p:cNvGrpSpPr/>
          <p:nvPr/>
        </p:nvGrpSpPr>
        <p:grpSpPr>
          <a:xfrm>
            <a:off x="1615225" y="1286185"/>
            <a:ext cx="2586239" cy="2353380"/>
            <a:chOff x="1978637" y="1202068"/>
            <a:chExt cx="2407147" cy="2190413"/>
          </a:xfrm>
        </p:grpSpPr>
        <p:sp>
          <p:nvSpPr>
            <p:cNvPr id="409" name="Shape 409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0C58D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Répartition</a:t>
              </a: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des </a:t>
              </a: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tâches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2569802" y="2788045"/>
            <a:ext cx="2264841" cy="2618489"/>
            <a:chOff x="2867112" y="2599927"/>
            <a:chExt cx="2108006" cy="2437164"/>
          </a:xfrm>
        </p:grpSpPr>
        <p:sp>
          <p:nvSpPr>
            <p:cNvPr id="413" name="Shape 413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0D5DDF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 txBox="1"/>
            <p:nvPr/>
          </p:nvSpPr>
          <p:spPr>
            <a:xfrm rot="2156063">
              <a:off x="3231785" y="3231412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Gestion des phases de test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4149604" y="2642450"/>
            <a:ext cx="2604890" cy="2253599"/>
            <a:chOff x="4337515" y="2464414"/>
            <a:chExt cx="2424506" cy="2097542"/>
          </a:xfrm>
        </p:grpSpPr>
        <p:sp>
          <p:nvSpPr>
            <p:cNvPr id="417" name="Shape 417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0E65F0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 txBox="1"/>
            <p:nvPr/>
          </p:nvSpPr>
          <p:spPr>
            <a:xfrm rot="-2245873">
              <a:off x="4639442" y="3207930"/>
              <a:ext cx="1304523" cy="563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Auto-apprentissage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2995247" y="71323"/>
            <a:ext cx="2518505" cy="2547046"/>
            <a:chOff x="3263096" y="71333"/>
            <a:chExt cx="2344104" cy="2370669"/>
          </a:xfrm>
        </p:grpSpPr>
        <p:sp>
          <p:nvSpPr>
            <p:cNvPr id="421" name="Shape 421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0944A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Gestion du temps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424426" y="858905"/>
            <a:ext cx="2437536" cy="2625833"/>
            <a:chOff x="4593307" y="804376"/>
            <a:chExt cx="2268741" cy="2444000"/>
          </a:xfrm>
        </p:grpSpPr>
        <p:sp>
          <p:nvSpPr>
            <p:cNvPr id="425" name="Shape 425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307BF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 txBox="1"/>
            <p:nvPr/>
          </p:nvSpPr>
          <p:spPr>
            <a:xfrm rot="4352156">
              <a:off x="5032997" y="1939707"/>
              <a:ext cx="13045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Travail en autonomie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8" name="Shape 428"/>
          <p:cNvSpPr txBox="1"/>
          <p:nvPr/>
        </p:nvSpPr>
        <p:spPr>
          <a:xfrm>
            <a:off x="3831993" y="2429169"/>
            <a:ext cx="11463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accent6"/>
                </a:solidFill>
              </a:rPr>
              <a:t>Objectif atteint</a:t>
            </a:r>
            <a:endParaRPr b="1"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348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Introduction</a:t>
            </a:r>
            <a:endParaRPr sz="1500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/>
              <a:t>I-</a:t>
            </a:r>
            <a:r>
              <a:rPr lang="fr" sz="1500"/>
              <a:t>Réflexion</a:t>
            </a:r>
            <a:r>
              <a:rPr lang="fr" sz="1500"/>
              <a:t> d’amélioration du gyropode</a:t>
            </a:r>
            <a:endParaRPr sz="1500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/>
              <a:t>II-Cahier des charges du contrôle à distance</a:t>
            </a:r>
            <a:endParaRPr sz="1500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/>
              <a:t>III-Organisation du projet </a:t>
            </a:r>
            <a:endParaRPr sz="1500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/>
              <a:t>IV- </a:t>
            </a:r>
            <a:r>
              <a:rPr lang="fr" sz="1500"/>
              <a:t>Réalisation</a:t>
            </a:r>
            <a:r>
              <a:rPr lang="fr" sz="1500"/>
              <a:t> de l’application du contrôle à distance</a:t>
            </a:r>
            <a:endParaRPr sz="1500"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/>
              <a:t>V-Difficultés techniques rencontrées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500"/>
              <a:t>Conclusion</a:t>
            </a:r>
            <a:endParaRPr sz="15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275400" y="2365700"/>
            <a:ext cx="2037600" cy="14499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259575" y="2365700"/>
            <a:ext cx="2259000" cy="14499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518575" y="2365725"/>
            <a:ext cx="2133900" cy="14499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336475" y="2770150"/>
            <a:ext cx="16407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Recherches Bibliographiques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2648075" y="2694075"/>
            <a:ext cx="1798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Appropriation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du code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existant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6538300" y="2365725"/>
            <a:ext cx="2426400" cy="1449900"/>
          </a:xfrm>
          <a:prstGeom prst="chevron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4794113" y="2612775"/>
            <a:ext cx="1798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Rédaction</a:t>
            </a:r>
            <a:r>
              <a:rPr b="1" lang="fr">
                <a:solidFill>
                  <a:schemeClr val="dk1"/>
                </a:solidFill>
              </a:rPr>
              <a:t> du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 sujet de TD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et TP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Temps Réel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7020875" y="2633600"/>
            <a:ext cx="1798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Implémentation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de l’application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 de contrôle à distance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1297500" y="31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 - Réflexion d’amélioration du gyropode</a:t>
            </a:r>
            <a:endParaRPr sz="2000"/>
          </a:p>
        </p:txBody>
      </p:sp>
      <p:grpSp>
        <p:nvGrpSpPr>
          <p:cNvPr id="163" name="Shape 163"/>
          <p:cNvGrpSpPr/>
          <p:nvPr/>
        </p:nvGrpSpPr>
        <p:grpSpPr>
          <a:xfrm>
            <a:off x="144900" y="1688850"/>
            <a:ext cx="2204848" cy="2920950"/>
            <a:chOff x="1135500" y="1460250"/>
            <a:chExt cx="2204848" cy="2920950"/>
          </a:xfrm>
        </p:grpSpPr>
        <p:pic>
          <p:nvPicPr>
            <p:cNvPr id="164" name="Shape 1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35500" y="1460250"/>
              <a:ext cx="2204848" cy="22048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Shape 165"/>
            <p:cNvSpPr txBox="1"/>
            <p:nvPr/>
          </p:nvSpPr>
          <p:spPr>
            <a:xfrm>
              <a:off x="1278525" y="3665100"/>
              <a:ext cx="19188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1"/>
                  </a:solidFill>
                </a:rPr>
                <a:t>Détection 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1"/>
                  </a:solidFill>
                </a:rPr>
                <a:t>de présence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2509425" y="1829450"/>
            <a:ext cx="1988724" cy="2605175"/>
            <a:chOff x="5405025" y="1600850"/>
            <a:chExt cx="1988724" cy="2605175"/>
          </a:xfrm>
        </p:grpSpPr>
        <p:pic>
          <p:nvPicPr>
            <p:cNvPr id="168" name="Shape 1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05025" y="1600850"/>
              <a:ext cx="1988724" cy="1988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Shape 169"/>
            <p:cNvSpPr txBox="1"/>
            <p:nvPr/>
          </p:nvSpPr>
          <p:spPr>
            <a:xfrm>
              <a:off x="5759775" y="3835525"/>
              <a:ext cx="12792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1"/>
                  </a:solidFill>
                </a:rPr>
                <a:t>Maniabilité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4724400" y="1829450"/>
            <a:ext cx="1925175" cy="2605175"/>
            <a:chOff x="4572000" y="2058050"/>
            <a:chExt cx="1925175" cy="2605175"/>
          </a:xfrm>
        </p:grpSpPr>
        <p:pic>
          <p:nvPicPr>
            <p:cNvPr id="171" name="Shape 17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2000" y="2058050"/>
              <a:ext cx="1925175" cy="1925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Shape 172"/>
            <p:cNvSpPr txBox="1"/>
            <p:nvPr/>
          </p:nvSpPr>
          <p:spPr>
            <a:xfrm>
              <a:off x="4572037" y="4292725"/>
              <a:ext cx="1925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1"/>
                  </a:solidFill>
                </a:rPr>
                <a:t>Géolocalisation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6875825" y="1829450"/>
            <a:ext cx="1988724" cy="2605175"/>
            <a:chOff x="6723425" y="2058050"/>
            <a:chExt cx="1988724" cy="2605175"/>
          </a:xfrm>
        </p:grpSpPr>
        <p:pic>
          <p:nvPicPr>
            <p:cNvPr id="174" name="Shape 17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23425" y="2058050"/>
              <a:ext cx="1988724" cy="1988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6755587" y="4292725"/>
              <a:ext cx="1925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1"/>
                  </a:solidFill>
                </a:rPr>
                <a:t>Antivol</a:t>
              </a:r>
              <a:endParaRPr sz="1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II-Cahier des charges du contrôle à distance</a:t>
            </a:r>
            <a:endParaRPr sz="2000"/>
          </a:p>
        </p:txBody>
      </p:sp>
      <p:sp>
        <p:nvSpPr>
          <p:cNvPr id="181" name="Shape 181"/>
          <p:cNvSpPr/>
          <p:nvPr/>
        </p:nvSpPr>
        <p:spPr>
          <a:xfrm>
            <a:off x="2695150" y="1109700"/>
            <a:ext cx="4027500" cy="3896400"/>
          </a:xfrm>
          <a:prstGeom prst="blockArc">
            <a:avLst>
              <a:gd fmla="val 19117007" name="adj1"/>
              <a:gd fmla="val 3420707" name="adj2"/>
              <a:gd fmla="val 23358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2695150" y="1109700"/>
            <a:ext cx="4027500" cy="3896400"/>
          </a:xfrm>
          <a:prstGeom prst="blockArc">
            <a:avLst>
              <a:gd fmla="val 10993564" name="adj1"/>
              <a:gd fmla="val 18885795" name="adj2"/>
              <a:gd fmla="val 23125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2695150" y="1109700"/>
            <a:ext cx="4027500" cy="3896400"/>
          </a:xfrm>
          <a:prstGeom prst="blockArc">
            <a:avLst>
              <a:gd fmla="val 3643448" name="adj1"/>
              <a:gd fmla="val 10768254" name="adj2"/>
              <a:gd fmla="val 23448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3350725" y="1375650"/>
            <a:ext cx="21138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Exigences</a:t>
            </a:r>
            <a:endParaRPr b="1">
              <a:solidFill>
                <a:srgbClr val="FFFFFF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Opérationnelles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5213050" y="2725025"/>
            <a:ext cx="21138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Exigences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de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Sécurité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2879925" y="3930625"/>
            <a:ext cx="21138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Exigences Fonctionnelles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30275" y="1461025"/>
            <a:ext cx="2473500" cy="1486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30275" y="3133750"/>
            <a:ext cx="2473500" cy="1872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6842100" y="2019000"/>
            <a:ext cx="2145900" cy="23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130275" y="1417625"/>
            <a:ext cx="22881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L’utilisateur doit pouvoir: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C</a:t>
            </a:r>
            <a:r>
              <a:rPr lang="fr">
                <a:solidFill>
                  <a:srgbClr val="FFFFFF"/>
                </a:solidFill>
              </a:rPr>
              <a:t>ontrôler à distance le Segway  via une  interface  graphique</a:t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Changer de </a:t>
            </a:r>
            <a:r>
              <a:rPr lang="fr">
                <a:solidFill>
                  <a:srgbClr val="FFFFFF"/>
                </a:solidFill>
              </a:rPr>
              <a:t>mode</a:t>
            </a:r>
            <a:endParaRPr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Se déplacer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130275" y="3133750"/>
            <a:ext cx="25590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L’application doit :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Se connecter au gyropode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Permettre de contrôler* le gyropode sans interruption</a:t>
            </a:r>
            <a:endParaRPr>
              <a:solidFill>
                <a:schemeClr val="dk1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Avoir un temps de réponse court*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6853800" y="2019000"/>
            <a:ext cx="21675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Le gyropode doit :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Respecter une </a:t>
            </a:r>
            <a:r>
              <a:rPr lang="fr">
                <a:solidFill>
                  <a:srgbClr val="FFFFFF"/>
                </a:solidFill>
              </a:rPr>
              <a:t>vitesse maximale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Être </a:t>
            </a:r>
            <a:r>
              <a:rPr lang="fr">
                <a:solidFill>
                  <a:srgbClr val="FFFFFF"/>
                </a:solidFill>
              </a:rPr>
              <a:t>contrôlable</a:t>
            </a:r>
            <a:r>
              <a:rPr lang="fr">
                <a:solidFill>
                  <a:srgbClr val="FFFFFF"/>
                </a:solidFill>
              </a:rPr>
              <a:t> par 1 personne  simultanément</a:t>
            </a:r>
            <a:endParaRPr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fr">
                <a:solidFill>
                  <a:srgbClr val="FFFFFF"/>
                </a:solidFill>
              </a:rPr>
              <a:t>Être sécure dans les deux modes de fonctionnement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III - Organisation du projet </a:t>
            </a:r>
            <a:endParaRPr sz="2000"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6900"/>
            <a:ext cx="8868749" cy="15925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Shape 201"/>
          <p:cNvGrpSpPr/>
          <p:nvPr/>
        </p:nvGrpSpPr>
        <p:grpSpPr>
          <a:xfrm>
            <a:off x="199600" y="3427850"/>
            <a:ext cx="1994700" cy="755100"/>
            <a:chOff x="199600" y="3427850"/>
            <a:chExt cx="1994700" cy="755100"/>
          </a:xfrm>
        </p:grpSpPr>
        <p:sp>
          <p:nvSpPr>
            <p:cNvPr id="202" name="Shape 202"/>
            <p:cNvSpPr/>
            <p:nvPr/>
          </p:nvSpPr>
          <p:spPr>
            <a:xfrm>
              <a:off x="199600" y="3427850"/>
              <a:ext cx="1994700" cy="7551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285100" y="3517550"/>
              <a:ext cx="18237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chemeClr val="lt1"/>
                  </a:solidFill>
                </a:rPr>
                <a:t>Début du projet :</a:t>
              </a:r>
              <a:r>
                <a:rPr lang="fr" sz="1600">
                  <a:solidFill>
                    <a:schemeClr val="lt1"/>
                  </a:solidFill>
                </a:rPr>
                <a:t> 16/04/2018</a:t>
              </a:r>
              <a:endParaRPr sz="1600">
                <a:solidFill>
                  <a:schemeClr val="lt1"/>
                </a:solidFill>
              </a:endParaRPr>
            </a:p>
          </p:txBody>
        </p:sp>
      </p:grpSp>
      <p:sp>
        <p:nvSpPr>
          <p:cNvPr id="204" name="Shape 204"/>
          <p:cNvSpPr txBox="1"/>
          <p:nvPr/>
        </p:nvSpPr>
        <p:spPr>
          <a:xfrm>
            <a:off x="1034625" y="947425"/>
            <a:ext cx="1909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2"/>
                </a:solidFill>
              </a:rPr>
              <a:t>En théorie...</a:t>
            </a:r>
            <a:endParaRPr b="1" sz="2000">
              <a:solidFill>
                <a:schemeClr val="accent2"/>
              </a:solidFill>
            </a:endParaRPr>
          </a:p>
        </p:txBody>
      </p:sp>
      <p:grpSp>
        <p:nvGrpSpPr>
          <p:cNvPr id="205" name="Shape 205"/>
          <p:cNvGrpSpPr/>
          <p:nvPr/>
        </p:nvGrpSpPr>
        <p:grpSpPr>
          <a:xfrm>
            <a:off x="2878200" y="3769800"/>
            <a:ext cx="3159300" cy="755100"/>
            <a:chOff x="2878200" y="3769800"/>
            <a:chExt cx="3159300" cy="755100"/>
          </a:xfrm>
        </p:grpSpPr>
        <p:sp>
          <p:nvSpPr>
            <p:cNvPr id="206" name="Shape 206"/>
            <p:cNvSpPr/>
            <p:nvPr/>
          </p:nvSpPr>
          <p:spPr>
            <a:xfrm>
              <a:off x="2878200" y="3769800"/>
              <a:ext cx="3159300" cy="7551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2907975" y="3870775"/>
              <a:ext cx="31104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chemeClr val="lt1"/>
                  </a:solidFill>
                </a:rPr>
                <a:t>Parallélisation des tâches</a:t>
              </a:r>
              <a:endParaRPr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6696650" y="4163775"/>
            <a:ext cx="1994700" cy="755100"/>
            <a:chOff x="6696650" y="4239975"/>
            <a:chExt cx="1994700" cy="755100"/>
          </a:xfrm>
        </p:grpSpPr>
        <p:sp>
          <p:nvSpPr>
            <p:cNvPr id="209" name="Shape 209"/>
            <p:cNvSpPr/>
            <p:nvPr/>
          </p:nvSpPr>
          <p:spPr>
            <a:xfrm>
              <a:off x="6696650" y="4239975"/>
              <a:ext cx="1994700" cy="7551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6817500" y="4307575"/>
              <a:ext cx="18237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chemeClr val="lt1"/>
                  </a:solidFill>
                </a:rPr>
                <a:t>Fin </a:t>
              </a:r>
              <a:r>
                <a:rPr b="1" lang="fr" sz="1600">
                  <a:solidFill>
                    <a:schemeClr val="lt1"/>
                  </a:solidFill>
                </a:rPr>
                <a:t>du projet :</a:t>
              </a:r>
              <a:r>
                <a:rPr lang="fr" sz="1600">
                  <a:solidFill>
                    <a:schemeClr val="lt1"/>
                  </a:solidFill>
                </a:rPr>
                <a:t> 24/05/2018</a:t>
              </a:r>
              <a:endParaRPr sz="16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III - Organisation du projet </a:t>
            </a:r>
            <a:endParaRPr sz="2000"/>
          </a:p>
        </p:txBody>
      </p:sp>
      <p:sp>
        <p:nvSpPr>
          <p:cNvPr id="217" name="Shape 217"/>
          <p:cNvSpPr txBox="1"/>
          <p:nvPr/>
        </p:nvSpPr>
        <p:spPr>
          <a:xfrm>
            <a:off x="1034625" y="947425"/>
            <a:ext cx="1909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2"/>
                </a:solidFill>
              </a:rPr>
              <a:t>En pratique...</a:t>
            </a:r>
            <a:endParaRPr b="1" sz="2000">
              <a:solidFill>
                <a:schemeClr val="accent2"/>
              </a:solidFill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535488" y="1608325"/>
            <a:ext cx="2437775" cy="3271575"/>
            <a:chOff x="1297488" y="1532125"/>
            <a:chExt cx="2437775" cy="3271575"/>
          </a:xfrm>
        </p:grpSpPr>
        <p:pic>
          <p:nvPicPr>
            <p:cNvPr id="219" name="Shape 2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7488" y="1532125"/>
              <a:ext cx="2437775" cy="2437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Shape 220"/>
            <p:cNvSpPr txBox="1"/>
            <p:nvPr/>
          </p:nvSpPr>
          <p:spPr>
            <a:xfrm>
              <a:off x="1556988" y="4087600"/>
              <a:ext cx="19188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1"/>
                  </a:solidFill>
                </a:rPr>
                <a:t>Problèmes de temps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3386650" y="1680800"/>
            <a:ext cx="2365300" cy="3199100"/>
            <a:chOff x="5139250" y="1604600"/>
            <a:chExt cx="2365300" cy="3199100"/>
          </a:xfrm>
        </p:grpSpPr>
        <p:pic>
          <p:nvPicPr>
            <p:cNvPr id="222" name="Shape 2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39250" y="1604600"/>
              <a:ext cx="2365300" cy="236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Shape 223"/>
            <p:cNvSpPr txBox="1"/>
            <p:nvPr/>
          </p:nvSpPr>
          <p:spPr>
            <a:xfrm>
              <a:off x="5362488" y="4087600"/>
              <a:ext cx="19188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1"/>
                  </a:solidFill>
                </a:rPr>
                <a:t>Répartition des tâches difficile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6165325" y="1680800"/>
            <a:ext cx="2365300" cy="3199100"/>
            <a:chOff x="6012925" y="1680800"/>
            <a:chExt cx="2365300" cy="3199100"/>
          </a:xfrm>
        </p:grpSpPr>
        <p:pic>
          <p:nvPicPr>
            <p:cNvPr id="225" name="Shape 2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12925" y="1680800"/>
              <a:ext cx="2365300" cy="236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Shape 226"/>
            <p:cNvSpPr txBox="1"/>
            <p:nvPr/>
          </p:nvSpPr>
          <p:spPr>
            <a:xfrm>
              <a:off x="6236163" y="4163800"/>
              <a:ext cx="19188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solidFill>
                    <a:schemeClr val="lt1"/>
                  </a:solidFill>
                </a:rPr>
                <a:t>Problèmes de réalisation</a:t>
              </a:r>
              <a:endParaRPr sz="1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889800" y="3988037"/>
            <a:ext cx="7364400" cy="6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</a:rPr>
              <a:t>Implémentation d’autres fonctionnalités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III - Organisation du projet </a:t>
            </a:r>
            <a:endParaRPr sz="2000"/>
          </a:p>
        </p:txBody>
      </p:sp>
      <p:sp>
        <p:nvSpPr>
          <p:cNvPr id="234" name="Shape 234"/>
          <p:cNvSpPr txBox="1"/>
          <p:nvPr/>
        </p:nvSpPr>
        <p:spPr>
          <a:xfrm>
            <a:off x="1034625" y="947425"/>
            <a:ext cx="2157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2"/>
                </a:solidFill>
              </a:rPr>
              <a:t>Conséquences !</a:t>
            </a:r>
            <a:endParaRPr b="1" sz="2000">
              <a:solidFill>
                <a:schemeClr val="accent2"/>
              </a:solidFill>
            </a:endParaRPr>
          </a:p>
        </p:txBody>
      </p:sp>
      <p:grpSp>
        <p:nvGrpSpPr>
          <p:cNvPr id="235" name="Shape 235"/>
          <p:cNvGrpSpPr/>
          <p:nvPr/>
        </p:nvGrpSpPr>
        <p:grpSpPr>
          <a:xfrm>
            <a:off x="874612" y="1460429"/>
            <a:ext cx="7394775" cy="3472496"/>
            <a:chOff x="1054859" y="1504628"/>
            <a:chExt cx="7297716" cy="2626500"/>
          </a:xfrm>
        </p:grpSpPr>
        <p:sp>
          <p:nvSpPr>
            <p:cNvPr id="236" name="Shape 236"/>
            <p:cNvSpPr/>
            <p:nvPr/>
          </p:nvSpPr>
          <p:spPr>
            <a:xfrm>
              <a:off x="1068725" y="1732325"/>
              <a:ext cx="7267800" cy="51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chemeClr val="lt1"/>
                  </a:solidFill>
                </a:rPr>
                <a:t>Amélioration de l’application Android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068725" y="2538831"/>
              <a:ext cx="7267800" cy="51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800">
                  <a:solidFill>
                    <a:schemeClr val="lt1"/>
                  </a:solidFill>
                </a:rPr>
                <a:t>Amélioration du code existant sur les cartes Raspberry et STM32</a:t>
              </a:r>
              <a:endParaRPr b="1" sz="1800">
                <a:solidFill>
                  <a:schemeClr val="lt1"/>
                </a:solidFill>
              </a:endParaRPr>
            </a:p>
          </p:txBody>
        </p:sp>
        <p:cxnSp>
          <p:nvCxnSpPr>
            <p:cNvPr id="238" name="Shape 238"/>
            <p:cNvCxnSpPr/>
            <p:nvPr/>
          </p:nvCxnSpPr>
          <p:spPr>
            <a:xfrm>
              <a:off x="1082975" y="1518625"/>
              <a:ext cx="7269600" cy="26019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Shape 239"/>
            <p:cNvCxnSpPr/>
            <p:nvPr/>
          </p:nvCxnSpPr>
          <p:spPr>
            <a:xfrm flipH="1" rot="10800000">
              <a:off x="1054859" y="1504628"/>
              <a:ext cx="7266000" cy="26265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940375" y="317550"/>
            <a:ext cx="7395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IV- Réalisation de l’application du contrôle à distance</a:t>
            </a:r>
            <a:endParaRPr sz="20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1034625" y="947425"/>
            <a:ext cx="48453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2"/>
                </a:solidFill>
              </a:rPr>
              <a:t>Contrôle d’un gyropode à distance</a:t>
            </a:r>
            <a:endParaRPr b="1" sz="2000">
              <a:solidFill>
                <a:schemeClr val="accent2"/>
              </a:solidFill>
            </a:endParaRP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50" y="2227275"/>
            <a:ext cx="1666250" cy="16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076" y="2607825"/>
            <a:ext cx="995599" cy="99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4725" y="2377375"/>
            <a:ext cx="1456550" cy="14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6125" y="2648600"/>
            <a:ext cx="914100" cy="91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Shape 251"/>
          <p:cNvCxnSpPr>
            <a:stCxn id="249" idx="1"/>
            <a:endCxn id="248" idx="3"/>
          </p:cNvCxnSpPr>
          <p:nvPr/>
        </p:nvCxnSpPr>
        <p:spPr>
          <a:xfrm rot="10800000">
            <a:off x="4161625" y="3105650"/>
            <a:ext cx="833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Shape 252"/>
          <p:cNvSpPr txBox="1"/>
          <p:nvPr/>
        </p:nvSpPr>
        <p:spPr>
          <a:xfrm>
            <a:off x="4268625" y="2571750"/>
            <a:ext cx="9957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Liaison</a:t>
            </a:r>
            <a:r>
              <a:rPr lang="fr">
                <a:solidFill>
                  <a:schemeClr val="lt1"/>
                </a:solidFill>
              </a:rPr>
              <a:t> série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2935625" y="3672525"/>
            <a:ext cx="1456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Carte Raspberry Pi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4994750" y="3672525"/>
            <a:ext cx="1456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Carte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STM32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074925" y="3676888"/>
            <a:ext cx="1456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Moteurs du gyropode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658925" y="3942425"/>
            <a:ext cx="1456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Smartphone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7" name="Shape 257"/>
          <p:cNvCxnSpPr>
            <a:stCxn id="247" idx="3"/>
          </p:cNvCxnSpPr>
          <p:nvPr/>
        </p:nvCxnSpPr>
        <p:spPr>
          <a:xfrm>
            <a:off x="2220300" y="3060400"/>
            <a:ext cx="847800" cy="1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Shape 258"/>
          <p:cNvSpPr txBox="1"/>
          <p:nvPr/>
        </p:nvSpPr>
        <p:spPr>
          <a:xfrm>
            <a:off x="2154650" y="2388700"/>
            <a:ext cx="1456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Consigne à envoyer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9" name="Shape 259"/>
          <p:cNvCxnSpPr/>
          <p:nvPr/>
        </p:nvCxnSpPr>
        <p:spPr>
          <a:xfrm>
            <a:off x="6474800" y="3190525"/>
            <a:ext cx="847800" cy="1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Shape 260"/>
          <p:cNvSpPr txBox="1"/>
          <p:nvPr/>
        </p:nvSpPr>
        <p:spPr>
          <a:xfrm>
            <a:off x="6565100" y="2787150"/>
            <a:ext cx="667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PWM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