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47"/>
  </p:notesMasterIdLst>
  <p:sldIdLst>
    <p:sldId id="256" r:id="rId2"/>
    <p:sldId id="265" r:id="rId3"/>
    <p:sldId id="292" r:id="rId4"/>
    <p:sldId id="267" r:id="rId5"/>
    <p:sldId id="282" r:id="rId6"/>
    <p:sldId id="268" r:id="rId7"/>
    <p:sldId id="300" r:id="rId8"/>
    <p:sldId id="301" r:id="rId9"/>
    <p:sldId id="299" r:id="rId10"/>
    <p:sldId id="302" r:id="rId11"/>
    <p:sldId id="304" r:id="rId12"/>
    <p:sldId id="303" r:id="rId13"/>
    <p:sldId id="306" r:id="rId14"/>
    <p:sldId id="307" r:id="rId15"/>
    <p:sldId id="308" r:id="rId16"/>
    <p:sldId id="309" r:id="rId17"/>
    <p:sldId id="271" r:id="rId18"/>
    <p:sldId id="311" r:id="rId19"/>
    <p:sldId id="314" r:id="rId20"/>
    <p:sldId id="313" r:id="rId21"/>
    <p:sldId id="274" r:id="rId22"/>
    <p:sldId id="316" r:id="rId23"/>
    <p:sldId id="275" r:id="rId24"/>
    <p:sldId id="280" r:id="rId25"/>
    <p:sldId id="322" r:id="rId26"/>
    <p:sldId id="278" r:id="rId27"/>
    <p:sldId id="279" r:id="rId28"/>
    <p:sldId id="317" r:id="rId29"/>
    <p:sldId id="318" r:id="rId30"/>
    <p:sldId id="323" r:id="rId31"/>
    <p:sldId id="324" r:id="rId32"/>
    <p:sldId id="325" r:id="rId33"/>
    <p:sldId id="326" r:id="rId34"/>
    <p:sldId id="328" r:id="rId35"/>
    <p:sldId id="327" r:id="rId36"/>
    <p:sldId id="329" r:id="rId37"/>
    <p:sldId id="330" r:id="rId38"/>
    <p:sldId id="333" r:id="rId39"/>
    <p:sldId id="334" r:id="rId40"/>
    <p:sldId id="332" r:id="rId41"/>
    <p:sldId id="258" r:id="rId42"/>
    <p:sldId id="335" r:id="rId43"/>
    <p:sldId id="264" r:id="rId44"/>
    <p:sldId id="263" r:id="rId45"/>
    <p:sldId id="31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480352A-5603-49C4-A4E0-BFB6049475C9}">
          <p14:sldIdLst>
            <p14:sldId id="256"/>
            <p14:sldId id="265"/>
            <p14:sldId id="292"/>
            <p14:sldId id="267"/>
            <p14:sldId id="282"/>
            <p14:sldId id="268"/>
            <p14:sldId id="300"/>
            <p14:sldId id="301"/>
            <p14:sldId id="299"/>
            <p14:sldId id="302"/>
            <p14:sldId id="304"/>
            <p14:sldId id="303"/>
            <p14:sldId id="306"/>
            <p14:sldId id="307"/>
            <p14:sldId id="308"/>
            <p14:sldId id="309"/>
            <p14:sldId id="271"/>
            <p14:sldId id="311"/>
            <p14:sldId id="314"/>
            <p14:sldId id="313"/>
            <p14:sldId id="274"/>
            <p14:sldId id="316"/>
            <p14:sldId id="275"/>
            <p14:sldId id="280"/>
            <p14:sldId id="322"/>
            <p14:sldId id="278"/>
            <p14:sldId id="279"/>
            <p14:sldId id="317"/>
            <p14:sldId id="318"/>
            <p14:sldId id="323"/>
            <p14:sldId id="324"/>
            <p14:sldId id="325"/>
            <p14:sldId id="326"/>
            <p14:sldId id="328"/>
            <p14:sldId id="327"/>
            <p14:sldId id="329"/>
            <p14:sldId id="330"/>
            <p14:sldId id="333"/>
            <p14:sldId id="334"/>
            <p14:sldId id="332"/>
            <p14:sldId id="258"/>
            <p14:sldId id="335"/>
            <p14:sldId id="264"/>
            <p14:sldId id="263"/>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5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73" autoAdjust="0"/>
  </p:normalViewPr>
  <p:slideViewPr>
    <p:cSldViewPr snapToGrid="0">
      <p:cViewPr varScale="1">
        <p:scale>
          <a:sx n="70" d="100"/>
          <a:sy n="70" d="100"/>
        </p:scale>
        <p:origin x="116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555CC-07E4-48DE-970E-52939F63DD73}" type="datetimeFigureOut">
              <a:rPr lang="zh-TW" altLang="en-US" smtClean="0"/>
              <a:t>2018/9/5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A33D3-C9FB-4FD6-9795-BF02C3F5D5E3}" type="slidenum">
              <a:rPr lang="zh-TW" altLang="en-US" smtClean="0"/>
              <a:t>‹#›</a:t>
            </a:fld>
            <a:endParaRPr lang="zh-TW" altLang="en-US"/>
          </a:p>
        </p:txBody>
      </p:sp>
    </p:spTree>
    <p:extLst>
      <p:ext uri="{BB962C8B-B14F-4D97-AF65-F5344CB8AC3E}">
        <p14:creationId xmlns:p14="http://schemas.microsoft.com/office/powerpoint/2010/main" val="279953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homework_table.html</a:t>
            </a:r>
            <a:endParaRPr lang="zh-TW" altLang="en-US" dirty="0"/>
          </a:p>
        </p:txBody>
      </p:sp>
      <p:sp>
        <p:nvSpPr>
          <p:cNvPr id="4" name="投影片編號版面配置區 3"/>
          <p:cNvSpPr>
            <a:spLocks noGrp="1"/>
          </p:cNvSpPr>
          <p:nvPr>
            <p:ph type="sldNum" sz="quarter" idx="10"/>
          </p:nvPr>
        </p:nvSpPr>
        <p:spPr/>
        <p:txBody>
          <a:bodyPr/>
          <a:lstStyle/>
          <a:p>
            <a:fld id="{719A33D3-C9FB-4FD6-9795-BF02C3F5D5E3}" type="slidenum">
              <a:rPr lang="zh-TW" altLang="en-US" smtClean="0"/>
              <a:t>4</a:t>
            </a:fld>
            <a:endParaRPr lang="zh-TW" altLang="en-US"/>
          </a:p>
        </p:txBody>
      </p:sp>
    </p:spTree>
    <p:extLst>
      <p:ext uri="{BB962C8B-B14F-4D97-AF65-F5344CB8AC3E}">
        <p14:creationId xmlns:p14="http://schemas.microsoft.com/office/powerpoint/2010/main" val="149943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19A33D3-C9FB-4FD6-9795-BF02C3F5D5E3}" type="slidenum">
              <a:rPr lang="zh-TW" altLang="en-US" smtClean="0"/>
              <a:t>12</a:t>
            </a:fld>
            <a:endParaRPr lang="zh-TW" altLang="en-US"/>
          </a:p>
        </p:txBody>
      </p:sp>
    </p:spTree>
    <p:extLst>
      <p:ext uri="{BB962C8B-B14F-4D97-AF65-F5344CB8AC3E}">
        <p14:creationId xmlns:p14="http://schemas.microsoft.com/office/powerpoint/2010/main" val="13348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emmet_ChildTag.html</a:t>
            </a:r>
            <a:endParaRPr lang="zh-TW" altLang="en-US" dirty="0"/>
          </a:p>
        </p:txBody>
      </p:sp>
      <p:sp>
        <p:nvSpPr>
          <p:cNvPr id="4" name="投影片編號版面配置區 3"/>
          <p:cNvSpPr>
            <a:spLocks noGrp="1"/>
          </p:cNvSpPr>
          <p:nvPr>
            <p:ph type="sldNum" sz="quarter" idx="10"/>
          </p:nvPr>
        </p:nvSpPr>
        <p:spPr/>
        <p:txBody>
          <a:bodyPr/>
          <a:lstStyle/>
          <a:p>
            <a:fld id="{719A33D3-C9FB-4FD6-9795-BF02C3F5D5E3}" type="slidenum">
              <a:rPr lang="zh-TW" altLang="en-US" smtClean="0"/>
              <a:t>15</a:t>
            </a:fld>
            <a:endParaRPr lang="zh-TW" altLang="en-US"/>
          </a:p>
        </p:txBody>
      </p:sp>
    </p:spTree>
    <p:extLst>
      <p:ext uri="{BB962C8B-B14F-4D97-AF65-F5344CB8AC3E}">
        <p14:creationId xmlns:p14="http://schemas.microsoft.com/office/powerpoint/2010/main" val="75710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emmet_attribute.html</a:t>
            </a:r>
            <a:endParaRPr lang="zh-TW" altLang="en-US" dirty="0"/>
          </a:p>
        </p:txBody>
      </p:sp>
      <p:sp>
        <p:nvSpPr>
          <p:cNvPr id="4" name="投影片編號版面配置區 3"/>
          <p:cNvSpPr>
            <a:spLocks noGrp="1"/>
          </p:cNvSpPr>
          <p:nvPr>
            <p:ph type="sldNum" sz="quarter" idx="10"/>
          </p:nvPr>
        </p:nvSpPr>
        <p:spPr/>
        <p:txBody>
          <a:bodyPr/>
          <a:lstStyle/>
          <a:p>
            <a:fld id="{719A33D3-C9FB-4FD6-9795-BF02C3F5D5E3}" type="slidenum">
              <a:rPr lang="zh-TW" altLang="en-US" smtClean="0"/>
              <a:t>18</a:t>
            </a:fld>
            <a:endParaRPr lang="zh-TW" altLang="en-US"/>
          </a:p>
        </p:txBody>
      </p:sp>
    </p:spTree>
    <p:extLst>
      <p:ext uri="{BB962C8B-B14F-4D97-AF65-F5344CB8AC3E}">
        <p14:creationId xmlns:p14="http://schemas.microsoft.com/office/powerpoint/2010/main" val="296482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19A33D3-C9FB-4FD6-9795-BF02C3F5D5E3}" type="slidenum">
              <a:rPr lang="zh-TW" altLang="en-US" smtClean="0"/>
              <a:t>45</a:t>
            </a:fld>
            <a:endParaRPr lang="zh-TW" altLang="en-US"/>
          </a:p>
        </p:txBody>
      </p:sp>
    </p:spTree>
    <p:extLst>
      <p:ext uri="{BB962C8B-B14F-4D97-AF65-F5344CB8AC3E}">
        <p14:creationId xmlns:p14="http://schemas.microsoft.com/office/powerpoint/2010/main" val="263120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19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57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18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39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55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569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649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043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098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80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03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401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913795" y="2912232"/>
            <a:ext cx="5107208" cy="287896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0" y="2912232"/>
            <a:ext cx="5095357" cy="287896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55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363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396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69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6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9/5/2018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6295"/>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mmet.io/"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docs.emmet.io/cheat-she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log.wpjam.com/m/emmet-grammar/" TargetMode="External"/><Relationship Id="rId2" Type="http://schemas.openxmlformats.org/officeDocument/2006/relationships/hyperlink" Target="http://docs.emmet.io/" TargetMode="External"/><Relationship Id="rId1" Type="http://schemas.openxmlformats.org/officeDocument/2006/relationships/slideLayout" Target="../slideLayouts/slideLayout2.xml"/><Relationship Id="rId5" Type="http://schemas.openxmlformats.org/officeDocument/2006/relationships/hyperlink" Target="http://alrin0000.blogspot.tw/2014/05/emmet.html" TargetMode="External"/><Relationship Id="rId4" Type="http://schemas.openxmlformats.org/officeDocument/2006/relationships/hyperlink" Target="http://macloudlab.com/emmet-%E7%B6%B2%E9%A0%81%E9%96%8B%E7%99%BC%E7%95%8C%E7%9A%84%E8%B6%85%E8%B7%91/"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mkGJB3PEdNU"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www.slideshare.net/WillHuangTW/github-51844049?qid=549d05f1-152d-40ad-917c-776a301ed8d5&amp;v=qf1&amp;b=&amp;from_search=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programmermagazine.github.io/hom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www.ithome.com.tw/news/95283" TargetMode="External"/><Relationship Id="rId2" Type="http://schemas.openxmlformats.org/officeDocument/2006/relationships/hyperlink" Target="http://ithelp.ithome.com.tw/ironman6/player/doggy/dev/1" TargetMode="External"/><Relationship Id="rId1" Type="http://schemas.openxmlformats.org/officeDocument/2006/relationships/slideLayout" Target="../slideLayouts/slideLayout2.xml"/><Relationship Id="rId4" Type="http://schemas.openxmlformats.org/officeDocument/2006/relationships/hyperlink" Target="http://www.ithome.com.tw/news/95284"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gitter.im/gitjolin/NPUST_MIS2015?utm_source=share-link&amp;utm_medium=link&amp;utm_campaign=share-li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www.codecademy.com/tracks/web" TargetMode="External"/><Relationship Id="rId2" Type="http://schemas.openxmlformats.org/officeDocument/2006/relationships/hyperlink" Target="https://codepen.io/" TargetMode="External"/><Relationship Id="rId1" Type="http://schemas.openxmlformats.org/officeDocument/2006/relationships/slideLayout" Target="../slideLayouts/slideLayout2.xml"/><Relationship Id="rId4" Type="http://schemas.openxmlformats.org/officeDocument/2006/relationships/hyperlink" Target="http://docs.emmet.io/abbreviations/syntax/"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cn.freepik.com/" TargetMode="External"/><Relationship Id="rId3" Type="http://schemas.openxmlformats.org/officeDocument/2006/relationships/hyperlink" Target="http://livetools.uiparade.com/index.html" TargetMode="External"/><Relationship Id="rId7" Type="http://schemas.openxmlformats.org/officeDocument/2006/relationships/hyperlink" Target="https://www.iconfinder.com/" TargetMode="External"/><Relationship Id="rId2" Type="http://schemas.openxmlformats.org/officeDocument/2006/relationships/hyperlink" Target="http://rhinejo.myweb.hinet.net/home/color/color-cord.html" TargetMode="External"/><Relationship Id="rId1" Type="http://schemas.openxmlformats.org/officeDocument/2006/relationships/slideLayout" Target="../slideLayouts/slideLayout2.xml"/><Relationship Id="rId6" Type="http://schemas.openxmlformats.org/officeDocument/2006/relationships/hyperlink" Target="http://www.easyicon.net/language.zh-tw/" TargetMode="External"/><Relationship Id="rId5" Type="http://schemas.openxmlformats.org/officeDocument/2006/relationships/hyperlink" Target="http://www.iconarchive.com/" TargetMode="External"/><Relationship Id="rId4" Type="http://schemas.openxmlformats.org/officeDocument/2006/relationships/hyperlink" Target="http://subtlepatterns.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free.com.tw/how-do-i-download-sound-from-soundcloud/" TargetMode="External"/><Relationship Id="rId2" Type="http://schemas.openxmlformats.org/officeDocument/2006/relationships/hyperlink" Target="http://free.com.tw/creative-common-music-download/"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free.com.tw/" TargetMode="External"/><Relationship Id="rId2" Type="http://schemas.openxmlformats.org/officeDocument/2006/relationships/hyperlink" Target="https://docs.google.com/document/d/13nK_XY9u5uIleTpSCw88lMupzgCSwXd6j6je44eLhMQ/edit" TargetMode="External"/><Relationship Id="rId1" Type="http://schemas.openxmlformats.org/officeDocument/2006/relationships/slideLayout" Target="../slideLayouts/slideLayout2.xml"/><Relationship Id="rId4" Type="http://schemas.openxmlformats.org/officeDocument/2006/relationships/hyperlink" Target="http://www.azofreeware.com/"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smtClean="0"/>
              <a:t>網頁製作工具與應用  </a:t>
            </a:r>
            <a:r>
              <a:rPr lang="en-US" altLang="zh-TW" dirty="0" smtClean="0"/>
              <a:t/>
            </a:r>
            <a:br>
              <a:rPr lang="en-US" altLang="zh-TW" dirty="0" smtClean="0"/>
            </a:br>
            <a:endParaRPr lang="zh-TW" altLang="en-US" dirty="0"/>
          </a:p>
        </p:txBody>
      </p:sp>
      <p:sp>
        <p:nvSpPr>
          <p:cNvPr id="3" name="副標題 2"/>
          <p:cNvSpPr>
            <a:spLocks noGrp="1"/>
          </p:cNvSpPr>
          <p:nvPr>
            <p:ph type="subTitle" idx="1"/>
          </p:nvPr>
        </p:nvSpPr>
        <p:spPr/>
        <p:txBody>
          <a:bodyPr/>
          <a:lstStyle/>
          <a:p>
            <a:r>
              <a:rPr lang="en-US" altLang="zh-TW" dirty="0" err="1" smtClean="0"/>
              <a:t>JoLin</a:t>
            </a:r>
            <a:r>
              <a:rPr lang="zh-TW" altLang="en-US" dirty="0" smtClean="0"/>
              <a:t> </a:t>
            </a:r>
            <a:r>
              <a:rPr lang="en-US" altLang="zh-TW" dirty="0" smtClean="0"/>
              <a:t>-</a:t>
            </a:r>
            <a:r>
              <a:rPr lang="zh-TW" altLang="en-US" dirty="0" smtClean="0"/>
              <a:t>林</a:t>
            </a:r>
            <a:r>
              <a:rPr lang="zh-TW" altLang="en-US" dirty="0"/>
              <a:t>湘</a:t>
            </a:r>
            <a:r>
              <a:rPr lang="zh-TW" altLang="en-US" dirty="0" smtClean="0"/>
              <a:t>筠</a:t>
            </a:r>
            <a:endParaRPr lang="zh-TW" altLang="en-US" dirty="0"/>
          </a:p>
        </p:txBody>
      </p:sp>
    </p:spTree>
    <p:extLst>
      <p:ext uri="{BB962C8B-B14F-4D97-AF65-F5344CB8AC3E}">
        <p14:creationId xmlns:p14="http://schemas.microsoft.com/office/powerpoint/2010/main" val="1004319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sz="4800" dirty="0" smtClean="0"/>
              <a:t>我要打十個 </a:t>
            </a:r>
            <a:r>
              <a:rPr lang="en-US" altLang="zh-TW" sz="4800" dirty="0" smtClean="0"/>
              <a:t>-</a:t>
            </a:r>
            <a:r>
              <a:rPr lang="zh-TW" altLang="en-US" sz="4800" dirty="0" smtClean="0"/>
              <a:t> 產生</a:t>
            </a:r>
            <a:r>
              <a:rPr lang="zh-TW" altLang="en-US" sz="4800" dirty="0"/>
              <a:t>多個項目 </a:t>
            </a:r>
          </a:p>
        </p:txBody>
      </p:sp>
      <p:sp>
        <p:nvSpPr>
          <p:cNvPr id="5" name="內容版面配置區 4"/>
          <p:cNvSpPr>
            <a:spLocks noGrp="1"/>
          </p:cNvSpPr>
          <p:nvPr>
            <p:ph idx="1"/>
          </p:nvPr>
        </p:nvSpPr>
        <p:spPr/>
        <p:txBody>
          <a:bodyPr/>
          <a:lstStyle/>
          <a:p>
            <a:endParaRPr lang="zh-TW" altLang="en-US"/>
          </a:p>
        </p:txBody>
      </p:sp>
      <p:pic>
        <p:nvPicPr>
          <p:cNvPr id="11266" name="Picture 2" descr="http://pic.pimg.tw/bubu938/4be384347dc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55" y="2096064"/>
            <a:ext cx="5238750" cy="3429001"/>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p:cNvPicPr>
            <a:picLocks noChangeAspect="1"/>
          </p:cNvPicPr>
          <p:nvPr/>
        </p:nvPicPr>
        <p:blipFill>
          <a:blip r:embed="rId3"/>
          <a:stretch>
            <a:fillRect/>
          </a:stretch>
        </p:blipFill>
        <p:spPr>
          <a:xfrm>
            <a:off x="7088347" y="2096064"/>
            <a:ext cx="3942326" cy="3734835"/>
          </a:xfrm>
          <a:prstGeom prst="rect">
            <a:avLst/>
          </a:prstGeom>
        </p:spPr>
      </p:pic>
    </p:spTree>
    <p:extLst>
      <p:ext uri="{BB962C8B-B14F-4D97-AF65-F5344CB8AC3E}">
        <p14:creationId xmlns:p14="http://schemas.microsoft.com/office/powerpoint/2010/main" val="3205025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31173" y="2673752"/>
            <a:ext cx="9733512" cy="1438096"/>
          </a:xfrm>
        </p:spPr>
        <p:txBody>
          <a:bodyPr>
            <a:normAutofit/>
          </a:bodyPr>
          <a:lstStyle/>
          <a:p>
            <a:r>
              <a:rPr lang="en-US" altLang="zh-TW" sz="7200" dirty="0" smtClean="0"/>
              <a:t>P</a:t>
            </a:r>
            <a:r>
              <a:rPr lang="en-US" altLang="zh-TW" sz="9600" dirty="0" smtClean="0">
                <a:solidFill>
                  <a:srgbClr val="FFFF00"/>
                </a:solidFill>
              </a:rPr>
              <a:t>*</a:t>
            </a:r>
            <a:r>
              <a:rPr lang="en-US" altLang="zh-TW" sz="7200" dirty="0" smtClean="0"/>
              <a:t>10 + [tab]</a:t>
            </a:r>
            <a:endParaRPr lang="zh-TW" altLang="en-US" sz="7200" dirty="0"/>
          </a:p>
        </p:txBody>
      </p:sp>
    </p:spTree>
    <p:extLst>
      <p:ext uri="{BB962C8B-B14F-4D97-AF65-F5344CB8AC3E}">
        <p14:creationId xmlns:p14="http://schemas.microsoft.com/office/powerpoint/2010/main" val="1363919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t>我要打十個 </a:t>
            </a:r>
            <a:r>
              <a:rPr lang="en-US" altLang="zh-TW" sz="3600" dirty="0" smtClean="0"/>
              <a:t>–</a:t>
            </a:r>
            <a:r>
              <a:rPr lang="zh-TW" altLang="en-US" sz="3600" dirty="0" smtClean="0"/>
              <a:t> 加入內容</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 name="AutoShape 2" descr="http://pic.pimg.tw/gary210801/1330420158-3184958408_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2292" name="Picture 4" descr="http://i2.sinaimg.cn/gm/2011/1021/U4511P115DT201110211346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040" y="2096064"/>
            <a:ext cx="5238750" cy="2952751"/>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4"/>
          <a:stretch>
            <a:fillRect/>
          </a:stretch>
        </p:blipFill>
        <p:spPr>
          <a:xfrm>
            <a:off x="6946446" y="2000814"/>
            <a:ext cx="4438650" cy="3143250"/>
          </a:xfrm>
          <a:prstGeom prst="rect">
            <a:avLst/>
          </a:prstGeom>
        </p:spPr>
      </p:pic>
    </p:spTree>
    <p:extLst>
      <p:ext uri="{BB962C8B-B14F-4D97-AF65-F5344CB8AC3E}">
        <p14:creationId xmlns:p14="http://schemas.microsoft.com/office/powerpoint/2010/main" val="3126012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31173" y="2673752"/>
            <a:ext cx="9733512" cy="1438096"/>
          </a:xfrm>
        </p:spPr>
        <p:txBody>
          <a:bodyPr>
            <a:normAutofit/>
          </a:bodyPr>
          <a:lstStyle/>
          <a:p>
            <a:r>
              <a:rPr lang="en-US" altLang="zh-TW" sz="7200" dirty="0"/>
              <a:t>div</a:t>
            </a:r>
            <a:r>
              <a:rPr lang="en-US" altLang="zh-TW" sz="8800" dirty="0" smtClean="0">
                <a:solidFill>
                  <a:srgbClr val="FFFF00"/>
                </a:solidFill>
              </a:rPr>
              <a:t>{</a:t>
            </a:r>
            <a:r>
              <a:rPr lang="zh-TW" altLang="en-US" sz="7200" dirty="0" smtClean="0"/>
              <a:t>我要打十個</a:t>
            </a:r>
            <a:r>
              <a:rPr lang="en-US" altLang="zh-TW" sz="8800" dirty="0" smtClean="0">
                <a:solidFill>
                  <a:srgbClr val="FFFF00"/>
                </a:solidFill>
              </a:rPr>
              <a:t>}</a:t>
            </a:r>
            <a:r>
              <a:rPr lang="en-US" altLang="zh-TW" sz="7200" dirty="0" smtClean="0"/>
              <a:t>*</a:t>
            </a:r>
            <a:r>
              <a:rPr lang="en-US" altLang="zh-TW" sz="7200" dirty="0"/>
              <a:t>10</a:t>
            </a:r>
            <a:endParaRPr lang="zh-TW" altLang="en-US" sz="7200" dirty="0"/>
          </a:p>
        </p:txBody>
      </p:sp>
    </p:spTree>
    <p:extLst>
      <p:ext uri="{BB962C8B-B14F-4D97-AF65-F5344CB8AC3E}">
        <p14:creationId xmlns:p14="http://schemas.microsoft.com/office/powerpoint/2010/main" val="2547462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29244" y="428264"/>
            <a:ext cx="9733512" cy="1333922"/>
          </a:xfrm>
        </p:spPr>
        <p:txBody>
          <a:bodyPr>
            <a:normAutofit/>
          </a:bodyPr>
          <a:lstStyle/>
          <a:p>
            <a:r>
              <a:rPr lang="zh-TW" altLang="en-US" sz="4800" dirty="0" smtClean="0"/>
              <a:t>加入</a:t>
            </a:r>
            <a:r>
              <a:rPr lang="en-US" altLang="zh-TW" sz="4800" dirty="0" smtClean="0"/>
              <a:t>id</a:t>
            </a:r>
            <a:r>
              <a:rPr lang="zh-TW" altLang="en-US" sz="4800" dirty="0" smtClean="0"/>
              <a:t>與</a:t>
            </a:r>
            <a:r>
              <a:rPr lang="en-US" altLang="zh-TW" sz="4800" dirty="0" smtClean="0"/>
              <a:t>Class (</a:t>
            </a:r>
            <a:r>
              <a:rPr lang="zh-TW" altLang="en-US" sz="4800" dirty="0" smtClean="0"/>
              <a:t>類別名</a:t>
            </a:r>
            <a:r>
              <a:rPr lang="en-US" altLang="zh-TW" sz="4800" dirty="0" smtClean="0"/>
              <a:t>)</a:t>
            </a:r>
            <a:endParaRPr lang="zh-TW" altLang="en-US" sz="4800" dirty="0"/>
          </a:p>
        </p:txBody>
      </p:sp>
      <p:sp>
        <p:nvSpPr>
          <p:cNvPr id="3" name="文字版面配置區 2"/>
          <p:cNvSpPr>
            <a:spLocks noGrp="1"/>
          </p:cNvSpPr>
          <p:nvPr>
            <p:ph type="body" idx="1"/>
          </p:nvPr>
        </p:nvSpPr>
        <p:spPr>
          <a:xfrm>
            <a:off x="1229244" y="4622489"/>
            <a:ext cx="9733512" cy="1500187"/>
          </a:xfrm>
        </p:spPr>
        <p:txBody>
          <a:bodyPr>
            <a:normAutofit/>
          </a:bodyPr>
          <a:lstStyle/>
          <a:p>
            <a:r>
              <a:rPr lang="zh-TW" altLang="en-US" sz="3200" b="1" dirty="0">
                <a:solidFill>
                  <a:srgbClr val="92D050"/>
                </a:solidFill>
              </a:rPr>
              <a:t>標籤</a:t>
            </a:r>
            <a:r>
              <a:rPr lang="en-US" altLang="zh-TW" sz="3200" dirty="0"/>
              <a:t>.class </a:t>
            </a:r>
            <a:r>
              <a:rPr lang="en-US" altLang="zh-TW" sz="3200" dirty="0" smtClean="0"/>
              <a:t>Name  =&gt; </a:t>
            </a:r>
            <a:r>
              <a:rPr lang="en-US" altLang="zh-TW" sz="3200" dirty="0" err="1" smtClean="0"/>
              <a:t>p.Name</a:t>
            </a:r>
            <a:endParaRPr lang="en-US" altLang="zh-TW" sz="3200" dirty="0" smtClean="0"/>
          </a:p>
          <a:p>
            <a:r>
              <a:rPr lang="zh-TW" altLang="en-US" sz="3200" b="1" dirty="0" smtClean="0">
                <a:solidFill>
                  <a:srgbClr val="92D050"/>
                </a:solidFill>
              </a:rPr>
              <a:t>標籤</a:t>
            </a:r>
            <a:r>
              <a:rPr lang="en-US" altLang="zh-TW" sz="3200" dirty="0" smtClean="0"/>
              <a:t>.ID  =&gt; p#ID001 </a:t>
            </a:r>
            <a:endParaRPr lang="zh-TW" altLang="en-US" sz="3200" dirty="0"/>
          </a:p>
        </p:txBody>
      </p:sp>
      <p:pic>
        <p:nvPicPr>
          <p:cNvPr id="5" name="圖片 4"/>
          <p:cNvPicPr>
            <a:picLocks noChangeAspect="1"/>
          </p:cNvPicPr>
          <p:nvPr/>
        </p:nvPicPr>
        <p:blipFill>
          <a:blip r:embed="rId2"/>
          <a:stretch>
            <a:fillRect/>
          </a:stretch>
        </p:blipFill>
        <p:spPr>
          <a:xfrm>
            <a:off x="4201790" y="1958956"/>
            <a:ext cx="3533775" cy="2276475"/>
          </a:xfrm>
          <a:prstGeom prst="rect">
            <a:avLst/>
          </a:prstGeom>
        </p:spPr>
      </p:pic>
    </p:spTree>
    <p:extLst>
      <p:ext uri="{BB962C8B-B14F-4D97-AF65-F5344CB8AC3E}">
        <p14:creationId xmlns:p14="http://schemas.microsoft.com/office/powerpoint/2010/main" val="2505384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913795" y="493853"/>
            <a:ext cx="10353761" cy="1326321"/>
          </a:xfrm>
        </p:spPr>
        <p:txBody>
          <a:bodyPr/>
          <a:lstStyle/>
          <a:p>
            <a:r>
              <a:rPr lang="zh-TW" altLang="en-US" dirty="0" smtClean="0"/>
              <a:t>加上子標</a:t>
            </a:r>
            <a:r>
              <a:rPr lang="zh-TW" altLang="en-US" dirty="0"/>
              <a:t>籤</a:t>
            </a:r>
          </a:p>
        </p:txBody>
      </p:sp>
      <p:sp>
        <p:nvSpPr>
          <p:cNvPr id="4" name="內容版面配置區 3"/>
          <p:cNvSpPr>
            <a:spLocks noGrp="1"/>
          </p:cNvSpPr>
          <p:nvPr>
            <p:ph idx="1"/>
          </p:nvPr>
        </p:nvSpPr>
        <p:spPr>
          <a:xfrm>
            <a:off x="6481821" y="2233913"/>
            <a:ext cx="4282633" cy="1284790"/>
          </a:xfrm>
        </p:spPr>
        <p:txBody>
          <a:bodyPr>
            <a:normAutofit/>
          </a:bodyPr>
          <a:lstStyle/>
          <a:p>
            <a:pPr marL="0" indent="0" algn="ctr">
              <a:buNone/>
            </a:pPr>
            <a:r>
              <a:rPr lang="zh-TW" altLang="en-US" sz="4000" b="1" dirty="0" smtClean="0"/>
              <a:t>母標籤</a:t>
            </a:r>
            <a:r>
              <a:rPr lang="en-US" altLang="zh-TW" sz="4000" b="1" dirty="0" smtClean="0">
                <a:solidFill>
                  <a:srgbClr val="FFFF00"/>
                </a:solidFill>
              </a:rPr>
              <a:t>&gt;</a:t>
            </a:r>
            <a:r>
              <a:rPr lang="zh-TW" altLang="en-US" sz="4000" b="1" dirty="0" smtClean="0"/>
              <a:t>子標籤</a:t>
            </a:r>
            <a:endParaRPr lang="en-US" altLang="zh-TW" sz="4000" b="1" dirty="0"/>
          </a:p>
          <a:p>
            <a:endParaRPr lang="zh-TW" altLang="en-US" dirty="0"/>
          </a:p>
        </p:txBody>
      </p:sp>
      <p:pic>
        <p:nvPicPr>
          <p:cNvPr id="5" name="圖片 4"/>
          <p:cNvPicPr>
            <a:picLocks noChangeAspect="1"/>
          </p:cNvPicPr>
          <p:nvPr/>
        </p:nvPicPr>
        <p:blipFill>
          <a:blip r:embed="rId3"/>
          <a:stretch>
            <a:fillRect/>
          </a:stretch>
        </p:blipFill>
        <p:spPr>
          <a:xfrm>
            <a:off x="913795" y="2016944"/>
            <a:ext cx="4604805" cy="3193932"/>
          </a:xfrm>
          <a:prstGeom prst="rect">
            <a:avLst/>
          </a:prstGeom>
        </p:spPr>
      </p:pic>
      <p:sp>
        <p:nvSpPr>
          <p:cNvPr id="6" name="向上箭號圖說文字 5"/>
          <p:cNvSpPr/>
          <p:nvPr/>
        </p:nvSpPr>
        <p:spPr>
          <a:xfrm>
            <a:off x="7199453" y="3081134"/>
            <a:ext cx="3125164" cy="2129742"/>
          </a:xfrm>
          <a:prstGeom prst="upArrowCallout">
            <a:avLst>
              <a:gd name="adj1" fmla="val 13043"/>
              <a:gd name="adj2" fmla="val 25000"/>
              <a:gd name="adj3" fmla="val 25000"/>
              <a:gd name="adj4" fmla="val 6497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3200" b="1" dirty="0" smtClean="0"/>
              <a:t>請注意左右</a:t>
            </a:r>
            <a:r>
              <a:rPr lang="zh-TW" altLang="en-US" sz="4400" b="1" dirty="0" smtClean="0">
                <a:solidFill>
                  <a:srgbClr val="FFFF00"/>
                </a:solidFill>
              </a:rPr>
              <a:t>不</a:t>
            </a:r>
            <a:r>
              <a:rPr lang="zh-TW" altLang="en-US" sz="3200" b="1" dirty="0" smtClean="0"/>
              <a:t>可以有空白喔</a:t>
            </a:r>
            <a:endParaRPr lang="zh-TW" altLang="en-US" sz="3200" b="1" dirty="0"/>
          </a:p>
        </p:txBody>
      </p:sp>
    </p:spTree>
    <p:extLst>
      <p:ext uri="{BB962C8B-B14F-4D97-AF65-F5344CB8AC3E}">
        <p14:creationId xmlns:p14="http://schemas.microsoft.com/office/powerpoint/2010/main" val="1037300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11254" y="2997843"/>
            <a:ext cx="9733512" cy="1438096"/>
          </a:xfrm>
        </p:spPr>
        <p:txBody>
          <a:bodyPr>
            <a:normAutofit/>
          </a:bodyPr>
          <a:lstStyle/>
          <a:p>
            <a:r>
              <a:rPr lang="en-US" altLang="zh-TW" sz="7200" dirty="0"/>
              <a:t>div*5</a:t>
            </a:r>
            <a:r>
              <a:rPr lang="en-US" altLang="zh-TW" sz="9600" dirty="0">
                <a:solidFill>
                  <a:srgbClr val="FFFF00"/>
                </a:solidFill>
              </a:rPr>
              <a:t>+</a:t>
            </a:r>
            <a:r>
              <a:rPr lang="en-US" altLang="zh-TW" sz="7200" dirty="0"/>
              <a:t>p*2</a:t>
            </a:r>
            <a:endParaRPr lang="zh-TW" altLang="en-US" sz="7200" dirty="0"/>
          </a:p>
        </p:txBody>
      </p:sp>
      <p:sp>
        <p:nvSpPr>
          <p:cNvPr id="3" name="標題 1"/>
          <p:cNvSpPr txBox="1">
            <a:spLocks/>
          </p:cNvSpPr>
          <p:nvPr/>
        </p:nvSpPr>
        <p:spPr>
          <a:xfrm>
            <a:off x="1231173" y="1390891"/>
            <a:ext cx="9733512" cy="14380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zh-TW" altLang="en-US" sz="7200" dirty="0" smtClean="0"/>
              <a:t>加入同一層次的標籤</a:t>
            </a:r>
            <a:endParaRPr lang="zh-TW" altLang="en-US" sz="7200" dirty="0"/>
          </a:p>
        </p:txBody>
      </p:sp>
      <p:sp>
        <p:nvSpPr>
          <p:cNvPr id="4" name="向上箭號圖說文字 3"/>
          <p:cNvSpPr/>
          <p:nvPr/>
        </p:nvSpPr>
        <p:spPr>
          <a:xfrm>
            <a:off x="4930815" y="4284901"/>
            <a:ext cx="3125164" cy="2129742"/>
          </a:xfrm>
          <a:prstGeom prst="upArrowCallout">
            <a:avLst>
              <a:gd name="adj1" fmla="val 13043"/>
              <a:gd name="adj2" fmla="val 25000"/>
              <a:gd name="adj3" fmla="val 25000"/>
              <a:gd name="adj4" fmla="val 6497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3200" b="1" dirty="0" smtClean="0"/>
              <a:t>請注意左右</a:t>
            </a:r>
            <a:r>
              <a:rPr lang="zh-TW" altLang="en-US" sz="4400" b="1" dirty="0" smtClean="0">
                <a:solidFill>
                  <a:srgbClr val="FFFF00"/>
                </a:solidFill>
              </a:rPr>
              <a:t>不</a:t>
            </a:r>
            <a:r>
              <a:rPr lang="zh-TW" altLang="en-US" sz="3200" b="1" dirty="0" smtClean="0"/>
              <a:t>可以有空白喔</a:t>
            </a:r>
            <a:endParaRPr lang="zh-TW" altLang="en-US" sz="3200" b="1" dirty="0"/>
          </a:p>
        </p:txBody>
      </p:sp>
    </p:spTree>
    <p:extLst>
      <p:ext uri="{BB962C8B-B14F-4D97-AF65-F5344CB8AC3E}">
        <p14:creationId xmlns:p14="http://schemas.microsoft.com/office/powerpoint/2010/main" val="76232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95" y="300631"/>
            <a:ext cx="10353761" cy="1326321"/>
          </a:xfrm>
        </p:spPr>
        <p:txBody>
          <a:bodyPr>
            <a:normAutofit/>
          </a:bodyPr>
          <a:lstStyle/>
          <a:p>
            <a:r>
              <a:rPr lang="zh-TW" altLang="en-US" sz="4400" dirty="0"/>
              <a:t>以下這兩</a:t>
            </a:r>
            <a:r>
              <a:rPr lang="zh-TW" altLang="en-US" sz="4400" dirty="0" smtClean="0"/>
              <a:t>個有</a:t>
            </a:r>
            <a:r>
              <a:rPr lang="zh-TW" altLang="en-US" sz="4400" dirty="0"/>
              <a:t>甚麼不一樣</a:t>
            </a:r>
            <a:r>
              <a:rPr lang="en-US" altLang="zh-TW" sz="4400" dirty="0"/>
              <a:t>?</a:t>
            </a:r>
          </a:p>
        </p:txBody>
      </p:sp>
      <p:sp>
        <p:nvSpPr>
          <p:cNvPr id="3" name="內容版面配置區 2"/>
          <p:cNvSpPr>
            <a:spLocks noGrp="1"/>
          </p:cNvSpPr>
          <p:nvPr>
            <p:ph idx="1"/>
          </p:nvPr>
        </p:nvSpPr>
        <p:spPr>
          <a:xfrm>
            <a:off x="913795" y="1746821"/>
            <a:ext cx="10353762" cy="3695136"/>
          </a:xfrm>
        </p:spPr>
        <p:txBody>
          <a:bodyPr/>
          <a:lstStyle/>
          <a:p>
            <a:pPr marL="0" indent="0">
              <a:buNone/>
            </a:pPr>
            <a:endParaRPr lang="en-US" altLang="zh-TW" dirty="0" smtClean="0"/>
          </a:p>
          <a:p>
            <a:endParaRPr lang="en-US" altLang="zh-TW" dirty="0" smtClean="0"/>
          </a:p>
        </p:txBody>
      </p:sp>
      <p:sp>
        <p:nvSpPr>
          <p:cNvPr id="4" name="文字方塊 3"/>
          <p:cNvSpPr txBox="1"/>
          <p:nvPr/>
        </p:nvSpPr>
        <p:spPr>
          <a:xfrm>
            <a:off x="6262898" y="5561826"/>
            <a:ext cx="446116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dirty="0" smtClean="0"/>
              <a:t>B.</a:t>
            </a:r>
            <a:r>
              <a:rPr lang="en-US" altLang="zh-TW" sz="2400" dirty="0"/>
              <a:t>	div*5+p*2+br*5</a:t>
            </a:r>
          </a:p>
        </p:txBody>
      </p:sp>
      <p:sp>
        <p:nvSpPr>
          <p:cNvPr id="5" name="矩形 4"/>
          <p:cNvSpPr/>
          <p:nvPr/>
        </p:nvSpPr>
        <p:spPr>
          <a:xfrm>
            <a:off x="1182487" y="5561826"/>
            <a:ext cx="446116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dirty="0"/>
              <a:t>A</a:t>
            </a:r>
            <a:r>
              <a:rPr lang="en-US" altLang="zh-TW" sz="2400" dirty="0" smtClean="0"/>
              <a:t>. </a:t>
            </a:r>
            <a:r>
              <a:rPr lang="en-US" altLang="zh-TW" sz="2400" dirty="0"/>
              <a:t>div*5&gt;p*2&gt;</a:t>
            </a:r>
            <a:r>
              <a:rPr lang="en-US" altLang="zh-TW" sz="2400" dirty="0" err="1"/>
              <a:t>br</a:t>
            </a:r>
            <a:r>
              <a:rPr lang="en-US" altLang="zh-TW" sz="2400" dirty="0"/>
              <a:t>*5</a:t>
            </a:r>
            <a:endParaRPr lang="en-US" altLang="zh-TW" sz="2400" dirty="0">
              <a:solidFill>
                <a:schemeClr val="dk1"/>
              </a:solidFill>
            </a:endParaRPr>
          </a:p>
        </p:txBody>
      </p:sp>
      <p:pic>
        <p:nvPicPr>
          <p:cNvPr id="7" name="圖片 6"/>
          <p:cNvPicPr>
            <a:picLocks noChangeAspect="1"/>
          </p:cNvPicPr>
          <p:nvPr/>
        </p:nvPicPr>
        <p:blipFill>
          <a:blip r:embed="rId2"/>
          <a:stretch>
            <a:fillRect/>
          </a:stretch>
        </p:blipFill>
        <p:spPr>
          <a:xfrm>
            <a:off x="6454001" y="1686886"/>
            <a:ext cx="4078959" cy="3364830"/>
          </a:xfrm>
          <a:prstGeom prst="rect">
            <a:avLst/>
          </a:prstGeom>
        </p:spPr>
      </p:pic>
      <p:pic>
        <p:nvPicPr>
          <p:cNvPr id="8" name="圖片 7"/>
          <p:cNvPicPr>
            <a:picLocks noChangeAspect="1"/>
          </p:cNvPicPr>
          <p:nvPr/>
        </p:nvPicPr>
        <p:blipFill>
          <a:blip r:embed="rId3"/>
          <a:stretch>
            <a:fillRect/>
          </a:stretch>
        </p:blipFill>
        <p:spPr>
          <a:xfrm>
            <a:off x="1564669" y="1626952"/>
            <a:ext cx="3867247" cy="3373957"/>
          </a:xfrm>
          <a:prstGeom prst="rect">
            <a:avLst/>
          </a:prstGeom>
        </p:spPr>
      </p:pic>
    </p:spTree>
    <p:extLst>
      <p:ext uri="{BB962C8B-B14F-4D97-AF65-F5344CB8AC3E}">
        <p14:creationId xmlns:p14="http://schemas.microsoft.com/office/powerpoint/2010/main" val="58951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23142" y="1970468"/>
            <a:ext cx="9733512" cy="1438096"/>
          </a:xfrm>
        </p:spPr>
        <p:txBody>
          <a:bodyPr>
            <a:normAutofit/>
          </a:bodyPr>
          <a:lstStyle/>
          <a:p>
            <a:r>
              <a:rPr lang="zh-TW" altLang="en-US" sz="7200" dirty="0">
                <a:solidFill>
                  <a:srgbClr val="92D050"/>
                </a:solidFill>
              </a:rPr>
              <a:t>標籤</a:t>
            </a:r>
            <a:r>
              <a:rPr lang="en-US" altLang="zh-TW" sz="7200" dirty="0">
                <a:solidFill>
                  <a:srgbClr val="FFFF00"/>
                </a:solidFill>
              </a:rPr>
              <a:t>[</a:t>
            </a:r>
            <a:r>
              <a:rPr lang="zh-TW" altLang="en-US" sz="7200" dirty="0">
                <a:solidFill>
                  <a:srgbClr val="FFFF00"/>
                </a:solidFill>
              </a:rPr>
              <a:t>屬性</a:t>
            </a:r>
            <a:r>
              <a:rPr lang="en-US" altLang="zh-TW" sz="7200" dirty="0">
                <a:solidFill>
                  <a:srgbClr val="FFFF00"/>
                </a:solidFill>
              </a:rPr>
              <a:t>=</a:t>
            </a:r>
            <a:r>
              <a:rPr lang="zh-TW" altLang="en-US" sz="7200" dirty="0">
                <a:solidFill>
                  <a:srgbClr val="FFFF00"/>
                </a:solidFill>
              </a:rPr>
              <a:t>屬性</a:t>
            </a:r>
            <a:r>
              <a:rPr lang="en-US" altLang="zh-TW" sz="7200" dirty="0">
                <a:solidFill>
                  <a:srgbClr val="FFFF00"/>
                </a:solidFill>
              </a:rPr>
              <a:t>]</a:t>
            </a:r>
            <a:endParaRPr lang="zh-TW" altLang="en-US" sz="7200" dirty="0">
              <a:solidFill>
                <a:srgbClr val="FFFF00"/>
              </a:solidFill>
            </a:endParaRPr>
          </a:p>
        </p:txBody>
      </p:sp>
      <p:sp>
        <p:nvSpPr>
          <p:cNvPr id="3" name="標題 1"/>
          <p:cNvSpPr txBox="1">
            <a:spLocks/>
          </p:cNvSpPr>
          <p:nvPr/>
        </p:nvSpPr>
        <p:spPr>
          <a:xfrm>
            <a:off x="1724627" y="545938"/>
            <a:ext cx="8221485" cy="565797"/>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endParaRPr lang="zh-TW" altLang="en-US" sz="7200" dirty="0"/>
          </a:p>
        </p:txBody>
      </p:sp>
      <p:sp>
        <p:nvSpPr>
          <p:cNvPr id="4" name="向上箭號圖說文字 3"/>
          <p:cNvSpPr/>
          <p:nvPr/>
        </p:nvSpPr>
        <p:spPr>
          <a:xfrm>
            <a:off x="6782764" y="3660534"/>
            <a:ext cx="2338086" cy="913716"/>
          </a:xfrm>
          <a:prstGeom prst="upArrowCallout">
            <a:avLst>
              <a:gd name="adj1" fmla="val 13043"/>
              <a:gd name="adj2" fmla="val 25000"/>
              <a:gd name="adj3" fmla="val 25000"/>
              <a:gd name="adj4" fmla="val 6497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3200" b="1" dirty="0" smtClean="0"/>
              <a:t>不需要引</a:t>
            </a:r>
            <a:r>
              <a:rPr lang="zh-TW" altLang="en-US" sz="3200" b="1" dirty="0"/>
              <a:t>號</a:t>
            </a:r>
          </a:p>
        </p:txBody>
      </p:sp>
    </p:spTree>
    <p:extLst>
      <p:ext uri="{BB962C8B-B14F-4D97-AF65-F5344CB8AC3E}">
        <p14:creationId xmlns:p14="http://schemas.microsoft.com/office/powerpoint/2010/main" val="3187802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zh-TW" altLang="en-US" sz="3600" dirty="0" smtClean="0"/>
              <a:t>標籤屬性 </a:t>
            </a:r>
            <a:r>
              <a:rPr lang="en-US" altLang="zh-TW" sz="3600" dirty="0"/>
              <a:t>- </a:t>
            </a:r>
            <a:r>
              <a:rPr lang="zh-TW" altLang="en-US" sz="3600" dirty="0"/>
              <a:t>範  例</a:t>
            </a:r>
            <a:endParaRPr lang="zh-TW" altLang="en-US" dirty="0"/>
          </a:p>
        </p:txBody>
      </p:sp>
      <p:sp>
        <p:nvSpPr>
          <p:cNvPr id="9" name="內容版面配置區 8"/>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7065102" y="2225279"/>
            <a:ext cx="4267200" cy="2219325"/>
          </a:xfrm>
          <a:prstGeom prst="rect">
            <a:avLst/>
          </a:prstGeom>
        </p:spPr>
      </p:pic>
      <p:pic>
        <p:nvPicPr>
          <p:cNvPr id="5" name="圖片 4"/>
          <p:cNvPicPr>
            <a:picLocks noChangeAspect="1"/>
          </p:cNvPicPr>
          <p:nvPr/>
        </p:nvPicPr>
        <p:blipFill>
          <a:blip r:embed="rId3"/>
          <a:stretch>
            <a:fillRect/>
          </a:stretch>
        </p:blipFill>
        <p:spPr>
          <a:xfrm>
            <a:off x="977193" y="2258616"/>
            <a:ext cx="3390900" cy="2152650"/>
          </a:xfrm>
          <a:prstGeom prst="rect">
            <a:avLst/>
          </a:prstGeom>
        </p:spPr>
      </p:pic>
      <p:sp>
        <p:nvSpPr>
          <p:cNvPr id="6" name="＞形箭號 5"/>
          <p:cNvSpPr/>
          <p:nvPr/>
        </p:nvSpPr>
        <p:spPr>
          <a:xfrm>
            <a:off x="5204749" y="2941402"/>
            <a:ext cx="891251" cy="78707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744244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sz="8000" dirty="0" smtClean="0">
                <a:solidFill>
                  <a:srgbClr val="FFFF00"/>
                </a:solidFill>
              </a:rPr>
              <a:t>Emmet</a:t>
            </a:r>
            <a:endParaRPr lang="zh-TW" altLang="en-US" sz="8000" dirty="0">
              <a:solidFill>
                <a:srgbClr val="FFFF00"/>
              </a:solidFill>
            </a:endParaRPr>
          </a:p>
        </p:txBody>
      </p:sp>
      <p:sp>
        <p:nvSpPr>
          <p:cNvPr id="5" name="文字版面配置區 4"/>
          <p:cNvSpPr>
            <a:spLocks noGrp="1"/>
          </p:cNvSpPr>
          <p:nvPr>
            <p:ph type="body" idx="1"/>
          </p:nvPr>
        </p:nvSpPr>
        <p:spPr/>
        <p:txBody>
          <a:bodyPr/>
          <a:lstStyle/>
          <a:p>
            <a:r>
              <a:rPr lang="en-US" altLang="zh-TW" dirty="0">
                <a:hlinkClick r:id="rId2"/>
              </a:rPr>
              <a:t>http://emmet.io/</a:t>
            </a:r>
            <a:endParaRPr lang="en-US" altLang="zh-TW" dirty="0"/>
          </a:p>
          <a:p>
            <a:endParaRPr lang="zh-TW" altLang="en-US" dirty="0"/>
          </a:p>
        </p:txBody>
      </p:sp>
    </p:spTree>
    <p:extLst>
      <p:ext uri="{BB962C8B-B14F-4D97-AF65-F5344CB8AC3E}">
        <p14:creationId xmlns:p14="http://schemas.microsoft.com/office/powerpoint/2010/main" val="323796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27000" y="2473293"/>
            <a:ext cx="10247055" cy="1438096"/>
          </a:xfrm>
        </p:spPr>
        <p:txBody>
          <a:bodyPr>
            <a:noAutofit/>
          </a:bodyPr>
          <a:lstStyle/>
          <a:p>
            <a:r>
              <a:rPr lang="en-US" altLang="zh-TW" sz="6600" dirty="0" smtClean="0">
                <a:solidFill>
                  <a:srgbClr val="FFFF00"/>
                </a:solidFill>
              </a:rPr>
              <a:t>(</a:t>
            </a:r>
            <a:r>
              <a:rPr lang="zh-TW" altLang="en-US" sz="5400" dirty="0" smtClean="0"/>
              <a:t>標籤</a:t>
            </a:r>
            <a:r>
              <a:rPr lang="en-US" altLang="zh-TW" sz="5400" dirty="0" smtClean="0"/>
              <a:t>A&gt;</a:t>
            </a:r>
            <a:r>
              <a:rPr lang="zh-TW" altLang="en-US" sz="5400" dirty="0" smtClean="0"/>
              <a:t>標籤</a:t>
            </a:r>
            <a:r>
              <a:rPr lang="en-US" altLang="zh-TW" sz="5400" dirty="0" smtClean="0"/>
              <a:t>B</a:t>
            </a:r>
            <a:r>
              <a:rPr lang="en-US" altLang="zh-TW" sz="6600" dirty="0" smtClean="0">
                <a:solidFill>
                  <a:srgbClr val="FFFF00"/>
                </a:solidFill>
              </a:rPr>
              <a:t>)</a:t>
            </a:r>
            <a:r>
              <a:rPr lang="en-US" altLang="zh-TW" sz="5400" dirty="0" smtClean="0"/>
              <a:t>+</a:t>
            </a:r>
            <a:r>
              <a:rPr lang="en-US" altLang="zh-TW" sz="6600" dirty="0" smtClean="0">
                <a:solidFill>
                  <a:srgbClr val="FFFF00"/>
                </a:solidFill>
              </a:rPr>
              <a:t>(</a:t>
            </a:r>
            <a:r>
              <a:rPr lang="zh-TW" altLang="en-US" sz="5400" dirty="0" smtClean="0"/>
              <a:t>標籤</a:t>
            </a:r>
            <a:r>
              <a:rPr lang="en-US" altLang="zh-TW" sz="5400" dirty="0" smtClean="0"/>
              <a:t>1&gt;</a:t>
            </a:r>
            <a:r>
              <a:rPr lang="zh-TW" altLang="en-US" sz="5400" dirty="0" smtClean="0"/>
              <a:t>標籤</a:t>
            </a:r>
            <a:r>
              <a:rPr lang="en-US" altLang="zh-TW" sz="5400" dirty="0" smtClean="0"/>
              <a:t>2</a:t>
            </a:r>
            <a:r>
              <a:rPr lang="en-US" altLang="zh-TW" sz="6600" dirty="0" smtClean="0">
                <a:solidFill>
                  <a:srgbClr val="FFFF00"/>
                </a:solidFill>
              </a:rPr>
              <a:t>)</a:t>
            </a:r>
            <a:endParaRPr lang="zh-TW" altLang="en-US" sz="6600" dirty="0">
              <a:solidFill>
                <a:srgbClr val="FFFF00"/>
              </a:solidFill>
            </a:endParaRPr>
          </a:p>
        </p:txBody>
      </p:sp>
      <p:sp>
        <p:nvSpPr>
          <p:cNvPr id="3" name="標題 1"/>
          <p:cNvSpPr txBox="1">
            <a:spLocks/>
          </p:cNvSpPr>
          <p:nvPr/>
        </p:nvSpPr>
        <p:spPr>
          <a:xfrm>
            <a:off x="1127000" y="661686"/>
            <a:ext cx="9733512" cy="14380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zh-TW" altLang="en-US" sz="7200" dirty="0" smtClean="0"/>
              <a:t>群組化標籤</a:t>
            </a:r>
            <a:endParaRPr lang="zh-TW" altLang="en-US" sz="7200" dirty="0"/>
          </a:p>
        </p:txBody>
      </p:sp>
      <p:sp>
        <p:nvSpPr>
          <p:cNvPr id="4" name="向上箭號圖說文字 3"/>
          <p:cNvSpPr/>
          <p:nvPr/>
        </p:nvSpPr>
        <p:spPr>
          <a:xfrm>
            <a:off x="4687945" y="4146005"/>
            <a:ext cx="3125164" cy="2129742"/>
          </a:xfrm>
          <a:prstGeom prst="upArrowCallout">
            <a:avLst>
              <a:gd name="adj1" fmla="val 13043"/>
              <a:gd name="adj2" fmla="val 25000"/>
              <a:gd name="adj3" fmla="val 25000"/>
              <a:gd name="adj4" fmla="val 6497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3200" b="1" dirty="0" smtClean="0"/>
              <a:t>請注意左右</a:t>
            </a:r>
            <a:r>
              <a:rPr lang="zh-TW" altLang="en-US" sz="4400" b="1" dirty="0" smtClean="0">
                <a:solidFill>
                  <a:srgbClr val="FFFF00"/>
                </a:solidFill>
              </a:rPr>
              <a:t>不</a:t>
            </a:r>
            <a:r>
              <a:rPr lang="zh-TW" altLang="en-US" sz="3200" b="1" dirty="0" smtClean="0"/>
              <a:t>可以有空白喔</a:t>
            </a:r>
            <a:endParaRPr lang="zh-TW" altLang="en-US" sz="3200" b="1" dirty="0"/>
          </a:p>
        </p:txBody>
      </p:sp>
    </p:spTree>
    <p:extLst>
      <p:ext uri="{BB962C8B-B14F-4D97-AF65-F5344CB8AC3E}">
        <p14:creationId xmlns:p14="http://schemas.microsoft.com/office/powerpoint/2010/main" val="3299112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群組化標籤 </a:t>
            </a:r>
            <a:r>
              <a:rPr lang="en-US" altLang="zh-TW" sz="4400" dirty="0" smtClean="0"/>
              <a:t>- </a:t>
            </a:r>
            <a:r>
              <a:rPr lang="zh-TW" altLang="en-US" sz="4400" dirty="0" smtClean="0"/>
              <a:t>範  例</a:t>
            </a:r>
            <a:endParaRPr lang="zh-TW" altLang="en-US" sz="4400" dirty="0"/>
          </a:p>
        </p:txBody>
      </p:sp>
      <p:sp>
        <p:nvSpPr>
          <p:cNvPr id="4" name="矩形 3"/>
          <p:cNvSpPr/>
          <p:nvPr/>
        </p:nvSpPr>
        <p:spPr>
          <a:xfrm>
            <a:off x="1770927" y="1800500"/>
            <a:ext cx="878518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dirty="0"/>
              <a:t>(header&gt;h1{Hello HTML5})+(article&gt;p{</a:t>
            </a:r>
            <a:r>
              <a:rPr lang="zh-TW" altLang="en-US" sz="2400" dirty="0"/>
              <a:t>我是內文</a:t>
            </a:r>
            <a:r>
              <a:rPr lang="en-US" altLang="zh-TW" sz="2400" dirty="0"/>
              <a:t>}*5)</a:t>
            </a:r>
            <a:endParaRPr lang="en-US" altLang="zh-TW" sz="2400" dirty="0">
              <a:solidFill>
                <a:schemeClr val="dk1"/>
              </a:solidFill>
            </a:endParaRPr>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3374683" y="2539920"/>
            <a:ext cx="5699869" cy="3688966"/>
          </a:xfrm>
          <a:prstGeom prst="rect">
            <a:avLst/>
          </a:prstGeom>
        </p:spPr>
      </p:pic>
    </p:spTree>
    <p:extLst>
      <p:ext uri="{BB962C8B-B14F-4D97-AF65-F5344CB8AC3E}">
        <p14:creationId xmlns:p14="http://schemas.microsoft.com/office/powerpoint/2010/main" val="4196703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1127000" y="661686"/>
            <a:ext cx="9733512" cy="14380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zh-TW" altLang="en-US" sz="7200" dirty="0" smtClean="0"/>
              <a:t>定義項目編號</a:t>
            </a:r>
            <a:endParaRPr lang="zh-TW" altLang="en-US" sz="7200" dirty="0"/>
          </a:p>
        </p:txBody>
      </p:sp>
      <p:sp>
        <p:nvSpPr>
          <p:cNvPr id="5" name="文字方塊 4"/>
          <p:cNvSpPr txBox="1"/>
          <p:nvPr/>
        </p:nvSpPr>
        <p:spPr>
          <a:xfrm>
            <a:off x="2696901" y="2835206"/>
            <a:ext cx="7245752" cy="1015663"/>
          </a:xfrm>
          <a:prstGeom prst="rect">
            <a:avLst/>
          </a:prstGeom>
          <a:noFill/>
        </p:spPr>
        <p:txBody>
          <a:bodyPr wrap="square" rtlCol="0">
            <a:spAutoFit/>
          </a:bodyPr>
          <a:lstStyle/>
          <a:p>
            <a:r>
              <a:rPr lang="en-US" altLang="zh-TW" sz="6000" b="1" dirty="0" err="1" smtClean="0">
                <a:solidFill>
                  <a:srgbClr val="FFFF00"/>
                </a:solidFill>
                <a:latin typeface="Gungsuh" panose="02030600000101010101" pitchFamily="18" charset="-127"/>
                <a:ea typeface="Gungsuh" panose="02030600000101010101" pitchFamily="18" charset="-127"/>
              </a:rPr>
              <a:t>ul</a:t>
            </a:r>
            <a:r>
              <a:rPr lang="en-US" altLang="zh-TW" sz="6000" b="1" dirty="0" smtClean="0">
                <a:solidFill>
                  <a:srgbClr val="FFFF00"/>
                </a:solidFill>
                <a:latin typeface="Gungsuh" panose="02030600000101010101" pitchFamily="18" charset="-127"/>
                <a:ea typeface="Gungsuh" panose="02030600000101010101" pitchFamily="18" charset="-127"/>
              </a:rPr>
              <a:t>&gt;</a:t>
            </a:r>
            <a:r>
              <a:rPr lang="en-US" altLang="zh-TW" sz="6000" b="1" dirty="0" err="1" smtClean="0">
                <a:solidFill>
                  <a:srgbClr val="FFFF00"/>
                </a:solidFill>
                <a:latin typeface="Gungsuh" panose="02030600000101010101" pitchFamily="18" charset="-127"/>
                <a:ea typeface="Gungsuh" panose="02030600000101010101" pitchFamily="18" charset="-127"/>
              </a:rPr>
              <a:t>li.item</a:t>
            </a:r>
            <a:r>
              <a:rPr lang="en-US" altLang="zh-TW" sz="6000" b="1" dirty="0" smtClean="0">
                <a:solidFill>
                  <a:srgbClr val="FFFF00"/>
                </a:solidFill>
                <a:latin typeface="Gungsuh" panose="02030600000101010101" pitchFamily="18" charset="-127"/>
                <a:ea typeface="Gungsuh" panose="02030600000101010101" pitchFamily="18" charset="-127"/>
              </a:rPr>
              <a:t>$</a:t>
            </a:r>
            <a:r>
              <a:rPr lang="zh-TW" altLang="en-US" sz="6000" b="1" dirty="0" smtClean="0">
                <a:solidFill>
                  <a:srgbClr val="FFFF00"/>
                </a:solidFill>
                <a:latin typeface="Gungsuh" panose="02030600000101010101" pitchFamily="18" charset="-127"/>
                <a:ea typeface="Gungsuh" panose="02030600000101010101" pitchFamily="18" charset="-127"/>
              </a:rPr>
              <a:t>編號</a:t>
            </a:r>
            <a:endParaRPr lang="zh-TW" altLang="en-US" sz="6000" b="1" dirty="0">
              <a:solidFill>
                <a:srgbClr val="FFFF00"/>
              </a:solidFill>
              <a:latin typeface="Gungsuh" panose="02030600000101010101" pitchFamily="18" charset="-127"/>
              <a:ea typeface="Gungsuh" panose="02030600000101010101" pitchFamily="18" charset="-127"/>
            </a:endParaRPr>
          </a:p>
        </p:txBody>
      </p:sp>
    </p:spTree>
    <p:extLst>
      <p:ext uri="{BB962C8B-B14F-4D97-AF65-F5344CB8AC3E}">
        <p14:creationId xmlns:p14="http://schemas.microsoft.com/office/powerpoint/2010/main" val="412067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96" y="341746"/>
            <a:ext cx="10353761" cy="1326321"/>
          </a:xfrm>
        </p:spPr>
        <p:txBody>
          <a:bodyPr/>
          <a:lstStyle/>
          <a:p>
            <a:r>
              <a:rPr lang="zh-TW" altLang="en-US" dirty="0" smtClean="0"/>
              <a:t>項目編號 </a:t>
            </a:r>
            <a:r>
              <a:rPr lang="en-US" altLang="zh-TW" dirty="0" smtClean="0"/>
              <a:t>- </a:t>
            </a:r>
            <a:r>
              <a:rPr lang="zh-TW" altLang="en-US" dirty="0" smtClean="0"/>
              <a:t>範例 </a:t>
            </a:r>
            <a:endParaRPr lang="zh-TW" altLang="en-US" dirty="0"/>
          </a:p>
        </p:txBody>
      </p:sp>
      <p:sp>
        <p:nvSpPr>
          <p:cNvPr id="3" name="內容版面配置區 2"/>
          <p:cNvSpPr>
            <a:spLocks noGrp="1"/>
          </p:cNvSpPr>
          <p:nvPr>
            <p:ph idx="1"/>
          </p:nvPr>
        </p:nvSpPr>
        <p:spPr>
          <a:xfrm>
            <a:off x="1397998" y="1911336"/>
            <a:ext cx="4434060" cy="2568300"/>
          </a:xfrm>
        </p:spPr>
        <p:style>
          <a:lnRef idx="2">
            <a:schemeClr val="accent5"/>
          </a:lnRef>
          <a:fillRef idx="1">
            <a:schemeClr val="lt1"/>
          </a:fillRef>
          <a:effectRef idx="0">
            <a:schemeClr val="accent5"/>
          </a:effectRef>
          <a:fontRef idx="minor">
            <a:schemeClr val="dk1"/>
          </a:fontRef>
        </p:style>
        <p:txBody>
          <a:bodyPr/>
          <a:lstStyle/>
          <a:p>
            <a:r>
              <a:rPr lang="en-US" altLang="zh-TW" dirty="0" err="1">
                <a:effectLst/>
              </a:rPr>
              <a:t>ul</a:t>
            </a:r>
            <a:r>
              <a:rPr lang="en-US" altLang="zh-TW" dirty="0">
                <a:effectLst/>
              </a:rPr>
              <a:t>&gt;</a:t>
            </a:r>
            <a:r>
              <a:rPr lang="en-US" altLang="zh-TW" dirty="0" err="1">
                <a:effectLst/>
              </a:rPr>
              <a:t>li.item</a:t>
            </a:r>
            <a:r>
              <a:rPr lang="en-US" altLang="zh-TW" dirty="0">
                <a:effectLst/>
              </a:rPr>
              <a:t>$*</a:t>
            </a:r>
            <a:r>
              <a:rPr lang="en-US" altLang="zh-TW" dirty="0" smtClean="0">
                <a:effectLst/>
              </a:rPr>
              <a:t>5</a:t>
            </a:r>
          </a:p>
          <a:p>
            <a:r>
              <a:rPr lang="en-US" altLang="zh-TW" dirty="0" err="1">
                <a:effectLst/>
              </a:rPr>
              <a:t>ul</a:t>
            </a:r>
            <a:r>
              <a:rPr lang="en-US" altLang="zh-TW" dirty="0">
                <a:effectLst/>
              </a:rPr>
              <a:t>&gt;</a:t>
            </a:r>
            <a:r>
              <a:rPr lang="en-US" altLang="zh-TW" dirty="0" err="1">
                <a:effectLst/>
              </a:rPr>
              <a:t>li.item</a:t>
            </a:r>
            <a:r>
              <a:rPr lang="en-US" altLang="zh-TW" dirty="0">
                <a:effectLst/>
              </a:rPr>
              <a:t>$$$*</a:t>
            </a:r>
            <a:r>
              <a:rPr lang="en-US" altLang="zh-TW" dirty="0" smtClean="0">
                <a:effectLst/>
              </a:rPr>
              <a:t>5</a:t>
            </a:r>
          </a:p>
          <a:p>
            <a:r>
              <a:rPr lang="en-US" altLang="zh-TW" dirty="0" err="1">
                <a:effectLst/>
              </a:rPr>
              <a:t>ul</a:t>
            </a:r>
            <a:r>
              <a:rPr lang="en-US" altLang="zh-TW" dirty="0">
                <a:effectLst/>
              </a:rPr>
              <a:t>&gt;</a:t>
            </a:r>
            <a:r>
              <a:rPr lang="en-US" altLang="zh-TW" dirty="0" err="1">
                <a:effectLst/>
              </a:rPr>
              <a:t>li.item</a:t>
            </a:r>
            <a:r>
              <a:rPr lang="en-US" altLang="zh-TW" dirty="0">
                <a:effectLst/>
              </a:rPr>
              <a:t>$@-*</a:t>
            </a:r>
            <a:r>
              <a:rPr lang="en-US" altLang="zh-TW" dirty="0" smtClean="0">
                <a:effectLst/>
              </a:rPr>
              <a:t>5</a:t>
            </a:r>
            <a:r>
              <a:rPr lang="zh-TW" altLang="en-US" dirty="0" smtClean="0">
                <a:effectLst/>
              </a:rPr>
              <a:t>   </a:t>
            </a:r>
            <a:endParaRPr lang="en-US" altLang="zh-TW" dirty="0" smtClean="0">
              <a:effectLst/>
            </a:endParaRPr>
          </a:p>
          <a:p>
            <a:r>
              <a:rPr lang="en-US" altLang="zh-TW" dirty="0" err="1">
                <a:effectLst/>
              </a:rPr>
              <a:t>ul</a:t>
            </a:r>
            <a:r>
              <a:rPr lang="en-US" altLang="zh-TW" dirty="0">
                <a:effectLst/>
              </a:rPr>
              <a:t>&gt;</a:t>
            </a:r>
            <a:r>
              <a:rPr lang="en-US" altLang="zh-TW" dirty="0" err="1">
                <a:effectLst/>
              </a:rPr>
              <a:t>li.item</a:t>
            </a:r>
            <a:r>
              <a:rPr lang="en-US" altLang="zh-TW" dirty="0">
                <a:effectLst/>
              </a:rPr>
              <a:t>$@3*5</a:t>
            </a:r>
            <a:endParaRPr lang="zh-TW" altLang="en-US" dirty="0"/>
          </a:p>
        </p:txBody>
      </p:sp>
      <p:pic>
        <p:nvPicPr>
          <p:cNvPr id="7" name="圖片 6"/>
          <p:cNvPicPr>
            <a:picLocks noChangeAspect="1"/>
          </p:cNvPicPr>
          <p:nvPr/>
        </p:nvPicPr>
        <p:blipFill>
          <a:blip r:embed="rId2"/>
          <a:stretch>
            <a:fillRect/>
          </a:stretch>
        </p:blipFill>
        <p:spPr>
          <a:xfrm>
            <a:off x="6577444" y="1373614"/>
            <a:ext cx="3685309" cy="5140036"/>
          </a:xfrm>
          <a:prstGeom prst="rect">
            <a:avLst/>
          </a:prstGeom>
        </p:spPr>
      </p:pic>
    </p:spTree>
    <p:extLst>
      <p:ext uri="{BB962C8B-B14F-4D97-AF65-F5344CB8AC3E}">
        <p14:creationId xmlns:p14="http://schemas.microsoft.com/office/powerpoint/2010/main" val="1190529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快速</a:t>
            </a:r>
            <a:r>
              <a:rPr lang="zh-TW" altLang="en-US" dirty="0"/>
              <a:t>鍵</a:t>
            </a:r>
          </a:p>
        </p:txBody>
      </p:sp>
      <p:sp>
        <p:nvSpPr>
          <p:cNvPr id="3" name="內容版面配置區 2"/>
          <p:cNvSpPr>
            <a:spLocks noGrp="1"/>
          </p:cNvSpPr>
          <p:nvPr>
            <p:ph idx="1"/>
          </p:nvPr>
        </p:nvSpPr>
        <p:spPr/>
        <p:txBody>
          <a:bodyPr>
            <a:normAutofit fontScale="92500" lnSpcReduction="10000"/>
          </a:bodyPr>
          <a:lstStyle/>
          <a:p>
            <a:pPr fontAlgn="base"/>
            <a:r>
              <a:rPr lang="zh-TW" altLang="en-US" b="1" dirty="0" smtClean="0">
                <a:solidFill>
                  <a:srgbClr val="FFFF00"/>
                </a:solidFill>
                <a:effectLst/>
              </a:rPr>
              <a:t>（快速鍵的部分有可能跟原先的編輯器或電腦的一些應用程式有衝突而無法使用）</a:t>
            </a:r>
          </a:p>
          <a:p>
            <a:pPr fontAlgn="base"/>
            <a:r>
              <a:rPr lang="en-US" altLang="zh-TW" dirty="0" smtClean="0">
                <a:effectLst/>
              </a:rPr>
              <a:t>Tab</a:t>
            </a:r>
            <a:r>
              <a:rPr lang="zh-TW" altLang="en-US" dirty="0">
                <a:effectLst/>
              </a:rPr>
              <a:t>：展開縮寫</a:t>
            </a:r>
          </a:p>
          <a:p>
            <a:pPr fontAlgn="base"/>
            <a:r>
              <a:rPr lang="en-US" altLang="zh-TW" dirty="0" err="1">
                <a:effectLst/>
              </a:rPr>
              <a:t>Ctrl+Alt</a:t>
            </a:r>
            <a:r>
              <a:rPr lang="en-US" altLang="zh-TW" dirty="0">
                <a:effectLst/>
              </a:rPr>
              <a:t>+→</a:t>
            </a:r>
            <a:r>
              <a:rPr lang="zh-TW" altLang="en-US" dirty="0">
                <a:effectLst/>
              </a:rPr>
              <a:t>：將游標移動到下一個可以輸入屬性或值的地方。</a:t>
            </a:r>
          </a:p>
          <a:p>
            <a:pPr fontAlgn="base"/>
            <a:r>
              <a:rPr lang="en-US" altLang="zh-TW" dirty="0" err="1">
                <a:effectLst/>
              </a:rPr>
              <a:t>Ctrl+Alt</a:t>
            </a:r>
            <a:r>
              <a:rPr lang="en-US" altLang="zh-TW" dirty="0">
                <a:effectLst/>
              </a:rPr>
              <a:t>+←</a:t>
            </a:r>
            <a:r>
              <a:rPr lang="zh-TW" altLang="en-US" dirty="0">
                <a:effectLst/>
              </a:rPr>
              <a:t>：將游標移動到上一個可以輸入屬性或值的地方。</a:t>
            </a:r>
          </a:p>
          <a:p>
            <a:pPr fontAlgn="base"/>
            <a:r>
              <a:rPr lang="en-US" altLang="zh-TW" dirty="0" err="1">
                <a:effectLst/>
              </a:rPr>
              <a:t>Ctrl+D</a:t>
            </a:r>
            <a:r>
              <a:rPr lang="zh-TW" altLang="en-US" dirty="0">
                <a:effectLst/>
              </a:rPr>
              <a:t>：選取一整個標籤（包含標籤的起始與結束）。</a:t>
            </a:r>
          </a:p>
          <a:p>
            <a:pPr fontAlgn="base"/>
            <a:r>
              <a:rPr lang="en-US" altLang="zh-TW" dirty="0" err="1">
                <a:effectLst/>
              </a:rPr>
              <a:t>Shift+Ctrl</a:t>
            </a:r>
            <a:r>
              <a:rPr lang="en-US" altLang="zh-TW" dirty="0">
                <a:effectLst/>
              </a:rPr>
              <a:t>+.</a:t>
            </a:r>
            <a:r>
              <a:rPr lang="zh-TW" altLang="en-US" dirty="0">
                <a:effectLst/>
              </a:rPr>
              <a:t>：選取下一個標籤或屬性。</a:t>
            </a:r>
          </a:p>
          <a:p>
            <a:pPr fontAlgn="base"/>
            <a:r>
              <a:rPr lang="en-US" altLang="zh-TW" dirty="0" err="1">
                <a:effectLst/>
              </a:rPr>
              <a:t>Shift+Ctrl</a:t>
            </a:r>
            <a:r>
              <a:rPr lang="en-US" altLang="zh-TW" dirty="0">
                <a:effectLst/>
              </a:rPr>
              <a:t>+,</a:t>
            </a:r>
            <a:r>
              <a:rPr lang="zh-TW" altLang="en-US" dirty="0">
                <a:effectLst/>
              </a:rPr>
              <a:t>：選取上一個標籤或屬性。</a:t>
            </a:r>
          </a:p>
          <a:p>
            <a:pPr fontAlgn="base"/>
            <a:r>
              <a:rPr lang="en-US" altLang="zh-TW" dirty="0">
                <a:effectLst/>
              </a:rPr>
              <a:t>Ctrl+/</a:t>
            </a:r>
            <a:r>
              <a:rPr lang="zh-TW" altLang="en-US" dirty="0">
                <a:effectLst/>
              </a:rPr>
              <a:t>：將選取的部分變成註解。</a:t>
            </a:r>
          </a:p>
          <a:p>
            <a:endParaRPr lang="zh-TW" altLang="en-US" dirty="0"/>
          </a:p>
        </p:txBody>
      </p:sp>
    </p:spTree>
    <p:extLst>
      <p:ext uri="{BB962C8B-B14F-4D97-AF65-F5344CB8AC3E}">
        <p14:creationId xmlns:p14="http://schemas.microsoft.com/office/powerpoint/2010/main" val="3359667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常用的</a:t>
            </a:r>
            <a:r>
              <a:rPr lang="en-US" altLang="zh-TW" dirty="0" smtClean="0"/>
              <a:t>EMMET</a:t>
            </a:r>
            <a:r>
              <a:rPr lang="zh-TW" altLang="en-US" dirty="0" smtClean="0"/>
              <a:t>指令</a:t>
            </a:r>
            <a:endParaRPr lang="zh-TW" altLang="en-US" dirty="0"/>
          </a:p>
        </p:txBody>
      </p:sp>
      <p:sp>
        <p:nvSpPr>
          <p:cNvPr id="3" name="內容版面配置區 2"/>
          <p:cNvSpPr>
            <a:spLocks noGrp="1"/>
          </p:cNvSpPr>
          <p:nvPr>
            <p:ph idx="1"/>
          </p:nvPr>
        </p:nvSpPr>
        <p:spPr>
          <a:xfrm>
            <a:off x="913794" y="1840375"/>
            <a:ext cx="10353762" cy="4321215"/>
          </a:xfrm>
        </p:spPr>
        <p:txBody>
          <a:bodyPr>
            <a:normAutofit fontScale="85000" lnSpcReduction="20000"/>
          </a:bodyPr>
          <a:lstStyle/>
          <a:p>
            <a:r>
              <a:rPr lang="en-US" altLang="zh-TW" dirty="0"/>
              <a:t>HTML5 + [tab</a:t>
            </a:r>
            <a:r>
              <a:rPr lang="en-US" altLang="zh-TW" dirty="0" smtClean="0"/>
              <a:t>] / ! </a:t>
            </a:r>
            <a:r>
              <a:rPr lang="en-US" altLang="zh-TW" dirty="0"/>
              <a:t>+ [tab] </a:t>
            </a:r>
            <a:endParaRPr lang="en-US" altLang="zh-TW" dirty="0" smtClean="0"/>
          </a:p>
          <a:p>
            <a:r>
              <a:rPr lang="zh-TW" altLang="en-US" dirty="0">
                <a:solidFill>
                  <a:srgbClr val="92D050"/>
                </a:solidFill>
              </a:rPr>
              <a:t>標籤</a:t>
            </a:r>
            <a:r>
              <a:rPr lang="en-US" altLang="zh-TW" sz="3200" dirty="0" smtClean="0">
                <a:solidFill>
                  <a:srgbClr val="FFFF00"/>
                </a:solidFill>
              </a:rPr>
              <a:t>*</a:t>
            </a:r>
            <a:r>
              <a:rPr lang="zh-TW" altLang="en-US" dirty="0" smtClean="0"/>
              <a:t>數</a:t>
            </a:r>
            <a:r>
              <a:rPr lang="zh-TW" altLang="en-US" dirty="0"/>
              <a:t>量</a:t>
            </a:r>
            <a:r>
              <a:rPr lang="en-US" altLang="zh-TW" dirty="0" smtClean="0"/>
              <a:t>+ </a:t>
            </a:r>
            <a:r>
              <a:rPr lang="en-US" altLang="zh-TW" dirty="0"/>
              <a:t>[tab</a:t>
            </a:r>
            <a:r>
              <a:rPr lang="en-US" altLang="zh-TW" dirty="0" smtClean="0"/>
              <a:t>]</a:t>
            </a:r>
            <a:r>
              <a:rPr lang="zh-TW" altLang="en-US" dirty="0" smtClean="0"/>
              <a:t> </a:t>
            </a:r>
            <a:r>
              <a:rPr lang="en-US" altLang="zh-TW" dirty="0" smtClean="0"/>
              <a:t>:</a:t>
            </a:r>
            <a:r>
              <a:rPr lang="zh-TW" altLang="en-US" dirty="0" smtClean="0"/>
              <a:t> 同時加入多個標</a:t>
            </a:r>
            <a:r>
              <a:rPr lang="zh-TW" altLang="en-US" dirty="0"/>
              <a:t>籤</a:t>
            </a:r>
            <a:endParaRPr lang="en-US" altLang="zh-TW" dirty="0" smtClean="0"/>
          </a:p>
          <a:p>
            <a:r>
              <a:rPr lang="zh-TW" altLang="en-US" dirty="0">
                <a:solidFill>
                  <a:srgbClr val="92D050"/>
                </a:solidFill>
              </a:rPr>
              <a:t>標籤</a:t>
            </a:r>
            <a:r>
              <a:rPr lang="en-US" altLang="zh-TW" sz="2800" dirty="0" smtClean="0">
                <a:solidFill>
                  <a:srgbClr val="FFFF00"/>
                </a:solidFill>
              </a:rPr>
              <a:t>{</a:t>
            </a:r>
            <a:r>
              <a:rPr lang="zh-TW" altLang="en-US" dirty="0" smtClean="0"/>
              <a:t>內</a:t>
            </a:r>
            <a:r>
              <a:rPr lang="zh-TW" altLang="en-US" dirty="0"/>
              <a:t>文</a:t>
            </a:r>
            <a:r>
              <a:rPr lang="en-US" altLang="zh-TW" sz="2800" dirty="0" smtClean="0">
                <a:solidFill>
                  <a:srgbClr val="FFFF00"/>
                </a:solidFill>
              </a:rPr>
              <a:t>}</a:t>
            </a:r>
          </a:p>
          <a:p>
            <a:r>
              <a:rPr lang="zh-TW" altLang="en-US" b="1" dirty="0">
                <a:solidFill>
                  <a:srgbClr val="92D050"/>
                </a:solidFill>
              </a:rPr>
              <a:t>標籤</a:t>
            </a:r>
            <a:r>
              <a:rPr lang="en-US" altLang="zh-TW" dirty="0"/>
              <a:t>.class Name  </a:t>
            </a:r>
            <a:r>
              <a:rPr lang="en-US" altLang="zh-TW" dirty="0" smtClean="0"/>
              <a:t>/ </a:t>
            </a:r>
            <a:r>
              <a:rPr lang="zh-TW" altLang="en-US" b="1" dirty="0" smtClean="0">
                <a:solidFill>
                  <a:srgbClr val="92D050"/>
                </a:solidFill>
              </a:rPr>
              <a:t>標籤</a:t>
            </a:r>
            <a:r>
              <a:rPr lang="en-US" altLang="zh-TW" dirty="0" smtClean="0"/>
              <a:t>.ID</a:t>
            </a:r>
            <a:r>
              <a:rPr lang="zh-TW" altLang="en-US" dirty="0" smtClean="0"/>
              <a:t> </a:t>
            </a:r>
            <a:endParaRPr lang="en-US" altLang="zh-TW" dirty="0" smtClean="0"/>
          </a:p>
          <a:p>
            <a:r>
              <a:rPr lang="zh-TW" altLang="en-US" dirty="0">
                <a:solidFill>
                  <a:srgbClr val="92D050"/>
                </a:solidFill>
              </a:rPr>
              <a:t>標籤</a:t>
            </a:r>
            <a:r>
              <a:rPr lang="en-US" altLang="zh-TW" dirty="0">
                <a:solidFill>
                  <a:srgbClr val="92D050"/>
                </a:solidFill>
              </a:rPr>
              <a:t>1</a:t>
            </a:r>
            <a:r>
              <a:rPr lang="zh-TW" altLang="en-US" dirty="0" smtClean="0"/>
              <a:t> </a:t>
            </a:r>
            <a:r>
              <a:rPr lang="en-US" altLang="zh-TW" sz="3200" dirty="0" smtClean="0">
                <a:solidFill>
                  <a:srgbClr val="FFFF00"/>
                </a:solidFill>
              </a:rPr>
              <a:t>+</a:t>
            </a:r>
            <a:r>
              <a:rPr lang="en-US" altLang="zh-TW" dirty="0"/>
              <a:t> </a:t>
            </a:r>
            <a:r>
              <a:rPr lang="zh-TW" altLang="en-US" dirty="0">
                <a:solidFill>
                  <a:srgbClr val="92D050"/>
                </a:solidFill>
              </a:rPr>
              <a:t>標籤</a:t>
            </a:r>
            <a:r>
              <a:rPr lang="en-US" altLang="zh-TW" dirty="0">
                <a:solidFill>
                  <a:srgbClr val="92D050"/>
                </a:solidFill>
              </a:rPr>
              <a:t>2 </a:t>
            </a:r>
            <a:r>
              <a:rPr lang="zh-TW" altLang="en-US" dirty="0" smtClean="0">
                <a:solidFill>
                  <a:srgbClr val="92D050"/>
                </a:solidFill>
              </a:rPr>
              <a:t>：</a:t>
            </a:r>
            <a:r>
              <a:rPr lang="en-US" altLang="zh-TW" dirty="0" smtClean="0">
                <a:solidFill>
                  <a:srgbClr val="92D050"/>
                </a:solidFill>
              </a:rPr>
              <a:t> </a:t>
            </a:r>
            <a:r>
              <a:rPr lang="zh-TW" altLang="en-US" dirty="0" smtClean="0"/>
              <a:t>加入同一層次的標籤</a:t>
            </a:r>
            <a:endParaRPr lang="en-US" altLang="zh-TW" dirty="0" smtClean="0"/>
          </a:p>
          <a:p>
            <a:r>
              <a:rPr lang="zh-TW" altLang="en-US" dirty="0">
                <a:solidFill>
                  <a:srgbClr val="92D050"/>
                </a:solidFill>
              </a:rPr>
              <a:t>標籤</a:t>
            </a:r>
            <a:r>
              <a:rPr lang="en-US" altLang="zh-TW" dirty="0">
                <a:solidFill>
                  <a:srgbClr val="92D050"/>
                </a:solidFill>
              </a:rPr>
              <a:t>1</a:t>
            </a:r>
            <a:r>
              <a:rPr lang="zh-TW" altLang="en-US" dirty="0"/>
              <a:t> </a:t>
            </a:r>
            <a:r>
              <a:rPr lang="en-US" altLang="zh-TW" sz="3200" dirty="0" smtClean="0">
                <a:solidFill>
                  <a:srgbClr val="FFFF00"/>
                </a:solidFill>
              </a:rPr>
              <a:t>&gt;</a:t>
            </a:r>
            <a:r>
              <a:rPr lang="en-US" altLang="zh-TW" dirty="0" smtClean="0"/>
              <a:t> </a:t>
            </a:r>
            <a:r>
              <a:rPr lang="zh-TW" altLang="en-US" dirty="0">
                <a:solidFill>
                  <a:srgbClr val="92D050"/>
                </a:solidFill>
              </a:rPr>
              <a:t>標籤</a:t>
            </a:r>
            <a:r>
              <a:rPr lang="en-US" altLang="zh-TW" dirty="0">
                <a:solidFill>
                  <a:srgbClr val="92D050"/>
                </a:solidFill>
              </a:rPr>
              <a:t>2  </a:t>
            </a:r>
            <a:r>
              <a:rPr lang="zh-TW" altLang="en-US" dirty="0" smtClean="0">
                <a:solidFill>
                  <a:srgbClr val="92D050"/>
                </a:solidFill>
              </a:rPr>
              <a:t>：</a:t>
            </a:r>
            <a:r>
              <a:rPr lang="zh-TW" altLang="en-US" dirty="0" smtClean="0"/>
              <a:t>加入</a:t>
            </a:r>
            <a:r>
              <a:rPr lang="zh-TW" altLang="en-US" dirty="0"/>
              <a:t>子</a:t>
            </a:r>
            <a:r>
              <a:rPr lang="zh-TW" altLang="en-US" dirty="0" smtClean="0"/>
              <a:t>標籤</a:t>
            </a:r>
            <a:endParaRPr lang="en-US" altLang="zh-TW" dirty="0" smtClean="0"/>
          </a:p>
          <a:p>
            <a:r>
              <a:rPr lang="zh-TW" altLang="en-US" dirty="0">
                <a:solidFill>
                  <a:srgbClr val="92D050"/>
                </a:solidFill>
              </a:rPr>
              <a:t>標籤</a:t>
            </a:r>
            <a:r>
              <a:rPr lang="en-US" altLang="zh-TW" dirty="0">
                <a:solidFill>
                  <a:srgbClr val="FFFF00"/>
                </a:solidFill>
              </a:rPr>
              <a:t>[</a:t>
            </a:r>
            <a:r>
              <a:rPr lang="zh-TW" altLang="en-US" dirty="0">
                <a:solidFill>
                  <a:srgbClr val="FFFF00"/>
                </a:solidFill>
              </a:rPr>
              <a:t>屬性</a:t>
            </a:r>
            <a:r>
              <a:rPr lang="en-US" altLang="zh-TW" dirty="0">
                <a:solidFill>
                  <a:srgbClr val="FFFF00"/>
                </a:solidFill>
              </a:rPr>
              <a:t>=</a:t>
            </a:r>
            <a:r>
              <a:rPr lang="zh-TW" altLang="en-US" dirty="0">
                <a:solidFill>
                  <a:srgbClr val="FFFF00"/>
                </a:solidFill>
              </a:rPr>
              <a:t>屬性</a:t>
            </a:r>
            <a:r>
              <a:rPr lang="en-US" altLang="zh-TW" dirty="0" smtClean="0">
                <a:solidFill>
                  <a:srgbClr val="FFFF00"/>
                </a:solidFill>
              </a:rPr>
              <a:t>]</a:t>
            </a:r>
            <a:r>
              <a:rPr lang="zh-TW" altLang="en-US" dirty="0" smtClean="0">
                <a:solidFill>
                  <a:srgbClr val="FFFF00"/>
                </a:solidFill>
              </a:rPr>
              <a:t> ：</a:t>
            </a:r>
            <a:r>
              <a:rPr lang="zh-TW" altLang="en-US" dirty="0" smtClean="0"/>
              <a:t>為標籤加上屬性</a:t>
            </a:r>
            <a:endParaRPr lang="en-US" altLang="zh-TW" dirty="0" smtClean="0"/>
          </a:p>
          <a:p>
            <a:r>
              <a:rPr lang="en-US" altLang="zh-TW" sz="2800" dirty="0">
                <a:solidFill>
                  <a:srgbClr val="FFFF00"/>
                </a:solidFill>
              </a:rPr>
              <a:t>(</a:t>
            </a:r>
            <a:r>
              <a:rPr lang="zh-TW" altLang="en-US" sz="2100" dirty="0">
                <a:solidFill>
                  <a:srgbClr val="92D050"/>
                </a:solidFill>
              </a:rPr>
              <a:t>標籤</a:t>
            </a:r>
            <a:r>
              <a:rPr lang="en-US" altLang="zh-TW" sz="2100" dirty="0">
                <a:solidFill>
                  <a:srgbClr val="92D050"/>
                </a:solidFill>
              </a:rPr>
              <a:t>A</a:t>
            </a:r>
            <a:r>
              <a:rPr lang="en-US" altLang="zh-TW" dirty="0"/>
              <a:t>&gt;</a:t>
            </a:r>
            <a:r>
              <a:rPr lang="zh-TW" altLang="en-US" sz="2100" dirty="0">
                <a:solidFill>
                  <a:srgbClr val="92D050"/>
                </a:solidFill>
              </a:rPr>
              <a:t>標籤</a:t>
            </a:r>
            <a:r>
              <a:rPr lang="en-US" altLang="zh-TW" sz="2100" dirty="0">
                <a:solidFill>
                  <a:srgbClr val="92D050"/>
                </a:solidFill>
              </a:rPr>
              <a:t>B</a:t>
            </a:r>
            <a:r>
              <a:rPr lang="en-US" altLang="zh-TW" sz="2800" dirty="0">
                <a:solidFill>
                  <a:srgbClr val="FFFF00"/>
                </a:solidFill>
              </a:rPr>
              <a:t>)</a:t>
            </a:r>
            <a:r>
              <a:rPr lang="en-US" altLang="zh-TW" dirty="0"/>
              <a:t>+</a:t>
            </a:r>
            <a:r>
              <a:rPr lang="en-US" altLang="zh-TW" sz="2800" dirty="0">
                <a:solidFill>
                  <a:srgbClr val="FFFF00"/>
                </a:solidFill>
              </a:rPr>
              <a:t>(</a:t>
            </a:r>
            <a:r>
              <a:rPr lang="zh-TW" altLang="en-US" sz="2100" dirty="0">
                <a:solidFill>
                  <a:srgbClr val="92D050"/>
                </a:solidFill>
              </a:rPr>
              <a:t>標籤</a:t>
            </a:r>
            <a:r>
              <a:rPr lang="en-US" altLang="zh-TW" sz="2100" dirty="0">
                <a:solidFill>
                  <a:srgbClr val="92D050"/>
                </a:solidFill>
              </a:rPr>
              <a:t>1</a:t>
            </a:r>
            <a:r>
              <a:rPr lang="en-US" altLang="zh-TW" dirty="0"/>
              <a:t>&gt;</a:t>
            </a:r>
            <a:r>
              <a:rPr lang="zh-TW" altLang="en-US" sz="2100" dirty="0">
                <a:solidFill>
                  <a:srgbClr val="92D050"/>
                </a:solidFill>
              </a:rPr>
              <a:t>標籤</a:t>
            </a:r>
            <a:r>
              <a:rPr lang="en-US" altLang="zh-TW" sz="2100" dirty="0">
                <a:solidFill>
                  <a:srgbClr val="92D050"/>
                </a:solidFill>
              </a:rPr>
              <a:t>2</a:t>
            </a:r>
            <a:r>
              <a:rPr lang="en-US" altLang="zh-TW" sz="2800" dirty="0" smtClean="0">
                <a:solidFill>
                  <a:srgbClr val="FFFF00"/>
                </a:solidFill>
              </a:rPr>
              <a:t>)</a:t>
            </a:r>
            <a:r>
              <a:rPr lang="zh-TW" altLang="en-US" sz="2800" dirty="0" smtClean="0">
                <a:solidFill>
                  <a:srgbClr val="FFFF00"/>
                </a:solidFill>
              </a:rPr>
              <a:t>： </a:t>
            </a:r>
            <a:r>
              <a:rPr lang="zh-TW" altLang="en-US" sz="2100" dirty="0"/>
              <a:t>群組化</a:t>
            </a:r>
            <a:r>
              <a:rPr lang="zh-TW" altLang="en-US" sz="2100" dirty="0" smtClean="0"/>
              <a:t>標籤</a:t>
            </a:r>
            <a:endParaRPr lang="en-US" altLang="zh-TW" sz="2100" dirty="0" smtClean="0"/>
          </a:p>
          <a:p>
            <a:r>
              <a:rPr lang="en-US" altLang="zh-TW" dirty="0" err="1">
                <a:solidFill>
                  <a:srgbClr val="92D050"/>
                </a:solidFill>
              </a:rPr>
              <a:t>ul</a:t>
            </a:r>
            <a:r>
              <a:rPr lang="en-US" altLang="zh-TW" dirty="0">
                <a:solidFill>
                  <a:srgbClr val="92D050"/>
                </a:solidFill>
              </a:rPr>
              <a:t>&gt;</a:t>
            </a:r>
            <a:r>
              <a:rPr lang="en-US" altLang="zh-TW" dirty="0" err="1">
                <a:solidFill>
                  <a:srgbClr val="92D050"/>
                </a:solidFill>
              </a:rPr>
              <a:t>li.item</a:t>
            </a:r>
            <a:r>
              <a:rPr lang="en-US" altLang="zh-TW" dirty="0">
                <a:solidFill>
                  <a:srgbClr val="FFFF00"/>
                </a:solidFill>
              </a:rPr>
              <a:t>$</a:t>
            </a:r>
            <a:r>
              <a:rPr lang="zh-TW" altLang="en-US" dirty="0">
                <a:solidFill>
                  <a:srgbClr val="FFFF00"/>
                </a:solidFill>
              </a:rPr>
              <a:t>編號 </a:t>
            </a:r>
            <a:r>
              <a:rPr lang="zh-TW" altLang="en-US" sz="2400" b="1" dirty="0" smtClean="0">
                <a:solidFill>
                  <a:srgbClr val="FFFF00"/>
                </a:solidFill>
                <a:latin typeface="Gungsuh" panose="02030600000101010101" pitchFamily="18" charset="-127"/>
                <a:ea typeface="Gungsuh" panose="02030600000101010101" pitchFamily="18" charset="-127"/>
              </a:rPr>
              <a:t>： </a:t>
            </a:r>
            <a:r>
              <a:rPr lang="zh-TW" altLang="en-US" sz="2100" dirty="0" smtClean="0"/>
              <a:t>定義</a:t>
            </a:r>
            <a:r>
              <a:rPr lang="zh-TW" altLang="en-US" sz="2100" dirty="0"/>
              <a:t>項目編號</a:t>
            </a:r>
            <a:endParaRPr lang="en-US" altLang="zh-TW" sz="2100" dirty="0"/>
          </a:p>
          <a:p>
            <a:endParaRPr lang="zh-TW" altLang="en-US" dirty="0" smtClean="0"/>
          </a:p>
          <a:p>
            <a:endParaRPr lang="zh-TW" altLang="en-US" dirty="0"/>
          </a:p>
        </p:txBody>
      </p:sp>
    </p:spTree>
    <p:extLst>
      <p:ext uri="{BB962C8B-B14F-4D97-AF65-F5344CB8AC3E}">
        <p14:creationId xmlns:p14="http://schemas.microsoft.com/office/powerpoint/2010/main" val="3546288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Emmet</a:t>
            </a:r>
            <a:r>
              <a:rPr lang="zh-TW" altLang="en-US" dirty="0" smtClean="0"/>
              <a:t>線上字典</a:t>
            </a:r>
            <a:endParaRPr lang="zh-TW" altLang="en-US" dirty="0"/>
          </a:p>
        </p:txBody>
      </p:sp>
      <p:sp>
        <p:nvSpPr>
          <p:cNvPr id="3" name="內容版面配置區 2"/>
          <p:cNvSpPr>
            <a:spLocks noGrp="1"/>
          </p:cNvSpPr>
          <p:nvPr>
            <p:ph idx="1"/>
          </p:nvPr>
        </p:nvSpPr>
        <p:spPr/>
        <p:txBody>
          <a:bodyPr/>
          <a:lstStyle/>
          <a:p>
            <a:r>
              <a:rPr lang="en-US" altLang="zh-TW" dirty="0">
                <a:hlinkClick r:id="rId2"/>
              </a:rPr>
              <a:t>http://docs.emmet.io/cheat-sheet</a:t>
            </a:r>
            <a:r>
              <a:rPr lang="en-US" altLang="zh-TW" dirty="0" smtClean="0">
                <a:hlinkClick r:id="rId2"/>
              </a:rPr>
              <a:t>/</a:t>
            </a:r>
            <a:endParaRPr lang="en-US" altLang="zh-TW" dirty="0" smtClean="0"/>
          </a:p>
          <a:p>
            <a:endParaRPr lang="zh-TW" altLang="en-US" dirty="0"/>
          </a:p>
        </p:txBody>
      </p:sp>
      <p:pic>
        <p:nvPicPr>
          <p:cNvPr id="4" name="圖片 3"/>
          <p:cNvPicPr>
            <a:picLocks noChangeAspect="1"/>
          </p:cNvPicPr>
          <p:nvPr/>
        </p:nvPicPr>
        <p:blipFill>
          <a:blip r:embed="rId3"/>
          <a:stretch>
            <a:fillRect/>
          </a:stretch>
        </p:blipFill>
        <p:spPr>
          <a:xfrm>
            <a:off x="2394098" y="2743200"/>
            <a:ext cx="7233684" cy="3573036"/>
          </a:xfrm>
          <a:prstGeom prst="rect">
            <a:avLst/>
          </a:prstGeom>
        </p:spPr>
      </p:pic>
    </p:spTree>
    <p:extLst>
      <p:ext uri="{BB962C8B-B14F-4D97-AF65-F5344CB8AC3E}">
        <p14:creationId xmlns:p14="http://schemas.microsoft.com/office/powerpoint/2010/main" val="7175929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更多連結</a:t>
            </a:r>
            <a:endParaRPr lang="zh-TW" altLang="en-US" dirty="0"/>
          </a:p>
        </p:txBody>
      </p:sp>
      <p:sp>
        <p:nvSpPr>
          <p:cNvPr id="3" name="內容版面配置區 2"/>
          <p:cNvSpPr>
            <a:spLocks noGrp="1"/>
          </p:cNvSpPr>
          <p:nvPr>
            <p:ph idx="1"/>
          </p:nvPr>
        </p:nvSpPr>
        <p:spPr/>
        <p:txBody>
          <a:bodyPr/>
          <a:lstStyle/>
          <a:p>
            <a:r>
              <a:rPr lang="en-US" altLang="zh-TW" b="1" dirty="0" smtClean="0">
                <a:effectLst/>
                <a:hlinkClick r:id="rId2"/>
              </a:rPr>
              <a:t>Emmet Documentation</a:t>
            </a:r>
            <a:endParaRPr lang="en-US" altLang="zh-TW" b="1" dirty="0" smtClean="0">
              <a:effectLst/>
              <a:hlinkClick r:id="rId3"/>
            </a:endParaRPr>
          </a:p>
          <a:p>
            <a:r>
              <a:rPr lang="en-US" altLang="zh-TW" dirty="0">
                <a:effectLst/>
                <a:hlinkClick r:id="rId4"/>
              </a:rPr>
              <a:t>Emmet </a:t>
            </a:r>
            <a:r>
              <a:rPr lang="zh-TW" altLang="en-US" dirty="0">
                <a:effectLst/>
                <a:hlinkClick r:id="rId4"/>
              </a:rPr>
              <a:t>網頁開發界的超</a:t>
            </a:r>
            <a:r>
              <a:rPr lang="zh-TW" altLang="en-US" dirty="0" smtClean="0">
                <a:effectLst/>
                <a:hlinkClick r:id="rId4"/>
              </a:rPr>
              <a:t>跑</a:t>
            </a:r>
            <a:endParaRPr lang="en-US" altLang="zh-TW" b="1" dirty="0" smtClean="0">
              <a:effectLst/>
              <a:hlinkClick r:id="rId3"/>
            </a:endParaRPr>
          </a:p>
          <a:p>
            <a:r>
              <a:rPr lang="zh-TW" altLang="en-US" b="1" dirty="0" smtClean="0">
                <a:effectLst/>
                <a:hlinkClick r:id="rId3"/>
              </a:rPr>
              <a:t>使用 </a:t>
            </a:r>
            <a:r>
              <a:rPr lang="en-US" altLang="zh-TW" b="1" dirty="0" err="1">
                <a:effectLst/>
                <a:hlinkClick r:id="rId3"/>
              </a:rPr>
              <a:t>Emmet</a:t>
            </a:r>
            <a:r>
              <a:rPr lang="en-US" altLang="zh-TW" b="1" dirty="0">
                <a:effectLst/>
                <a:hlinkClick r:id="rId3"/>
              </a:rPr>
              <a:t> </a:t>
            </a:r>
            <a:r>
              <a:rPr lang="zh-TW" altLang="en-US" b="1" dirty="0">
                <a:effectLst/>
                <a:hlinkClick r:id="rId3"/>
              </a:rPr>
              <a:t>生成 </a:t>
            </a:r>
            <a:r>
              <a:rPr lang="en-US" altLang="zh-TW" b="1" dirty="0">
                <a:effectLst/>
                <a:hlinkClick r:id="rId3"/>
              </a:rPr>
              <a:t>HTML </a:t>
            </a:r>
            <a:r>
              <a:rPr lang="zh-TW" altLang="en-US" b="1" dirty="0" smtClean="0">
                <a:effectLst/>
                <a:hlinkClick r:id="rId3"/>
              </a:rPr>
              <a:t>的語法詳解</a:t>
            </a:r>
            <a:r>
              <a:rPr lang="en-US" altLang="zh-TW" b="1" dirty="0" smtClean="0">
                <a:effectLst/>
              </a:rPr>
              <a:t>(</a:t>
            </a:r>
            <a:r>
              <a:rPr lang="zh-TW" altLang="en-US" b="1" dirty="0" smtClean="0">
                <a:effectLst/>
              </a:rPr>
              <a:t>簡中</a:t>
            </a:r>
            <a:r>
              <a:rPr lang="en-US" altLang="zh-TW" b="1" dirty="0" smtClean="0">
                <a:effectLst/>
              </a:rPr>
              <a:t>)</a:t>
            </a:r>
          </a:p>
          <a:p>
            <a:r>
              <a:rPr lang="en-US" altLang="zh-TW" b="1" dirty="0" smtClean="0">
                <a:effectLst/>
                <a:hlinkClick r:id="rId5"/>
              </a:rPr>
              <a:t>Emmet</a:t>
            </a:r>
            <a:r>
              <a:rPr lang="zh-TW" altLang="en-US" b="1" dirty="0" smtClean="0">
                <a:effectLst/>
                <a:hlinkClick r:id="rId5"/>
              </a:rPr>
              <a:t>語法大全</a:t>
            </a:r>
            <a:endParaRPr lang="en-US" altLang="zh-TW" b="1" dirty="0" smtClean="0">
              <a:effectLst/>
            </a:endParaRPr>
          </a:p>
          <a:p>
            <a:endParaRPr lang="zh-TW" altLang="en-US" b="1" dirty="0">
              <a:effectLst/>
            </a:endParaRPr>
          </a:p>
          <a:p>
            <a:endParaRPr lang="zh-TW" altLang="en-US" dirty="0"/>
          </a:p>
        </p:txBody>
      </p:sp>
    </p:spTree>
    <p:extLst>
      <p:ext uri="{BB962C8B-B14F-4D97-AF65-F5344CB8AC3E}">
        <p14:creationId xmlns:p14="http://schemas.microsoft.com/office/powerpoint/2010/main" val="2593124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請利用</a:t>
            </a:r>
            <a:r>
              <a:rPr lang="en-US" altLang="zh-TW" dirty="0"/>
              <a:t>EMMET</a:t>
            </a:r>
            <a:r>
              <a:rPr lang="zh-TW" altLang="en-US" dirty="0" smtClean="0"/>
              <a:t>指令完成這個畫面的製作</a:t>
            </a:r>
            <a:endParaRPr lang="zh-TW" altLang="en-US" dirty="0"/>
          </a:p>
        </p:txBody>
      </p:sp>
      <p:pic>
        <p:nvPicPr>
          <p:cNvPr id="4" name="圖片 3"/>
          <p:cNvPicPr>
            <a:picLocks noChangeAspect="1"/>
          </p:cNvPicPr>
          <p:nvPr/>
        </p:nvPicPr>
        <p:blipFill>
          <a:blip r:embed="rId2"/>
          <a:stretch>
            <a:fillRect/>
          </a:stretch>
        </p:blipFill>
        <p:spPr>
          <a:xfrm>
            <a:off x="3124559" y="1849608"/>
            <a:ext cx="5742490" cy="4002853"/>
          </a:xfrm>
          <a:prstGeom prst="rect">
            <a:avLst/>
          </a:prstGeom>
        </p:spPr>
      </p:pic>
    </p:spTree>
    <p:extLst>
      <p:ext uri="{BB962C8B-B14F-4D97-AF65-F5344CB8AC3E}">
        <p14:creationId xmlns:p14="http://schemas.microsoft.com/office/powerpoint/2010/main" val="492551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1229244" y="1733672"/>
            <a:ext cx="9733512" cy="2852737"/>
          </a:xfrm>
        </p:spPr>
        <p:txBody>
          <a:bodyPr>
            <a:normAutofit fontScale="90000"/>
          </a:bodyPr>
          <a:lstStyle/>
          <a:p>
            <a:pPr>
              <a:lnSpc>
                <a:spcPct val="150000"/>
              </a:lnSpc>
            </a:pPr>
            <a:r>
              <a:rPr lang="zh-TW" altLang="en-US" sz="6600" dirty="0" smtClean="0">
                <a:solidFill>
                  <a:srgbClr val="92D050"/>
                </a:solidFill>
                <a:latin typeface="微軟正黑體" panose="020B0604030504040204" pitchFamily="34" charset="-120"/>
                <a:ea typeface="微軟正黑體" panose="020B0604030504040204" pitchFamily="34" charset="-120"/>
              </a:rPr>
              <a:t>接下來</a:t>
            </a:r>
            <a:r>
              <a:rPr lang="en-US" altLang="zh-TW" sz="6600" dirty="0" smtClean="0">
                <a:solidFill>
                  <a:srgbClr val="92D050"/>
                </a:solidFill>
                <a:latin typeface="微軟正黑體" panose="020B0604030504040204" pitchFamily="34" charset="-120"/>
                <a:ea typeface="微軟正黑體" panose="020B0604030504040204" pitchFamily="34" charset="-120"/>
              </a:rPr>
              <a:t>…</a:t>
            </a:r>
            <a:br>
              <a:rPr lang="en-US" altLang="zh-TW" sz="6600" dirty="0" smtClean="0">
                <a:solidFill>
                  <a:srgbClr val="92D050"/>
                </a:solidFill>
                <a:latin typeface="微軟正黑體" panose="020B0604030504040204" pitchFamily="34" charset="-120"/>
                <a:ea typeface="微軟正黑體" panose="020B0604030504040204" pitchFamily="34" charset="-120"/>
              </a:rPr>
            </a:br>
            <a:r>
              <a:rPr lang="zh-TW" altLang="en-US" sz="6600" dirty="0" smtClean="0">
                <a:solidFill>
                  <a:srgbClr val="92D050"/>
                </a:solidFill>
                <a:latin typeface="微軟正黑體" panose="020B0604030504040204" pitchFamily="34" charset="-120"/>
                <a:ea typeface="微軟正黑體" panose="020B0604030504040204" pitchFamily="34" charset="-120"/>
              </a:rPr>
              <a:t>介紹</a:t>
            </a:r>
            <a:r>
              <a:rPr lang="zh-TW" altLang="en-US" sz="6600" dirty="0" smtClean="0">
                <a:solidFill>
                  <a:srgbClr val="92D050"/>
                </a:solidFill>
                <a:latin typeface="微軟正黑體" panose="020B0604030504040204" pitchFamily="34" charset="-120"/>
                <a:ea typeface="微軟正黑體" panose="020B0604030504040204" pitchFamily="34" charset="-120"/>
              </a:rPr>
              <a:t>一下其他好用的工具</a:t>
            </a:r>
            <a:endParaRPr lang="zh-TW" altLang="en-US" sz="6600" dirty="0">
              <a:solidFill>
                <a:srgbClr val="92D05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56271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784486" y="609600"/>
            <a:ext cx="10353761" cy="1326321"/>
          </a:xfrm>
        </p:spPr>
        <p:txBody>
          <a:bodyPr/>
          <a:lstStyle/>
          <a:p>
            <a:endParaRPr lang="zh-TW" altLang="en-US" dirty="0"/>
          </a:p>
        </p:txBody>
      </p:sp>
      <p:pic>
        <p:nvPicPr>
          <p:cNvPr id="6" name="內容版面配置區 5"/>
          <p:cNvPicPr>
            <a:picLocks noGrp="1" noChangeAspect="1"/>
          </p:cNvPicPr>
          <p:nvPr>
            <p:ph idx="1"/>
          </p:nvPr>
        </p:nvPicPr>
        <p:blipFill>
          <a:blip r:embed="rId2"/>
          <a:stretch>
            <a:fillRect/>
          </a:stretch>
        </p:blipFill>
        <p:spPr>
          <a:xfrm>
            <a:off x="374537" y="1315138"/>
            <a:ext cx="7308309" cy="3498241"/>
          </a:xfrm>
          <a:prstGeom prst="rect">
            <a:avLst/>
          </a:prstGeom>
        </p:spPr>
      </p:pic>
      <p:sp>
        <p:nvSpPr>
          <p:cNvPr id="7" name="內容版面配置區 2"/>
          <p:cNvSpPr txBox="1">
            <a:spLocks/>
          </p:cNvSpPr>
          <p:nvPr/>
        </p:nvSpPr>
        <p:spPr>
          <a:xfrm>
            <a:off x="7852113" y="1446972"/>
            <a:ext cx="3972241" cy="173091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zh-TW" altLang="en-US" dirty="0" smtClean="0"/>
              <a:t>請問這幾行</a:t>
            </a:r>
            <a:r>
              <a:rPr lang="en-US" altLang="zh-TW" dirty="0" smtClean="0"/>
              <a:t>code</a:t>
            </a:r>
            <a:r>
              <a:rPr lang="zh-TW" altLang="en-US" dirty="0" smtClean="0"/>
              <a:t>要用多少按鍵</a:t>
            </a:r>
            <a:r>
              <a:rPr lang="en-US" altLang="zh-TW" dirty="0" smtClean="0"/>
              <a:t>?</a:t>
            </a:r>
          </a:p>
          <a:p>
            <a:pPr lvl="1"/>
            <a:r>
              <a:rPr lang="en-US" altLang="zh-TW" dirty="0" smtClean="0"/>
              <a:t>189</a:t>
            </a:r>
          </a:p>
          <a:p>
            <a:pPr lvl="1"/>
            <a:r>
              <a:rPr lang="en-US" altLang="zh-TW" dirty="0" smtClean="0"/>
              <a:t>150</a:t>
            </a:r>
          </a:p>
          <a:p>
            <a:pPr lvl="1"/>
            <a:r>
              <a:rPr lang="en-US" altLang="zh-TW" dirty="0" smtClean="0"/>
              <a:t>5</a:t>
            </a:r>
          </a:p>
          <a:p>
            <a:pPr lvl="1"/>
            <a:endParaRPr lang="zh-TW" altLang="en-US" dirty="0"/>
          </a:p>
        </p:txBody>
      </p:sp>
      <p:sp>
        <p:nvSpPr>
          <p:cNvPr id="8" name="文字方塊 7"/>
          <p:cNvSpPr txBox="1"/>
          <p:nvPr/>
        </p:nvSpPr>
        <p:spPr>
          <a:xfrm>
            <a:off x="2346322" y="3554960"/>
            <a:ext cx="4221018" cy="584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TW" altLang="en-US" sz="3200" dirty="0" smtClean="0"/>
              <a:t>答案</a:t>
            </a:r>
            <a:r>
              <a:rPr lang="en-US" altLang="zh-TW" sz="3200" dirty="0" smtClean="0"/>
              <a:t>: </a:t>
            </a:r>
            <a:r>
              <a:rPr lang="zh-TW" altLang="en-US" sz="3200" dirty="0" smtClean="0"/>
              <a:t>只要三秒鐘不到</a:t>
            </a:r>
            <a:endParaRPr lang="zh-TW" altLang="en-US" sz="3200" dirty="0"/>
          </a:p>
        </p:txBody>
      </p:sp>
      <p:sp>
        <p:nvSpPr>
          <p:cNvPr id="2" name="矩形 1"/>
          <p:cNvSpPr/>
          <p:nvPr/>
        </p:nvSpPr>
        <p:spPr>
          <a:xfrm>
            <a:off x="7852113" y="3388597"/>
            <a:ext cx="6096000" cy="1705339"/>
          </a:xfrm>
          <a:prstGeom prst="rect">
            <a:avLst/>
          </a:prstGeom>
        </p:spPr>
        <p:txBody>
          <a:bodyPr>
            <a:spAutoFit/>
          </a:bodyPr>
          <a:lstStyle/>
          <a:p>
            <a:pPr marL="285750" indent="-285750">
              <a:lnSpc>
                <a:spcPct val="150000"/>
              </a:lnSpc>
              <a:buFont typeface="Arial" panose="020B0604020202020204" pitchFamily="34" charset="0"/>
              <a:buChar char="•"/>
            </a:pPr>
            <a:r>
              <a:rPr lang="zh-TW" altLang="en-US" dirty="0"/>
              <a:t>請問這幾行</a:t>
            </a:r>
            <a:r>
              <a:rPr lang="en-US" altLang="zh-TW" dirty="0"/>
              <a:t>code</a:t>
            </a:r>
            <a:r>
              <a:rPr lang="zh-TW" altLang="en-US" dirty="0"/>
              <a:t>要花多久的時間</a:t>
            </a:r>
            <a:r>
              <a:rPr lang="en-US" altLang="zh-TW" dirty="0"/>
              <a:t>?</a:t>
            </a:r>
          </a:p>
          <a:p>
            <a:pPr lvl="1">
              <a:lnSpc>
                <a:spcPct val="150000"/>
              </a:lnSpc>
            </a:pPr>
            <a:r>
              <a:rPr lang="en-US" altLang="zh-TW" dirty="0"/>
              <a:t>30</a:t>
            </a:r>
            <a:r>
              <a:rPr lang="zh-TW" altLang="en-US" dirty="0"/>
              <a:t>秒</a:t>
            </a:r>
            <a:endParaRPr lang="en-US" altLang="zh-TW" dirty="0"/>
          </a:p>
          <a:p>
            <a:pPr lvl="1">
              <a:lnSpc>
                <a:spcPct val="150000"/>
              </a:lnSpc>
            </a:pPr>
            <a:r>
              <a:rPr lang="en-US" altLang="zh-TW" dirty="0"/>
              <a:t>3</a:t>
            </a:r>
            <a:r>
              <a:rPr lang="zh-TW" altLang="en-US" dirty="0"/>
              <a:t>分鐘</a:t>
            </a:r>
            <a:endParaRPr lang="en-US" altLang="zh-TW" dirty="0"/>
          </a:p>
          <a:p>
            <a:pPr lvl="1">
              <a:lnSpc>
                <a:spcPct val="150000"/>
              </a:lnSpc>
            </a:pPr>
            <a:r>
              <a:rPr lang="en-US" altLang="zh-TW" dirty="0"/>
              <a:t>5</a:t>
            </a:r>
            <a:r>
              <a:rPr lang="zh-TW" altLang="en-US" dirty="0"/>
              <a:t>分鐘</a:t>
            </a:r>
            <a:endParaRPr lang="en-US" altLang="zh-TW" dirty="0"/>
          </a:p>
        </p:txBody>
      </p:sp>
    </p:spTree>
    <p:extLst>
      <p:ext uri="{BB962C8B-B14F-4D97-AF65-F5344CB8AC3E}">
        <p14:creationId xmlns:p14="http://schemas.microsoft.com/office/powerpoint/2010/main" val="21064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29244" y="1280341"/>
            <a:ext cx="9733512" cy="1149266"/>
          </a:xfrm>
        </p:spPr>
        <p:txBody>
          <a:bodyPr/>
          <a:lstStyle/>
          <a:p>
            <a:r>
              <a:rPr lang="en-US" altLang="zh-TW" dirty="0" smtClean="0"/>
              <a:t>GitHub </a:t>
            </a:r>
            <a:r>
              <a:rPr lang="zh-TW" altLang="en-US" dirty="0" smtClean="0"/>
              <a:t>架站教學</a:t>
            </a:r>
            <a:endParaRPr lang="zh-TW" altLang="en-US" dirty="0"/>
          </a:p>
        </p:txBody>
      </p:sp>
      <p:sp>
        <p:nvSpPr>
          <p:cNvPr id="3" name="文字版面配置區 2"/>
          <p:cNvSpPr>
            <a:spLocks noGrp="1"/>
          </p:cNvSpPr>
          <p:nvPr>
            <p:ph type="body" idx="1"/>
          </p:nvPr>
        </p:nvSpPr>
        <p:spPr>
          <a:xfrm>
            <a:off x="1229244" y="2838108"/>
            <a:ext cx="9733512" cy="1500187"/>
          </a:xfrm>
        </p:spPr>
        <p:txBody>
          <a:bodyPr/>
          <a:lstStyle/>
          <a:p>
            <a:r>
              <a:rPr lang="en-US" altLang="zh-TW" dirty="0">
                <a:hlinkClick r:id="rId2"/>
              </a:rPr>
              <a:t>https://</a:t>
            </a:r>
            <a:r>
              <a:rPr lang="en-US" altLang="zh-TW" dirty="0" smtClean="0">
                <a:hlinkClick r:id="rId2"/>
              </a:rPr>
              <a:t>www.youtube.com/watch?v=mkGJB3PEdNU</a:t>
            </a:r>
            <a:endParaRPr lang="en-US" altLang="zh-TW" dirty="0" smtClean="0"/>
          </a:p>
          <a:p>
            <a:endParaRPr lang="zh-TW" altLang="en-US" dirty="0"/>
          </a:p>
        </p:txBody>
      </p:sp>
      <p:pic>
        <p:nvPicPr>
          <p:cNvPr id="3076" name="Picture 4" descr="https://www.prestashop.com/blog/en/files/2014/06/githu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237" y="4074043"/>
            <a:ext cx="3916279" cy="179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440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GitHub</a:t>
            </a:r>
            <a:endParaRPr lang="zh-TW" altLang="en-US" dirty="0"/>
          </a:p>
        </p:txBody>
      </p:sp>
      <p:sp>
        <p:nvSpPr>
          <p:cNvPr id="5" name="內容版面配置區 4"/>
          <p:cNvSpPr>
            <a:spLocks noGrp="1"/>
          </p:cNvSpPr>
          <p:nvPr>
            <p:ph idx="1"/>
          </p:nvPr>
        </p:nvSpPr>
        <p:spPr/>
        <p:txBody>
          <a:bodyPr>
            <a:normAutofit fontScale="92500" lnSpcReduction="20000"/>
          </a:bodyPr>
          <a:lstStyle/>
          <a:p>
            <a:r>
              <a:rPr lang="zh-TW" altLang="en-US" dirty="0">
                <a:effectLst/>
              </a:rPr>
              <a:t>提供的</a:t>
            </a:r>
            <a:r>
              <a:rPr lang="en-US" altLang="zh-TW" dirty="0" err="1">
                <a:effectLst/>
              </a:rPr>
              <a:t>Git</a:t>
            </a:r>
            <a:r>
              <a:rPr lang="zh-TW" altLang="en-US" dirty="0">
                <a:effectLst/>
              </a:rPr>
              <a:t>版本控管</a:t>
            </a:r>
            <a:r>
              <a:rPr lang="zh-TW" altLang="en-US" dirty="0" smtClean="0">
                <a:effectLst/>
              </a:rPr>
              <a:t>服務</a:t>
            </a:r>
            <a:endParaRPr lang="en-US" altLang="zh-TW" dirty="0" smtClean="0">
              <a:effectLst/>
            </a:endParaRPr>
          </a:p>
          <a:p>
            <a:pPr lvl="1"/>
            <a:r>
              <a:rPr lang="zh-TW" altLang="en-US" dirty="0" smtClean="0"/>
              <a:t>完整記錄整個開發的過程</a:t>
            </a:r>
            <a:endParaRPr lang="en-US" altLang="zh-TW" dirty="0" smtClean="0"/>
          </a:p>
          <a:p>
            <a:pPr lvl="1"/>
            <a:r>
              <a:rPr lang="zh-TW" altLang="en-US" dirty="0"/>
              <a:t>紀</a:t>
            </a:r>
            <a:r>
              <a:rPr lang="zh-TW" altLang="en-US" dirty="0" smtClean="0"/>
              <a:t>錄版本變化而所產生的功能</a:t>
            </a:r>
            <a:endParaRPr lang="en-US" altLang="zh-TW" dirty="0" smtClean="0"/>
          </a:p>
          <a:p>
            <a:pPr lvl="2"/>
            <a:r>
              <a:rPr lang="zh-TW" altLang="en-US" dirty="0" smtClean="0"/>
              <a:t>修改的歷程，變更的追蹤</a:t>
            </a:r>
            <a:endParaRPr lang="en-US" altLang="zh-TW" dirty="0" smtClean="0"/>
          </a:p>
          <a:p>
            <a:pPr lvl="2"/>
            <a:r>
              <a:rPr lang="zh-TW" altLang="en-US" dirty="0" smtClean="0"/>
              <a:t>還原部適當的變化</a:t>
            </a:r>
            <a:endParaRPr lang="en-US" altLang="zh-TW" dirty="0" smtClean="0"/>
          </a:p>
          <a:p>
            <a:pPr lvl="2"/>
            <a:r>
              <a:rPr lang="zh-TW" altLang="en-US" dirty="0" smtClean="0"/>
              <a:t>版本差異的比</a:t>
            </a:r>
            <a:r>
              <a:rPr lang="zh-TW" altLang="en-US" dirty="0"/>
              <a:t>對</a:t>
            </a:r>
            <a:endParaRPr lang="en-US" altLang="zh-TW" dirty="0" smtClean="0"/>
          </a:p>
          <a:p>
            <a:pPr lvl="1"/>
            <a:r>
              <a:rPr lang="zh-TW" altLang="en-US" dirty="0" smtClean="0"/>
              <a:t>多人共同開發進行版本控制</a:t>
            </a:r>
            <a:endParaRPr lang="en-US" altLang="zh-TW" dirty="0" smtClean="0"/>
          </a:p>
          <a:p>
            <a:pPr lvl="2"/>
            <a:r>
              <a:rPr lang="zh-TW" altLang="en-US" dirty="0" smtClean="0"/>
              <a:t>協同作業</a:t>
            </a:r>
            <a:endParaRPr lang="en-US" altLang="zh-TW" dirty="0" smtClean="0"/>
          </a:p>
          <a:p>
            <a:pPr lvl="2"/>
            <a:r>
              <a:rPr lang="zh-TW" altLang="en-US" dirty="0" smtClean="0"/>
              <a:t>分支合併</a:t>
            </a:r>
            <a:endParaRPr lang="en-US" altLang="zh-TW" dirty="0" smtClean="0"/>
          </a:p>
          <a:p>
            <a:pPr lvl="2"/>
            <a:r>
              <a:rPr lang="zh-TW" altLang="en-US" dirty="0" smtClean="0"/>
              <a:t>版本控管流程</a:t>
            </a:r>
            <a:endParaRPr lang="en-US" altLang="zh-TW" dirty="0" smtClean="0"/>
          </a:p>
          <a:p>
            <a:r>
              <a:rPr lang="zh-TW" altLang="en-US" dirty="0" smtClean="0"/>
              <a:t>公開的程式碼分享平台，若不想公開請付錢</a:t>
            </a:r>
            <a:endParaRPr lang="en-US" altLang="zh-TW" dirty="0" smtClean="0"/>
          </a:p>
          <a:p>
            <a:endParaRPr lang="en-US" altLang="zh-TW" dirty="0" smtClean="0"/>
          </a:p>
          <a:p>
            <a:endParaRPr lang="zh-TW" altLang="en-US" dirty="0"/>
          </a:p>
        </p:txBody>
      </p:sp>
      <p:sp>
        <p:nvSpPr>
          <p:cNvPr id="6" name="矩形 5"/>
          <p:cNvSpPr/>
          <p:nvPr/>
        </p:nvSpPr>
        <p:spPr>
          <a:xfrm>
            <a:off x="459896" y="5999469"/>
            <a:ext cx="11261558" cy="923330"/>
          </a:xfrm>
          <a:prstGeom prst="rect">
            <a:avLst/>
          </a:prstGeom>
        </p:spPr>
        <p:txBody>
          <a:bodyPr wrap="square">
            <a:spAutoFit/>
          </a:bodyPr>
          <a:lstStyle/>
          <a:p>
            <a:r>
              <a:rPr lang="zh-TW" altLang="en-US" dirty="0" smtClean="0"/>
              <a:t>資料來源 </a:t>
            </a:r>
            <a:r>
              <a:rPr lang="zh-TW" altLang="en-US" dirty="0"/>
              <a:t>：</a:t>
            </a:r>
            <a:r>
              <a:rPr lang="zh-TW" altLang="en-US" dirty="0" smtClean="0">
                <a:hlinkClick r:id="rId2"/>
              </a:rPr>
              <a:t>http</a:t>
            </a:r>
            <a:r>
              <a:rPr lang="zh-TW" altLang="en-US" dirty="0">
                <a:hlinkClick r:id="rId2"/>
              </a:rPr>
              <a:t>://www.slideshare.net/WillHuangTW/github-51844049?qid=549d05f1-152d-40ad-917c-776a301ed8d5&amp;v=qf1&amp;b=&amp;from_search=</a:t>
            </a:r>
            <a:r>
              <a:rPr lang="zh-TW" altLang="en-US" dirty="0" smtClean="0">
                <a:hlinkClick r:id="rId2"/>
              </a:rPr>
              <a:t>1</a:t>
            </a:r>
            <a:endParaRPr lang="en-US" altLang="zh-TW" dirty="0" smtClean="0"/>
          </a:p>
          <a:p>
            <a:endParaRPr lang="zh-TW" altLang="en-US" dirty="0"/>
          </a:p>
        </p:txBody>
      </p:sp>
    </p:spTree>
    <p:extLst>
      <p:ext uri="{BB962C8B-B14F-4D97-AF65-F5344CB8AC3E}">
        <p14:creationId xmlns:p14="http://schemas.microsoft.com/office/powerpoint/2010/main" val="4149605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a:t>
            </a:r>
            <a:r>
              <a:rPr lang="en-US" altLang="zh-TW" dirty="0" smtClean="0"/>
              <a:t> Hub </a:t>
            </a:r>
            <a:r>
              <a:rPr lang="zh-TW" altLang="en-US" dirty="0" smtClean="0"/>
              <a:t>網站</a:t>
            </a:r>
            <a:endParaRPr lang="zh-TW" altLang="en-US" dirty="0"/>
          </a:p>
        </p:txBody>
      </p:sp>
      <p:sp>
        <p:nvSpPr>
          <p:cNvPr id="3" name="內容版面配置區 2"/>
          <p:cNvSpPr>
            <a:spLocks noGrp="1"/>
          </p:cNvSpPr>
          <p:nvPr>
            <p:ph idx="1"/>
          </p:nvPr>
        </p:nvSpPr>
        <p:spPr>
          <a:xfrm>
            <a:off x="913795" y="1775222"/>
            <a:ext cx="10353762" cy="3695136"/>
          </a:xfrm>
        </p:spPr>
        <p:txBody>
          <a:bodyPr/>
          <a:lstStyle/>
          <a:p>
            <a:r>
              <a:rPr lang="zh-TW" altLang="en-US" dirty="0"/>
              <a:t>程式</a:t>
            </a:r>
            <a:r>
              <a:rPr lang="zh-TW" altLang="en-US" dirty="0" smtClean="0"/>
              <a:t>人雜誌  </a:t>
            </a:r>
            <a:r>
              <a:rPr lang="en-US" altLang="zh-TW" dirty="0" smtClean="0">
                <a:hlinkClick r:id="rId2"/>
              </a:rPr>
              <a:t>http</a:t>
            </a:r>
            <a:r>
              <a:rPr lang="en-US" altLang="zh-TW" dirty="0">
                <a:hlinkClick r:id="rId2"/>
              </a:rPr>
              <a:t>://programmermagazine.github.io/home</a:t>
            </a:r>
            <a:r>
              <a:rPr lang="en-US" altLang="zh-TW" dirty="0" smtClean="0">
                <a:hlinkClick r:id="rId2"/>
              </a:rPr>
              <a:t>/</a:t>
            </a:r>
            <a:endParaRPr lang="en-US" altLang="zh-TW" dirty="0" smtClean="0"/>
          </a:p>
          <a:p>
            <a:endParaRPr lang="en-US" altLang="zh-TW" dirty="0" smtClean="0"/>
          </a:p>
          <a:p>
            <a:endParaRPr lang="zh-TW" altLang="en-US" dirty="0"/>
          </a:p>
        </p:txBody>
      </p:sp>
      <p:pic>
        <p:nvPicPr>
          <p:cNvPr id="4" name="圖片 3"/>
          <p:cNvPicPr>
            <a:picLocks noChangeAspect="1"/>
          </p:cNvPicPr>
          <p:nvPr/>
        </p:nvPicPr>
        <p:blipFill>
          <a:blip r:embed="rId3"/>
          <a:stretch>
            <a:fillRect/>
          </a:stretch>
        </p:blipFill>
        <p:spPr>
          <a:xfrm>
            <a:off x="3785937" y="2438542"/>
            <a:ext cx="3722772" cy="4075500"/>
          </a:xfrm>
          <a:prstGeom prst="rect">
            <a:avLst/>
          </a:prstGeom>
        </p:spPr>
      </p:pic>
    </p:spTree>
    <p:extLst>
      <p:ext uri="{BB962C8B-B14F-4D97-AF65-F5344CB8AC3E}">
        <p14:creationId xmlns:p14="http://schemas.microsoft.com/office/powerpoint/2010/main" val="3114166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如何開始</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下載</a:t>
            </a:r>
            <a:r>
              <a:rPr lang="en-US" altLang="zh-TW" dirty="0" err="1" smtClean="0"/>
              <a:t>Git</a:t>
            </a:r>
            <a:r>
              <a:rPr lang="zh-TW" altLang="en-US" dirty="0" smtClean="0"/>
              <a:t>程式，並安裝到電腦當中</a:t>
            </a:r>
            <a:r>
              <a:rPr lang="en-US" altLang="zh-TW" dirty="0"/>
              <a:t/>
            </a:r>
            <a:br>
              <a:rPr lang="en-US" altLang="zh-TW" dirty="0"/>
            </a:br>
            <a:r>
              <a:rPr lang="en-US" altLang="zh-TW" dirty="0">
                <a:hlinkClick r:id="rId2"/>
              </a:rPr>
              <a:t>https://</a:t>
            </a:r>
            <a:r>
              <a:rPr lang="en-US" altLang="zh-TW" dirty="0" smtClean="0">
                <a:hlinkClick r:id="rId2"/>
              </a:rPr>
              <a:t>git-scm.com/download/win</a:t>
            </a:r>
            <a:endParaRPr lang="en-US" altLang="zh-TW" dirty="0" smtClean="0"/>
          </a:p>
          <a:p>
            <a:r>
              <a:rPr lang="en-US" altLang="zh-TW" dirty="0" smtClean="0"/>
              <a:t>GitHub </a:t>
            </a:r>
            <a:r>
              <a:rPr lang="zh-TW" altLang="en-US" dirty="0" smtClean="0"/>
              <a:t>網站，註冊帳號</a:t>
            </a:r>
            <a:r>
              <a:rPr lang="en-US" altLang="zh-TW" dirty="0" smtClean="0"/>
              <a:t/>
            </a:r>
            <a:br>
              <a:rPr lang="en-US" altLang="zh-TW" dirty="0" smtClean="0"/>
            </a:br>
            <a:r>
              <a:rPr lang="en-US" altLang="zh-TW" dirty="0">
                <a:hlinkClick r:id="rId3"/>
              </a:rPr>
              <a:t>https://github.com</a:t>
            </a:r>
            <a:r>
              <a:rPr lang="en-US" altLang="zh-TW" dirty="0" smtClean="0">
                <a:hlinkClick r:id="rId3"/>
              </a:rPr>
              <a:t>/</a:t>
            </a:r>
            <a:endParaRPr lang="en-US" altLang="zh-TW" dirty="0" smtClean="0"/>
          </a:p>
          <a:p>
            <a:endParaRPr lang="en-US" altLang="zh-TW" dirty="0"/>
          </a:p>
        </p:txBody>
      </p:sp>
    </p:spTree>
    <p:extLst>
      <p:ext uri="{BB962C8B-B14F-4D97-AF65-F5344CB8AC3E}">
        <p14:creationId xmlns:p14="http://schemas.microsoft.com/office/powerpoint/2010/main" val="379237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建立</a:t>
            </a:r>
            <a:r>
              <a:rPr lang="en-US" altLang="zh-TW" dirty="0" err="1" smtClean="0"/>
              <a:t>Github</a:t>
            </a:r>
            <a:r>
              <a:rPr lang="zh-TW" altLang="en-US" dirty="0" smtClean="0"/>
              <a:t>專案</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58821" y="2095500"/>
            <a:ext cx="7435222" cy="3695700"/>
          </a:xfrm>
          <a:prstGeom prst="rect">
            <a:avLst/>
          </a:prstGeom>
        </p:spPr>
      </p:pic>
      <p:sp>
        <p:nvSpPr>
          <p:cNvPr id="5" name="圓角矩形 4"/>
          <p:cNvSpPr/>
          <p:nvPr/>
        </p:nvSpPr>
        <p:spPr>
          <a:xfrm>
            <a:off x="8125428" y="1936403"/>
            <a:ext cx="1868615" cy="1055762"/>
          </a:xfrm>
          <a:prstGeom prst="round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3685071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專案</a:t>
            </a:r>
            <a:r>
              <a:rPr lang="zh-TW" altLang="en-US" dirty="0"/>
              <a:t>網址</a:t>
            </a:r>
          </a:p>
        </p:txBody>
      </p:sp>
      <p:pic>
        <p:nvPicPr>
          <p:cNvPr id="4" name="內容版面配置區 3"/>
          <p:cNvPicPr>
            <a:picLocks noGrp="1" noChangeAspect="1"/>
          </p:cNvPicPr>
          <p:nvPr>
            <p:ph idx="1"/>
          </p:nvPr>
        </p:nvPicPr>
        <p:blipFill>
          <a:blip r:embed="rId2"/>
          <a:stretch>
            <a:fillRect/>
          </a:stretch>
        </p:blipFill>
        <p:spPr>
          <a:xfrm>
            <a:off x="2887991" y="1935921"/>
            <a:ext cx="6405368" cy="3909294"/>
          </a:xfrm>
          <a:prstGeom prst="rect">
            <a:avLst/>
          </a:prstGeom>
        </p:spPr>
      </p:pic>
      <p:sp>
        <p:nvSpPr>
          <p:cNvPr id="5" name="圓角矩形 4"/>
          <p:cNvSpPr/>
          <p:nvPr/>
        </p:nvSpPr>
        <p:spPr>
          <a:xfrm>
            <a:off x="7893934" y="4514127"/>
            <a:ext cx="1250066" cy="1215341"/>
          </a:xfrm>
          <a:prstGeom prst="round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141583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上傳</a:t>
            </a:r>
            <a:r>
              <a:rPr lang="en-US" altLang="zh-TW" dirty="0" smtClean="0"/>
              <a:t>local </a:t>
            </a:r>
            <a:r>
              <a:rPr lang="zh-TW" altLang="en-US" dirty="0" smtClean="0"/>
              <a:t>網站資料到</a:t>
            </a:r>
            <a:r>
              <a:rPr lang="en-US" altLang="zh-TW" dirty="0" smtClean="0"/>
              <a:t>server</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 cd /</a:t>
            </a:r>
            <a:r>
              <a:rPr lang="en-US" altLang="zh-TW" dirty="0" smtClean="0"/>
              <a:t>d/</a:t>
            </a:r>
            <a:r>
              <a:rPr lang="en-US" altLang="zh-TW" dirty="0" err="1" smtClean="0"/>
              <a:t>gitTest</a:t>
            </a:r>
            <a:r>
              <a:rPr lang="en-US" altLang="zh-TW" dirty="0" smtClean="0"/>
              <a:t>/NPUST01     //</a:t>
            </a:r>
            <a:r>
              <a:rPr lang="zh-TW" altLang="en-US" dirty="0" smtClean="0"/>
              <a:t>切換資料夾 </a:t>
            </a:r>
            <a:endParaRPr lang="en-US" altLang="zh-TW" dirty="0"/>
          </a:p>
          <a:p>
            <a:r>
              <a:rPr lang="en-US" altLang="zh-TW" dirty="0"/>
              <a:t>    </a:t>
            </a:r>
            <a:r>
              <a:rPr lang="en-US" altLang="zh-TW" dirty="0" err="1"/>
              <a:t>git</a:t>
            </a:r>
            <a:r>
              <a:rPr lang="en-US" altLang="zh-TW" dirty="0"/>
              <a:t> add </a:t>
            </a:r>
            <a:r>
              <a:rPr lang="en-US" altLang="zh-TW" dirty="0" smtClean="0"/>
              <a:t>–A</a:t>
            </a:r>
            <a:r>
              <a:rPr lang="zh-TW" altLang="en-US" dirty="0" smtClean="0"/>
              <a:t>                        </a:t>
            </a:r>
            <a:r>
              <a:rPr lang="en-US" altLang="zh-TW" dirty="0" smtClean="0"/>
              <a:t>//</a:t>
            </a:r>
            <a:r>
              <a:rPr lang="zh-TW" altLang="en-US" dirty="0" smtClean="0"/>
              <a:t>將資料夾當中所有資料加入上傳的</a:t>
            </a:r>
            <a:r>
              <a:rPr lang="en-US" altLang="zh-TW" dirty="0" smtClean="0"/>
              <a:t>LIST </a:t>
            </a:r>
            <a:r>
              <a:rPr lang="zh-TW" altLang="en-US" dirty="0" smtClean="0"/>
              <a:t>當中</a:t>
            </a:r>
            <a:endParaRPr lang="en-US" altLang="zh-TW" dirty="0"/>
          </a:p>
          <a:p>
            <a:r>
              <a:rPr lang="en-US" altLang="zh-TW" dirty="0"/>
              <a:t>    </a:t>
            </a:r>
            <a:r>
              <a:rPr lang="en-US" altLang="zh-TW" dirty="0" err="1" smtClean="0"/>
              <a:t>ls</a:t>
            </a:r>
            <a:r>
              <a:rPr lang="en-US" altLang="zh-TW" dirty="0" smtClean="0"/>
              <a:t>			</a:t>
            </a:r>
            <a:r>
              <a:rPr lang="zh-TW" altLang="en-US" dirty="0" smtClean="0"/>
              <a:t>     </a:t>
            </a:r>
            <a:r>
              <a:rPr lang="en-US" altLang="zh-TW" dirty="0" smtClean="0"/>
              <a:t>// </a:t>
            </a:r>
            <a:r>
              <a:rPr lang="zh-TW" altLang="en-US" dirty="0" smtClean="0"/>
              <a:t>列出資料夾的目錄</a:t>
            </a:r>
            <a:endParaRPr lang="en-US" altLang="zh-TW" dirty="0"/>
          </a:p>
          <a:p>
            <a:r>
              <a:rPr lang="en-US" altLang="zh-TW" dirty="0" smtClean="0"/>
              <a:t>    </a:t>
            </a:r>
            <a:r>
              <a:rPr lang="en-US" altLang="zh-TW" dirty="0" err="1" smtClean="0"/>
              <a:t>git</a:t>
            </a:r>
            <a:r>
              <a:rPr lang="en-US" altLang="zh-TW" dirty="0" smtClean="0"/>
              <a:t> commit -a -m “commit1”</a:t>
            </a:r>
            <a:r>
              <a:rPr lang="zh-TW" altLang="en-US" dirty="0" smtClean="0"/>
              <a:t>       </a:t>
            </a:r>
            <a:r>
              <a:rPr lang="en-US" altLang="zh-TW" dirty="0" smtClean="0"/>
              <a:t>//</a:t>
            </a:r>
            <a:r>
              <a:rPr lang="zh-TW" altLang="en-US" dirty="0"/>
              <a:t>提交更新到儲存</a:t>
            </a:r>
            <a:r>
              <a:rPr lang="zh-TW" altLang="en-US" dirty="0" smtClean="0"/>
              <a:t>庫  </a:t>
            </a:r>
            <a:r>
              <a:rPr lang="en-US" altLang="zh-TW" dirty="0" smtClean="0"/>
              <a:t>, “”</a:t>
            </a:r>
            <a:r>
              <a:rPr lang="zh-TW" altLang="en-US" dirty="0" smtClean="0"/>
              <a:t>當中為要記載的文字</a:t>
            </a:r>
            <a:endParaRPr lang="en-US" altLang="zh-TW" dirty="0" smtClean="0"/>
          </a:p>
          <a:p>
            <a:r>
              <a:rPr lang="en-US" altLang="zh-TW" dirty="0" smtClean="0"/>
              <a:t>    </a:t>
            </a:r>
            <a:r>
              <a:rPr lang="en-US" altLang="zh-TW" dirty="0" err="1"/>
              <a:t>git</a:t>
            </a:r>
            <a:r>
              <a:rPr lang="en-US" altLang="zh-TW" dirty="0"/>
              <a:t> </a:t>
            </a:r>
            <a:r>
              <a:rPr lang="en-US" altLang="zh-TW" dirty="0" err="1"/>
              <a:t>config</a:t>
            </a:r>
            <a:r>
              <a:rPr lang="en-US" altLang="zh-TW" dirty="0"/>
              <a:t> --global </a:t>
            </a:r>
            <a:r>
              <a:rPr lang="en-US" altLang="zh-TW" dirty="0" err="1"/>
              <a:t>user.email</a:t>
            </a:r>
            <a:r>
              <a:rPr lang="en-US" altLang="zh-TW" dirty="0"/>
              <a:t> </a:t>
            </a:r>
            <a:r>
              <a:rPr lang="en-US" altLang="zh-TW" dirty="0" smtClean="0"/>
              <a:t>“marges0311@gmail.com”</a:t>
            </a:r>
            <a:r>
              <a:rPr lang="zh-TW" altLang="en-US" dirty="0" smtClean="0"/>
              <a:t> </a:t>
            </a:r>
            <a:r>
              <a:rPr lang="en-US" altLang="zh-TW" dirty="0" smtClean="0"/>
              <a:t>// </a:t>
            </a:r>
            <a:r>
              <a:rPr lang="zh-TW" altLang="en-US" dirty="0" smtClean="0"/>
              <a:t>設定帳號資料</a:t>
            </a:r>
            <a:r>
              <a:rPr lang="en-US" altLang="zh-TW" dirty="0"/>
              <a:t>(</a:t>
            </a:r>
            <a:r>
              <a:rPr lang="zh-TW" altLang="en-US" dirty="0"/>
              <a:t>你在</a:t>
            </a:r>
            <a:r>
              <a:rPr lang="en-US" altLang="zh-TW" dirty="0" smtClean="0"/>
              <a:t>GITHUB</a:t>
            </a:r>
            <a:r>
              <a:rPr lang="zh-TW" altLang="en-US" dirty="0" smtClean="0"/>
              <a:t>用的</a:t>
            </a:r>
            <a:r>
              <a:rPr lang="en-US" altLang="zh-TW" dirty="0" smtClean="0"/>
              <a:t>MAIL)</a:t>
            </a:r>
            <a:endParaRPr lang="en-US" altLang="zh-TW" dirty="0"/>
          </a:p>
          <a:p>
            <a:r>
              <a:rPr lang="en-US" altLang="zh-TW" dirty="0" smtClean="0"/>
              <a:t>    </a:t>
            </a:r>
            <a:r>
              <a:rPr lang="en-US" altLang="zh-TW" dirty="0" err="1" smtClean="0"/>
              <a:t>git</a:t>
            </a:r>
            <a:r>
              <a:rPr lang="en-US" altLang="zh-TW" dirty="0" smtClean="0"/>
              <a:t> </a:t>
            </a:r>
            <a:r>
              <a:rPr lang="en-US" altLang="zh-TW" dirty="0" err="1" smtClean="0"/>
              <a:t>config</a:t>
            </a:r>
            <a:r>
              <a:rPr lang="en-US" altLang="zh-TW" dirty="0" smtClean="0"/>
              <a:t> --global user.name “</a:t>
            </a:r>
            <a:r>
              <a:rPr lang="en-US" altLang="zh-TW" dirty="0" err="1" smtClean="0"/>
              <a:t>gitjolin</a:t>
            </a:r>
            <a:r>
              <a:rPr lang="en-US" altLang="zh-TW" dirty="0" smtClean="0"/>
              <a:t>“ //</a:t>
            </a:r>
            <a:r>
              <a:rPr lang="zh-TW" altLang="en-US" dirty="0" smtClean="0"/>
              <a:t>設定帳號資料  </a:t>
            </a:r>
            <a:r>
              <a:rPr lang="en-US" altLang="zh-TW" dirty="0" smtClean="0"/>
              <a:t>(</a:t>
            </a:r>
            <a:r>
              <a:rPr lang="zh-TW" altLang="en-US" dirty="0" smtClean="0"/>
              <a:t>你在</a:t>
            </a:r>
            <a:r>
              <a:rPr lang="en-US" altLang="zh-TW" dirty="0" smtClean="0"/>
              <a:t>GITHUB</a:t>
            </a:r>
            <a:r>
              <a:rPr lang="zh-TW" altLang="en-US" dirty="0" smtClean="0"/>
              <a:t>中的帳號</a:t>
            </a:r>
            <a:r>
              <a:rPr lang="en-US" altLang="zh-TW" dirty="0" smtClean="0"/>
              <a:t>)</a:t>
            </a:r>
          </a:p>
          <a:p>
            <a:r>
              <a:rPr lang="en-US" altLang="zh-TW" dirty="0" smtClean="0"/>
              <a:t>    </a:t>
            </a:r>
            <a:r>
              <a:rPr lang="en-US" altLang="zh-TW" dirty="0" err="1"/>
              <a:t>git</a:t>
            </a:r>
            <a:r>
              <a:rPr lang="en-US" altLang="zh-TW" dirty="0"/>
              <a:t> commit -a -m </a:t>
            </a:r>
            <a:r>
              <a:rPr lang="en-US" altLang="zh-TW" dirty="0" smtClean="0"/>
              <a:t>“commit1“</a:t>
            </a:r>
            <a:r>
              <a:rPr lang="en-US" altLang="zh-TW" dirty="0"/>
              <a:t>//</a:t>
            </a:r>
            <a:r>
              <a:rPr lang="zh-TW" altLang="en-US" dirty="0"/>
              <a:t>提交更新到儲存庫  </a:t>
            </a:r>
            <a:r>
              <a:rPr lang="en-US" altLang="zh-TW" dirty="0"/>
              <a:t>, “”</a:t>
            </a:r>
            <a:r>
              <a:rPr lang="zh-TW" altLang="en-US" dirty="0"/>
              <a:t>當中為要記載的文字</a:t>
            </a:r>
            <a:endParaRPr lang="en-US" altLang="zh-TW" dirty="0"/>
          </a:p>
          <a:p>
            <a:r>
              <a:rPr lang="en-US" altLang="zh-TW" dirty="0" smtClean="0"/>
              <a:t>    </a:t>
            </a:r>
            <a:r>
              <a:rPr lang="en-US" altLang="zh-TW" dirty="0" err="1"/>
              <a:t>git</a:t>
            </a:r>
            <a:r>
              <a:rPr lang="en-US" altLang="zh-TW" dirty="0"/>
              <a:t> push origin </a:t>
            </a:r>
            <a:r>
              <a:rPr lang="en-US" altLang="zh-TW" dirty="0" err="1" smtClean="0"/>
              <a:t>gh</a:t>
            </a:r>
            <a:r>
              <a:rPr lang="en-US" altLang="zh-TW" dirty="0" smtClean="0"/>
              <a:t>-page     //</a:t>
            </a:r>
            <a:r>
              <a:rPr lang="zh-TW" altLang="en-US" dirty="0" smtClean="0"/>
              <a:t>開始提交</a:t>
            </a:r>
            <a:endParaRPr lang="en-US" altLang="zh-TW" dirty="0"/>
          </a:p>
        </p:txBody>
      </p:sp>
    </p:spTree>
    <p:extLst>
      <p:ext uri="{BB962C8B-B14F-4D97-AF65-F5344CB8AC3E}">
        <p14:creationId xmlns:p14="http://schemas.microsoft.com/office/powerpoint/2010/main" val="1484963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56565" y="6560315"/>
            <a:ext cx="9733512" cy="2852737"/>
          </a:xfrm>
        </p:spPr>
        <p:txBody>
          <a:bodyPr/>
          <a:lstStyle/>
          <a:p>
            <a:endParaRPr lang="zh-TW" altLang="en-US" dirty="0"/>
          </a:p>
        </p:txBody>
      </p:sp>
      <p:sp>
        <p:nvSpPr>
          <p:cNvPr id="4" name="文字版面配置區 3"/>
          <p:cNvSpPr>
            <a:spLocks noGrp="1"/>
          </p:cNvSpPr>
          <p:nvPr>
            <p:ph type="body" idx="1"/>
          </p:nvPr>
        </p:nvSpPr>
        <p:spPr>
          <a:xfrm>
            <a:off x="1062175" y="2618189"/>
            <a:ext cx="10322291" cy="1500187"/>
          </a:xfrm>
        </p:spPr>
        <p:txBody>
          <a:bodyPr>
            <a:noAutofit/>
          </a:bodyPr>
          <a:lstStyle/>
          <a:p>
            <a:r>
              <a:rPr lang="en-US" altLang="zh-TW" sz="3600" dirty="0">
                <a:latin typeface="Berlin Sans FB" panose="020E0602020502020306" pitchFamily="34" charset="0"/>
              </a:rPr>
              <a:t>http://gitjolin.github.io/NPUST01/GitSample.html</a:t>
            </a:r>
            <a:endParaRPr lang="zh-TW" altLang="en-US" sz="3600" dirty="0">
              <a:latin typeface="Berlin Sans FB" panose="020E0602020502020306" pitchFamily="34" charset="0"/>
            </a:endParaRPr>
          </a:p>
        </p:txBody>
      </p:sp>
      <p:cxnSp>
        <p:nvCxnSpPr>
          <p:cNvPr id="7" name="直線接點 6"/>
          <p:cNvCxnSpPr/>
          <p:nvPr/>
        </p:nvCxnSpPr>
        <p:spPr>
          <a:xfrm flipV="1">
            <a:off x="2720450" y="3316120"/>
            <a:ext cx="1344774" cy="28964"/>
          </a:xfrm>
          <a:prstGeom prst="line">
            <a:avLst/>
          </a:prstGeom>
          <a:ln w="76200"/>
        </p:spPr>
        <p:style>
          <a:lnRef idx="3">
            <a:schemeClr val="accent5"/>
          </a:lnRef>
          <a:fillRef idx="0">
            <a:schemeClr val="accent5"/>
          </a:fillRef>
          <a:effectRef idx="2">
            <a:schemeClr val="accent5"/>
          </a:effectRef>
          <a:fontRef idx="minor">
            <a:schemeClr val="tx1"/>
          </a:fontRef>
        </p:style>
      </p:cxnSp>
      <p:cxnSp>
        <p:nvCxnSpPr>
          <p:cNvPr id="8" name="直線接點 7"/>
          <p:cNvCxnSpPr/>
          <p:nvPr/>
        </p:nvCxnSpPr>
        <p:spPr>
          <a:xfrm flipV="1">
            <a:off x="5909358" y="3330602"/>
            <a:ext cx="1776232" cy="37682"/>
          </a:xfrm>
          <a:prstGeom prst="line">
            <a:avLst/>
          </a:prstGeom>
          <a:ln w="76200"/>
        </p:spPr>
        <p:style>
          <a:lnRef idx="3">
            <a:schemeClr val="accent2"/>
          </a:lnRef>
          <a:fillRef idx="0">
            <a:schemeClr val="accent2"/>
          </a:fillRef>
          <a:effectRef idx="2">
            <a:schemeClr val="accent2"/>
          </a:effectRef>
          <a:fontRef idx="minor">
            <a:schemeClr val="tx1"/>
          </a:fontRef>
        </p:style>
      </p:cxnSp>
      <p:cxnSp>
        <p:nvCxnSpPr>
          <p:cNvPr id="10" name="直線接點 9"/>
          <p:cNvCxnSpPr/>
          <p:nvPr/>
        </p:nvCxnSpPr>
        <p:spPr>
          <a:xfrm flipV="1">
            <a:off x="8035524" y="3298732"/>
            <a:ext cx="2785641" cy="34776"/>
          </a:xfrm>
          <a:prstGeom prst="line">
            <a:avLst/>
          </a:prstGeom>
          <a:ln w="76200">
            <a:solidFill>
              <a:srgbClr val="00B0F0"/>
            </a:solidFill>
          </a:ln>
        </p:spPr>
        <p:style>
          <a:lnRef idx="3">
            <a:schemeClr val="accent5"/>
          </a:lnRef>
          <a:fillRef idx="0">
            <a:schemeClr val="accent5"/>
          </a:fillRef>
          <a:effectRef idx="2">
            <a:schemeClr val="accent5"/>
          </a:effectRef>
          <a:fontRef idx="minor">
            <a:schemeClr val="tx1"/>
          </a:fontRef>
        </p:style>
      </p:cxnSp>
      <p:sp>
        <p:nvSpPr>
          <p:cNvPr id="13" name="文字方塊 12"/>
          <p:cNvSpPr txBox="1"/>
          <p:nvPr/>
        </p:nvSpPr>
        <p:spPr>
          <a:xfrm>
            <a:off x="2330379" y="3581350"/>
            <a:ext cx="2172173" cy="1077218"/>
          </a:xfrm>
          <a:prstGeom prst="rect">
            <a:avLst/>
          </a:prstGeom>
          <a:noFill/>
        </p:spPr>
        <p:txBody>
          <a:bodyPr wrap="square" rtlCol="0">
            <a:spAutoFit/>
          </a:bodyPr>
          <a:lstStyle/>
          <a:p>
            <a:pPr algn="ctr"/>
            <a:r>
              <a:rPr lang="en-US" altLang="zh-TW" sz="3200" b="1" dirty="0" err="1" smtClean="0">
                <a:solidFill>
                  <a:schemeClr val="accent5">
                    <a:lumMod val="60000"/>
                    <a:lumOff val="40000"/>
                  </a:schemeClr>
                </a:solidFill>
                <a:effectLst>
                  <a:outerShdw blurRad="38100" dist="38100" dir="2700000" algn="tl">
                    <a:srgbClr val="000000">
                      <a:alpha val="43137"/>
                    </a:srgbClr>
                  </a:outerShdw>
                </a:effectLst>
              </a:rPr>
              <a:t>Git</a:t>
            </a:r>
            <a:r>
              <a:rPr lang="en-US" altLang="zh-TW" sz="3200" b="1" dirty="0" smtClean="0">
                <a:solidFill>
                  <a:schemeClr val="accent5">
                    <a:lumMod val="60000"/>
                    <a:lumOff val="40000"/>
                  </a:schemeClr>
                </a:solidFill>
                <a:effectLst>
                  <a:outerShdw blurRad="38100" dist="38100" dir="2700000" algn="tl">
                    <a:srgbClr val="000000">
                      <a:alpha val="43137"/>
                    </a:srgbClr>
                  </a:outerShdw>
                </a:effectLst>
              </a:rPr>
              <a:t> Hub Name</a:t>
            </a:r>
            <a:endParaRPr lang="zh-TW" altLang="en-US" sz="3200" b="1" dirty="0">
              <a:solidFill>
                <a:schemeClr val="accent5">
                  <a:lumMod val="60000"/>
                  <a:lumOff val="40000"/>
                </a:schemeClr>
              </a:solidFill>
              <a:effectLst>
                <a:outerShdw blurRad="38100" dist="38100" dir="2700000" algn="tl">
                  <a:srgbClr val="000000">
                    <a:alpha val="43137"/>
                  </a:srgbClr>
                </a:outerShdw>
              </a:effectLst>
            </a:endParaRPr>
          </a:p>
        </p:txBody>
      </p:sp>
      <p:sp>
        <p:nvSpPr>
          <p:cNvPr id="14" name="文字方塊 13"/>
          <p:cNvSpPr txBox="1"/>
          <p:nvPr/>
        </p:nvSpPr>
        <p:spPr>
          <a:xfrm>
            <a:off x="5909358" y="3542088"/>
            <a:ext cx="2172173" cy="1077218"/>
          </a:xfrm>
          <a:prstGeom prst="rect">
            <a:avLst/>
          </a:prstGeom>
          <a:noFill/>
        </p:spPr>
        <p:txBody>
          <a:bodyPr wrap="square" rtlCol="0">
            <a:spAutoFit/>
          </a:bodyPr>
          <a:lstStyle/>
          <a:p>
            <a:r>
              <a:rPr lang="en-US" altLang="zh-TW" sz="3200" b="1" dirty="0" smtClean="0">
                <a:solidFill>
                  <a:schemeClr val="accent2">
                    <a:lumMod val="60000"/>
                    <a:lumOff val="40000"/>
                  </a:schemeClr>
                </a:solidFill>
                <a:effectLst>
                  <a:outerShdw blurRad="38100" dist="38100" dir="2700000" algn="tl">
                    <a:srgbClr val="000000">
                      <a:alpha val="43137"/>
                    </a:srgbClr>
                  </a:outerShdw>
                </a:effectLst>
              </a:rPr>
              <a:t>Folder Name</a:t>
            </a:r>
            <a:endParaRPr lang="zh-TW" altLang="en-US" sz="3200" b="1" dirty="0">
              <a:solidFill>
                <a:schemeClr val="accent2">
                  <a:lumMod val="60000"/>
                  <a:lumOff val="40000"/>
                </a:schemeClr>
              </a:solidFill>
              <a:effectLst>
                <a:outerShdw blurRad="38100" dist="38100" dir="2700000" algn="tl">
                  <a:srgbClr val="000000">
                    <a:alpha val="43137"/>
                  </a:srgbClr>
                </a:outerShdw>
              </a:effectLst>
            </a:endParaRPr>
          </a:p>
        </p:txBody>
      </p:sp>
      <p:sp>
        <p:nvSpPr>
          <p:cNvPr id="15" name="文字方塊 14"/>
          <p:cNvSpPr txBox="1"/>
          <p:nvPr/>
        </p:nvSpPr>
        <p:spPr>
          <a:xfrm>
            <a:off x="8342257" y="3535318"/>
            <a:ext cx="2172173" cy="1077218"/>
          </a:xfrm>
          <a:prstGeom prst="rect">
            <a:avLst/>
          </a:prstGeom>
          <a:noFill/>
        </p:spPr>
        <p:txBody>
          <a:bodyPr wrap="square" rtlCol="0">
            <a:spAutoFit/>
          </a:bodyPr>
          <a:lstStyle>
            <a:defPPr>
              <a:defRPr lang="en-US"/>
            </a:defPPr>
            <a:lvl1pPr>
              <a:defRPr sz="3200" b="1">
                <a:solidFill>
                  <a:schemeClr val="accent2">
                    <a:lumMod val="60000"/>
                    <a:lumOff val="40000"/>
                  </a:schemeClr>
                </a:solidFill>
                <a:effectLst>
                  <a:outerShdw blurRad="38100" dist="38100" dir="2700000" algn="tl">
                    <a:srgbClr val="000000">
                      <a:alpha val="43137"/>
                    </a:srgbClr>
                  </a:outerShdw>
                </a:effectLst>
              </a:defRPr>
            </a:lvl1pPr>
          </a:lstStyle>
          <a:p>
            <a:pPr algn="ctr"/>
            <a:r>
              <a:rPr lang="en-US" altLang="zh-TW" dirty="0">
                <a:solidFill>
                  <a:srgbClr val="00B0F0"/>
                </a:solidFill>
              </a:rPr>
              <a:t>File Name</a:t>
            </a:r>
            <a:endParaRPr lang="zh-TW" altLang="en-US" dirty="0">
              <a:solidFill>
                <a:srgbClr val="00B0F0"/>
              </a:solidFill>
            </a:endParaRPr>
          </a:p>
        </p:txBody>
      </p:sp>
      <p:sp>
        <p:nvSpPr>
          <p:cNvPr id="18" name="標題 1"/>
          <p:cNvSpPr txBox="1">
            <a:spLocks/>
          </p:cNvSpPr>
          <p:nvPr/>
        </p:nvSpPr>
        <p:spPr>
          <a:xfrm>
            <a:off x="1030705" y="274758"/>
            <a:ext cx="10353761" cy="1326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zh-TW" altLang="en-US" sz="4000" dirty="0" smtClean="0">
                <a:latin typeface="微軟正黑體" panose="020B0604030504040204" pitchFamily="34" charset="-120"/>
                <a:ea typeface="微軟正黑體" panose="020B0604030504040204" pitchFamily="34" charset="-120"/>
              </a:rPr>
              <a:t>顯示</a:t>
            </a:r>
            <a:r>
              <a:rPr lang="zh-TW" altLang="en-US" sz="4000" dirty="0">
                <a:latin typeface="微軟正黑體" panose="020B0604030504040204" pitchFamily="34" charset="-120"/>
                <a:ea typeface="微軟正黑體" panose="020B0604030504040204" pitchFamily="34" charset="-120"/>
              </a:rPr>
              <a:t>網頁</a:t>
            </a:r>
          </a:p>
        </p:txBody>
      </p:sp>
    </p:spTree>
    <p:extLst>
      <p:ext uri="{BB962C8B-B14F-4D97-AF65-F5344CB8AC3E}">
        <p14:creationId xmlns:p14="http://schemas.microsoft.com/office/powerpoint/2010/main" val="4081255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sz="3600" dirty="0" err="1" smtClean="0"/>
              <a:t>Git</a:t>
            </a:r>
            <a:r>
              <a:rPr lang="en-US" altLang="zh-TW" sz="3600" dirty="0" smtClean="0"/>
              <a:t> Hub </a:t>
            </a:r>
            <a:r>
              <a:rPr lang="zh-TW" altLang="en-US" sz="3600" dirty="0" smtClean="0"/>
              <a:t>好</a:t>
            </a:r>
            <a:r>
              <a:rPr lang="zh-TW" altLang="en-US" sz="3600" dirty="0"/>
              <a:t>文</a:t>
            </a:r>
            <a:r>
              <a:rPr lang="zh-TW" altLang="en-US" sz="3600" dirty="0" smtClean="0"/>
              <a:t>共享</a:t>
            </a:r>
            <a:endParaRPr lang="zh-TW" altLang="en-US" sz="3600" dirty="0"/>
          </a:p>
        </p:txBody>
      </p:sp>
      <p:sp>
        <p:nvSpPr>
          <p:cNvPr id="5" name="內容版面配置區 4"/>
          <p:cNvSpPr>
            <a:spLocks noGrp="1"/>
          </p:cNvSpPr>
          <p:nvPr>
            <p:ph idx="1"/>
          </p:nvPr>
        </p:nvSpPr>
        <p:spPr/>
        <p:txBody>
          <a:bodyPr/>
          <a:lstStyle/>
          <a:p>
            <a:r>
              <a:rPr lang="en-US" altLang="zh-TW" b="1" dirty="0">
                <a:effectLst/>
              </a:rPr>
              <a:t>30</a:t>
            </a:r>
            <a:r>
              <a:rPr lang="zh-TW" altLang="en-US" b="1" dirty="0">
                <a:effectLst/>
              </a:rPr>
              <a:t>天精通</a:t>
            </a:r>
            <a:r>
              <a:rPr lang="en-US" altLang="zh-TW" b="1" dirty="0" err="1">
                <a:effectLst/>
              </a:rPr>
              <a:t>Git</a:t>
            </a:r>
            <a:r>
              <a:rPr lang="zh-TW" altLang="en-US" b="1" dirty="0">
                <a:effectLst/>
              </a:rPr>
              <a:t>版本控管 </a:t>
            </a:r>
            <a:r>
              <a:rPr lang="en-US" altLang="zh-TW" dirty="0">
                <a:hlinkClick r:id="rId2"/>
              </a:rPr>
              <a:t>http://ithelp.ithome.com.tw/ironman6/player/doggy/dev/1</a:t>
            </a:r>
            <a:endParaRPr lang="en-US" altLang="zh-TW" dirty="0"/>
          </a:p>
          <a:p>
            <a:r>
              <a:rPr lang="en-US" altLang="zh-TW" b="1" dirty="0" err="1" smtClean="0">
                <a:effectLst/>
              </a:rPr>
              <a:t>Git</a:t>
            </a:r>
            <a:r>
              <a:rPr lang="zh-TW" altLang="en-US" b="1" dirty="0">
                <a:effectLst/>
              </a:rPr>
              <a:t>達人教你搞懂</a:t>
            </a:r>
            <a:r>
              <a:rPr lang="en-US" altLang="zh-TW" b="1" dirty="0">
                <a:effectLst/>
              </a:rPr>
              <a:t>GitHub</a:t>
            </a:r>
            <a:r>
              <a:rPr lang="zh-TW" altLang="en-US" b="1" dirty="0">
                <a:effectLst/>
              </a:rPr>
              <a:t>基礎</a:t>
            </a:r>
            <a:r>
              <a:rPr lang="zh-TW" altLang="en-US" b="1" dirty="0" smtClean="0">
                <a:effectLst/>
              </a:rPr>
              <a:t>觀念   </a:t>
            </a:r>
            <a:r>
              <a:rPr lang="en-US" altLang="zh-TW" dirty="0" smtClean="0">
                <a:hlinkClick r:id="rId3"/>
              </a:rPr>
              <a:t>http</a:t>
            </a:r>
            <a:r>
              <a:rPr lang="en-US" altLang="zh-TW" dirty="0">
                <a:hlinkClick r:id="rId3"/>
              </a:rPr>
              <a:t>://</a:t>
            </a:r>
            <a:r>
              <a:rPr lang="en-US" altLang="zh-TW" dirty="0" smtClean="0">
                <a:hlinkClick r:id="rId3"/>
              </a:rPr>
              <a:t>www.ithome.com.tw/news/95283</a:t>
            </a:r>
            <a:endParaRPr lang="en-US" altLang="zh-TW" dirty="0" smtClean="0"/>
          </a:p>
          <a:p>
            <a:r>
              <a:rPr lang="zh-TW" altLang="en-US" b="1" dirty="0">
                <a:effectLst/>
              </a:rPr>
              <a:t>臺灣首位</a:t>
            </a:r>
            <a:r>
              <a:rPr lang="en-US" altLang="zh-TW" b="1" dirty="0">
                <a:effectLst/>
              </a:rPr>
              <a:t>GitHub</a:t>
            </a:r>
            <a:r>
              <a:rPr lang="zh-TW" altLang="en-US" b="1" dirty="0">
                <a:effectLst/>
              </a:rPr>
              <a:t>設計師現身說法：</a:t>
            </a:r>
            <a:r>
              <a:rPr lang="en-US" altLang="zh-TW" b="1" dirty="0">
                <a:effectLst/>
              </a:rPr>
              <a:t>GitHub</a:t>
            </a:r>
            <a:r>
              <a:rPr lang="zh-TW" altLang="en-US" b="1" dirty="0">
                <a:effectLst/>
              </a:rPr>
              <a:t>就是開發者的</a:t>
            </a:r>
            <a:r>
              <a:rPr lang="zh-TW" altLang="en-US" b="1" dirty="0" smtClean="0">
                <a:effectLst/>
              </a:rPr>
              <a:t>作品集</a:t>
            </a:r>
            <a:r>
              <a:rPr lang="zh-TW" altLang="en-US" dirty="0" smtClean="0"/>
              <a:t>  </a:t>
            </a:r>
            <a:r>
              <a:rPr lang="en-US" altLang="zh-TW" dirty="0" smtClean="0">
                <a:hlinkClick r:id="rId4"/>
              </a:rPr>
              <a:t>http</a:t>
            </a:r>
            <a:r>
              <a:rPr lang="en-US" altLang="zh-TW" dirty="0">
                <a:hlinkClick r:id="rId4"/>
              </a:rPr>
              <a:t>://</a:t>
            </a:r>
            <a:r>
              <a:rPr lang="en-US" altLang="zh-TW" dirty="0" smtClean="0">
                <a:hlinkClick r:id="rId4"/>
              </a:rPr>
              <a:t>www.ithome.com.tw/news/95284</a:t>
            </a:r>
            <a:endParaRPr lang="en-US" altLang="zh-TW" dirty="0" smtClean="0"/>
          </a:p>
          <a:p>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584193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GIT Hub </a:t>
            </a:r>
            <a:r>
              <a:rPr lang="zh-TW" altLang="en-US" dirty="0" smtClean="0"/>
              <a:t>聊天室</a:t>
            </a:r>
            <a:endParaRPr lang="zh-TW" altLang="en-US" dirty="0"/>
          </a:p>
        </p:txBody>
      </p:sp>
      <p:sp>
        <p:nvSpPr>
          <p:cNvPr id="3" name="內容版面配置區 2"/>
          <p:cNvSpPr>
            <a:spLocks noGrp="1"/>
          </p:cNvSpPr>
          <p:nvPr>
            <p:ph idx="1"/>
          </p:nvPr>
        </p:nvSpPr>
        <p:spPr/>
        <p:txBody>
          <a:bodyPr/>
          <a:lstStyle/>
          <a:p>
            <a:r>
              <a:rPr lang="zh-TW" altLang="en-US" dirty="0" smtClean="0"/>
              <a:t>請大家註冊</a:t>
            </a:r>
            <a:r>
              <a:rPr lang="en-US" altLang="zh-TW" dirty="0" err="1" smtClean="0"/>
              <a:t>git</a:t>
            </a:r>
            <a:r>
              <a:rPr lang="en-US" altLang="zh-TW" dirty="0" smtClean="0"/>
              <a:t> hub </a:t>
            </a:r>
            <a:r>
              <a:rPr lang="zh-TW" altLang="en-US" dirty="0" smtClean="0"/>
              <a:t>帳號</a:t>
            </a:r>
            <a:endParaRPr lang="en-US" altLang="zh-TW" dirty="0" smtClean="0"/>
          </a:p>
          <a:p>
            <a:r>
              <a:rPr lang="zh-TW" altLang="en-US" dirty="0" smtClean="0"/>
              <a:t>並加入以下 </a:t>
            </a:r>
            <a:r>
              <a:rPr lang="en-US" altLang="zh-TW" dirty="0" err="1" smtClean="0"/>
              <a:t>Git</a:t>
            </a:r>
            <a:r>
              <a:rPr lang="en-US" altLang="zh-TW" dirty="0" smtClean="0"/>
              <a:t> Hub </a:t>
            </a:r>
            <a:r>
              <a:rPr lang="zh-TW" altLang="en-US" dirty="0" smtClean="0"/>
              <a:t>的聊天室</a:t>
            </a:r>
            <a:endParaRPr lang="en-US" altLang="zh-TW" dirty="0" smtClean="0"/>
          </a:p>
          <a:p>
            <a:pPr marL="0" indent="0">
              <a:buNone/>
            </a:pPr>
            <a:r>
              <a:rPr lang="en-US" altLang="zh-TW" dirty="0">
                <a:hlinkClick r:id="rId2"/>
              </a:rPr>
              <a:t>https://</a:t>
            </a:r>
            <a:r>
              <a:rPr lang="en-US" altLang="zh-TW" dirty="0" smtClean="0">
                <a:hlinkClick r:id="rId2"/>
              </a:rPr>
              <a:t>gitter.im/gitjolin/NPUST_MIS2015?utm_source=share-link&amp;utm_medium=link&amp;utm_campaign=share-link</a:t>
            </a:r>
            <a:endParaRPr lang="en-US" altLang="zh-TW" dirty="0" smtClean="0"/>
          </a:p>
          <a:p>
            <a:pPr marL="0" indent="0">
              <a:buNone/>
            </a:pPr>
            <a:endParaRPr lang="zh-TW" altLang="en-US" dirty="0"/>
          </a:p>
        </p:txBody>
      </p:sp>
    </p:spTree>
    <p:extLst>
      <p:ext uri="{BB962C8B-B14F-4D97-AF65-F5344CB8AC3E}">
        <p14:creationId xmlns:p14="http://schemas.microsoft.com/office/powerpoint/2010/main" val="1546895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3639" y="268711"/>
            <a:ext cx="9733512" cy="1024380"/>
          </a:xfrm>
        </p:spPr>
        <p:txBody>
          <a:bodyPr/>
          <a:lstStyle/>
          <a:p>
            <a:endParaRPr lang="zh-TW" altLang="en-US" dirty="0"/>
          </a:p>
        </p:txBody>
      </p:sp>
      <p:pic>
        <p:nvPicPr>
          <p:cNvPr id="4" name="圖片 3"/>
          <p:cNvPicPr>
            <a:picLocks noChangeAspect="1"/>
          </p:cNvPicPr>
          <p:nvPr/>
        </p:nvPicPr>
        <p:blipFill>
          <a:blip r:embed="rId3"/>
          <a:stretch>
            <a:fillRect/>
          </a:stretch>
        </p:blipFill>
        <p:spPr>
          <a:xfrm>
            <a:off x="818046" y="1709779"/>
            <a:ext cx="4403473" cy="2241117"/>
          </a:xfrm>
          <a:prstGeom prst="rect">
            <a:avLst/>
          </a:prstGeom>
        </p:spPr>
      </p:pic>
      <p:pic>
        <p:nvPicPr>
          <p:cNvPr id="5" name="圖片 4"/>
          <p:cNvPicPr>
            <a:picLocks noChangeAspect="1"/>
          </p:cNvPicPr>
          <p:nvPr/>
        </p:nvPicPr>
        <p:blipFill>
          <a:blip r:embed="rId4"/>
          <a:stretch>
            <a:fillRect/>
          </a:stretch>
        </p:blipFill>
        <p:spPr>
          <a:xfrm>
            <a:off x="5814673" y="1293091"/>
            <a:ext cx="5232017" cy="4749399"/>
          </a:xfrm>
          <a:prstGeom prst="rect">
            <a:avLst/>
          </a:prstGeom>
        </p:spPr>
      </p:pic>
    </p:spTree>
    <p:extLst>
      <p:ext uri="{BB962C8B-B14F-4D97-AF65-F5344CB8AC3E}">
        <p14:creationId xmlns:p14="http://schemas.microsoft.com/office/powerpoint/2010/main" val="332195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1113497" y="2175669"/>
            <a:ext cx="9733512" cy="2852737"/>
          </a:xfrm>
        </p:spPr>
        <p:txBody>
          <a:bodyPr>
            <a:normAutofit/>
          </a:bodyPr>
          <a:lstStyle/>
          <a:p>
            <a:r>
              <a:rPr lang="zh-TW" altLang="en-US" sz="6600" dirty="0" smtClean="0">
                <a:solidFill>
                  <a:srgbClr val="FFFF00"/>
                </a:solidFill>
              </a:rPr>
              <a:t>接下來 </a:t>
            </a:r>
            <a:r>
              <a:rPr lang="en-US" altLang="zh-TW" sz="6600" dirty="0" smtClean="0">
                <a:solidFill>
                  <a:srgbClr val="FFFF00"/>
                </a:solidFill>
              </a:rPr>
              <a:t>…</a:t>
            </a:r>
            <a:br>
              <a:rPr lang="en-US" altLang="zh-TW" sz="6600" dirty="0" smtClean="0">
                <a:solidFill>
                  <a:srgbClr val="FFFF00"/>
                </a:solidFill>
              </a:rPr>
            </a:br>
            <a:r>
              <a:rPr lang="zh-TW" altLang="en-US" sz="6600" dirty="0" smtClean="0">
                <a:solidFill>
                  <a:srgbClr val="FFFF00"/>
                </a:solidFill>
              </a:rPr>
              <a:t> </a:t>
            </a:r>
            <a:r>
              <a:rPr lang="en-US" altLang="zh-TW" sz="6600" dirty="0" smtClean="0">
                <a:solidFill>
                  <a:srgbClr val="FFFF00"/>
                </a:solidFill>
              </a:rPr>
              <a:t/>
            </a:r>
            <a:br>
              <a:rPr lang="en-US" altLang="zh-TW" sz="6600" dirty="0" smtClean="0">
                <a:solidFill>
                  <a:srgbClr val="FFFF00"/>
                </a:solidFill>
              </a:rPr>
            </a:br>
            <a:r>
              <a:rPr lang="en-US" altLang="zh-TW" sz="6600" dirty="0" smtClean="0">
                <a:solidFill>
                  <a:srgbClr val="FFFF00"/>
                </a:solidFill>
              </a:rPr>
              <a:t>Special Bonus</a:t>
            </a:r>
            <a:endParaRPr lang="zh-TW" altLang="en-US" sz="6600" dirty="0">
              <a:solidFill>
                <a:srgbClr val="FFFF00"/>
              </a:solidFill>
            </a:endParaRP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82370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1921" y="321732"/>
            <a:ext cx="11044650" cy="1507067"/>
          </a:xfrm>
        </p:spPr>
        <p:txBody>
          <a:bodyPr/>
          <a:lstStyle/>
          <a:p>
            <a:r>
              <a:rPr lang="zh-TW" altLang="en-US" dirty="0" smtClean="0"/>
              <a:t>網頁</a:t>
            </a:r>
            <a:r>
              <a:rPr lang="zh-TW" altLang="en-US" dirty="0" smtClean="0"/>
              <a:t>製作工具</a:t>
            </a:r>
            <a:endParaRPr lang="zh-TW" altLang="en-US" dirty="0"/>
          </a:p>
        </p:txBody>
      </p:sp>
      <p:sp>
        <p:nvSpPr>
          <p:cNvPr id="3" name="內容版面配置區 2"/>
          <p:cNvSpPr>
            <a:spLocks noGrp="1"/>
          </p:cNvSpPr>
          <p:nvPr>
            <p:ph idx="1"/>
          </p:nvPr>
        </p:nvSpPr>
        <p:spPr>
          <a:xfrm>
            <a:off x="1580139" y="1747982"/>
            <a:ext cx="9006162" cy="4338782"/>
          </a:xfrm>
        </p:spPr>
        <p:txBody>
          <a:bodyPr>
            <a:normAutofit/>
          </a:bodyPr>
          <a:lstStyle/>
          <a:p>
            <a:r>
              <a:rPr lang="en-US" altLang="zh-TW" sz="2800" b="1" dirty="0" err="1" smtClean="0">
                <a:solidFill>
                  <a:srgbClr val="FFFF00"/>
                </a:solidFill>
              </a:rPr>
              <a:t>CodePen</a:t>
            </a:r>
            <a:r>
              <a:rPr lang="zh-TW" altLang="en-US" sz="2800" b="1" dirty="0">
                <a:solidFill>
                  <a:srgbClr val="FFFF00"/>
                </a:solidFill>
              </a:rPr>
              <a:t>：</a:t>
            </a:r>
            <a:r>
              <a:rPr lang="en-US" altLang="zh-TW" dirty="0">
                <a:effectLst/>
                <a:hlinkClick r:id="rId2"/>
              </a:rPr>
              <a:t>https://codepen.io</a:t>
            </a:r>
            <a:r>
              <a:rPr lang="en-US" altLang="zh-TW" dirty="0" smtClean="0">
                <a:effectLst/>
                <a:hlinkClick r:id="rId2"/>
              </a:rPr>
              <a:t>/</a:t>
            </a:r>
            <a:endParaRPr lang="en-US" altLang="zh-TW" dirty="0" smtClean="0">
              <a:effectLst/>
            </a:endParaRPr>
          </a:p>
          <a:p>
            <a:r>
              <a:rPr lang="en-US" altLang="zh-TW" sz="2800" b="1" dirty="0">
                <a:solidFill>
                  <a:srgbClr val="FFFF00"/>
                </a:solidFill>
              </a:rPr>
              <a:t>Code </a:t>
            </a:r>
            <a:r>
              <a:rPr lang="en-US" altLang="zh-TW" sz="2800" b="1" dirty="0" err="1">
                <a:solidFill>
                  <a:srgbClr val="FFFF00"/>
                </a:solidFill>
              </a:rPr>
              <a:t>cademy</a:t>
            </a:r>
            <a:r>
              <a:rPr lang="zh-TW" altLang="en-US" sz="2800" b="1" dirty="0">
                <a:solidFill>
                  <a:srgbClr val="FFFF00"/>
                </a:solidFill>
              </a:rPr>
              <a:t>：</a:t>
            </a:r>
            <a:r>
              <a:rPr lang="en-US" altLang="zh-TW" dirty="0">
                <a:hlinkClick r:id="rId3"/>
              </a:rPr>
              <a:t>http://</a:t>
            </a:r>
            <a:r>
              <a:rPr lang="en-US" altLang="zh-TW" dirty="0" smtClean="0">
                <a:hlinkClick r:id="rId3"/>
              </a:rPr>
              <a:t>www.codecademy.com/tracks/web</a:t>
            </a:r>
            <a:endParaRPr lang="en-US" altLang="zh-TW" dirty="0" smtClean="0"/>
          </a:p>
          <a:p>
            <a:r>
              <a:rPr lang="en-US" altLang="zh-TW" sz="2800" b="1" dirty="0">
                <a:solidFill>
                  <a:srgbClr val="FFFF00"/>
                </a:solidFill>
              </a:rPr>
              <a:t>Emmet Documentation : </a:t>
            </a:r>
            <a:r>
              <a:rPr lang="en-US" altLang="zh-TW" dirty="0">
                <a:effectLst/>
                <a:hlinkClick r:id="rId4"/>
              </a:rPr>
              <a:t>http://docs.emmet.io/abbreviations/syntax/</a:t>
            </a:r>
            <a:endParaRPr lang="en-US" altLang="zh-TW" dirty="0"/>
          </a:p>
          <a:p>
            <a:endParaRPr lang="en-US" altLang="zh-TW" dirty="0"/>
          </a:p>
          <a:p>
            <a:endParaRPr lang="en-US" altLang="zh-TW" dirty="0" smtClean="0">
              <a:effectLst/>
            </a:endParaRPr>
          </a:p>
          <a:p>
            <a:endParaRPr lang="en-US" altLang="zh-TW" dirty="0">
              <a:effectLst/>
            </a:endParaRPr>
          </a:p>
        </p:txBody>
      </p:sp>
    </p:spTree>
    <p:extLst>
      <p:ext uri="{BB962C8B-B14F-4D97-AF65-F5344CB8AC3E}">
        <p14:creationId xmlns:p14="http://schemas.microsoft.com/office/powerpoint/2010/main" val="3014977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網頁素</a:t>
            </a:r>
            <a:r>
              <a:rPr lang="zh-TW" altLang="en-US" dirty="0"/>
              <a:t>材</a:t>
            </a:r>
          </a:p>
        </p:txBody>
      </p:sp>
      <p:sp>
        <p:nvSpPr>
          <p:cNvPr id="3" name="內容版面配置區 2"/>
          <p:cNvSpPr>
            <a:spLocks noGrp="1"/>
          </p:cNvSpPr>
          <p:nvPr>
            <p:ph idx="1"/>
          </p:nvPr>
        </p:nvSpPr>
        <p:spPr/>
        <p:txBody>
          <a:bodyPr/>
          <a:lstStyle/>
          <a:p>
            <a:r>
              <a:rPr lang="zh-TW" altLang="en-US" dirty="0"/>
              <a:t>網頁色碼表</a:t>
            </a:r>
            <a:r>
              <a:rPr lang="en-US" altLang="zh-TW" dirty="0"/>
              <a:t>: </a:t>
            </a:r>
            <a:r>
              <a:rPr lang="zh-TW" altLang="en-US" dirty="0"/>
              <a:t> </a:t>
            </a:r>
            <a:r>
              <a:rPr lang="en-US" altLang="zh-TW" dirty="0">
                <a:hlinkClick r:id="rId2"/>
              </a:rPr>
              <a:t>http://rhinejo.myweb.hinet.net/home/color/color-cord.html</a:t>
            </a:r>
            <a:endParaRPr lang="en-US" altLang="zh-TW" dirty="0"/>
          </a:p>
          <a:p>
            <a:r>
              <a:rPr lang="pt-BR" altLang="zh-TW" dirty="0"/>
              <a:t>UI Parade (</a:t>
            </a:r>
            <a:r>
              <a:rPr lang="zh-TW" altLang="pt-BR" dirty="0"/>
              <a:t>素材製作</a:t>
            </a:r>
            <a:r>
              <a:rPr lang="pt-BR" altLang="zh-TW" dirty="0"/>
              <a:t>)</a:t>
            </a:r>
            <a:r>
              <a:rPr lang="zh-TW" altLang="en-US" dirty="0"/>
              <a:t> ：</a:t>
            </a:r>
            <a:r>
              <a:rPr lang="pt-BR" altLang="zh-TW" u="sng" dirty="0">
                <a:effectLst/>
                <a:hlinkClick r:id="rId3"/>
              </a:rPr>
              <a:t>http://livetools.uiparade.com/index.html</a:t>
            </a:r>
            <a:endParaRPr lang="en-US" altLang="zh-TW" dirty="0"/>
          </a:p>
          <a:p>
            <a:r>
              <a:rPr lang="zh-TW" altLang="en-US" dirty="0"/>
              <a:t>材質背景 ：</a:t>
            </a:r>
            <a:r>
              <a:rPr lang="en-US" altLang="zh-TW" dirty="0">
                <a:hlinkClick r:id="rId4"/>
              </a:rPr>
              <a:t>http://subtlepatterns.com/</a:t>
            </a:r>
            <a:endParaRPr lang="en-US" altLang="zh-TW" dirty="0"/>
          </a:p>
          <a:p>
            <a:r>
              <a:rPr lang="en-US" altLang="zh-TW" dirty="0"/>
              <a:t>Icon </a:t>
            </a:r>
            <a:r>
              <a:rPr lang="zh-TW" altLang="en-US" dirty="0"/>
              <a:t>下載：</a:t>
            </a:r>
            <a:endParaRPr lang="en-US" altLang="zh-TW" dirty="0"/>
          </a:p>
          <a:p>
            <a:pPr lvl="1"/>
            <a:r>
              <a:rPr lang="en-US" altLang="zh-TW" dirty="0"/>
              <a:t>Icon Archive:</a:t>
            </a:r>
            <a:r>
              <a:rPr lang="zh-TW" altLang="en-US" dirty="0"/>
              <a:t> </a:t>
            </a:r>
            <a:r>
              <a:rPr lang="en-US" altLang="zh-TW" dirty="0"/>
              <a:t> </a:t>
            </a:r>
            <a:r>
              <a:rPr lang="en-US" altLang="zh-TW" dirty="0">
                <a:hlinkClick r:id="rId5"/>
              </a:rPr>
              <a:t>http://www.iconarchive.com/</a:t>
            </a:r>
            <a:endParaRPr lang="en-US" altLang="zh-TW" dirty="0"/>
          </a:p>
          <a:p>
            <a:pPr lvl="1"/>
            <a:r>
              <a:rPr lang="en-US" altLang="zh-TW" dirty="0"/>
              <a:t>Easy Icon</a:t>
            </a:r>
            <a:r>
              <a:rPr lang="zh-TW" altLang="en-US" dirty="0"/>
              <a:t> </a:t>
            </a:r>
            <a:r>
              <a:rPr lang="en-US" altLang="zh-TW" dirty="0"/>
              <a:t>:</a:t>
            </a:r>
            <a:r>
              <a:rPr lang="zh-TW" altLang="en-US" dirty="0"/>
              <a:t>  </a:t>
            </a:r>
            <a:r>
              <a:rPr lang="en-US" altLang="zh-TW" dirty="0">
                <a:hlinkClick r:id="rId6"/>
              </a:rPr>
              <a:t>http://www.easyicon.net/language.zh-tw/</a:t>
            </a:r>
            <a:endParaRPr lang="en-US" altLang="zh-TW" dirty="0"/>
          </a:p>
          <a:p>
            <a:pPr lvl="1"/>
            <a:r>
              <a:rPr lang="en-US" altLang="zh-TW" dirty="0"/>
              <a:t>Icon Finder </a:t>
            </a:r>
            <a:r>
              <a:rPr lang="zh-TW" altLang="en-US" dirty="0"/>
              <a:t>：</a:t>
            </a:r>
            <a:r>
              <a:rPr lang="en-US" altLang="zh-TW" dirty="0">
                <a:hlinkClick r:id="rId7"/>
              </a:rPr>
              <a:t>https://www.iconfinder.com/</a:t>
            </a:r>
            <a:endParaRPr lang="en-US" altLang="zh-TW" dirty="0"/>
          </a:p>
          <a:p>
            <a:pPr lvl="1"/>
            <a:r>
              <a:rPr lang="en-US" altLang="zh-TW" dirty="0"/>
              <a:t>Free </a:t>
            </a:r>
            <a:r>
              <a:rPr lang="en-US" altLang="zh-TW" dirty="0" err="1"/>
              <a:t>pik</a:t>
            </a:r>
            <a:r>
              <a:rPr lang="zh-TW" altLang="en-US" dirty="0"/>
              <a:t>：</a:t>
            </a:r>
            <a:r>
              <a:rPr lang="en-US" altLang="zh-TW" dirty="0">
                <a:hlinkClick r:id="rId8"/>
              </a:rPr>
              <a:t>http://cn.freepik.com/</a:t>
            </a:r>
            <a:endParaRPr lang="en-US" altLang="zh-TW" dirty="0"/>
          </a:p>
          <a:p>
            <a:endParaRPr lang="zh-TW" altLang="en-US" dirty="0"/>
          </a:p>
        </p:txBody>
      </p:sp>
    </p:spTree>
    <p:extLst>
      <p:ext uri="{BB962C8B-B14F-4D97-AF65-F5344CB8AC3E}">
        <p14:creationId xmlns:p14="http://schemas.microsoft.com/office/powerpoint/2010/main" val="1073612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網頁製作的工具網站</a:t>
            </a:r>
            <a:r>
              <a:rPr lang="en-US" altLang="zh-TW" dirty="0" smtClean="0"/>
              <a:t>-</a:t>
            </a:r>
            <a:r>
              <a:rPr lang="zh-TW" altLang="en-US" dirty="0" smtClean="0"/>
              <a:t>聲音下</a:t>
            </a:r>
            <a:r>
              <a:rPr lang="zh-TW" altLang="en-US" dirty="0"/>
              <a:t>載</a:t>
            </a:r>
          </a:p>
        </p:txBody>
      </p:sp>
      <p:sp>
        <p:nvSpPr>
          <p:cNvPr id="3" name="內容版面配置區 2"/>
          <p:cNvSpPr>
            <a:spLocks noGrp="1"/>
          </p:cNvSpPr>
          <p:nvPr>
            <p:ph idx="1"/>
          </p:nvPr>
        </p:nvSpPr>
        <p:spPr/>
        <p:txBody>
          <a:bodyPr/>
          <a:lstStyle/>
          <a:p>
            <a:r>
              <a:rPr lang="zh-TW" altLang="en-US" dirty="0"/>
              <a:t>音樂聲音：</a:t>
            </a:r>
            <a:endParaRPr lang="en-US" altLang="zh-TW" dirty="0"/>
          </a:p>
          <a:p>
            <a:pPr lvl="1"/>
            <a:r>
              <a:rPr lang="en-US" altLang="zh-TW" b="1" dirty="0">
                <a:effectLst/>
              </a:rPr>
              <a:t>20 </a:t>
            </a:r>
            <a:r>
              <a:rPr lang="zh-TW" altLang="en-US" b="1" dirty="0">
                <a:effectLst/>
              </a:rPr>
              <a:t>個免費下載創用 </a:t>
            </a:r>
            <a:r>
              <a:rPr lang="en-US" altLang="zh-TW" b="1" dirty="0">
                <a:effectLst/>
              </a:rPr>
              <a:t>CC </a:t>
            </a:r>
            <a:r>
              <a:rPr lang="zh-TW" altLang="en-US" b="1" dirty="0">
                <a:effectLst/>
              </a:rPr>
              <a:t>授權音樂的網站彙整：</a:t>
            </a:r>
            <a:r>
              <a:rPr lang="zh-TW" altLang="en-US" dirty="0"/>
              <a:t>   </a:t>
            </a:r>
            <a:r>
              <a:rPr lang="en-US" altLang="zh-TW" dirty="0">
                <a:hlinkClick r:id="rId2"/>
              </a:rPr>
              <a:t>http://free.com.tw/creative-common-music-download/</a:t>
            </a:r>
            <a:endParaRPr lang="en-US" altLang="zh-TW" dirty="0"/>
          </a:p>
          <a:p>
            <a:pPr lvl="1"/>
            <a:r>
              <a:rPr lang="en-US" altLang="zh-TW" b="1" dirty="0">
                <a:effectLst/>
              </a:rPr>
              <a:t>[</a:t>
            </a:r>
            <a:r>
              <a:rPr lang="zh-TW" altLang="en-US" b="1" dirty="0">
                <a:effectLst/>
              </a:rPr>
              <a:t>教學</a:t>
            </a:r>
            <a:r>
              <a:rPr lang="en-US" altLang="zh-TW" b="1" dirty="0">
                <a:effectLst/>
              </a:rPr>
              <a:t>] </a:t>
            </a:r>
            <a:r>
              <a:rPr lang="zh-TW" altLang="en-US" b="1" dirty="0">
                <a:effectLst/>
              </a:rPr>
              <a:t>如何從 </a:t>
            </a:r>
            <a:r>
              <a:rPr lang="en-US" altLang="zh-TW" b="1" dirty="0" err="1">
                <a:effectLst/>
              </a:rPr>
              <a:t>SoundCloud</a:t>
            </a:r>
            <a:r>
              <a:rPr lang="en-US" altLang="zh-TW" b="1" dirty="0">
                <a:effectLst/>
              </a:rPr>
              <a:t> </a:t>
            </a:r>
            <a:r>
              <a:rPr lang="zh-TW" altLang="en-US" b="1" dirty="0">
                <a:effectLst/>
              </a:rPr>
              <a:t>等線上平台下載音樂？</a:t>
            </a:r>
            <a:r>
              <a:rPr lang="en-US" altLang="zh-TW" dirty="0">
                <a:hlinkClick r:id="rId3"/>
              </a:rPr>
              <a:t>http://free.com.tw/how-do-i-download-sound-from-soundcloud/</a:t>
            </a:r>
            <a:endParaRPr lang="zh-TW" altLang="en-US" dirty="0"/>
          </a:p>
          <a:p>
            <a:endParaRPr lang="zh-TW" altLang="en-US" dirty="0"/>
          </a:p>
        </p:txBody>
      </p:sp>
    </p:spTree>
    <p:extLst>
      <p:ext uri="{BB962C8B-B14F-4D97-AF65-F5344CB8AC3E}">
        <p14:creationId xmlns:p14="http://schemas.microsoft.com/office/powerpoint/2010/main" val="7659932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特別推薦  獨家珍藏  小心服用</a:t>
            </a:r>
            <a:endParaRPr lang="zh-TW" altLang="en-US" dirty="0"/>
          </a:p>
        </p:txBody>
      </p:sp>
      <p:sp>
        <p:nvSpPr>
          <p:cNvPr id="3" name="內容版面配置區 2"/>
          <p:cNvSpPr>
            <a:spLocks noGrp="1"/>
          </p:cNvSpPr>
          <p:nvPr>
            <p:ph idx="1"/>
          </p:nvPr>
        </p:nvSpPr>
        <p:spPr>
          <a:xfrm>
            <a:off x="913795" y="2096064"/>
            <a:ext cx="10353762" cy="4055354"/>
          </a:xfrm>
        </p:spPr>
        <p:txBody>
          <a:bodyPr>
            <a:normAutofit/>
          </a:bodyPr>
          <a:lstStyle/>
          <a:p>
            <a:r>
              <a:rPr lang="zh-TW" altLang="en-US" b="1" dirty="0" smtClean="0"/>
              <a:t>前</a:t>
            </a:r>
            <a:r>
              <a:rPr lang="zh-TW" altLang="en-US" b="1" dirty="0"/>
              <a:t>端資源懶人包：</a:t>
            </a:r>
            <a:r>
              <a:rPr lang="en-US" altLang="zh-TW" dirty="0">
                <a:hlinkClick r:id="rId2"/>
              </a:rPr>
              <a:t>https://</a:t>
            </a:r>
            <a:r>
              <a:rPr lang="en-US" altLang="zh-TW" dirty="0" smtClean="0">
                <a:hlinkClick r:id="rId2"/>
              </a:rPr>
              <a:t>docs.google.com/document/d/13nK_XY9u5uIleTpSCw88lMupzgCSwXd6j6je44eLhMQ/edit</a:t>
            </a:r>
            <a:endParaRPr lang="en-US" altLang="zh-TW" dirty="0" smtClean="0"/>
          </a:p>
          <a:p>
            <a:r>
              <a:rPr lang="zh-TW" altLang="en-US" dirty="0" smtClean="0"/>
              <a:t>工具</a:t>
            </a:r>
            <a:r>
              <a:rPr lang="zh-TW" altLang="en-US" dirty="0" smtClean="0"/>
              <a:t>下載：</a:t>
            </a:r>
            <a:endParaRPr lang="en-US" altLang="zh-TW" dirty="0" smtClean="0"/>
          </a:p>
          <a:p>
            <a:pPr lvl="1"/>
            <a:r>
              <a:rPr lang="zh-TW" altLang="en-US" dirty="0" smtClean="0"/>
              <a:t>免費</a:t>
            </a:r>
            <a:r>
              <a:rPr lang="zh-TW" altLang="en-US" dirty="0"/>
              <a:t>資源網站：</a:t>
            </a:r>
            <a:r>
              <a:rPr lang="en-US" altLang="zh-TW" dirty="0">
                <a:hlinkClick r:id="rId3"/>
              </a:rPr>
              <a:t>http://free.com.tw/</a:t>
            </a:r>
            <a:endParaRPr lang="en-US" altLang="zh-TW" dirty="0"/>
          </a:p>
          <a:p>
            <a:pPr lvl="1"/>
            <a:r>
              <a:rPr lang="zh-TW" altLang="en-US" dirty="0"/>
              <a:t>阿榮福利味：</a:t>
            </a:r>
            <a:r>
              <a:rPr lang="en-US" altLang="zh-TW" dirty="0">
                <a:hlinkClick r:id="rId4"/>
              </a:rPr>
              <a:t>http://www.azofreeware.com/</a:t>
            </a:r>
            <a:endParaRPr lang="zh-TW" altLang="en-US" dirty="0"/>
          </a:p>
          <a:p>
            <a:endParaRPr lang="zh-TW" altLang="en-US" dirty="0"/>
          </a:p>
        </p:txBody>
      </p:sp>
    </p:spTree>
    <p:extLst>
      <p:ext uri="{BB962C8B-B14F-4D97-AF65-F5344CB8AC3E}">
        <p14:creationId xmlns:p14="http://schemas.microsoft.com/office/powerpoint/2010/main" val="11575984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266217" y="1852943"/>
            <a:ext cx="6853742" cy="2852737"/>
          </a:xfrm>
        </p:spPr>
        <p:txBody>
          <a:bodyPr>
            <a:normAutofit fontScale="90000"/>
          </a:bodyPr>
          <a:lstStyle/>
          <a:p>
            <a:r>
              <a:rPr lang="zh-TW" altLang="en-US" sz="11500" dirty="0" smtClean="0">
                <a:solidFill>
                  <a:srgbClr val="FFFF00"/>
                </a:solidFill>
                <a:latin typeface="微軟正黑體" panose="020B0604030504040204" pitchFamily="34" charset="-120"/>
                <a:ea typeface="微軟正黑體" panose="020B0604030504040204" pitchFamily="34" charset="-120"/>
              </a:rPr>
              <a:t>謝謝</a:t>
            </a:r>
            <a:r>
              <a:rPr lang="en-US" altLang="zh-TW" sz="11500" dirty="0" smtClean="0">
                <a:solidFill>
                  <a:srgbClr val="FFFF00"/>
                </a:solidFill>
                <a:latin typeface="微軟正黑體" panose="020B0604030504040204" pitchFamily="34" charset="-120"/>
                <a:ea typeface="微軟正黑體" panose="020B0604030504040204" pitchFamily="34" charset="-120"/>
              </a:rPr>
              <a:t/>
            </a:r>
            <a:br>
              <a:rPr lang="en-US" altLang="zh-TW" sz="11500" dirty="0" smtClean="0">
                <a:solidFill>
                  <a:srgbClr val="FFFF00"/>
                </a:solidFill>
                <a:latin typeface="微軟正黑體" panose="020B0604030504040204" pitchFamily="34" charset="-120"/>
                <a:ea typeface="微軟正黑體" panose="020B0604030504040204" pitchFamily="34" charset="-120"/>
              </a:rPr>
            </a:br>
            <a:r>
              <a:rPr lang="zh-TW" altLang="en-US" sz="11500" dirty="0" smtClean="0">
                <a:solidFill>
                  <a:srgbClr val="FFFF00"/>
                </a:solidFill>
                <a:latin typeface="微軟正黑體" panose="020B0604030504040204" pitchFamily="34" charset="-120"/>
                <a:ea typeface="微軟正黑體" panose="020B0604030504040204" pitchFamily="34" charset="-120"/>
              </a:rPr>
              <a:t>大家</a:t>
            </a:r>
            <a:endParaRPr lang="zh-TW" altLang="en-US" sz="11500" dirty="0">
              <a:solidFill>
                <a:srgbClr val="FFFF00"/>
              </a:solidFill>
              <a:latin typeface="微軟正黑體" panose="020B0604030504040204" pitchFamily="34" charset="-120"/>
              <a:ea typeface="微軟正黑體" panose="020B0604030504040204" pitchFamily="34" charset="-120"/>
            </a:endParaRPr>
          </a:p>
        </p:txBody>
      </p:sp>
      <p:pic>
        <p:nvPicPr>
          <p:cNvPr id="13316" name="Picture 4" descr="http://image.zcool.com.cn/23/4/m_130352780125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59" y="1356255"/>
            <a:ext cx="3809193" cy="433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8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randombar(horizontal)">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434" y="3034320"/>
            <a:ext cx="10353761" cy="1326321"/>
          </a:xfrm>
        </p:spPr>
        <p:txBody>
          <a:bodyPr>
            <a:normAutofit fontScale="90000"/>
          </a:bodyPr>
          <a:lstStyle/>
          <a:p>
            <a:pPr>
              <a:lnSpc>
                <a:spcPct val="200000"/>
              </a:lnSpc>
            </a:pPr>
            <a:r>
              <a:rPr lang="zh-TW" altLang="en-US" sz="6700" b="0" dirty="0" smtClean="0"/>
              <a:t>人生不</a:t>
            </a:r>
            <a:r>
              <a:rPr lang="zh-TW" altLang="en-US" sz="6700" b="0" dirty="0"/>
              <a:t>應該把時間浪費</a:t>
            </a:r>
            <a:r>
              <a:rPr lang="zh-TW" altLang="en-US" sz="6700" b="0" dirty="0" smtClean="0"/>
              <a:t>在</a:t>
            </a:r>
            <a:r>
              <a:rPr lang="en-US" altLang="zh-TW" sz="6700" b="0" dirty="0" smtClean="0"/>
              <a:t/>
            </a:r>
            <a:br>
              <a:rPr lang="en-US" altLang="zh-TW" sz="6700" b="0" dirty="0" smtClean="0"/>
            </a:br>
            <a:r>
              <a:rPr lang="zh-TW" altLang="en-US" sz="8000" b="0" dirty="0" smtClean="0">
                <a:solidFill>
                  <a:srgbClr val="FFFF00"/>
                </a:solidFill>
              </a:rPr>
              <a:t>重複</a:t>
            </a:r>
            <a:r>
              <a:rPr lang="zh-TW" altLang="en-US" sz="8000" b="0" dirty="0">
                <a:solidFill>
                  <a:srgbClr val="FFFF00"/>
                </a:solidFill>
              </a:rPr>
              <a:t>的事情上 </a:t>
            </a:r>
            <a:r>
              <a:rPr lang="zh-TW" altLang="en-US" sz="4000" dirty="0">
                <a:solidFill>
                  <a:srgbClr val="FFFF00"/>
                </a:solidFill>
              </a:rPr>
              <a:t/>
            </a:r>
            <a:br>
              <a:rPr lang="zh-TW" altLang="en-US" sz="4000" dirty="0">
                <a:solidFill>
                  <a:srgbClr val="FFFF00"/>
                </a:solidFill>
              </a:rPr>
            </a:br>
            <a:endParaRPr lang="zh-TW" altLang="en-US" dirty="0">
              <a:solidFill>
                <a:srgbClr val="FFFF00"/>
              </a:solidFill>
            </a:endParaRPr>
          </a:p>
        </p:txBody>
      </p:sp>
    </p:spTree>
    <p:extLst>
      <p:ext uri="{BB962C8B-B14F-4D97-AF65-F5344CB8AC3E}">
        <p14:creationId xmlns:p14="http://schemas.microsoft.com/office/powerpoint/2010/main" val="2194158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10267" y="1050765"/>
            <a:ext cx="9733512" cy="2852737"/>
          </a:xfrm>
        </p:spPr>
        <p:txBody>
          <a:bodyPr>
            <a:normAutofit/>
          </a:bodyPr>
          <a:lstStyle/>
          <a:p>
            <a:r>
              <a:rPr lang="en-US" altLang="zh-TW" sz="4400" dirty="0" smtClean="0"/>
              <a:t>Emmet – </a:t>
            </a:r>
            <a:r>
              <a:rPr lang="zh-TW" altLang="en-US" sz="4400" dirty="0" smtClean="0"/>
              <a:t>超強的小叮噹</a:t>
            </a:r>
            <a:r>
              <a:rPr lang="en-US" altLang="zh-TW" sz="4400" dirty="0" smtClean="0"/>
              <a:t/>
            </a:r>
            <a:br>
              <a:rPr lang="en-US" altLang="zh-TW" sz="4400" dirty="0" smtClean="0"/>
            </a:br>
            <a:r>
              <a:rPr lang="en-US" altLang="zh-TW" sz="4400" dirty="0" smtClean="0"/>
              <a:t/>
            </a:r>
            <a:br>
              <a:rPr lang="en-US" altLang="zh-TW" sz="4400" dirty="0" smtClean="0"/>
            </a:br>
            <a:r>
              <a:rPr lang="zh-TW" altLang="en-US" sz="4400" dirty="0" smtClean="0"/>
              <a:t>一</a:t>
            </a:r>
            <a:r>
              <a:rPr lang="zh-TW" altLang="en-US" sz="4400" dirty="0"/>
              <a:t>行</a:t>
            </a:r>
            <a:r>
              <a:rPr lang="en-US" altLang="zh-TW" sz="4400" dirty="0" smtClean="0"/>
              <a:t>code</a:t>
            </a:r>
            <a:r>
              <a:rPr lang="zh-TW" altLang="en-US" sz="4400" dirty="0" smtClean="0"/>
              <a:t> </a:t>
            </a:r>
            <a:r>
              <a:rPr lang="en-US" altLang="zh-TW" sz="4400" dirty="0" smtClean="0"/>
              <a:t>+</a:t>
            </a:r>
            <a:r>
              <a:rPr lang="zh-TW" altLang="en-US" sz="4400" dirty="0" smtClean="0"/>
              <a:t> </a:t>
            </a:r>
            <a:r>
              <a:rPr lang="en-US" altLang="zh-TW" sz="4400" dirty="0" smtClean="0"/>
              <a:t>Tab =</a:t>
            </a:r>
            <a:endParaRPr lang="zh-TW" altLang="en-US" sz="4400" dirty="0"/>
          </a:p>
        </p:txBody>
      </p:sp>
      <p:sp>
        <p:nvSpPr>
          <p:cNvPr id="3" name="文字方塊 2"/>
          <p:cNvSpPr txBox="1"/>
          <p:nvPr/>
        </p:nvSpPr>
        <p:spPr>
          <a:xfrm>
            <a:off x="2403676" y="4583576"/>
            <a:ext cx="7546693" cy="1446550"/>
          </a:xfrm>
          <a:prstGeom prst="rect">
            <a:avLst/>
          </a:prstGeom>
          <a:noFill/>
        </p:spPr>
        <p:txBody>
          <a:bodyPr wrap="square" rtlCol="0">
            <a:spAutoFit/>
          </a:bodyPr>
          <a:lstStyle/>
          <a:p>
            <a:pPr algn="ctr"/>
            <a:r>
              <a:rPr lang="zh-TW" altLang="en-US" sz="8800" b="1" dirty="0" smtClean="0">
                <a:solidFill>
                  <a:srgbClr val="FFFF00"/>
                </a:solidFill>
              </a:rPr>
              <a:t>多</a:t>
            </a:r>
            <a:r>
              <a:rPr lang="en-US" altLang="zh-TW" sz="8800" b="1" dirty="0" smtClean="0">
                <a:solidFill>
                  <a:srgbClr val="FFFF00"/>
                </a:solidFill>
              </a:rPr>
              <a:t>PO</a:t>
            </a:r>
            <a:r>
              <a:rPr lang="zh-TW" altLang="en-US" sz="8800" b="1" dirty="0" smtClean="0">
                <a:solidFill>
                  <a:srgbClr val="FFFF00"/>
                </a:solidFill>
              </a:rPr>
              <a:t>兩篇</a:t>
            </a:r>
            <a:r>
              <a:rPr lang="en-US" altLang="zh-TW" sz="8800" b="1" dirty="0" smtClean="0">
                <a:solidFill>
                  <a:srgbClr val="FFFF00"/>
                </a:solidFill>
              </a:rPr>
              <a:t>IG</a:t>
            </a:r>
            <a:endParaRPr lang="zh-TW" altLang="en-US" sz="8800" b="1" dirty="0">
              <a:solidFill>
                <a:srgbClr val="FFFF00"/>
              </a:solidFill>
            </a:endParaRPr>
          </a:p>
        </p:txBody>
      </p:sp>
    </p:spTree>
    <p:extLst>
      <p:ext uri="{BB962C8B-B14F-4D97-AF65-F5344CB8AC3E}">
        <p14:creationId xmlns:p14="http://schemas.microsoft.com/office/powerpoint/2010/main" val="395544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913795" y="216393"/>
            <a:ext cx="10353761" cy="1326321"/>
          </a:xfrm>
        </p:spPr>
        <p:txBody>
          <a:bodyPr/>
          <a:lstStyle/>
          <a:p>
            <a:r>
              <a:rPr lang="zh-TW" altLang="en-US" dirty="0" smtClean="0"/>
              <a:t>怎麼開始</a:t>
            </a:r>
            <a:r>
              <a:rPr lang="en-US" altLang="zh-TW" dirty="0" err="1" smtClean="0"/>
              <a:t>emmet</a:t>
            </a:r>
            <a:r>
              <a:rPr lang="en-US" altLang="zh-TW" dirty="0" smtClean="0"/>
              <a:t>?</a:t>
            </a:r>
            <a:endParaRPr lang="zh-TW" altLang="en-US" dirty="0"/>
          </a:p>
        </p:txBody>
      </p:sp>
      <p:sp>
        <p:nvSpPr>
          <p:cNvPr id="5" name="內容版面配置區 4"/>
          <p:cNvSpPr>
            <a:spLocks noGrp="1"/>
          </p:cNvSpPr>
          <p:nvPr>
            <p:ph idx="1"/>
          </p:nvPr>
        </p:nvSpPr>
        <p:spPr>
          <a:xfrm>
            <a:off x="913795" y="1532179"/>
            <a:ext cx="10353762" cy="3695136"/>
          </a:xfrm>
        </p:spPr>
        <p:txBody>
          <a:bodyPr/>
          <a:lstStyle/>
          <a:p>
            <a:r>
              <a:rPr lang="en-US" altLang="zh-TW" dirty="0" smtClean="0"/>
              <a:t>Install Package Control (</a:t>
            </a:r>
            <a:r>
              <a:rPr lang="zh-TW" altLang="en-US" dirty="0" smtClean="0"/>
              <a:t>詳細請參考 </a:t>
            </a:r>
            <a:r>
              <a:rPr lang="en-US" altLang="zh-TW" dirty="0" err="1"/>
              <a:t>SublimText</a:t>
            </a:r>
            <a:r>
              <a:rPr lang="en-US" altLang="zh-TW" dirty="0"/>
              <a:t>  </a:t>
            </a:r>
            <a:r>
              <a:rPr lang="zh-TW" altLang="en-US" dirty="0"/>
              <a:t>安裝使用說明</a:t>
            </a:r>
            <a:r>
              <a:rPr lang="en-US" altLang="zh-TW" dirty="0"/>
              <a:t>.</a:t>
            </a:r>
            <a:r>
              <a:rPr lang="en-US" altLang="zh-TW" dirty="0" err="1" smtClean="0"/>
              <a:t>pptx</a:t>
            </a:r>
            <a:r>
              <a:rPr lang="en-US" altLang="zh-TW" dirty="0" smtClean="0"/>
              <a:t>)</a:t>
            </a:r>
          </a:p>
          <a:p>
            <a:r>
              <a:rPr lang="en-US" altLang="zh-TW" dirty="0" smtClean="0"/>
              <a:t>Install Package / </a:t>
            </a:r>
            <a:r>
              <a:rPr lang="zh-TW" altLang="en-US" dirty="0" smtClean="0"/>
              <a:t>選擇安裝 </a:t>
            </a:r>
            <a:r>
              <a:rPr lang="en-US" altLang="zh-TW" dirty="0" smtClean="0"/>
              <a:t>EMMET </a:t>
            </a:r>
            <a:r>
              <a:rPr lang="zh-TW" altLang="en-US" dirty="0" smtClean="0"/>
              <a:t>套件</a:t>
            </a:r>
            <a:endParaRPr lang="en-US" altLang="zh-TW" dirty="0" smtClean="0"/>
          </a:p>
          <a:p>
            <a:r>
              <a:rPr lang="zh-TW" altLang="en-US" dirty="0" smtClean="0"/>
              <a:t>開啟</a:t>
            </a:r>
            <a:r>
              <a:rPr lang="zh-TW" altLang="en-US" dirty="0"/>
              <a:t>檔案</a:t>
            </a:r>
            <a:r>
              <a:rPr lang="en-US" altLang="zh-TW" dirty="0" smtClean="0"/>
              <a:t> </a:t>
            </a:r>
            <a:r>
              <a:rPr lang="zh-TW" altLang="en-US" dirty="0" smtClean="0"/>
              <a:t>，並將檔案設定為 </a:t>
            </a:r>
            <a:r>
              <a:rPr lang="en-US" altLang="zh-TW" dirty="0" smtClean="0"/>
              <a:t>HTML</a:t>
            </a:r>
            <a:r>
              <a:rPr lang="zh-TW" altLang="en-US" dirty="0" smtClean="0"/>
              <a:t>格式</a:t>
            </a:r>
            <a:endParaRPr lang="zh-TW" altLang="en-US" dirty="0"/>
          </a:p>
        </p:txBody>
      </p:sp>
      <p:pic>
        <p:nvPicPr>
          <p:cNvPr id="10" name="圖片 9"/>
          <p:cNvPicPr>
            <a:picLocks noChangeAspect="1"/>
          </p:cNvPicPr>
          <p:nvPr/>
        </p:nvPicPr>
        <p:blipFill>
          <a:blip r:embed="rId2"/>
          <a:stretch>
            <a:fillRect/>
          </a:stretch>
        </p:blipFill>
        <p:spPr>
          <a:xfrm>
            <a:off x="2321265" y="3379747"/>
            <a:ext cx="5305425" cy="3038475"/>
          </a:xfrm>
          <a:prstGeom prst="rect">
            <a:avLst/>
          </a:prstGeom>
        </p:spPr>
      </p:pic>
      <p:sp>
        <p:nvSpPr>
          <p:cNvPr id="9" name="向右箭號圖說文字 8"/>
          <p:cNvSpPr/>
          <p:nvPr/>
        </p:nvSpPr>
        <p:spPr>
          <a:xfrm flipH="1">
            <a:off x="7392916" y="5879940"/>
            <a:ext cx="2054207" cy="685799"/>
          </a:xfrm>
          <a:prstGeom prs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smtClean="0"/>
              <a:t>Click Here</a:t>
            </a:r>
            <a:endParaRPr lang="zh-TW" altLang="en-US" dirty="0"/>
          </a:p>
        </p:txBody>
      </p:sp>
    </p:spTree>
    <p:extLst>
      <p:ext uri="{BB962C8B-B14F-4D97-AF65-F5344CB8AC3E}">
        <p14:creationId xmlns:p14="http://schemas.microsoft.com/office/powerpoint/2010/main" val="415727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第一次</a:t>
            </a:r>
            <a:r>
              <a:rPr lang="zh-TW" altLang="en-US" dirty="0"/>
              <a:t>接觸</a:t>
            </a:r>
          </a:p>
        </p:txBody>
      </p:sp>
      <p:pic>
        <p:nvPicPr>
          <p:cNvPr id="4" name="內容版面配置區 5"/>
          <p:cNvPicPr>
            <a:picLocks noGrp="1" noChangeAspect="1"/>
          </p:cNvPicPr>
          <p:nvPr>
            <p:ph idx="1"/>
          </p:nvPr>
        </p:nvPicPr>
        <p:blipFill>
          <a:blip r:embed="rId2"/>
          <a:stretch>
            <a:fillRect/>
          </a:stretch>
        </p:blipFill>
        <p:spPr>
          <a:xfrm>
            <a:off x="2814517" y="1935921"/>
            <a:ext cx="6229350" cy="2781300"/>
          </a:xfrm>
          <a:prstGeom prst="rect">
            <a:avLst/>
          </a:prstGeom>
        </p:spPr>
      </p:pic>
    </p:spTree>
    <p:extLst>
      <p:ext uri="{BB962C8B-B14F-4D97-AF65-F5344CB8AC3E}">
        <p14:creationId xmlns:p14="http://schemas.microsoft.com/office/powerpoint/2010/main" val="28676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27001" y="798653"/>
            <a:ext cx="9733512" cy="2028404"/>
          </a:xfrm>
        </p:spPr>
        <p:txBody>
          <a:bodyPr>
            <a:normAutofit/>
          </a:bodyPr>
          <a:lstStyle/>
          <a:p>
            <a:r>
              <a:rPr lang="en-US" altLang="zh-TW" sz="7200" dirty="0" smtClean="0"/>
              <a:t>HTML5 + [tab]</a:t>
            </a:r>
            <a:endParaRPr lang="zh-TW" altLang="en-US" sz="7200" dirty="0"/>
          </a:p>
        </p:txBody>
      </p:sp>
      <p:sp>
        <p:nvSpPr>
          <p:cNvPr id="4" name="標題 1"/>
          <p:cNvSpPr txBox="1">
            <a:spLocks/>
          </p:cNvSpPr>
          <p:nvPr/>
        </p:nvSpPr>
        <p:spPr>
          <a:xfrm>
            <a:off x="1127001" y="2418507"/>
            <a:ext cx="9733512"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ltLang="zh-TW" sz="7200" dirty="0" smtClean="0">
                <a:solidFill>
                  <a:srgbClr val="FFFF00"/>
                </a:solidFill>
              </a:rPr>
              <a:t>!</a:t>
            </a:r>
            <a:r>
              <a:rPr lang="zh-TW" altLang="en-US" sz="7200" dirty="0" smtClean="0">
                <a:solidFill>
                  <a:srgbClr val="FFFF00"/>
                </a:solidFill>
              </a:rPr>
              <a:t> </a:t>
            </a:r>
            <a:r>
              <a:rPr lang="en-US" altLang="zh-TW" sz="7200" dirty="0" smtClean="0">
                <a:solidFill>
                  <a:srgbClr val="FFFF00"/>
                </a:solidFill>
              </a:rPr>
              <a:t>+ [tab]</a:t>
            </a:r>
            <a:endParaRPr lang="zh-TW" altLang="en-US" sz="7200" dirty="0">
              <a:solidFill>
                <a:srgbClr val="FFFF00"/>
              </a:solidFill>
            </a:endParaRPr>
          </a:p>
        </p:txBody>
      </p:sp>
    </p:spTree>
    <p:extLst>
      <p:ext uri="{BB962C8B-B14F-4D97-AF65-F5344CB8AC3E}">
        <p14:creationId xmlns:p14="http://schemas.microsoft.com/office/powerpoint/2010/main" val="6072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TC104033921[[fn=大馬士革風]]</Template>
  <TotalTime>743</TotalTime>
  <Words>991</Words>
  <Application>Microsoft Office PowerPoint</Application>
  <PresentationFormat>寬螢幕</PresentationFormat>
  <Paragraphs>162</Paragraphs>
  <Slides>45</Slides>
  <Notes>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45</vt:i4>
      </vt:variant>
    </vt:vector>
  </HeadingPairs>
  <TitlesOfParts>
    <vt:vector size="54" baseType="lpstr">
      <vt:lpstr>Gungsuh</vt:lpstr>
      <vt:lpstr>Rockwell</vt:lpstr>
      <vt:lpstr>微軟正黑體</vt:lpstr>
      <vt:lpstr>新細明體</vt:lpstr>
      <vt:lpstr>Arial</vt:lpstr>
      <vt:lpstr>Berlin Sans FB</vt:lpstr>
      <vt:lpstr>Bookman Old Style</vt:lpstr>
      <vt:lpstr>Calibri</vt:lpstr>
      <vt:lpstr>Damask</vt:lpstr>
      <vt:lpstr>網頁製作工具與應用   </vt:lpstr>
      <vt:lpstr>Emmet</vt:lpstr>
      <vt:lpstr>PowerPoint 簡報</vt:lpstr>
      <vt:lpstr>PowerPoint 簡報</vt:lpstr>
      <vt:lpstr>人生不應該把時間浪費在 重複的事情上  </vt:lpstr>
      <vt:lpstr>Emmet – 超強的小叮噹  一行code + Tab =</vt:lpstr>
      <vt:lpstr>怎麼開始emmet?</vt:lpstr>
      <vt:lpstr>第一次接觸</vt:lpstr>
      <vt:lpstr>HTML5 + [tab]</vt:lpstr>
      <vt:lpstr>我要打十個 - 產生多個項目 </vt:lpstr>
      <vt:lpstr>P*10 + [tab]</vt:lpstr>
      <vt:lpstr>我要打十個 – 加入內容</vt:lpstr>
      <vt:lpstr>div{我要打十個}*10</vt:lpstr>
      <vt:lpstr>加入id與Class (類別名)</vt:lpstr>
      <vt:lpstr>加上子標籤</vt:lpstr>
      <vt:lpstr>div*5+p*2</vt:lpstr>
      <vt:lpstr>以下這兩個有甚麼不一樣?</vt:lpstr>
      <vt:lpstr>標籤[屬性=屬性]</vt:lpstr>
      <vt:lpstr>標籤屬性 - 範  例</vt:lpstr>
      <vt:lpstr>(標籤A&gt;標籤B)+(標籤1&gt;標籤2)</vt:lpstr>
      <vt:lpstr>群組化標籤 - 範  例</vt:lpstr>
      <vt:lpstr>PowerPoint 簡報</vt:lpstr>
      <vt:lpstr>項目編號 - 範例 </vt:lpstr>
      <vt:lpstr>快速鍵</vt:lpstr>
      <vt:lpstr>常用的EMMET指令</vt:lpstr>
      <vt:lpstr>Emmet線上字典</vt:lpstr>
      <vt:lpstr>更多連結</vt:lpstr>
      <vt:lpstr>請利用EMMET指令完成這個畫面的製作</vt:lpstr>
      <vt:lpstr>接下來… 介紹一下其他好用的工具</vt:lpstr>
      <vt:lpstr>GitHub 架站教學</vt:lpstr>
      <vt:lpstr>GitHub</vt:lpstr>
      <vt:lpstr>Git Hub 網站</vt:lpstr>
      <vt:lpstr>如何開始?</vt:lpstr>
      <vt:lpstr>建立Github專案</vt:lpstr>
      <vt:lpstr>專案網址</vt:lpstr>
      <vt:lpstr>上傳local 網站資料到server</vt:lpstr>
      <vt:lpstr>PowerPoint 簡報</vt:lpstr>
      <vt:lpstr>Git Hub 好文共享</vt:lpstr>
      <vt:lpstr>GIT Hub 聊天室</vt:lpstr>
      <vt:lpstr>接下來 …   Special Bonus</vt:lpstr>
      <vt:lpstr>網頁製作工具</vt:lpstr>
      <vt:lpstr>網頁素材</vt:lpstr>
      <vt:lpstr>網頁製作的工具網站-聲音下載</vt:lpstr>
      <vt:lpstr>特別推薦  獨家珍藏  小心服用</vt:lpstr>
      <vt:lpstr>謝謝 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多媒體影像剪接-繪聲繪影x7</dc:title>
  <dc:creator>HY Lin</dc:creator>
  <cp:lastModifiedBy>Jo Lin(林湘筠)</cp:lastModifiedBy>
  <cp:revision>78</cp:revision>
  <dcterms:created xsi:type="dcterms:W3CDTF">2014-10-21T11:48:56Z</dcterms:created>
  <dcterms:modified xsi:type="dcterms:W3CDTF">2018-09-05T08:14:02Z</dcterms:modified>
</cp:coreProperties>
</file>