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701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BE27C-EF90-4E59-A05A-DAE89147BF86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0154C-4E24-4727-97AE-456929BB4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98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Text_verticalalign_sample1.html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66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Text_verticalalign_sample2.html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25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Text_verticalalign_sample3.html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5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408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2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68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4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73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988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04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722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036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7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91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57F2FA-21B9-4C84-8739-159495A97844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65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E3E-1D7C-40E5-88AB-3FC279F47D54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6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440752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080000" cy="900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70000"/>
            <a:ext cx="10131425" cy="4521201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523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章節內容_雙欄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87" y="1197062"/>
            <a:ext cx="5105399" cy="4521201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867401" y="1197062"/>
            <a:ext cx="5105399" cy="4521201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080000" cy="900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171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918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588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3457E56C-4C92-4A51-8406-B6B068C835E3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53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228599"/>
            <a:ext cx="10080000" cy="900000"/>
          </a:xfrm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zh-TW" altLang="en-US" dirty="0"/>
              <a:t>按一下以編輯母片標題樣式</a:t>
            </a:r>
            <a:r>
              <a:rPr lang="en-US" altLang="zh-TW" dirty="0"/>
              <a:t>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1FF657A7-F8FD-44F5-86FC-E1EA127F88BC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562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F197-AA70-41CF-B81B-9BAE378C7E50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982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62D-E891-4A17-A4A6-EF17A05BE01E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655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ADC-BCAE-4A6D-9541-EA951A3B1066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37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2679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350-6081-4C7D-8582-87248F6BEA23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0238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6475-1BB4-4BBB-9DA4-81F38AB5AB7E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05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B8CA-3693-441F-957E-6AFBC03F1B52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7351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D7B6-3AB1-4FB8-BF8F-AF28F66AA9DE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1722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5E6-C0C9-4AAC-833F-38F16014AC65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90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4217-F60D-4425-BE25-A33C998B7E66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77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5DC3-3E05-478B-8067-021B598E7240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241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AD71-B854-4FCA-897A-3F49C48365B7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2726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3E8-BD6F-4DF3-87B3-04CBBCA3D093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043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39A-3200-41DF-81C2-6CB15237BFCB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81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7702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57F2FA-21B9-4C84-8739-159495A97844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30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E3E-1D7C-40E5-88AB-3FC279F47D54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246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12" y="377615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028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35" y="41462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371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3457E56C-4C92-4A51-8406-B6B068C835E3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625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1FF657A7-F8FD-44F5-86FC-E1EA127F88BC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357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F197-AA70-41CF-B81B-9BAE378C7E50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661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62D-E891-4A17-A4A6-EF17A05BE01E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9422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ADC-BCAE-4A6D-9541-EA951A3B1066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013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350-6081-4C7D-8582-87248F6BEA23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074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6475-1BB4-4BBB-9DA4-81F38AB5AB7E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0150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B8CA-3693-441F-957E-6AFBC03F1B52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389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D7B6-3AB1-4FB8-BF8F-AF28F66AA9DE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7109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5E6-C0C9-4AAC-833F-38F16014AC65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8699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4217-F60D-4425-BE25-A33C998B7E66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0465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5DC3-3E05-478B-8067-021B598E7240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8318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AD71-B854-4FCA-897A-3F49C48365B7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6965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3E8-BD6F-4DF3-87B3-04CBBCA3D093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894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39A-3200-41DF-81C2-6CB15237BFCB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77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53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43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75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33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D92845-28D8-4084-A70C-C479604A4ED0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6F9DC6-640A-4F5D-B8B1-0FE26FE60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976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79D56-0B4C-4B9B-843A-92A7DA1C3562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038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79D56-0B4C-4B9B-843A-92A7DA1C3562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896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清單與表格屬性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:</a:t>
            </a:r>
            <a:r>
              <a:rPr lang="zh-TW" altLang="en-US" dirty="0"/>
              <a:t>文字的垂直對齊－</a:t>
            </a:r>
            <a:r>
              <a:rPr lang="en-US" altLang="zh-TW" dirty="0"/>
              <a:t>vertical-align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top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與 </a:t>
            </a:r>
            <a:r>
              <a:rPr lang="en-US" altLang="zh-TW" b="1" dirty="0">
                <a:solidFill>
                  <a:srgbClr val="FF0000"/>
                </a:solidFill>
              </a:rPr>
              <a:t>text-top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雖然都是靠上緣對齊</a:t>
            </a:r>
            <a:r>
              <a:rPr lang="en-US" altLang="zh-TW" dirty="0"/>
              <a:t>, </a:t>
            </a:r>
            <a:r>
              <a:rPr lang="zh-TW" altLang="en-US" dirty="0"/>
              <a:t>但是兩者最大的差異在於</a:t>
            </a:r>
            <a:r>
              <a:rPr lang="en-US" altLang="zh-TW" dirty="0"/>
              <a:t>『</a:t>
            </a:r>
            <a:r>
              <a:rPr lang="zh-TW" altLang="en-US" dirty="0"/>
              <a:t>對齊基準線</a:t>
            </a:r>
            <a:r>
              <a:rPr lang="en-US" altLang="zh-TW" dirty="0"/>
              <a:t>』</a:t>
            </a:r>
            <a:r>
              <a:rPr lang="zh-TW" altLang="en-US" dirty="0"/>
              <a:t>的不同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top</a:t>
            </a:r>
            <a:r>
              <a:rPr lang="en-US" altLang="zh-TW" dirty="0" smtClean="0"/>
              <a:t> </a:t>
            </a:r>
            <a:r>
              <a:rPr lang="zh-TW" altLang="en-US" dirty="0"/>
              <a:t>是以</a:t>
            </a:r>
            <a:r>
              <a:rPr lang="en-US" altLang="zh-TW" dirty="0"/>
              <a:t>『</a:t>
            </a:r>
            <a:r>
              <a:rPr lang="zh-TW" altLang="en-US" dirty="0"/>
              <a:t>顯示區域上緣</a:t>
            </a:r>
            <a:r>
              <a:rPr lang="en-US" altLang="zh-TW" dirty="0"/>
              <a:t>』</a:t>
            </a:r>
            <a:r>
              <a:rPr lang="zh-TW" altLang="en-US" dirty="0"/>
              <a:t>為對齊基準線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 </a:t>
            </a:r>
            <a:r>
              <a:rPr lang="en-US" altLang="zh-TW" b="1" dirty="0" smtClean="0">
                <a:solidFill>
                  <a:schemeClr val="hlink"/>
                </a:solidFill>
              </a:rPr>
              <a:t>text-top</a:t>
            </a:r>
            <a:r>
              <a:rPr lang="en-US" altLang="zh-TW" b="1" dirty="0" smtClean="0"/>
              <a:t> </a:t>
            </a:r>
            <a:r>
              <a:rPr lang="zh-TW" altLang="en-US" dirty="0"/>
              <a:t>則是以</a:t>
            </a:r>
            <a:r>
              <a:rPr lang="en-US" altLang="zh-TW" dirty="0"/>
              <a:t>『</a:t>
            </a:r>
            <a:r>
              <a:rPr lang="zh-TW" altLang="en-US" dirty="0"/>
              <a:t>上一層標籤所包含的文字之上緣</a:t>
            </a:r>
            <a:r>
              <a:rPr lang="en-US" altLang="zh-TW" dirty="0"/>
              <a:t>』</a:t>
            </a:r>
            <a:r>
              <a:rPr lang="zh-TW" altLang="en-US" dirty="0"/>
              <a:t>為對齊基準線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我們</a:t>
            </a:r>
            <a:r>
              <a:rPr lang="zh-TW" altLang="en-US" dirty="0"/>
              <a:t>看以下的例子就會明白：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BDB0-D9E9-414A-8B15-8159AA6E7A8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020" y="138324"/>
            <a:ext cx="4950572" cy="425137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757" y="4216529"/>
            <a:ext cx="7207626" cy="239199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428967" y="4216528"/>
            <a:ext cx="3744416" cy="228677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肘形接點 8"/>
          <p:cNvCxnSpPr>
            <a:endCxn id="7" idx="0"/>
          </p:cNvCxnSpPr>
          <p:nvPr/>
        </p:nvCxnSpPr>
        <p:spPr>
          <a:xfrm>
            <a:off x="6240017" y="3717032"/>
            <a:ext cx="2061159" cy="49949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65758" y="4197648"/>
            <a:ext cx="3346267" cy="238216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肘形接點 17"/>
          <p:cNvCxnSpPr>
            <a:endCxn id="17" idx="0"/>
          </p:cNvCxnSpPr>
          <p:nvPr/>
        </p:nvCxnSpPr>
        <p:spPr>
          <a:xfrm rot="5400000">
            <a:off x="4104671" y="3646475"/>
            <a:ext cx="1085393" cy="16950"/>
          </a:xfrm>
          <a:prstGeom prst="bentConnector3">
            <a:avLst>
              <a:gd name="adj1" fmla="val 50000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4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sz="4000" dirty="0"/>
              <a:t>下緣對齊－</a:t>
            </a:r>
            <a:r>
              <a:rPr lang="en-US" altLang="zh-TW" sz="4000" dirty="0"/>
              <a:t>bottom </a:t>
            </a:r>
            <a:r>
              <a:rPr lang="zh-TW" altLang="en-US" sz="4000" dirty="0"/>
              <a:t>或 </a:t>
            </a:r>
            <a:r>
              <a:rPr lang="en-US" altLang="zh-TW" sz="4000" dirty="0"/>
              <a:t>text-bottom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zh-TW" b="1" dirty="0">
                <a:solidFill>
                  <a:schemeClr val="hlink"/>
                </a:solidFill>
              </a:rPr>
              <a:t>bottom</a:t>
            </a:r>
            <a:r>
              <a:rPr lang="en-US" altLang="zh-TW" dirty="0"/>
              <a:t> </a:t>
            </a:r>
            <a:r>
              <a:rPr lang="zh-TW" altLang="en-US" dirty="0"/>
              <a:t>與</a:t>
            </a:r>
            <a:r>
              <a:rPr lang="zh-TW" altLang="en-US" b="1" dirty="0">
                <a:solidFill>
                  <a:schemeClr val="hlink"/>
                </a:solidFill>
              </a:rPr>
              <a:t> </a:t>
            </a:r>
            <a:r>
              <a:rPr lang="en-US" altLang="zh-TW" b="1" dirty="0">
                <a:solidFill>
                  <a:schemeClr val="hlink"/>
                </a:solidFill>
              </a:rPr>
              <a:t>text-bottom</a:t>
            </a:r>
            <a:r>
              <a:rPr lang="en-US" altLang="zh-TW" dirty="0"/>
              <a:t> </a:t>
            </a:r>
            <a:r>
              <a:rPr lang="zh-TW" altLang="en-US" dirty="0"/>
              <a:t>都是靠下緣對齊</a:t>
            </a:r>
            <a:r>
              <a:rPr lang="en-US" altLang="zh-TW" dirty="0"/>
              <a:t>, </a:t>
            </a:r>
            <a:r>
              <a:rPr lang="zh-TW" altLang="en-US" dirty="0"/>
              <a:t>兩者最大的差異</a:t>
            </a:r>
            <a:r>
              <a:rPr lang="en-US" altLang="zh-TW" dirty="0"/>
              <a:t>, </a:t>
            </a:r>
            <a:r>
              <a:rPr lang="zh-TW" altLang="en-US" dirty="0"/>
              <a:t>如同 </a:t>
            </a:r>
            <a:r>
              <a:rPr lang="en-US" altLang="zh-TW" dirty="0"/>
              <a:t>top </a:t>
            </a:r>
            <a:r>
              <a:rPr lang="zh-TW" altLang="en-US" dirty="0"/>
              <a:t>和 </a:t>
            </a:r>
            <a:r>
              <a:rPr lang="en-US" altLang="zh-TW" dirty="0"/>
              <a:t>text-top, </a:t>
            </a:r>
            <a:r>
              <a:rPr lang="zh-TW" altLang="en-US" dirty="0"/>
              <a:t>也是在於</a:t>
            </a:r>
            <a:r>
              <a:rPr lang="en-US" altLang="zh-TW" dirty="0"/>
              <a:t>『</a:t>
            </a:r>
            <a:r>
              <a:rPr lang="zh-TW" altLang="en-US" dirty="0"/>
              <a:t>對齊基準線</a:t>
            </a:r>
            <a:r>
              <a:rPr lang="en-US" altLang="zh-TW" dirty="0"/>
              <a:t>』</a:t>
            </a:r>
            <a:r>
              <a:rPr lang="zh-TW" altLang="en-US" dirty="0"/>
              <a:t>的不同。</a:t>
            </a:r>
            <a:r>
              <a:rPr lang="en-US" altLang="zh-TW" b="1" dirty="0">
                <a:solidFill>
                  <a:schemeClr val="hlink"/>
                </a:solidFill>
              </a:rPr>
              <a:t>bottom</a:t>
            </a:r>
            <a:r>
              <a:rPr lang="en-US" altLang="zh-TW" dirty="0"/>
              <a:t> </a:t>
            </a:r>
            <a:r>
              <a:rPr lang="zh-TW" altLang="en-US" dirty="0"/>
              <a:t>是以</a:t>
            </a:r>
            <a:r>
              <a:rPr lang="en-US" altLang="zh-TW" dirty="0"/>
              <a:t>『</a:t>
            </a:r>
            <a:r>
              <a:rPr lang="zh-TW" altLang="en-US" dirty="0"/>
              <a:t>顯示區域下緣</a:t>
            </a:r>
            <a:r>
              <a:rPr lang="en-US" altLang="zh-TW" dirty="0"/>
              <a:t>』</a:t>
            </a:r>
            <a:r>
              <a:rPr lang="zh-TW" altLang="en-US" dirty="0"/>
              <a:t>為對齊基準線；而 </a:t>
            </a:r>
            <a:r>
              <a:rPr lang="en-US" altLang="zh-TW" b="1" dirty="0">
                <a:solidFill>
                  <a:schemeClr val="hlink"/>
                </a:solidFill>
              </a:rPr>
              <a:t>bottom-top </a:t>
            </a:r>
            <a:r>
              <a:rPr lang="zh-TW" altLang="en-US" dirty="0"/>
              <a:t>則是以</a:t>
            </a:r>
            <a:r>
              <a:rPr lang="en-US" altLang="zh-TW" dirty="0"/>
              <a:t>『</a:t>
            </a:r>
            <a:r>
              <a:rPr lang="zh-TW" altLang="en-US" dirty="0"/>
              <a:t>上一層標籤所包含的文字之下緣</a:t>
            </a:r>
            <a:r>
              <a:rPr lang="en-US" altLang="zh-TW" dirty="0"/>
              <a:t>』</a:t>
            </a:r>
            <a:r>
              <a:rPr lang="zh-TW" altLang="en-US" dirty="0"/>
              <a:t>為對齊基準線</a:t>
            </a:r>
            <a:r>
              <a:rPr lang="en-US" altLang="zh-TW" dirty="0"/>
              <a:t>, </a:t>
            </a:r>
            <a:r>
              <a:rPr lang="zh-TW" altLang="en-US" dirty="0"/>
              <a:t>兩者當然不會相同：</a:t>
            </a:r>
          </a:p>
          <a:p>
            <a:endParaRPr lang="zh-TW" altLang="en-US" dirty="0"/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BDB0-D9E9-414A-8B15-8159AA6E7A8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060848"/>
            <a:ext cx="4034686" cy="3715692"/>
          </a:xfrm>
          <a:prstGeom prst="rect">
            <a:avLst/>
          </a:prstGeom>
        </p:spPr>
      </p:pic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sz="4000" dirty="0"/>
              <a:t>下緣對齊－</a:t>
            </a:r>
            <a:r>
              <a:rPr lang="en-US" altLang="zh-TW" sz="4000" dirty="0"/>
              <a:t>bottom </a:t>
            </a:r>
            <a:r>
              <a:rPr lang="zh-TW" altLang="en-US" sz="4000" dirty="0"/>
              <a:t>或 </a:t>
            </a:r>
            <a:r>
              <a:rPr lang="en-US" altLang="zh-TW" sz="4000" dirty="0"/>
              <a:t>text-bottom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BDB0-D9E9-414A-8B15-8159AA6E7A84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015880" y="3134591"/>
            <a:ext cx="5543984" cy="1568207"/>
            <a:chOff x="3347864" y="3284984"/>
            <a:chExt cx="5688000" cy="164021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7864" y="3284984"/>
              <a:ext cx="5580112" cy="1640215"/>
            </a:xfrm>
            <a:prstGeom prst="rect">
              <a:avLst/>
            </a:prstGeom>
          </p:spPr>
        </p:pic>
        <p:cxnSp>
          <p:nvCxnSpPr>
            <p:cNvPr id="5" name="直線接點 4"/>
            <p:cNvCxnSpPr/>
            <p:nvPr/>
          </p:nvCxnSpPr>
          <p:spPr>
            <a:xfrm>
              <a:off x="3347864" y="4797152"/>
              <a:ext cx="5688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9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 smtClean="0"/>
              <a:t>靠</a:t>
            </a:r>
            <a:r>
              <a:rPr lang="zh-TW" altLang="en-US" dirty="0"/>
              <a:t>文字中線對齊－</a:t>
            </a:r>
            <a:r>
              <a:rPr lang="en-US" altLang="zh-TW" dirty="0"/>
              <a:t>middle</a:t>
            </a:r>
          </a:p>
        </p:txBody>
      </p:sp>
      <p:sp>
        <p:nvSpPr>
          <p:cNvPr id="154628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/>
              <a:t>middle </a:t>
            </a:r>
            <a:r>
              <a:rPr lang="zh-TW" altLang="en-US" dirty="0"/>
              <a:t>的意義和 </a:t>
            </a:r>
            <a:r>
              <a:rPr lang="en-US" altLang="zh-TW" dirty="0"/>
              <a:t>text-top </a:t>
            </a:r>
            <a:r>
              <a:rPr lang="zh-TW" altLang="en-US" dirty="0"/>
              <a:t>或 </a:t>
            </a:r>
            <a:r>
              <a:rPr lang="en-US" altLang="zh-TW" dirty="0"/>
              <a:t>text-bottom </a:t>
            </a:r>
            <a:r>
              <a:rPr lang="zh-TW" altLang="en-US" dirty="0"/>
              <a:t>相似</a:t>
            </a:r>
            <a:r>
              <a:rPr lang="en-US" altLang="zh-TW" dirty="0"/>
              <a:t>, </a:t>
            </a:r>
            <a:r>
              <a:rPr lang="zh-TW" altLang="en-US" dirty="0"/>
              <a:t>不過它是以</a:t>
            </a:r>
            <a:r>
              <a:rPr lang="en-US" altLang="zh-TW" dirty="0"/>
              <a:t>『</a:t>
            </a:r>
            <a:r>
              <a:rPr lang="zh-TW" altLang="en-US" dirty="0"/>
              <a:t>上一層標籤所包含的文字之中線</a:t>
            </a:r>
            <a:r>
              <a:rPr lang="en-US" altLang="zh-TW" dirty="0"/>
              <a:t>』</a:t>
            </a:r>
            <a:r>
              <a:rPr lang="zh-TW" altLang="en-US" dirty="0"/>
              <a:t>為對齊基準線：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BDB0-D9E9-414A-8B15-8159AA6E7A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3310062"/>
            <a:ext cx="5126906" cy="293834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3110385"/>
            <a:ext cx="3760530" cy="20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5</a:t>
            </a:r>
            <a:r>
              <a:rPr lang="zh-TW" altLang="en-US" dirty="0" smtClean="0"/>
              <a:t> 綜合練習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7568" y="1412777"/>
            <a:ext cx="7711676" cy="4613275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請在</a:t>
            </a:r>
            <a:r>
              <a:rPr lang="en-US" altLang="zh-TW" dirty="0" smtClean="0"/>
              <a:t>d</a:t>
            </a:r>
            <a:r>
              <a:rPr lang="zh-TW" altLang="en-US" dirty="0" smtClean="0"/>
              <a:t>槽建立資料夾，並由學習平台下載</a:t>
            </a:r>
            <a:r>
              <a:rPr lang="en-US" altLang="zh-TW" dirty="0" smtClean="0"/>
              <a:t>HW5_Complex.rar </a:t>
            </a:r>
            <a:r>
              <a:rPr lang="zh-TW" altLang="en-US" dirty="0" smtClean="0"/>
              <a:t>，將檔案解壓縮到您所建立的資料夾下</a:t>
            </a:r>
            <a:endParaRPr lang="en-US" altLang="zh-TW" dirty="0" smtClean="0"/>
          </a:p>
          <a:p>
            <a:r>
              <a:rPr lang="zh-TW" altLang="en-US" dirty="0" smtClean="0"/>
              <a:t>請修改資料夾當中的</a:t>
            </a:r>
            <a:r>
              <a:rPr lang="en-US" altLang="zh-TW" dirty="0"/>
              <a:t>HW5_Complex.html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所有的樣式設定設定在外部的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當中，並與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檔連結</a:t>
            </a:r>
            <a:endParaRPr lang="en-US" altLang="zh-TW" dirty="0" smtClean="0"/>
          </a:p>
          <a:p>
            <a:r>
              <a:rPr lang="zh-TW" altLang="en-US" dirty="0" smtClean="0"/>
              <a:t>請將文章中的 </a:t>
            </a:r>
            <a:r>
              <a:rPr lang="en-US" altLang="zh-TW" dirty="0" smtClean="0"/>
              <a:t>&lt;center&gt;</a:t>
            </a:r>
            <a:r>
              <a:rPr lang="zh-TW" altLang="en-US" dirty="0" smtClean="0"/>
              <a:t>屬性加入文字的屬性定義當中。</a:t>
            </a:r>
            <a:endParaRPr lang="en-US" altLang="zh-TW" dirty="0" smtClean="0"/>
          </a:p>
          <a:p>
            <a:r>
              <a:rPr lang="zh-TW" altLang="en-US" dirty="0" smtClean="0"/>
              <a:t>每段文字的首</a:t>
            </a:r>
            <a:r>
              <a:rPr lang="zh-TW" altLang="en-US" dirty="0"/>
              <a:t>字</a:t>
            </a:r>
            <a:r>
              <a:rPr lang="zh-TW" altLang="en-US" dirty="0" smtClean="0"/>
              <a:t>，除了要保持原來設定外，要將首自強迫顯示成大寫</a:t>
            </a:r>
            <a:endParaRPr lang="en-US" altLang="zh-TW" dirty="0" smtClean="0"/>
          </a:p>
          <a:p>
            <a:r>
              <a:rPr lang="zh-TW" altLang="en-US" dirty="0" smtClean="0"/>
              <a:t>請將文章中的行高設定成</a:t>
            </a:r>
            <a:r>
              <a:rPr lang="en-US" altLang="zh-TW" dirty="0" smtClean="0"/>
              <a:t>2</a:t>
            </a:r>
            <a:r>
              <a:rPr lang="zh-TW" altLang="en-US" dirty="0" smtClean="0"/>
              <a:t>倍行高</a:t>
            </a:r>
            <a:r>
              <a:rPr lang="en-US" altLang="zh-TW" dirty="0" smtClean="0"/>
              <a:t>(200%)</a:t>
            </a:r>
          </a:p>
          <a:p>
            <a:r>
              <a:rPr lang="zh-TW" altLang="en-US" dirty="0" smtClean="0"/>
              <a:t>文字大小設定</a:t>
            </a:r>
            <a:endParaRPr lang="en-US" altLang="zh-TW" dirty="0" smtClean="0"/>
          </a:p>
          <a:p>
            <a:pPr lvl="1"/>
            <a:r>
              <a:rPr lang="en-US" altLang="zh-TW" dirty="0"/>
              <a:t>size=3 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18px</a:t>
            </a:r>
          </a:p>
          <a:p>
            <a:pPr lvl="1"/>
            <a:r>
              <a:rPr lang="en-US" altLang="zh-TW" dirty="0" smtClean="0"/>
              <a:t>Size=7  =&gt; 48px</a:t>
            </a:r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1        =&gt; 48px</a:t>
            </a:r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2       =&gt;  28px</a:t>
            </a:r>
          </a:p>
          <a:p>
            <a:pPr lvl="1"/>
            <a:r>
              <a:rPr lang="zh-TW" altLang="en-US" dirty="0" smtClean="0"/>
              <a:t>頁尾   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18px</a:t>
            </a:r>
          </a:p>
          <a:p>
            <a:pPr lvl="0"/>
            <a:r>
              <a:rPr lang="zh-TW" altLang="en-US" dirty="0" smtClean="0"/>
              <a:t>圖片與背景的</a:t>
            </a:r>
            <a:r>
              <a:rPr lang="zh-TW" altLang="en-US" dirty="0"/>
              <a:t>部分，請暫時用以前的寫法完成即可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BDB0-D9E9-414A-8B15-8159AA6E7A8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5</a:t>
            </a:r>
            <a:r>
              <a:rPr lang="zh-TW" altLang="en-US" dirty="0"/>
              <a:t> 綜合</a:t>
            </a:r>
            <a:r>
              <a:rPr lang="zh-TW" altLang="en-US" dirty="0" smtClean="0"/>
              <a:t>練習 </a:t>
            </a:r>
            <a:r>
              <a:rPr lang="en-US" altLang="zh-TW" dirty="0" smtClean="0"/>
              <a:t>【</a:t>
            </a:r>
            <a:r>
              <a:rPr lang="zh-TW" altLang="en-US" dirty="0" smtClean="0"/>
              <a:t>這是一個修改範例</a:t>
            </a:r>
            <a:r>
              <a:rPr lang="en-US" altLang="zh-TW" dirty="0" smtClean="0"/>
              <a:t>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例如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BDB0-D9E9-414A-8B15-8159AA6E7A8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50" y="3991527"/>
            <a:ext cx="5155281" cy="3362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9" y="2780929"/>
            <a:ext cx="6068419" cy="8318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745" y="4806784"/>
            <a:ext cx="5856535" cy="493615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>
            <a:off x="5507158" y="3680760"/>
            <a:ext cx="288032" cy="260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085053" y="4222009"/>
            <a:ext cx="11322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+</a:t>
            </a:r>
            <a:endParaRPr lang="zh-TW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9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5</a:t>
            </a:r>
            <a:r>
              <a:rPr lang="zh-TW" altLang="en-US" dirty="0"/>
              <a:t> 綜合</a:t>
            </a:r>
            <a:r>
              <a:rPr lang="zh-TW" altLang="en-US" dirty="0" smtClean="0"/>
              <a:t>練習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網頁結果</a:t>
            </a:r>
            <a:r>
              <a:rPr lang="en-US" altLang="zh-TW" dirty="0" smtClean="0"/>
              <a:t>】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616" y="1988840"/>
            <a:ext cx="7110006" cy="376501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BDB0-D9E9-414A-8B15-8159AA6E7A8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清單屬性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1563350" y="295275"/>
            <a:ext cx="628650" cy="768350"/>
          </a:xfrm>
        </p:spPr>
        <p:txBody>
          <a:bodyPr/>
          <a:lstStyle/>
          <a:p>
            <a:fld id="{4DAEBDB0-D9E9-414A-8B15-8159AA6E7A8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9-3-1  list-style-type ( </a:t>
            </a:r>
            <a:r>
              <a:rPr lang="zh-TW" altLang="en-US" dirty="0"/>
              <a:t>項目符號與編號類型</a:t>
            </a:r>
            <a:r>
              <a:rPr lang="en-US" altLang="zh-TW" dirty="0"/>
              <a:t>)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BDB0-D9E9-414A-8B15-8159AA6E7A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10980738" y="6196013"/>
            <a:ext cx="1211262" cy="3175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P.9-24~25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4809"/>
          <a:stretch/>
        </p:blipFill>
        <p:spPr bwMode="auto">
          <a:xfrm>
            <a:off x="2732430" y="2246477"/>
            <a:ext cx="6330924" cy="397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782828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9-3-2  list-style-image ( </a:t>
            </a:r>
            <a:r>
              <a:rPr lang="zh-TW" altLang="en-US" dirty="0"/>
              <a:t>圖片項目符號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BDB0-D9E9-414A-8B15-8159AA6E7A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11125200" y="6196013"/>
            <a:ext cx="1066800" cy="3175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P.9-29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3" y="2012707"/>
            <a:ext cx="7045467" cy="452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750966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9-3-3  list-style-position ( </a:t>
            </a:r>
            <a:r>
              <a:rPr lang="zh-TW" altLang="en-US" dirty="0"/>
              <a:t>項目符號與編號位置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BDB0-D9E9-414A-8B15-8159AA6E7A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11052175" y="6196013"/>
            <a:ext cx="1139825" cy="3175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P.9-30~31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5615"/>
          <a:stretch/>
        </p:blipFill>
        <p:spPr bwMode="auto">
          <a:xfrm>
            <a:off x="2457743" y="1954982"/>
            <a:ext cx="6499568" cy="441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209974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9-3-4  list-style ( </a:t>
            </a:r>
            <a:r>
              <a:rPr lang="zh-TW" altLang="en-US" dirty="0"/>
              <a:t>清單屬性簡便表示法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idx="1"/>
          </p:nvPr>
        </p:nvSpPr>
        <p:spPr>
          <a:xfrm>
            <a:off x="9601200" y="6196013"/>
            <a:ext cx="1066800" cy="3175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P.9-32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BDB0-D9E9-414A-8B15-8159AA6E7A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9" y="2276872"/>
            <a:ext cx="7539549" cy="112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609988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53" y="1539937"/>
            <a:ext cx="3718918" cy="48221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4  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-List settings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23992" y="1853249"/>
            <a:ext cx="4119482" cy="419548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請開啟練習檔 </a:t>
            </a:r>
            <a:r>
              <a:rPr lang="en-US" altLang="zh-TW" dirty="0" smtClean="0"/>
              <a:t>HW9_4_listsetting.html</a:t>
            </a:r>
            <a:r>
              <a:rPr lang="zh-TW" altLang="en-US" dirty="0" smtClean="0"/>
              <a:t> 完成本練習</a:t>
            </a:r>
            <a:endParaRPr lang="en-US" altLang="zh-TW" dirty="0" smtClean="0"/>
          </a:p>
          <a:p>
            <a:r>
              <a:rPr lang="zh-TW" altLang="en-US" dirty="0" smtClean="0"/>
              <a:t>請注意個問題的選項內容編號的方式以及</a:t>
            </a:r>
            <a:r>
              <a:rPr lang="zh-TW" altLang="en-US" dirty="0"/>
              <a:t>顏色</a:t>
            </a:r>
            <a:r>
              <a:rPr lang="zh-TW" altLang="en-US" dirty="0" smtClean="0"/>
              <a:t>各有不同，請依結果畫面設定</a:t>
            </a:r>
            <a:endParaRPr lang="en-US" altLang="zh-TW" dirty="0" smtClean="0"/>
          </a:p>
          <a:p>
            <a:r>
              <a:rPr lang="zh-TW" altLang="en-US" dirty="0" smtClean="0"/>
              <a:t>畫面的預設字體為</a:t>
            </a:r>
            <a:r>
              <a:rPr lang="en-US" altLang="zh-TW" dirty="0" smtClean="0"/>
              <a:t>24px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題目字型設定：微軟正黑體</a:t>
            </a:r>
            <a:r>
              <a:rPr lang="en-US" altLang="zh-TW" dirty="0" smtClean="0"/>
              <a:t>/</a:t>
            </a:r>
            <a:r>
              <a:rPr lang="zh-TW" altLang="en-US" dirty="0" smtClean="0"/>
              <a:t>加粗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選項部分：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字型設定為</a:t>
            </a:r>
            <a:r>
              <a:rPr lang="zh-TW" altLang="en-US" dirty="0"/>
              <a:t>標楷體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每個選項空格</a:t>
            </a:r>
            <a:r>
              <a:rPr lang="en-US" altLang="zh-TW" dirty="0" smtClean="0"/>
              <a:t>40px</a:t>
            </a:r>
          </a:p>
          <a:p>
            <a:pPr lvl="1"/>
            <a:r>
              <a:rPr lang="zh-TW" altLang="en-US" dirty="0" smtClean="0"/>
              <a:t>第一題中每個句子的間距為</a:t>
            </a:r>
            <a:r>
              <a:rPr lang="en-US" altLang="zh-TW" dirty="0" smtClean="0"/>
              <a:t>15px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BDB0-D9E9-414A-8B15-8159AA6E7A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橢圓 5"/>
          <p:cNvSpPr/>
          <p:nvPr/>
        </p:nvSpPr>
        <p:spPr>
          <a:xfrm>
            <a:off x="4916177" y="17092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108401" y="242088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:</a:t>
            </a:r>
            <a:r>
              <a:rPr lang="zh-TW" altLang="en-US" dirty="0" smtClean="0"/>
              <a:t>文字的垂直</a:t>
            </a:r>
            <a:r>
              <a:rPr lang="zh-TW" altLang="en-US" dirty="0"/>
              <a:t>對齊－</a:t>
            </a:r>
            <a:r>
              <a:rPr lang="en-US" altLang="zh-TW" dirty="0"/>
              <a:t>vertical-align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vertical-align </a:t>
            </a:r>
            <a:r>
              <a:rPr lang="zh-TW" altLang="en-US" dirty="0"/>
              <a:t>屬性是用來設定文字或圖片在垂直方向的對齊方式</a:t>
            </a:r>
            <a:r>
              <a:rPr lang="en-US" altLang="zh-TW" dirty="0"/>
              <a:t>, </a:t>
            </a:r>
            <a:r>
              <a:rPr lang="zh-TW" altLang="en-US" dirty="0"/>
              <a:t>其語法如下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其屬性值如下：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87689" y="2780928"/>
            <a:ext cx="391686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Vertical-align: </a:t>
            </a:r>
            <a:r>
              <a:rPr lang="zh-TW" altLang="en-US" dirty="0"/>
              <a:t>屬性值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173" y="3743631"/>
            <a:ext cx="4608190" cy="251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9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:</a:t>
            </a:r>
            <a:r>
              <a:rPr lang="zh-TW" altLang="en-US" dirty="0"/>
              <a:t>文字的垂直對齊－</a:t>
            </a:r>
            <a:r>
              <a:rPr lang="en-US" altLang="zh-TW" dirty="0"/>
              <a:t>vertical-align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/>
              <a:t>這裡出現了一個新名詞－</a:t>
            </a:r>
            <a:r>
              <a:rPr lang="en-US" altLang="zh-TW" dirty="0"/>
              <a:t>『</a:t>
            </a:r>
            <a:r>
              <a:rPr lang="zh-TW" altLang="en-US" dirty="0"/>
              <a:t>顯示區域</a:t>
            </a:r>
            <a:r>
              <a:rPr lang="en-US" altLang="zh-TW" dirty="0"/>
              <a:t>』, </a:t>
            </a:r>
            <a:r>
              <a:rPr lang="zh-TW" altLang="en-US" dirty="0"/>
              <a:t>我們必須先瞭解它所代表的意義</a:t>
            </a:r>
            <a:r>
              <a:rPr lang="en-US" altLang="zh-TW" dirty="0"/>
              <a:t>, </a:t>
            </a:r>
            <a:r>
              <a:rPr lang="zh-TW" altLang="en-US" dirty="0"/>
              <a:t>才容易區分各個屬性值的差異。</a:t>
            </a:r>
          </a:p>
          <a:p>
            <a:r>
              <a:rPr lang="zh-TW" altLang="en-US" dirty="0"/>
              <a:t>當我們寫信的時候</a:t>
            </a:r>
            <a:r>
              <a:rPr lang="en-US" altLang="zh-TW" dirty="0"/>
              <a:t>, </a:t>
            </a:r>
            <a:r>
              <a:rPr lang="zh-TW" altLang="en-US" dirty="0"/>
              <a:t>通常不會將整張信紙寫得滿滿的</a:t>
            </a:r>
            <a:r>
              <a:rPr lang="en-US" altLang="zh-TW" dirty="0"/>
              <a:t>, </a:t>
            </a:r>
            <a:r>
              <a:rPr lang="zh-TW" altLang="en-US" dirty="0"/>
              <a:t>而是讓內容與信紙邊緣留一些空白</a:t>
            </a:r>
            <a:r>
              <a:rPr lang="en-US" altLang="zh-TW" dirty="0"/>
              <a:t>, </a:t>
            </a:r>
            <a:r>
              <a:rPr lang="zh-TW" altLang="en-US" dirty="0"/>
              <a:t>以利於閱讀。同理</a:t>
            </a:r>
            <a:r>
              <a:rPr lang="en-US" altLang="zh-TW" dirty="0"/>
              <a:t>, </a:t>
            </a:r>
            <a:r>
              <a:rPr lang="zh-TW" altLang="en-US" dirty="0"/>
              <a:t>瀏覽器顯示網頁時也並未用盡全部的範圍</a:t>
            </a:r>
            <a:r>
              <a:rPr lang="en-US" altLang="zh-TW" dirty="0"/>
              <a:t>, </a:t>
            </a:r>
            <a:r>
              <a:rPr lang="zh-TW" altLang="en-US" dirty="0"/>
              <a:t>實際用來顯示文字或圖形的這塊區域便稱為</a:t>
            </a:r>
            <a:r>
              <a:rPr lang="en-US" altLang="zh-TW" dirty="0"/>
              <a:t>『</a:t>
            </a:r>
            <a:r>
              <a:rPr lang="zh-TW" altLang="en-US" dirty="0"/>
              <a:t>顯示區域</a:t>
            </a:r>
            <a:r>
              <a:rPr lang="en-US" altLang="zh-TW" dirty="0"/>
              <a:t>』, </a:t>
            </a:r>
            <a:r>
              <a:rPr lang="zh-TW" altLang="en-US" dirty="0"/>
              <a:t>如下圖的斜線區域：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BDB0-D9E9-414A-8B15-8159AA6E7A8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4221088"/>
            <a:ext cx="2808312" cy="239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7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PUST_201811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_201811" id="{9F7C26FF-A6E3-4038-96D8-AEB7A9DDB473}" vid="{03B7690D-3DC8-4EC9-9BB0-1B092C963925}"/>
    </a:ext>
  </a:extLst>
</a:theme>
</file>

<file path=ppt/theme/theme2.xml><?xml version="1.0" encoding="utf-8"?>
<a:theme xmlns:a="http://schemas.openxmlformats.org/drawingml/2006/main" name="1_NPUST2018">
  <a:themeElements>
    <a:clrScheme name="自訂 3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FF00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2018" id="{8C631C9E-9761-4F9B-B38D-BADB8D6CC0FA}" vid="{87D34A70-DE80-40E8-94D4-484C090D7611}"/>
    </a:ext>
  </a:extLst>
</a:theme>
</file>

<file path=ppt/theme/theme3.xml><?xml version="1.0" encoding="utf-8"?>
<a:theme xmlns:a="http://schemas.openxmlformats.org/drawingml/2006/main" name="NPUST_2018">
  <a:themeElements>
    <a:clrScheme name="自訂 5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FF00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_2018" id="{65799B6B-FE42-4BC5-A816-FFBEFC74E52F}" vid="{6F9562A9-8340-4810-A4E5-2347D3B7C2F4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NPUST_201811</Template>
  <TotalTime>252</TotalTime>
  <Words>635</Words>
  <Application>Microsoft Office PowerPoint</Application>
  <PresentationFormat>寬螢幕</PresentationFormat>
  <Paragraphs>83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微軟正黑體</vt:lpstr>
      <vt:lpstr>新細明體</vt:lpstr>
      <vt:lpstr>Arial</vt:lpstr>
      <vt:lpstr>Arial Black</vt:lpstr>
      <vt:lpstr>Calibri</vt:lpstr>
      <vt:lpstr>NPUST_201811</vt:lpstr>
      <vt:lpstr>1_NPUST2018</vt:lpstr>
      <vt:lpstr>NPUST_2018</vt:lpstr>
      <vt:lpstr>清單與表格屬性</vt:lpstr>
      <vt:lpstr>清單屬性</vt:lpstr>
      <vt:lpstr>9-3-1  list-style-type ( 項目符號與編號類型)  </vt:lpstr>
      <vt:lpstr>9-3-2  list-style-image ( 圖片項目符號) </vt:lpstr>
      <vt:lpstr>9-3-3  list-style-position ( 項目符號與編號位置) </vt:lpstr>
      <vt:lpstr>9-3-4  list-style ( 清單屬性簡便表示法)</vt:lpstr>
      <vt:lpstr>練習4  css-List settings</vt:lpstr>
      <vt:lpstr>補充:文字的垂直對齊－vertical-align</vt:lpstr>
      <vt:lpstr>補充:文字的垂直對齊－vertical-align</vt:lpstr>
      <vt:lpstr>補充:文字的垂直對齊－vertical-align</vt:lpstr>
      <vt:lpstr>PowerPoint 簡報</vt:lpstr>
      <vt:lpstr>下緣對齊－bottom 或 text-bottom</vt:lpstr>
      <vt:lpstr>下緣對齊－bottom 或 text-bottom</vt:lpstr>
      <vt:lpstr>靠文字中線對齊－middle</vt:lpstr>
      <vt:lpstr>練習5 綜合練習</vt:lpstr>
      <vt:lpstr>練習5 綜合練習 【這是一個修改範例】</vt:lpstr>
      <vt:lpstr>練習5 綜合練習【網頁結果】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</dc:creator>
  <cp:lastModifiedBy>jo</cp:lastModifiedBy>
  <cp:revision>6</cp:revision>
  <dcterms:created xsi:type="dcterms:W3CDTF">2018-11-27T15:19:28Z</dcterms:created>
  <dcterms:modified xsi:type="dcterms:W3CDTF">2018-11-28T15:13:28Z</dcterms:modified>
</cp:coreProperties>
</file>