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701" r:id="rId3"/>
    <p:sldMasterId id="2147483721" r:id="rId4"/>
  </p:sldMasterIdLst>
  <p:notesMasterIdLst>
    <p:notesMasterId r:id="rId53"/>
  </p:notesMasterIdLst>
  <p:handoutMasterIdLst>
    <p:handoutMasterId r:id="rId54"/>
  </p:handoutMasterIdLst>
  <p:sldIdLst>
    <p:sldId id="256" r:id="rId5"/>
    <p:sldId id="348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78" r:id="rId14"/>
    <p:sldId id="349" r:id="rId15"/>
    <p:sldId id="351" r:id="rId16"/>
    <p:sldId id="352" r:id="rId17"/>
    <p:sldId id="353" r:id="rId18"/>
    <p:sldId id="354" r:id="rId19"/>
    <p:sldId id="356" r:id="rId20"/>
    <p:sldId id="355" r:id="rId21"/>
    <p:sldId id="357" r:id="rId22"/>
    <p:sldId id="358" r:id="rId23"/>
    <p:sldId id="379" r:id="rId24"/>
    <p:sldId id="360" r:id="rId25"/>
    <p:sldId id="350" r:id="rId26"/>
    <p:sldId id="359" r:id="rId27"/>
    <p:sldId id="362" r:id="rId28"/>
    <p:sldId id="361" r:id="rId29"/>
    <p:sldId id="363" r:id="rId30"/>
    <p:sldId id="364" r:id="rId31"/>
    <p:sldId id="365" r:id="rId32"/>
    <p:sldId id="366" r:id="rId33"/>
    <p:sldId id="380" r:id="rId34"/>
    <p:sldId id="373" r:id="rId35"/>
    <p:sldId id="367" r:id="rId36"/>
    <p:sldId id="368" r:id="rId37"/>
    <p:sldId id="369" r:id="rId38"/>
    <p:sldId id="372" r:id="rId39"/>
    <p:sldId id="370" r:id="rId40"/>
    <p:sldId id="371" r:id="rId41"/>
    <p:sldId id="381" r:id="rId42"/>
    <p:sldId id="274" r:id="rId43"/>
    <p:sldId id="374" r:id="rId44"/>
    <p:sldId id="375" r:id="rId45"/>
    <p:sldId id="376" r:id="rId46"/>
    <p:sldId id="384" r:id="rId47"/>
    <p:sldId id="382" r:id="rId48"/>
    <p:sldId id="383" r:id="rId49"/>
    <p:sldId id="377" r:id="rId50"/>
    <p:sldId id="385" r:id="rId51"/>
    <p:sldId id="387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E5DA4-909C-4C69-B8D3-4223635FE456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A73B6-6728-4724-A6C6-3363CC7936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603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BE27C-EF90-4E59-A05A-DAE89147BF86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0154C-4E24-4727-97AE-456929BB4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98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154C-4E24-4727-97AE-456929BB418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24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154C-4E24-4727-97AE-456929BB418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6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297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408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2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68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4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7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988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04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72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036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7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500" y="78377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91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65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6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440752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080000" cy="900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70000"/>
            <a:ext cx="10131425" cy="4521201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523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章節內容_雙欄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87" y="1197062"/>
            <a:ext cx="5105399" cy="4521201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867401" y="1197062"/>
            <a:ext cx="5105399" cy="4521201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080000" cy="900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71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918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588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53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228599"/>
            <a:ext cx="10080000" cy="900000"/>
          </a:xfrm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TW" altLang="en-US" dirty="0"/>
              <a:t>按一下以編輯母片標題樣式</a:t>
            </a:r>
            <a:r>
              <a:rPr lang="en-US" altLang="zh-TW" dirty="0"/>
              <a:t>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62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982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655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37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24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2679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0238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05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735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172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90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77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241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2726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043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81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770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0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24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12" y="377615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028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35" y="41462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371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625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357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661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9422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013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074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0150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89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7109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8699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465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8318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6965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894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7724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132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89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5328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8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12" y="377615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4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2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9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07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29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40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50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91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196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4328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2706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9797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0279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5444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5789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2172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118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02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75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33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976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038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896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D92845-28D8-4084-A70C-C479604A4ED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69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CSS_Box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與表格樣式設定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 </a:t>
            </a:r>
            <a:r>
              <a:rPr lang="en-US" altLang="zh-TW" dirty="0" smtClean="0"/>
              <a:t>BOX Model 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075268"/>
            <a:ext cx="6472380" cy="5440507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請開啟練習 一 的文件檔</a:t>
            </a:r>
            <a:r>
              <a:rPr lang="en-US" altLang="zh-TW" dirty="0"/>
              <a:t>(</a:t>
            </a:r>
            <a:r>
              <a:rPr lang="en-US" altLang="zh-TW" dirty="0" smtClean="0"/>
              <a:t>HW1_RAWData.txt)</a:t>
            </a:r>
          </a:p>
          <a:p>
            <a:r>
              <a:rPr lang="zh-TW" altLang="en-US" dirty="0" smtClean="0"/>
              <a:t>文字的部分請做以下的設定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字型</a:t>
            </a:r>
            <a:r>
              <a:rPr lang="zh-TW" altLang="en-US" dirty="0"/>
              <a:t>的</a:t>
            </a:r>
            <a:r>
              <a:rPr lang="zh-TW" altLang="en-US" dirty="0" smtClean="0"/>
              <a:t>部分，請從</a:t>
            </a:r>
            <a:r>
              <a:rPr lang="en-US" altLang="zh-TW" dirty="0" smtClean="0"/>
              <a:t>google font</a:t>
            </a:r>
            <a:r>
              <a:rPr lang="zh-TW" altLang="en-US" dirty="0" smtClean="0"/>
              <a:t>上找到三種字型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Merriweather</a:t>
            </a:r>
            <a:r>
              <a:rPr lang="zh-TW" altLang="en-US" dirty="0" smtClean="0"/>
              <a:t>：內文預設字型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Poppins</a:t>
            </a:r>
            <a:r>
              <a:rPr lang="zh-TW" altLang="en-US" dirty="0" smtClean="0"/>
              <a:t>：小標題的字型</a:t>
            </a:r>
            <a:endParaRPr lang="en-US" altLang="zh-TW" dirty="0" smtClean="0"/>
          </a:p>
          <a:p>
            <a:pPr lvl="2"/>
            <a:r>
              <a:rPr lang="en-US" altLang="zh-TW" dirty="0" err="1"/>
              <a:t>Lato</a:t>
            </a:r>
            <a:r>
              <a:rPr lang="zh-TW" altLang="en-US" dirty="0"/>
              <a:t>：內文預設的字型</a:t>
            </a:r>
            <a:endParaRPr lang="en-US" altLang="zh-TW" dirty="0"/>
          </a:p>
          <a:p>
            <a:pPr lvl="1"/>
            <a:r>
              <a:rPr lang="zh-TW" altLang="en-US" dirty="0" smtClean="0"/>
              <a:t>文字顏色請</a:t>
            </a:r>
            <a:r>
              <a:rPr lang="zh-TW" altLang="en-US" dirty="0"/>
              <a:t>參考</a:t>
            </a:r>
            <a:r>
              <a:rPr lang="zh-TW" altLang="en-US" dirty="0" smtClean="0"/>
              <a:t>畫面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大標題請全部用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指令轉換成大寫，並加上底線，文字間格設定為</a:t>
            </a:r>
            <a:r>
              <a:rPr lang="en-US" altLang="zh-TW" dirty="0" smtClean="0"/>
              <a:t>1em</a:t>
            </a:r>
          </a:p>
          <a:p>
            <a:pPr lvl="1"/>
            <a:r>
              <a:rPr lang="zh-TW" altLang="en-US" dirty="0" smtClean="0"/>
              <a:t>網頁預設文字大小為</a:t>
            </a:r>
            <a:r>
              <a:rPr lang="en-US" altLang="zh-TW" dirty="0" smtClean="0"/>
              <a:t>18px , </a:t>
            </a:r>
            <a:endParaRPr lang="en-US" altLang="zh-TW" dirty="0"/>
          </a:p>
          <a:p>
            <a:r>
              <a:rPr lang="zh-TW" altLang="en-US" dirty="0"/>
              <a:t>各</a:t>
            </a:r>
            <a:r>
              <a:rPr lang="zh-TW" altLang="en-US" dirty="0" smtClean="0"/>
              <a:t>段落請做以下的設定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最大寬度為</a:t>
            </a:r>
            <a:r>
              <a:rPr lang="en-US" altLang="zh-TW" dirty="0" smtClean="0"/>
              <a:t>25% </a:t>
            </a:r>
            <a:r>
              <a:rPr lang="zh-TW" altLang="en-US" dirty="0" smtClean="0"/>
              <a:t>最小寬度設定為</a:t>
            </a:r>
            <a:r>
              <a:rPr lang="en-US" altLang="zh-TW" dirty="0" smtClean="0"/>
              <a:t>10% </a:t>
            </a:r>
            <a:r>
              <a:rPr lang="zh-TW" altLang="en-US" dirty="0" smtClean="0"/>
              <a:t>預設高度為 </a:t>
            </a:r>
            <a:r>
              <a:rPr lang="en-US" altLang="zh-TW" dirty="0" smtClean="0"/>
              <a:t>200px</a:t>
            </a:r>
          </a:p>
          <a:p>
            <a:pPr lvl="1"/>
            <a:r>
              <a:rPr lang="zh-TW" altLang="en-US" dirty="0" smtClean="0"/>
              <a:t>所有溢出的文字，請自動隱藏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每個神奇寶貝介紹首段落文字，首行縮排</a:t>
            </a:r>
            <a:r>
              <a:rPr lang="en-US" altLang="zh-TW" dirty="0" smtClean="0"/>
              <a:t>2em</a:t>
            </a:r>
          </a:p>
          <a:p>
            <a:pPr lvl="1"/>
            <a:r>
              <a:rPr lang="zh-TW" altLang="en-US" dirty="0" smtClean="0"/>
              <a:t>對其方式，請用分散對齊的設定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14" y="960583"/>
            <a:ext cx="3823136" cy="54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0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框線設定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22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邊框樣式</a:t>
            </a:r>
            <a:r>
              <a:rPr lang="en-US" altLang="zh-TW" dirty="0" smtClean="0"/>
              <a:t>(border-Style)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Border-style</a:t>
            </a:r>
            <a:r>
              <a:rPr lang="zh-TW" altLang="en-US" dirty="0" smtClean="0"/>
              <a:t>主要用來設定框線的樣式屬性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708" y="612346"/>
            <a:ext cx="2504507" cy="5569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4697" y="2357999"/>
            <a:ext cx="609600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#sec1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solid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#sec2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dotted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#sec3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dashed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#sec4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#sec5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groove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#sec6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ridge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#sec7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inset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#sec8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hidden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46215" y="6469029"/>
            <a:ext cx="351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sample_CSS_BOX_borderStyle.html</a:t>
            </a:r>
          </a:p>
        </p:txBody>
      </p:sp>
    </p:spTree>
    <p:extLst>
      <p:ext uri="{BB962C8B-B14F-4D97-AF65-F5344CB8AC3E}">
        <p14:creationId xmlns:p14="http://schemas.microsoft.com/office/powerpoint/2010/main" val="155158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框線寬度</a:t>
            </a:r>
            <a:r>
              <a:rPr lang="en-US" altLang="zh-TW" dirty="0" smtClean="0"/>
              <a:t>(border-width)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215537"/>
            <a:ext cx="10131425" cy="4276726"/>
          </a:xfrm>
        </p:spPr>
        <p:txBody>
          <a:bodyPr/>
          <a:lstStyle/>
          <a:p>
            <a:r>
              <a:rPr lang="en-US" altLang="zh-TW" dirty="0" smtClean="0"/>
              <a:t>Border-width </a:t>
            </a:r>
            <a:r>
              <a:rPr lang="zh-TW" altLang="en-US" dirty="0" smtClean="0"/>
              <a:t>主要用來控制邊框的寬度，屬性值可用像素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px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為單位</a:t>
            </a:r>
            <a:endParaRPr lang="en-US" altLang="zh-TW" dirty="0" smtClean="0"/>
          </a:p>
          <a:p>
            <a:r>
              <a:rPr lang="zh-TW" altLang="en-US" dirty="0" smtClean="0"/>
              <a:t>框線的寬度，不能用百分比為單位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38" y="2127582"/>
            <a:ext cx="3198757" cy="41188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41" y="2255554"/>
            <a:ext cx="2906957" cy="38628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02235" y="6488668"/>
            <a:ext cx="358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sample_CSS_BOX_borde-width.html</a:t>
            </a:r>
          </a:p>
        </p:txBody>
      </p:sp>
    </p:spTree>
    <p:extLst>
      <p:ext uri="{BB962C8B-B14F-4D97-AF65-F5344CB8AC3E}">
        <p14:creationId xmlns:p14="http://schemas.microsoft.com/office/powerpoint/2010/main" val="174823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框</a:t>
            </a:r>
            <a:r>
              <a:rPr lang="zh-TW" altLang="en-US" dirty="0" smtClean="0"/>
              <a:t>線顏色</a:t>
            </a:r>
            <a:r>
              <a:rPr lang="en-US" altLang="zh-TW" dirty="0" smtClean="0"/>
              <a:t>(Border-color)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border-color</a:t>
            </a:r>
            <a:r>
              <a:rPr lang="zh-TW" altLang="en-US" dirty="0" smtClean="0"/>
              <a:t>可定義所有的框線顏色</a:t>
            </a:r>
            <a:endParaRPr lang="en-US" altLang="zh-TW" dirty="0" smtClean="0"/>
          </a:p>
          <a:p>
            <a:r>
              <a:rPr lang="zh-TW" altLang="en-US" dirty="0" smtClean="0"/>
              <a:t>另外透過 </a:t>
            </a:r>
            <a:r>
              <a:rPr lang="en-US" altLang="zh-TW" dirty="0" smtClean="0"/>
              <a:t>border-top-color / border-bottom-color/border-left-color/border-right-color</a:t>
            </a:r>
            <a:r>
              <a:rPr lang="zh-TW" altLang="en-US" dirty="0" smtClean="0"/>
              <a:t>，可分別針對四邊設定不同的顏</a:t>
            </a:r>
            <a:r>
              <a:rPr lang="zh-TW" altLang="en-US" dirty="0"/>
              <a:t>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184" y="2536471"/>
            <a:ext cx="2378686" cy="40058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477" y="2769576"/>
            <a:ext cx="2387085" cy="35396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91490" y="6488668"/>
            <a:ext cx="3500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sample_CSS_BOX_borde-color.html</a:t>
            </a:r>
          </a:p>
        </p:txBody>
      </p:sp>
    </p:spTree>
    <p:extLst>
      <p:ext uri="{BB962C8B-B14F-4D97-AF65-F5344CB8AC3E}">
        <p14:creationId xmlns:p14="http://schemas.microsoft.com/office/powerpoint/2010/main" val="404773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更多框線設定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分別設定不同邊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框線設定，除了可設定全部的框線外，也可利用 </a:t>
            </a:r>
            <a:r>
              <a:rPr lang="en-US" altLang="zh-TW" dirty="0" smtClean="0"/>
              <a:t>border-top / border-left/border-bottom/border-right </a:t>
            </a:r>
            <a:r>
              <a:rPr lang="zh-TW" altLang="en-US" dirty="0" smtClean="0"/>
              <a:t>，分別設定要顯示的框線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327" y="2403018"/>
            <a:ext cx="2255165" cy="41507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05" y="2403018"/>
            <a:ext cx="2646118" cy="40906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22838" y="6488668"/>
            <a:ext cx="303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sample_CSS_BOX_border.html</a:t>
            </a:r>
          </a:p>
        </p:txBody>
      </p:sp>
    </p:spTree>
    <p:extLst>
      <p:ext uri="{BB962C8B-B14F-4D97-AF65-F5344CB8AC3E}">
        <p14:creationId xmlns:p14="http://schemas.microsoft.com/office/powerpoint/2010/main" val="358869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框線設定速記</a:t>
            </a:r>
            <a:r>
              <a:rPr lang="en-US" altLang="zh-TW" dirty="0" smtClean="0"/>
              <a:t>(border)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這個屬性，可讓你透過單一屬性的設定，一口氣指定粗細、樣式以及顏色</a:t>
            </a:r>
            <a:endParaRPr lang="en-US" altLang="zh-TW" dirty="0" smtClean="0"/>
          </a:p>
          <a:p>
            <a:r>
              <a:rPr lang="zh-TW" altLang="en-US" dirty="0" smtClean="0"/>
              <a:t>寫的時候，必須依照順序</a:t>
            </a:r>
            <a:r>
              <a:rPr lang="zh-TW" altLang="en-US" dirty="0"/>
              <a:t>填寫</a:t>
            </a:r>
          </a:p>
        </p:txBody>
      </p:sp>
      <p:sp>
        <p:nvSpPr>
          <p:cNvPr id="4" name="矩形 3"/>
          <p:cNvSpPr/>
          <p:nvPr/>
        </p:nvSpPr>
        <p:spPr>
          <a:xfrm>
            <a:off x="8387112" y="6488668"/>
            <a:ext cx="3804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sample_CSS_BOX_borderSettings.html</a:t>
            </a:r>
          </a:p>
        </p:txBody>
      </p:sp>
      <p:sp>
        <p:nvSpPr>
          <p:cNvPr id="5" name="矩形 4"/>
          <p:cNvSpPr/>
          <p:nvPr/>
        </p:nvSpPr>
        <p:spPr>
          <a:xfrm>
            <a:off x="2335823" y="2729943"/>
            <a:ext cx="4566140" cy="46166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92D050"/>
                </a:solidFill>
                <a:latin typeface="Comic Sans MS" panose="030F0702030302020204" pitchFamily="66" charset="0"/>
              </a:rPr>
              <a:t>  border</a:t>
            </a:r>
            <a:r>
              <a:rPr lang="en-US" altLang="zh-TW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  <a:r>
              <a:rPr lang="en-US" altLang="zh-TW" sz="2400" b="1" dirty="0">
                <a:solidFill>
                  <a:srgbClr val="0000CD"/>
                </a:solidFill>
                <a:latin typeface="Comic Sans MS" panose="030F0702030302020204" pitchFamily="66" charset="0"/>
              </a:rPr>
              <a:t> </a:t>
            </a:r>
            <a:r>
              <a:rPr lang="en-US" altLang="zh-TW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5px</a:t>
            </a:r>
            <a:r>
              <a:rPr lang="en-US" altLang="zh-TW" sz="2400" b="1" dirty="0">
                <a:solidFill>
                  <a:srgbClr val="0000CD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solid</a:t>
            </a:r>
            <a:r>
              <a:rPr lang="en-US" altLang="zh-TW" sz="2400" b="1" dirty="0">
                <a:solidFill>
                  <a:srgbClr val="92D05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red</a:t>
            </a:r>
            <a:r>
              <a:rPr lang="en-US" altLang="zh-TW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  <a:endParaRPr lang="zh-TW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48043" y="38077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18893" y="38077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樣式</a:t>
            </a:r>
            <a:endParaRPr lang="en-US" altLang="zh-TW" sz="2400" b="1" dirty="0" smtClean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51403" y="38077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8" idx="0"/>
          </p:cNvCxnSpPr>
          <p:nvPr/>
        </p:nvCxnSpPr>
        <p:spPr>
          <a:xfrm flipH="1" flipV="1">
            <a:off x="5738155" y="3233328"/>
            <a:ext cx="13358" cy="5744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5001175" y="3224133"/>
            <a:ext cx="17828" cy="5466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4176164" y="3224133"/>
            <a:ext cx="1" cy="51578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49" y="4302641"/>
            <a:ext cx="3286125" cy="1933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75" y="4718214"/>
            <a:ext cx="4305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0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框線角度</a:t>
            </a:r>
            <a:r>
              <a:rPr lang="en-US" altLang="zh-TW" dirty="0" smtClean="0"/>
              <a:t>(border-radius)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075268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此屬性主要在設定框線的角度，數值越大，框線角度越偏向圓角</a:t>
            </a:r>
            <a:endParaRPr lang="en-US" altLang="zh-TW" dirty="0" smtClean="0"/>
          </a:p>
          <a:p>
            <a:r>
              <a:rPr lang="zh-TW" altLang="en-US" dirty="0" smtClean="0"/>
              <a:t>由於有部分瀏覽器不支援此一屬性，因此在該瀏覽器上，我們依舊會看到直角的線條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58890" y="6488668"/>
            <a:ext cx="363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sample_CSS_BOX_borderradius.html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96" y="2211942"/>
            <a:ext cx="3798045" cy="41702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55" y="2420656"/>
            <a:ext cx="38862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框線角度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分別設定不同的角度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除了整體邊框的角度設計之外，也可分別進行設定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border-top-right-radius</a:t>
            </a:r>
          </a:p>
          <a:p>
            <a:pPr lvl="1"/>
            <a:r>
              <a:rPr lang="en-US" altLang="zh-TW" dirty="0" smtClean="0"/>
              <a:t>border-bottom-right-radius</a:t>
            </a:r>
          </a:p>
          <a:p>
            <a:pPr lvl="1"/>
            <a:r>
              <a:rPr lang="en-US" altLang="zh-TW" dirty="0" smtClean="0"/>
              <a:t>border-bottom-left-radius</a:t>
            </a:r>
          </a:p>
          <a:p>
            <a:pPr lvl="1"/>
            <a:r>
              <a:rPr lang="en-US" altLang="zh-TW" dirty="0" smtClean="0"/>
              <a:t>border-top-left-radius</a:t>
            </a:r>
          </a:p>
          <a:p>
            <a:r>
              <a:rPr lang="zh-TW" altLang="en-US" dirty="0" smtClean="0"/>
              <a:t>若不想寫那麼多，則可採用較簡便的寫法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7417" y="4352165"/>
            <a:ext cx="5622052" cy="46166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altLang="zh-TW" sz="2400" b="1" i="1" dirty="0">
                <a:solidFill>
                  <a:srgbClr val="92D050"/>
                </a:solidFill>
                <a:latin typeface="Consolas" panose="020B0609020204030204" pitchFamily="49" charset="0"/>
              </a:rPr>
              <a:t>border-radius</a:t>
            </a:r>
            <a:r>
              <a:rPr lang="sv-SE" altLang="zh-TW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: </a:t>
            </a:r>
            <a:r>
              <a:rPr lang="sv-SE" altLang="zh-TW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0px</a:t>
            </a:r>
            <a:r>
              <a:rPr lang="sv-SE" altLang="zh-TW" sz="24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5px </a:t>
            </a:r>
            <a:r>
              <a:rPr lang="sv-SE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25px</a:t>
            </a:r>
            <a:r>
              <a:rPr lang="sv-SE" altLang="zh-TW" sz="24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0px;</a:t>
            </a:r>
            <a:endParaRPr lang="sv-SE" altLang="zh-TW" sz="24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7454606" y="4875898"/>
            <a:ext cx="800219" cy="1036077"/>
            <a:chOff x="7454606" y="4808078"/>
            <a:chExt cx="800219" cy="1036077"/>
          </a:xfrm>
        </p:grpSpPr>
        <p:sp>
          <p:nvSpPr>
            <p:cNvPr id="7" name="文字方塊 6"/>
            <p:cNvSpPr txBox="1"/>
            <p:nvPr/>
          </p:nvSpPr>
          <p:spPr>
            <a:xfrm>
              <a:off x="7454606" y="538249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</a:t>
              </a:r>
              <a:endPara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" name="直線單箭頭接點 7"/>
            <p:cNvCxnSpPr>
              <a:stCxn id="7" idx="0"/>
            </p:cNvCxnSpPr>
            <p:nvPr/>
          </p:nvCxnSpPr>
          <p:spPr>
            <a:xfrm flipH="1" flipV="1">
              <a:off x="7841358" y="4808078"/>
              <a:ext cx="13358" cy="57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>
            <a:off x="5807106" y="4866703"/>
            <a:ext cx="800219" cy="1045272"/>
            <a:chOff x="5807106" y="4767115"/>
            <a:chExt cx="800219" cy="1045272"/>
          </a:xfrm>
        </p:grpSpPr>
        <p:sp>
          <p:nvSpPr>
            <p:cNvPr id="6" name="文字方塊 5"/>
            <p:cNvSpPr txBox="1"/>
            <p:nvPr/>
          </p:nvSpPr>
          <p:spPr>
            <a:xfrm>
              <a:off x="5807106" y="53507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右上</a:t>
              </a:r>
              <a:endParaRPr lang="en-US" altLang="zh-TW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" name="直線單箭頭接點 8"/>
            <p:cNvCxnSpPr>
              <a:stCxn id="6" idx="0"/>
            </p:cNvCxnSpPr>
            <p:nvPr/>
          </p:nvCxnSpPr>
          <p:spPr>
            <a:xfrm flipH="1" flipV="1">
              <a:off x="6189388" y="4767115"/>
              <a:ext cx="17828" cy="58360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5066304" y="4866702"/>
            <a:ext cx="800219" cy="1045273"/>
            <a:chOff x="5066304" y="4866702"/>
            <a:chExt cx="800219" cy="1045273"/>
          </a:xfrm>
        </p:grpSpPr>
        <p:sp>
          <p:nvSpPr>
            <p:cNvPr id="5" name="文字方塊 4"/>
            <p:cNvSpPr txBox="1"/>
            <p:nvPr/>
          </p:nvSpPr>
          <p:spPr>
            <a:xfrm>
              <a:off x="5066304" y="545031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左上</a:t>
              </a:r>
              <a:endPara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 flipV="1">
              <a:off x="5494425" y="4866702"/>
              <a:ext cx="1" cy="515788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>
            <a:off x="6546904" y="4875898"/>
            <a:ext cx="800219" cy="1036077"/>
            <a:chOff x="6546904" y="4820591"/>
            <a:chExt cx="800219" cy="1036077"/>
          </a:xfrm>
        </p:grpSpPr>
        <p:sp>
          <p:nvSpPr>
            <p:cNvPr id="11" name="文字方塊 10"/>
            <p:cNvSpPr txBox="1"/>
            <p:nvPr/>
          </p:nvSpPr>
          <p:spPr>
            <a:xfrm>
              <a:off x="6546904" y="539500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右下</a:t>
              </a:r>
              <a:endPara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11" idx="0"/>
            </p:cNvCxnSpPr>
            <p:nvPr/>
          </p:nvCxnSpPr>
          <p:spPr>
            <a:xfrm flipH="1" flipV="1">
              <a:off x="6933656" y="4820591"/>
              <a:ext cx="13358" cy="5744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08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框線角度</a:t>
            </a:r>
            <a:r>
              <a:rPr lang="en-US" altLang="zh-TW" dirty="0"/>
              <a:t>(</a:t>
            </a:r>
            <a:r>
              <a:rPr lang="zh-TW" altLang="en-US" dirty="0"/>
              <a:t>分別設定不同的角度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9" y="1400173"/>
            <a:ext cx="6143625" cy="4505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445" y="1962147"/>
            <a:ext cx="4686300" cy="3381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37406" y="6493414"/>
            <a:ext cx="363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sample_CSS_BOX_borderradius.html</a:t>
            </a:r>
          </a:p>
        </p:txBody>
      </p:sp>
    </p:spTree>
    <p:extLst>
      <p:ext uri="{BB962C8B-B14F-4D97-AF65-F5344CB8AC3E}">
        <p14:creationId xmlns:p14="http://schemas.microsoft.com/office/powerpoint/2010/main" val="355102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寬度與高度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1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 加上框線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請將個神奇寶貝的介紹加上框線</a:t>
            </a:r>
            <a:endParaRPr lang="en-US" altLang="zh-TW" dirty="0" smtClean="0"/>
          </a:p>
          <a:p>
            <a:r>
              <a:rPr lang="zh-TW" altLang="en-US" dirty="0" smtClean="0"/>
              <a:t>依據屬性不同，給予不同的框線顏色</a:t>
            </a:r>
            <a:endParaRPr lang="en-US" altLang="zh-TW" dirty="0" smtClean="0"/>
          </a:p>
          <a:p>
            <a:r>
              <a:rPr lang="zh-TW" altLang="en-US" dirty="0" smtClean="0"/>
              <a:t>框線的設定如下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請設定左下、右下各為圓角</a:t>
            </a:r>
            <a:r>
              <a:rPr lang="en-US" altLang="zh-TW" dirty="0" smtClean="0"/>
              <a:t>20px</a:t>
            </a:r>
          </a:p>
          <a:p>
            <a:pPr lvl="1"/>
            <a:r>
              <a:rPr lang="zh-TW" altLang="en-US" dirty="0" smtClean="0"/>
              <a:t>框線樣式請參考結果畫面所示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框線寬度設定為</a:t>
            </a:r>
            <a:r>
              <a:rPr lang="en-US" altLang="zh-TW" dirty="0" smtClean="0"/>
              <a:t>5px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5520"/>
          <a:stretch/>
        </p:blipFill>
        <p:spPr>
          <a:xfrm>
            <a:off x="6254401" y="230620"/>
            <a:ext cx="4792290" cy="62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7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邊界設定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692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邊界</a:t>
            </a:r>
            <a:r>
              <a:rPr lang="en-US" altLang="zh-TW" dirty="0" smtClean="0"/>
              <a:t>(Margin)</a:t>
            </a:r>
            <a:r>
              <a:rPr lang="zh-TW" altLang="en-US" dirty="0" smtClean="0"/>
              <a:t>與內距</a:t>
            </a:r>
            <a:r>
              <a:rPr lang="en-US" altLang="zh-TW" dirty="0" smtClean="0"/>
              <a:t>(Padding)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7831" y="1723292"/>
            <a:ext cx="9472003" cy="3760178"/>
          </a:xfrm>
          <a:solidFill>
            <a:schemeClr val="tx1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2376" y="2031023"/>
            <a:ext cx="6110654" cy="307730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61844" y="2189285"/>
            <a:ext cx="5838093" cy="27695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79883" y="2663336"/>
            <a:ext cx="4375640" cy="181268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Hello HTML</a:t>
            </a:r>
            <a:endParaRPr lang="zh-TW" altLang="en-US" sz="66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8299937" y="2189285"/>
            <a:ext cx="91440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99937" y="2663336"/>
            <a:ext cx="91440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752741" y="2189285"/>
            <a:ext cx="8792" cy="43920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331865" y="2012817"/>
            <a:ext cx="2236510" cy="9665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/>
                </a:solidFill>
              </a:rPr>
              <a:t>內距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(Padding)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/>
                </a:solidFill>
              </a:rPr>
              <a:t>文字到邊框的距離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2296988" y="2255027"/>
            <a:ext cx="8673" cy="66402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96348" y="2235344"/>
            <a:ext cx="15431" cy="70338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1134208" y="2606251"/>
            <a:ext cx="1109908" cy="1385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55572" y="3343564"/>
            <a:ext cx="2279897" cy="16589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1" dirty="0" smtClean="0">
                <a:solidFill>
                  <a:schemeClr val="tx1">
                    <a:lumMod val="95000"/>
                  </a:schemeClr>
                </a:solidFill>
              </a:rPr>
              <a:t>邊界</a:t>
            </a:r>
            <a:r>
              <a:rPr lang="en-US" altLang="zh-TW" sz="2000" b="1" dirty="0" smtClean="0">
                <a:solidFill>
                  <a:schemeClr val="tx1">
                    <a:lumMod val="95000"/>
                  </a:schemeClr>
                </a:solidFill>
              </a:rPr>
              <a:t>(Margin)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>
                    <a:lumMod val="95000"/>
                  </a:schemeClr>
                </a:solidFill>
              </a:rPr>
              <a:t>邊框到頁面或是上一個段落的的距離</a:t>
            </a:r>
            <a:endParaRPr lang="zh-TW" altLang="en-US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8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內距</a:t>
            </a:r>
            <a:r>
              <a:rPr lang="en-US" altLang="zh-TW" dirty="0" smtClean="0"/>
              <a:t>(Padding)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指定元素內容和邊框間的距離</a:t>
            </a:r>
            <a:endParaRPr lang="en-US" altLang="zh-TW" dirty="0" smtClean="0"/>
          </a:p>
          <a:p>
            <a:r>
              <a:rPr lang="zh-TW" altLang="en-US" dirty="0" smtClean="0"/>
              <a:t>通常採用</a:t>
            </a:r>
            <a:r>
              <a:rPr lang="en-US" altLang="zh-TW" dirty="0" err="1" smtClean="0"/>
              <a:t>px</a:t>
            </a:r>
            <a:r>
              <a:rPr lang="zh-TW" altLang="en-US" dirty="0" smtClean="0"/>
              <a:t>作為單位，但也可採用百分比與</a:t>
            </a:r>
            <a:r>
              <a:rPr lang="en-US" altLang="zh-TW" dirty="0" err="1" smtClean="0"/>
              <a:t>em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827" y="1482688"/>
            <a:ext cx="4125987" cy="49995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983" y="2487669"/>
            <a:ext cx="3237490" cy="39945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27837" y="6482256"/>
            <a:ext cx="326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sample_CSS_BOX_Paddings.html</a:t>
            </a:r>
          </a:p>
        </p:txBody>
      </p:sp>
    </p:spTree>
    <p:extLst>
      <p:ext uri="{BB962C8B-B14F-4D97-AF65-F5344CB8AC3E}">
        <p14:creationId xmlns:p14="http://schemas.microsoft.com/office/powerpoint/2010/main" val="242961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內距</a:t>
            </a:r>
            <a:r>
              <a:rPr lang="en-US" altLang="zh-TW" dirty="0"/>
              <a:t>(</a:t>
            </a:r>
            <a:r>
              <a:rPr lang="zh-TW" altLang="en-US" dirty="0"/>
              <a:t>分別設定不同的距離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除了整體邊框的角度設計之外，也可分別進行設定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padding-top</a:t>
            </a:r>
          </a:p>
          <a:p>
            <a:pPr lvl="1"/>
            <a:r>
              <a:rPr lang="en-US" altLang="zh-TW" dirty="0" smtClean="0"/>
              <a:t>padding-right</a:t>
            </a:r>
          </a:p>
          <a:p>
            <a:pPr lvl="1"/>
            <a:r>
              <a:rPr lang="en-US" altLang="zh-TW" dirty="0" smtClean="0"/>
              <a:t>padding-bottom</a:t>
            </a:r>
          </a:p>
          <a:p>
            <a:pPr lvl="1"/>
            <a:r>
              <a:rPr lang="en-US" altLang="zh-TW" dirty="0" smtClean="0"/>
              <a:t>padding-left</a:t>
            </a:r>
          </a:p>
          <a:p>
            <a:r>
              <a:rPr lang="zh-TW" altLang="en-US" dirty="0" smtClean="0"/>
              <a:t>若不想寫那麼多，則可採用較簡便的寫法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7417" y="4352165"/>
            <a:ext cx="4602542" cy="46166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altLang="zh-TW" sz="2400" b="1" i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padding</a:t>
            </a:r>
            <a:r>
              <a:rPr lang="sv-SE" altLang="zh-TW" sz="24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 </a:t>
            </a:r>
            <a:r>
              <a:rPr lang="sv-SE" altLang="zh-TW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0px</a:t>
            </a:r>
            <a:r>
              <a:rPr lang="sv-SE" altLang="zh-TW" sz="24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5px </a:t>
            </a:r>
            <a:r>
              <a:rPr lang="sv-SE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25px</a:t>
            </a:r>
            <a:r>
              <a:rPr lang="sv-SE" altLang="zh-TW" sz="24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0px;</a:t>
            </a:r>
            <a:endParaRPr lang="sv-SE" altLang="zh-TW" sz="24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632570" y="4894371"/>
            <a:ext cx="492443" cy="1036077"/>
            <a:chOff x="7454606" y="4808078"/>
            <a:chExt cx="492443" cy="1036077"/>
          </a:xfrm>
        </p:grpSpPr>
        <p:sp>
          <p:nvSpPr>
            <p:cNvPr id="7" name="文字方塊 6"/>
            <p:cNvSpPr txBox="1"/>
            <p:nvPr/>
          </p:nvSpPr>
          <p:spPr>
            <a:xfrm>
              <a:off x="7454606" y="538249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</a:t>
              </a:r>
              <a:endPara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 flipV="1">
              <a:off x="7694148" y="4808078"/>
              <a:ext cx="13358" cy="57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>
            <a:off x="5027743" y="4885176"/>
            <a:ext cx="492443" cy="1045272"/>
            <a:chOff x="5807106" y="4767115"/>
            <a:chExt cx="492443" cy="1045272"/>
          </a:xfrm>
        </p:grpSpPr>
        <p:sp>
          <p:nvSpPr>
            <p:cNvPr id="6" name="文字方塊 5"/>
            <p:cNvSpPr txBox="1"/>
            <p:nvPr/>
          </p:nvSpPr>
          <p:spPr>
            <a:xfrm>
              <a:off x="5807106" y="535072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</a:t>
              </a:r>
              <a:endParaRPr lang="en-US" altLang="zh-TW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 flipV="1">
              <a:off x="6044413" y="4767115"/>
              <a:ext cx="17828" cy="58360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4244268" y="4885175"/>
            <a:ext cx="492443" cy="1045273"/>
            <a:chOff x="5066304" y="4866702"/>
            <a:chExt cx="492443" cy="1045273"/>
          </a:xfrm>
        </p:grpSpPr>
        <p:sp>
          <p:nvSpPr>
            <p:cNvPr id="5" name="文字方塊 4"/>
            <p:cNvSpPr txBox="1"/>
            <p:nvPr/>
          </p:nvSpPr>
          <p:spPr>
            <a:xfrm>
              <a:off x="5066304" y="545031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</a:t>
              </a:r>
              <a:endPara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 flipV="1">
              <a:off x="5312525" y="4866702"/>
              <a:ext cx="1" cy="515788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>
            <a:off x="5724868" y="4894371"/>
            <a:ext cx="492443" cy="1036077"/>
            <a:chOff x="6546904" y="4820591"/>
            <a:chExt cx="492443" cy="1036077"/>
          </a:xfrm>
        </p:grpSpPr>
        <p:sp>
          <p:nvSpPr>
            <p:cNvPr id="11" name="文字方塊 10"/>
            <p:cNvSpPr txBox="1"/>
            <p:nvPr/>
          </p:nvSpPr>
          <p:spPr>
            <a:xfrm>
              <a:off x="6546904" y="539500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</a:t>
              </a:r>
              <a:endPara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H="1" flipV="1">
              <a:off x="6786446" y="4820591"/>
              <a:ext cx="13358" cy="5744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59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內距</a:t>
            </a:r>
            <a:r>
              <a:rPr lang="en-US" altLang="zh-TW" dirty="0"/>
              <a:t>(</a:t>
            </a:r>
            <a:r>
              <a:rPr lang="zh-TW" altLang="en-US" dirty="0"/>
              <a:t>分別設定不同</a:t>
            </a:r>
            <a:r>
              <a:rPr lang="zh-TW" altLang="en-US" dirty="0" smtClean="0"/>
              <a:t>的距</a:t>
            </a:r>
            <a:r>
              <a:rPr lang="zh-TW" altLang="en-US" dirty="0"/>
              <a:t>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402936"/>
            <a:ext cx="5237162" cy="35032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2402936"/>
            <a:ext cx="4086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88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邊界</a:t>
            </a:r>
            <a:r>
              <a:rPr lang="en-US" altLang="zh-TW" dirty="0" smtClean="0"/>
              <a:t>(Margin)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用來指定</a:t>
            </a:r>
            <a:r>
              <a:rPr lang="zh-TW" altLang="en-US" dirty="0"/>
              <a:t>個</a:t>
            </a:r>
            <a:r>
              <a:rPr lang="zh-TW" altLang="en-US" dirty="0" smtClean="0"/>
              <a:t>段落的距離</a:t>
            </a:r>
            <a:endParaRPr lang="en-US" altLang="zh-TW" dirty="0" smtClean="0"/>
          </a:p>
          <a:p>
            <a:r>
              <a:rPr lang="zh-TW" altLang="en-US" dirty="0" smtClean="0"/>
              <a:t>單位的部分通常以像素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px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來進行指定，但一樣通用</a:t>
            </a:r>
            <a:r>
              <a:rPr lang="en-US" altLang="zh-TW" dirty="0" err="1" smtClean="0"/>
              <a:t>em</a:t>
            </a:r>
            <a:r>
              <a:rPr lang="zh-TW" altLang="en-US" dirty="0" smtClean="0"/>
              <a:t>及百分比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29" y="2632363"/>
            <a:ext cx="3471088" cy="33038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64" y="3363408"/>
            <a:ext cx="2895600" cy="166687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156889" y="4008582"/>
            <a:ext cx="479766" cy="2757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544" y="2352359"/>
            <a:ext cx="3482520" cy="368897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7843785" y="3921126"/>
            <a:ext cx="479766" cy="2757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113593" y="6509883"/>
            <a:ext cx="3078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sample_CSS_BOX_margin.html</a:t>
            </a:r>
          </a:p>
        </p:txBody>
      </p:sp>
    </p:spTree>
    <p:extLst>
      <p:ext uri="{BB962C8B-B14F-4D97-AF65-F5344CB8AC3E}">
        <p14:creationId xmlns:p14="http://schemas.microsoft.com/office/powerpoint/2010/main" val="3262072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邊界</a:t>
            </a:r>
            <a:r>
              <a:rPr lang="en-US" altLang="zh-TW" dirty="0" smtClean="0"/>
              <a:t>(</a:t>
            </a:r>
            <a:r>
              <a:rPr lang="zh-TW" altLang="en-US" dirty="0"/>
              <a:t>分別設定不同的距離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除了整體邊框的角度設計之外，也可分別進行設定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margin-top</a:t>
            </a:r>
          </a:p>
          <a:p>
            <a:pPr lvl="1"/>
            <a:r>
              <a:rPr lang="en-US" altLang="zh-TW" dirty="0"/>
              <a:t>margin</a:t>
            </a:r>
            <a:r>
              <a:rPr lang="en-US" altLang="zh-TW" dirty="0" smtClean="0"/>
              <a:t>-right</a:t>
            </a:r>
          </a:p>
          <a:p>
            <a:pPr lvl="1"/>
            <a:r>
              <a:rPr lang="en-US" altLang="zh-TW" dirty="0" err="1" smtClean="0"/>
              <a:t>margig</a:t>
            </a:r>
            <a:r>
              <a:rPr lang="en-US" altLang="zh-TW" dirty="0" smtClean="0"/>
              <a:t>-bottom</a:t>
            </a:r>
          </a:p>
          <a:p>
            <a:pPr lvl="1"/>
            <a:r>
              <a:rPr lang="en-US" altLang="zh-TW" dirty="0" smtClean="0"/>
              <a:t>margin-left</a:t>
            </a:r>
          </a:p>
          <a:p>
            <a:r>
              <a:rPr lang="zh-TW" altLang="en-US" dirty="0" smtClean="0"/>
              <a:t>若不想寫那麼多，則可採用較簡便的寫法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7417" y="4352165"/>
            <a:ext cx="4432624" cy="46166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altLang="zh-TW" sz="2400" b="1" i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margin</a:t>
            </a:r>
            <a:r>
              <a:rPr lang="sv-SE" altLang="zh-TW" sz="24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 </a:t>
            </a:r>
            <a:r>
              <a:rPr lang="sv-SE" altLang="zh-TW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0px</a:t>
            </a:r>
            <a:r>
              <a:rPr lang="sv-SE" altLang="zh-TW" sz="24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5px </a:t>
            </a:r>
            <a:r>
              <a:rPr lang="sv-SE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25px</a:t>
            </a:r>
            <a:r>
              <a:rPr lang="sv-SE" altLang="zh-TW" sz="24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0px;</a:t>
            </a:r>
            <a:endParaRPr lang="sv-SE" altLang="zh-TW" sz="24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632570" y="4894371"/>
            <a:ext cx="492443" cy="1036077"/>
            <a:chOff x="7454606" y="4808078"/>
            <a:chExt cx="492443" cy="1036077"/>
          </a:xfrm>
        </p:grpSpPr>
        <p:sp>
          <p:nvSpPr>
            <p:cNvPr id="7" name="文字方塊 6"/>
            <p:cNvSpPr txBox="1"/>
            <p:nvPr/>
          </p:nvSpPr>
          <p:spPr>
            <a:xfrm>
              <a:off x="7454606" y="538249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</a:t>
              </a:r>
              <a:endPara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 flipV="1">
              <a:off x="7694148" y="4808078"/>
              <a:ext cx="13358" cy="57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>
            <a:off x="5027743" y="4885176"/>
            <a:ext cx="492443" cy="1045272"/>
            <a:chOff x="5807106" y="4767115"/>
            <a:chExt cx="492443" cy="1045272"/>
          </a:xfrm>
        </p:grpSpPr>
        <p:sp>
          <p:nvSpPr>
            <p:cNvPr id="6" name="文字方塊 5"/>
            <p:cNvSpPr txBox="1"/>
            <p:nvPr/>
          </p:nvSpPr>
          <p:spPr>
            <a:xfrm>
              <a:off x="5807106" y="535072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</a:t>
              </a:r>
              <a:endParaRPr lang="en-US" altLang="zh-TW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 flipV="1">
              <a:off x="6044413" y="4767115"/>
              <a:ext cx="17828" cy="58360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4244268" y="4885175"/>
            <a:ext cx="492443" cy="1045273"/>
            <a:chOff x="5066304" y="4866702"/>
            <a:chExt cx="492443" cy="1045273"/>
          </a:xfrm>
        </p:grpSpPr>
        <p:sp>
          <p:nvSpPr>
            <p:cNvPr id="5" name="文字方塊 4"/>
            <p:cNvSpPr txBox="1"/>
            <p:nvPr/>
          </p:nvSpPr>
          <p:spPr>
            <a:xfrm>
              <a:off x="5066304" y="545031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</a:t>
              </a:r>
              <a:endPara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 flipV="1">
              <a:off x="5312525" y="4866702"/>
              <a:ext cx="1" cy="515788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>
            <a:off x="5724868" y="4894371"/>
            <a:ext cx="492443" cy="1036077"/>
            <a:chOff x="6546904" y="4820591"/>
            <a:chExt cx="492443" cy="1036077"/>
          </a:xfrm>
        </p:grpSpPr>
        <p:sp>
          <p:nvSpPr>
            <p:cNvPr id="11" name="文字方塊 10"/>
            <p:cNvSpPr txBox="1"/>
            <p:nvPr/>
          </p:nvSpPr>
          <p:spPr>
            <a:xfrm>
              <a:off x="6546904" y="539500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</a:t>
              </a:r>
              <a:endPara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H="1" flipV="1">
              <a:off x="6786446" y="4820591"/>
              <a:ext cx="13358" cy="5744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658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邊界</a:t>
            </a:r>
            <a:r>
              <a:rPr lang="en-US" altLang="zh-TW" dirty="0"/>
              <a:t>(</a:t>
            </a:r>
            <a:r>
              <a:rPr lang="zh-TW" altLang="en-US" dirty="0"/>
              <a:t>分別設定不同的距離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70" y="1514475"/>
            <a:ext cx="3373294" cy="50234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59" y="327122"/>
            <a:ext cx="3996390" cy="627789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113593" y="6537909"/>
            <a:ext cx="3078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sample_CSS_BOX_margin.html</a:t>
            </a:r>
          </a:p>
        </p:txBody>
      </p:sp>
    </p:spTree>
    <p:extLst>
      <p:ext uri="{BB962C8B-B14F-4D97-AF65-F5344CB8AC3E}">
        <p14:creationId xmlns:p14="http://schemas.microsoft.com/office/powerpoint/2010/main" val="287315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置</a:t>
            </a:r>
            <a:r>
              <a:rPr lang="zh-TW" altLang="en-US" dirty="0" smtClean="0"/>
              <a:t>中對齊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910" y="1163493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有時因設計需要，必須將該元素放在網頁正中央，呈現置中對齊的狀態，可兩個參數</a:t>
            </a:r>
            <a:r>
              <a:rPr lang="en-US" altLang="zh-TW" sz="2400" dirty="0" smtClean="0">
                <a:solidFill>
                  <a:srgbClr val="FFFF00"/>
                </a:solidFill>
              </a:rPr>
              <a:t>margin-left</a:t>
            </a:r>
            <a:r>
              <a:rPr lang="zh-TW" altLang="en-US" sz="2400" dirty="0" smtClean="0">
                <a:solidFill>
                  <a:srgbClr val="FFFF00"/>
                </a:solidFill>
              </a:rPr>
              <a:t> 以及</a:t>
            </a:r>
            <a:r>
              <a:rPr lang="en-US" altLang="zh-TW" sz="2400" dirty="0" smtClean="0">
                <a:solidFill>
                  <a:srgbClr val="FFFF00"/>
                </a:solidFill>
              </a:rPr>
              <a:t>margin-right</a:t>
            </a:r>
            <a:r>
              <a:rPr lang="zh-TW" altLang="en-US" sz="2400" dirty="0" smtClean="0">
                <a:solidFill>
                  <a:srgbClr val="FFFF00"/>
                </a:solidFill>
              </a:rPr>
              <a:t>設定為</a:t>
            </a:r>
            <a:r>
              <a:rPr lang="en-US" altLang="zh-TW" sz="2400" dirty="0" smtClean="0">
                <a:solidFill>
                  <a:srgbClr val="FFFF00"/>
                </a:solidFill>
              </a:rPr>
              <a:t>auto</a:t>
            </a:r>
          </a:p>
          <a:p>
            <a:r>
              <a:rPr lang="zh-TW" altLang="en-US" dirty="0" smtClean="0"/>
              <a:t>但使用這個屬性之前，</a:t>
            </a:r>
            <a:r>
              <a:rPr lang="zh-TW" altLang="en-US" dirty="0" smtClean="0">
                <a:solidFill>
                  <a:srgbClr val="FFFF00"/>
                </a:solidFill>
              </a:rPr>
              <a:t>必須對元素進行寬度的設定</a:t>
            </a:r>
            <a:r>
              <a:rPr lang="zh-TW" altLang="en-US" dirty="0" smtClean="0"/>
              <a:t>，才可正常顯示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22" y="3121891"/>
            <a:ext cx="6023348" cy="26099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99" y="2736898"/>
            <a:ext cx="4162425" cy="3876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13593" y="6488668"/>
            <a:ext cx="3078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sample_CSS_BOX_center.html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31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寬度</a:t>
            </a:r>
            <a:r>
              <a:rPr lang="en-US" altLang="zh-TW" dirty="0" smtClean="0"/>
              <a:t>(Width)</a:t>
            </a:r>
            <a:r>
              <a:rPr lang="zh-TW" altLang="en-US" dirty="0" smtClean="0"/>
              <a:t>與高度</a:t>
            </a:r>
            <a:r>
              <a:rPr lang="en-US" altLang="zh-TW" dirty="0" smtClean="0"/>
              <a:t>(height)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80719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在前面的幾個章節，我們已經清楚知道，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中大多數的元素，都是獨立的一個區塊</a:t>
            </a:r>
            <a:endParaRPr lang="en-US" altLang="zh-TW" dirty="0" smtClean="0"/>
          </a:p>
          <a:p>
            <a:r>
              <a:rPr lang="zh-TW" altLang="en-US" dirty="0" smtClean="0"/>
              <a:t>區塊的寬度可用 </a:t>
            </a:r>
            <a:r>
              <a:rPr lang="en-US" altLang="zh-TW" sz="2800" dirty="0" smtClean="0">
                <a:solidFill>
                  <a:srgbClr val="FFFF00"/>
                </a:solidFill>
              </a:rPr>
              <a:t>width</a:t>
            </a:r>
            <a:r>
              <a:rPr lang="zh-TW" altLang="en-US" sz="2800" dirty="0" smtClean="0">
                <a:solidFill>
                  <a:srgbClr val="FFFF00"/>
                </a:solidFill>
              </a:rPr>
              <a:t>，</a:t>
            </a:r>
            <a:r>
              <a:rPr lang="zh-TW" altLang="en-US" dirty="0"/>
              <a:t>高度用</a:t>
            </a:r>
            <a:r>
              <a:rPr lang="zh-TW" altLang="en-US" sz="2800" dirty="0" smtClean="0">
                <a:solidFill>
                  <a:srgbClr val="FFFF00"/>
                </a:solidFill>
              </a:rPr>
              <a:t> </a:t>
            </a:r>
            <a:r>
              <a:rPr lang="en-US" altLang="zh-TW" sz="2800" dirty="0" smtClean="0">
                <a:solidFill>
                  <a:srgbClr val="FFFF00"/>
                </a:solidFill>
              </a:rPr>
              <a:t>Height</a:t>
            </a:r>
          </a:p>
          <a:p>
            <a:r>
              <a:rPr lang="zh-TW" altLang="en-US" dirty="0"/>
              <a:t>單位</a:t>
            </a:r>
            <a:r>
              <a:rPr lang="zh-TW" altLang="en-US" dirty="0" smtClean="0"/>
              <a:t>的部分</a:t>
            </a:r>
            <a:r>
              <a:rPr lang="zh-TW" altLang="en-US" dirty="0"/>
              <a:t>，可用</a:t>
            </a:r>
            <a:r>
              <a:rPr lang="en-US" altLang="zh-TW" sz="2800" dirty="0" err="1" smtClean="0">
                <a:solidFill>
                  <a:srgbClr val="FFFF00"/>
                </a:solidFill>
              </a:rPr>
              <a:t>px</a:t>
            </a:r>
            <a:r>
              <a:rPr lang="zh-TW" altLang="en-US" sz="2800" dirty="0" smtClean="0">
                <a:solidFill>
                  <a:srgbClr val="FFFF00"/>
                </a:solidFill>
              </a:rPr>
              <a:t>、</a:t>
            </a:r>
            <a:r>
              <a:rPr lang="en-US" altLang="zh-TW" sz="2800" dirty="0" err="1" smtClean="0">
                <a:solidFill>
                  <a:srgbClr val="FFFF00"/>
                </a:solidFill>
              </a:rPr>
              <a:t>em</a:t>
            </a:r>
            <a:r>
              <a:rPr lang="zh-TW" altLang="en-US" sz="2800" dirty="0" smtClean="0">
                <a:solidFill>
                  <a:srgbClr val="FFFF00"/>
                </a:solidFill>
              </a:rPr>
              <a:t>與百分比</a:t>
            </a:r>
            <a:endParaRPr lang="en-US" altLang="zh-TW" sz="2800" dirty="0" smtClean="0">
              <a:solidFill>
                <a:srgbClr val="FFFF00"/>
              </a:solidFill>
            </a:endParaRPr>
          </a:p>
          <a:p>
            <a:r>
              <a:rPr lang="zh-TW" altLang="en-US" dirty="0"/>
              <a:t>使用各種單位請注意以下特性：</a:t>
            </a:r>
            <a:endParaRPr lang="en-US" altLang="zh-TW" dirty="0"/>
          </a:p>
          <a:p>
            <a:pPr lvl="1"/>
            <a:r>
              <a:rPr lang="zh-TW" altLang="en-US" dirty="0"/>
              <a:t>百分比：方框尺寸，與瀏覽器視窗是有關係的，且若方框被定義</a:t>
            </a:r>
            <a:r>
              <a:rPr lang="zh-TW" altLang="en-US" dirty="0" smtClean="0"/>
              <a:t>在另一個框當中那其大小會受到依附的方框大小所影響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像素</a:t>
            </a:r>
            <a:r>
              <a:rPr lang="en-US" altLang="zh-TW" dirty="0" smtClean="0"/>
              <a:t>(PX)</a:t>
            </a:r>
            <a:r>
              <a:rPr lang="zh-TW" altLang="en-US" dirty="0" smtClean="0"/>
              <a:t>：可精確控制方框大小，但隨著螢幕解析度或是視窗大小改變，很可能會發生跑版的情形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Em</a:t>
            </a:r>
            <a:r>
              <a:rPr lang="zh-TW" altLang="en-US" dirty="0" smtClean="0"/>
              <a:t>：方框尺寸根據容器大小所決定，</a:t>
            </a:r>
            <a:endParaRPr lang="en-US" altLang="zh-TW" dirty="0" smtClean="0"/>
          </a:p>
          <a:p>
            <a:r>
              <a:rPr lang="zh-TW" altLang="en-US" dirty="0" smtClean="0"/>
              <a:t>由於近來螢幕尺寸的複雜性提高，因此設計時，多半會建議採用百分比或是</a:t>
            </a:r>
            <a:r>
              <a:rPr lang="en-US" altLang="zh-TW" dirty="0" err="1" smtClean="0"/>
              <a:t>em</a:t>
            </a:r>
            <a:r>
              <a:rPr lang="zh-TW" altLang="en-US" dirty="0" smtClean="0"/>
              <a:t>進行單位設定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614718" y="2022231"/>
            <a:ext cx="4129481" cy="132343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92D050"/>
                </a:solidFill>
                <a:latin typeface="Courier" pitchFamily="-102" charset="0"/>
              </a:defRPr>
            </a:lvl1pPr>
          </a:lstStyle>
          <a:p>
            <a:r>
              <a:rPr lang="en-US" altLang="zh-TW" sz="2000" dirty="0" smtClean="0"/>
              <a:t>Span{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width:</a:t>
            </a:r>
            <a:r>
              <a:rPr lang="en-US" altLang="zh-TW" sz="2000" dirty="0" smtClean="0"/>
              <a:t>“</a:t>
            </a:r>
            <a:r>
              <a:rPr lang="en-US" altLang="zh-TW" sz="2000" dirty="0" smtClean="0">
                <a:solidFill>
                  <a:srgbClr val="FFFF00"/>
                </a:solidFill>
              </a:rPr>
              <a:t>300px</a:t>
            </a:r>
            <a:r>
              <a:rPr lang="en-US" altLang="zh-TW" sz="2000" dirty="0" smtClean="0"/>
              <a:t>”;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Height</a:t>
            </a:r>
            <a:r>
              <a:rPr lang="en-US" altLang="zh-TW" sz="2000" dirty="0" smtClean="0"/>
              <a:t>:</a:t>
            </a:r>
            <a:r>
              <a:rPr lang="en-US" altLang="zh-TW" sz="2000" dirty="0" smtClean="0">
                <a:solidFill>
                  <a:srgbClr val="FFFF00"/>
                </a:solidFill>
              </a:rPr>
              <a:t>400px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60024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 加上距離設定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84201" y="1265093"/>
            <a:ext cx="5918199" cy="506181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延續上一個練習，請幫區塊加入距離的設定</a:t>
            </a:r>
            <a:endParaRPr lang="en-US" altLang="zh-TW" dirty="0" smtClean="0"/>
          </a:p>
          <a:p>
            <a:r>
              <a:rPr lang="zh-TW" altLang="en-US" dirty="0" smtClean="0"/>
              <a:t>所有網頁內容設定為</a:t>
            </a:r>
            <a:r>
              <a:rPr lang="zh-TW" altLang="en-US" dirty="0"/>
              <a:t>置中</a:t>
            </a:r>
            <a:r>
              <a:rPr lang="zh-TW" altLang="en-US" dirty="0" smtClean="0"/>
              <a:t>對齊</a:t>
            </a:r>
            <a:endParaRPr lang="en-US" altLang="zh-TW" dirty="0" smtClean="0"/>
          </a:p>
          <a:p>
            <a:r>
              <a:rPr lang="zh-TW" altLang="en-US" dirty="0" smtClean="0"/>
              <a:t>各神奇寶貝介紹的區塊垂直距離為</a:t>
            </a:r>
            <a:r>
              <a:rPr lang="en-US" altLang="zh-TW" dirty="0" smtClean="0"/>
              <a:t>2em</a:t>
            </a:r>
          </a:p>
          <a:p>
            <a:r>
              <a:rPr lang="zh-TW" altLang="en-US" dirty="0" smtClean="0"/>
              <a:t>內文的距離設定如下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上方：</a:t>
            </a:r>
            <a:r>
              <a:rPr lang="en-US" altLang="zh-TW" dirty="0" smtClean="0"/>
              <a:t>0px </a:t>
            </a:r>
          </a:p>
          <a:p>
            <a:pPr lvl="1"/>
            <a:r>
              <a:rPr lang="zh-TW" altLang="en-US" dirty="0" smtClean="0"/>
              <a:t>右邊與左邊：</a:t>
            </a:r>
            <a:r>
              <a:rPr lang="en-US" altLang="zh-TW" dirty="0" smtClean="0"/>
              <a:t>3em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下方：</a:t>
            </a:r>
            <a:r>
              <a:rPr lang="en-US" altLang="zh-TW" dirty="0" smtClean="0"/>
              <a:t>2em</a:t>
            </a:r>
          </a:p>
          <a:p>
            <a:pPr lvl="1"/>
            <a:r>
              <a:rPr lang="zh-TW" altLang="en-US" dirty="0" smtClean="0"/>
              <a:t>小標題與內文說明距離 </a:t>
            </a:r>
            <a:r>
              <a:rPr lang="en-US" altLang="zh-TW" dirty="0" smtClean="0"/>
              <a:t>1em</a:t>
            </a:r>
          </a:p>
          <a:p>
            <a:r>
              <a:rPr lang="zh-TW" altLang="en-US" dirty="0"/>
              <a:t>請根據各神奇寶貝的不同，給予不同的框線顏色顏色分別為</a:t>
            </a:r>
            <a:r>
              <a:rPr lang="en-US" altLang="zh-TW" dirty="0"/>
              <a:t>purple</a:t>
            </a:r>
            <a:r>
              <a:rPr lang="zh-TW" altLang="en-US" dirty="0"/>
              <a:t>、</a:t>
            </a:r>
            <a:r>
              <a:rPr lang="en-US" altLang="zh-TW" dirty="0"/>
              <a:t>goldenrod</a:t>
            </a:r>
            <a:r>
              <a:rPr lang="zh-TW" altLang="en-US" dirty="0"/>
              <a:t>、</a:t>
            </a:r>
            <a:r>
              <a:rPr lang="en-US" altLang="zh-TW" dirty="0" err="1"/>
              <a:t>cornflowerblue</a:t>
            </a:r>
            <a:r>
              <a:rPr lang="zh-TW" altLang="en-US" dirty="0"/>
              <a:t>，竟並將框線加粗為</a:t>
            </a:r>
            <a:r>
              <a:rPr lang="en-US" altLang="zh-TW" dirty="0"/>
              <a:t>5px</a:t>
            </a:r>
          </a:p>
          <a:p>
            <a:r>
              <a:rPr lang="zh-TW" altLang="en-US" dirty="0" smtClean="0"/>
              <a:t>將各神奇寶貝的名稱，利用框線屬性，加上底線，顏色設定與框線顏色相同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213" y="748146"/>
            <a:ext cx="3913888" cy="52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4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顯示設定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22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更改行內</a:t>
            </a:r>
            <a:r>
              <a:rPr lang="en-US" altLang="zh-TW" dirty="0" smtClean="0"/>
              <a:t>/</a:t>
            </a:r>
            <a:r>
              <a:rPr lang="zh-TW" altLang="en-US" dirty="0" smtClean="0"/>
              <a:t>區塊的顯示狀態</a:t>
            </a:r>
            <a:r>
              <a:rPr lang="en-US" altLang="zh-TW" dirty="0" smtClean="0"/>
              <a:t>(display)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292802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將行內屬性轉換為區塊的方式，多用在項目元素，在使用上大都應用在網頁當中的選單</a:t>
            </a:r>
            <a:endParaRPr lang="en-US" altLang="zh-TW" dirty="0" smtClean="0"/>
          </a:p>
          <a:p>
            <a:r>
              <a:rPr lang="zh-TW" altLang="en-US" dirty="0" smtClean="0"/>
              <a:t>其屬性共有三種：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Inlink</a:t>
            </a:r>
            <a:r>
              <a:rPr lang="zh-TW" altLang="en-US" dirty="0" smtClean="0"/>
              <a:t>：以區塊層級顯示行內元素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Block</a:t>
            </a:r>
            <a:r>
              <a:rPr lang="zh-TW" altLang="en-US" dirty="0" smtClean="0"/>
              <a:t>：使行內圓入表現出區塊元素的行</a:t>
            </a:r>
            <a:r>
              <a:rPr lang="zh-TW" altLang="en-US" dirty="0"/>
              <a:t>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inline-block</a:t>
            </a:r>
            <a:r>
              <a:rPr lang="zh-TW" altLang="en-US" dirty="0" smtClean="0"/>
              <a:t>：區塊層級元素和行內元素一樣流動，但是依然保持區塊元素的特性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None</a:t>
            </a:r>
            <a:r>
              <a:rPr lang="zh-TW" altLang="en-US" dirty="0" smtClean="0"/>
              <a:t>：將元素在網頁中隱藏起</a:t>
            </a:r>
            <a:r>
              <a:rPr lang="zh-TW" altLang="en-US" dirty="0"/>
              <a:t>來</a:t>
            </a:r>
          </a:p>
        </p:txBody>
      </p:sp>
    </p:spTree>
    <p:extLst>
      <p:ext uri="{BB962C8B-B14F-4D97-AF65-F5344CB8AC3E}">
        <p14:creationId xmlns:p14="http://schemas.microsoft.com/office/powerpoint/2010/main" val="817951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更改行內</a:t>
            </a:r>
            <a:r>
              <a:rPr lang="en-US" altLang="zh-TW" dirty="0"/>
              <a:t>/</a:t>
            </a:r>
            <a:r>
              <a:rPr lang="zh-TW" altLang="en-US" dirty="0"/>
              <a:t>區塊的顯示狀態</a:t>
            </a:r>
            <a:r>
              <a:rPr lang="en-US" altLang="zh-TW" dirty="0"/>
              <a:t>(display)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19" y="1780236"/>
            <a:ext cx="2978215" cy="4570596"/>
          </a:xfrm>
          <a:prstGeom prst="rect">
            <a:avLst/>
          </a:prstGeom>
        </p:spPr>
      </p:pic>
      <p:sp>
        <p:nvSpPr>
          <p:cNvPr id="7" name="十字形 6"/>
          <p:cNvSpPr/>
          <p:nvPr/>
        </p:nvSpPr>
        <p:spPr>
          <a:xfrm>
            <a:off x="3498234" y="3846063"/>
            <a:ext cx="441398" cy="438943"/>
          </a:xfrm>
          <a:prstGeom prst="plus">
            <a:avLst>
              <a:gd name="adj" fmla="val 376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7067195" y="3846063"/>
            <a:ext cx="581890" cy="438943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73" y="2836882"/>
            <a:ext cx="4041454" cy="245730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r="16177"/>
          <a:stretch/>
        </p:blipFill>
        <p:spPr>
          <a:xfrm>
            <a:off x="3939632" y="1894628"/>
            <a:ext cx="2977110" cy="434181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135815" y="6488668"/>
            <a:ext cx="3008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sample_CSS_Box_display.html</a:t>
            </a:r>
          </a:p>
        </p:txBody>
      </p:sp>
    </p:spTree>
    <p:extLst>
      <p:ext uri="{BB962C8B-B14F-4D97-AF65-F5344CB8AC3E}">
        <p14:creationId xmlns:p14="http://schemas.microsoft.com/office/powerpoint/2010/main" val="319698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隱藏元素</a:t>
            </a:r>
            <a:r>
              <a:rPr lang="en-US" altLang="zh-TW" dirty="0" smtClean="0"/>
              <a:t>(Visibility)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將指定的元素在網頁上隱藏</a:t>
            </a:r>
            <a:endParaRPr lang="en-US" altLang="zh-TW" dirty="0" smtClean="0"/>
          </a:p>
          <a:p>
            <a:r>
              <a:rPr lang="zh-TW" altLang="en-US" dirty="0" smtClean="0"/>
              <a:t>在設定隱藏後，該位置會呈現空白，若不想呈現空白，則可採用</a:t>
            </a:r>
            <a:r>
              <a:rPr lang="en-US" altLang="zh-TW" dirty="0" smtClean="0"/>
              <a:t>display</a:t>
            </a:r>
            <a:r>
              <a:rPr lang="zh-TW" altLang="en-US" dirty="0" smtClean="0"/>
              <a:t>來進行設定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3" y="3831432"/>
            <a:ext cx="5268481" cy="15189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32715"/>
          <a:stretch/>
        </p:blipFill>
        <p:spPr>
          <a:xfrm>
            <a:off x="1227563" y="2653363"/>
            <a:ext cx="3951437" cy="284941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3833809" y="4078071"/>
            <a:ext cx="233608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4082473" y="4876800"/>
            <a:ext cx="2235200" cy="1939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46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Box</a:t>
            </a:r>
            <a:r>
              <a:rPr lang="zh-TW" altLang="en-US" dirty="0" smtClean="0"/>
              <a:t>陰影設定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6903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陰影設定</a:t>
            </a:r>
            <a:r>
              <a:rPr lang="en-US" altLang="zh-TW" dirty="0" smtClean="0"/>
              <a:t>(box-shadow)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Box </a:t>
            </a:r>
            <a:r>
              <a:rPr lang="en-US" altLang="zh-TW" dirty="0" err="1" smtClean="0"/>
              <a:t>shasow</a:t>
            </a:r>
            <a:r>
              <a:rPr lang="zh-TW" altLang="en-US" dirty="0" smtClean="0"/>
              <a:t>可在方框的四周增加陰影的設定，與 </a:t>
            </a:r>
            <a:r>
              <a:rPr lang="en-US" altLang="zh-TW" dirty="0" smtClean="0"/>
              <a:t>Text-shadow</a:t>
            </a:r>
            <a:r>
              <a:rPr lang="zh-TW" altLang="en-US" dirty="0" smtClean="0"/>
              <a:t>的屬性一樣</a:t>
            </a:r>
            <a:endParaRPr lang="en-US" altLang="zh-TW" dirty="0" smtClean="0"/>
          </a:p>
          <a:p>
            <a:r>
              <a:rPr lang="zh-TW" altLang="en-US" dirty="0" smtClean="0"/>
              <a:t>他至少必須要有兩個值，加上一個顏色，若未設定顏色則預設為黑色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821295" y="2853277"/>
            <a:ext cx="6349110" cy="5847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92D050"/>
                </a:solidFill>
              </a:rPr>
              <a:t> box-shadow: </a:t>
            </a:r>
            <a:r>
              <a:rPr lang="zh-TW" altLang="en-US" sz="3200" b="1" dirty="0">
                <a:solidFill>
                  <a:srgbClr val="FFFF00"/>
                </a:solidFill>
              </a:rPr>
              <a:t>10px</a:t>
            </a:r>
            <a:r>
              <a:rPr lang="zh-TW" altLang="en-US" sz="3200" b="1" dirty="0"/>
              <a:t> </a:t>
            </a:r>
            <a:r>
              <a:rPr lang="zh-TW" altLang="en-US" sz="3200" b="1" dirty="0" smtClean="0"/>
              <a:t>  </a:t>
            </a:r>
            <a:r>
              <a:rPr lang="zh-TW" altLang="en-US" sz="3200" b="1" dirty="0" smtClean="0">
                <a:solidFill>
                  <a:srgbClr val="00B0F0"/>
                </a:solidFill>
              </a:rPr>
              <a:t>10</a:t>
            </a:r>
            <a:r>
              <a:rPr lang="zh-TW" altLang="en-US" sz="3200" b="1" dirty="0">
                <a:solidFill>
                  <a:srgbClr val="00B0F0"/>
                </a:solidFill>
              </a:rPr>
              <a:t>p</a:t>
            </a:r>
            <a:r>
              <a:rPr lang="zh-TW" altLang="en-US" sz="3200" b="1" dirty="0" smtClean="0">
                <a:solidFill>
                  <a:srgbClr val="00B0F0"/>
                </a:solidFill>
              </a:rPr>
              <a:t>x</a:t>
            </a:r>
            <a:r>
              <a:rPr lang="zh-TW" altLang="en-US" sz="3200" b="1" dirty="0" smtClean="0"/>
              <a:t>  </a:t>
            </a:r>
            <a:r>
              <a:rPr lang="en-US" altLang="zh-TW" sz="3200" b="1" dirty="0" smtClean="0">
                <a:solidFill>
                  <a:schemeClr val="tx1"/>
                </a:solidFill>
              </a:rPr>
              <a:t>20px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red</a:t>
            </a:r>
            <a:r>
              <a:rPr lang="zh-TW" altLang="en-US" sz="3200" b="1" dirty="0" smtClean="0"/>
              <a:t>;</a:t>
            </a:r>
            <a:endParaRPr lang="zh-TW" altLang="en-US" sz="3200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5308220" y="3460735"/>
            <a:ext cx="800219" cy="1045272"/>
            <a:chOff x="5723618" y="4699296"/>
            <a:chExt cx="800219" cy="1045272"/>
          </a:xfrm>
        </p:grpSpPr>
        <p:sp>
          <p:nvSpPr>
            <p:cNvPr id="6" name="文字方塊 5"/>
            <p:cNvSpPr txBox="1"/>
            <p:nvPr/>
          </p:nvSpPr>
          <p:spPr>
            <a:xfrm>
              <a:off x="5723618" y="528290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垂直</a:t>
              </a:r>
              <a:endParaRPr lang="en-US" altLang="zh-TW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 flipV="1">
              <a:off x="6114813" y="4699296"/>
              <a:ext cx="17828" cy="58360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089103" y="3460735"/>
            <a:ext cx="800219" cy="1045273"/>
            <a:chOff x="4793813" y="4859854"/>
            <a:chExt cx="800219" cy="1045273"/>
          </a:xfrm>
        </p:grpSpPr>
        <p:sp>
          <p:nvSpPr>
            <p:cNvPr id="9" name="文字方塊 8"/>
            <p:cNvSpPr txBox="1"/>
            <p:nvPr/>
          </p:nvSpPr>
          <p:spPr>
            <a:xfrm>
              <a:off x="4793813" y="54434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水</a:t>
              </a:r>
              <a:r>
                <a:rPr lang="zh-TW" altLang="en-US" sz="2400" b="1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</a:t>
              </a:r>
              <a:endPara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 flipV="1">
              <a:off x="5193922" y="4859854"/>
              <a:ext cx="1" cy="515788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7243933" y="3426802"/>
            <a:ext cx="800219" cy="1036077"/>
            <a:chOff x="6546904" y="4820591"/>
            <a:chExt cx="800219" cy="1036077"/>
          </a:xfrm>
        </p:grpSpPr>
        <p:sp>
          <p:nvSpPr>
            <p:cNvPr id="12" name="文字方塊 11"/>
            <p:cNvSpPr txBox="1"/>
            <p:nvPr/>
          </p:nvSpPr>
          <p:spPr>
            <a:xfrm>
              <a:off x="6546904" y="539500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顏色</a:t>
              </a:r>
              <a:endPara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H="1" flipV="1">
              <a:off x="6940334" y="4820591"/>
              <a:ext cx="13358" cy="5744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>
            <a:off x="6108439" y="3458484"/>
            <a:ext cx="1415772" cy="1331435"/>
            <a:chOff x="6331204" y="4820591"/>
            <a:chExt cx="1415772" cy="1331435"/>
          </a:xfrm>
        </p:grpSpPr>
        <p:sp>
          <p:nvSpPr>
            <p:cNvPr id="17" name="文字方塊 16"/>
            <p:cNvSpPr txBox="1"/>
            <p:nvPr/>
          </p:nvSpPr>
          <p:spPr>
            <a:xfrm>
              <a:off x="6331204" y="56903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模糊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程度</a:t>
              </a:r>
              <a:endPara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H="1" flipV="1">
              <a:off x="6940334" y="4820591"/>
              <a:ext cx="13358" cy="57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559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陰影設定</a:t>
            </a:r>
            <a:r>
              <a:rPr lang="en-US" altLang="zh-TW" dirty="0"/>
              <a:t>(box-shadow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38" y="2331301"/>
            <a:ext cx="4038600" cy="1152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4" y="1727201"/>
            <a:ext cx="4917060" cy="19541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562" y="4368800"/>
            <a:ext cx="4791569" cy="21232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r="8585"/>
          <a:stretch/>
        </p:blipFill>
        <p:spPr>
          <a:xfrm>
            <a:off x="1152142" y="4814024"/>
            <a:ext cx="4127596" cy="13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63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4128" y="71683"/>
            <a:ext cx="10131425" cy="925844"/>
          </a:xfrm>
        </p:spPr>
        <p:txBody>
          <a:bodyPr/>
          <a:lstStyle/>
          <a:p>
            <a:r>
              <a:rPr lang="zh-TW" altLang="en-US" dirty="0" smtClean="0"/>
              <a:t>練習四 </a:t>
            </a:r>
            <a:r>
              <a:rPr lang="en-US" altLang="zh-TW" dirty="0" smtClean="0"/>
              <a:t>Display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67328" y="1168400"/>
            <a:ext cx="5511799" cy="56896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各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間的距離加大為</a:t>
            </a:r>
            <a:r>
              <a:rPr lang="en-US" altLang="zh-TW" dirty="0" smtClean="0"/>
              <a:t>5em</a:t>
            </a:r>
          </a:p>
          <a:p>
            <a:r>
              <a:rPr lang="zh-TW" altLang="en-US" dirty="0" smtClean="0"/>
              <a:t>在內文中新增一段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，作為選單</a:t>
            </a:r>
            <a:endParaRPr lang="en-US" altLang="zh-TW" dirty="0" smtClean="0"/>
          </a:p>
          <a:p>
            <a:pPr lvl="1"/>
            <a:r>
              <a:rPr lang="zh-TW" altLang="en-US" dirty="0"/>
              <a:t>選單的部分請用</a:t>
            </a:r>
            <a:r>
              <a:rPr lang="en-US" altLang="zh-TW" dirty="0"/>
              <a:t>inline-block</a:t>
            </a:r>
            <a:r>
              <a:rPr lang="zh-TW" altLang="en-US" dirty="0"/>
              <a:t>的方式呈現</a:t>
            </a:r>
            <a:endParaRPr lang="en-US" altLang="zh-TW" dirty="0"/>
          </a:p>
          <a:p>
            <a:pPr lvl="1"/>
            <a:r>
              <a:rPr lang="zh-TW" altLang="en-US" dirty="0"/>
              <a:t>選單間各項目距離為</a:t>
            </a:r>
            <a:r>
              <a:rPr lang="en-US" altLang="zh-TW" dirty="0" smtClean="0"/>
              <a:t>10px</a:t>
            </a:r>
          </a:p>
          <a:p>
            <a:pPr lvl="1"/>
            <a:r>
              <a:rPr lang="zh-TW" altLang="en-US" dirty="0"/>
              <a:t>滑鼠移到</a:t>
            </a:r>
            <a:r>
              <a:rPr lang="zh-TW" altLang="en-US" dirty="0" smtClean="0"/>
              <a:t>選單區塊時</a:t>
            </a:r>
            <a:r>
              <a:rPr lang="zh-TW" altLang="en-US" dirty="0"/>
              <a:t>，背影顏色不能有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選單區域的部分，高度設定為</a:t>
            </a:r>
            <a:r>
              <a:rPr lang="en-US" altLang="zh-TW" dirty="0" smtClean="0"/>
              <a:t>50px </a:t>
            </a:r>
            <a:r>
              <a:rPr lang="zh-TW" altLang="en-US" dirty="0" smtClean="0"/>
              <a:t>，並清除內距設定</a:t>
            </a:r>
            <a:endParaRPr lang="en-US" altLang="zh-TW" dirty="0" smtClean="0"/>
          </a:p>
          <a:p>
            <a:pPr lvl="1"/>
            <a:r>
              <a:rPr lang="zh-TW" altLang="en-US" dirty="0"/>
              <a:t>選單文字下方利用框線，產生需線的底線，寬度約</a:t>
            </a:r>
            <a:r>
              <a:rPr lang="en-US" altLang="zh-TW" dirty="0"/>
              <a:t>2px</a:t>
            </a:r>
          </a:p>
          <a:p>
            <a:pPr lvl="1"/>
            <a:r>
              <a:rPr lang="zh-TW" altLang="en-US" dirty="0" smtClean="0"/>
              <a:t>文字</a:t>
            </a:r>
            <a:r>
              <a:rPr lang="zh-TW" altLang="en-US" dirty="0"/>
              <a:t>的部分預設為粗體、灰色</a:t>
            </a:r>
            <a:r>
              <a:rPr lang="en-US" altLang="zh-TW" dirty="0"/>
              <a:t>(gray)</a:t>
            </a:r>
            <a:r>
              <a:rPr lang="zh-TW" altLang="en-US" dirty="0"/>
              <a:t>，當滑鼠一到文字上時，文字會變成紅色，並放大為</a:t>
            </a:r>
            <a:r>
              <a:rPr lang="en-US" altLang="zh-TW" dirty="0"/>
              <a:t>120</a:t>
            </a:r>
            <a:r>
              <a:rPr lang="en-US" altLang="zh-TW" dirty="0" smtClean="0"/>
              <a:t>%(</a:t>
            </a:r>
            <a:r>
              <a:rPr lang="zh-TW" altLang="en-US" dirty="0" smtClean="0"/>
              <a:t>不管有點過連結，顏色都一樣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點選各選單內容，會跳到該神奇寶貝的內容上</a:t>
            </a:r>
            <a:endParaRPr lang="en-US" altLang="zh-TW" dirty="0" smtClean="0"/>
          </a:p>
          <a:p>
            <a:r>
              <a:rPr lang="zh-TW" altLang="en-US" dirty="0" smtClean="0"/>
              <a:t>當滑鼠移到</a:t>
            </a:r>
            <a:r>
              <a:rPr lang="zh-TW" altLang="en-US" dirty="0"/>
              <a:t>各</a:t>
            </a:r>
            <a:r>
              <a:rPr lang="zh-TW" altLang="en-US" dirty="0" smtClean="0"/>
              <a:t>神奇寶貝的框框時，框框背景會變成</a:t>
            </a:r>
            <a:r>
              <a:rPr lang="en-US" altLang="zh-TW" dirty="0" err="1" smtClean="0"/>
              <a:t>lavenderblush</a:t>
            </a:r>
            <a:r>
              <a:rPr lang="zh-TW" altLang="en-US" dirty="0" smtClean="0"/>
              <a:t>，且會根據不同的神奇寶貝產生不同的框線陰影顏色</a:t>
            </a:r>
            <a:r>
              <a:rPr lang="en-US" altLang="zh-TW" dirty="0" smtClean="0"/>
              <a:t>(</a:t>
            </a:r>
            <a:r>
              <a:rPr lang="en-US" altLang="zh-TW" b="0" dirty="0" err="1" smtClean="0"/>
              <a:t>palevioletred</a:t>
            </a:r>
            <a:r>
              <a:rPr lang="zh-TW" altLang="en-US" b="0" dirty="0" smtClean="0"/>
              <a:t>、</a:t>
            </a:r>
            <a:r>
              <a:rPr lang="en-US" altLang="zh-TW" b="0" dirty="0" err="1" smtClean="0"/>
              <a:t>lightcoral</a:t>
            </a:r>
            <a:r>
              <a:rPr lang="zh-TW" altLang="en-US" b="0" dirty="0" smtClean="0"/>
              <a:t>、</a:t>
            </a:r>
            <a:r>
              <a:rPr lang="en-US" altLang="zh-TW" b="0" dirty="0" err="1" smtClean="0"/>
              <a:t>lightblue</a:t>
            </a:r>
            <a:r>
              <a:rPr lang="en-US" altLang="zh-TW" b="0" dirty="0" smtClean="0"/>
              <a:t>)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478" y="314037"/>
            <a:ext cx="4707947" cy="62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1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表格屬性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23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寬度</a:t>
            </a:r>
            <a:r>
              <a:rPr lang="en-US" altLang="zh-TW" dirty="0"/>
              <a:t>(Width)</a:t>
            </a:r>
            <a:r>
              <a:rPr lang="zh-TW" altLang="en-US" dirty="0"/>
              <a:t>與高度</a:t>
            </a:r>
            <a:r>
              <a:rPr lang="en-US" altLang="zh-TW" dirty="0"/>
              <a:t>(height)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6671" y="1250705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這是一個實際的例子，這範例當中，第一段並未設定寬度，第二段的文字給予</a:t>
            </a:r>
            <a:r>
              <a:rPr lang="en-US" altLang="zh-TW" dirty="0" smtClean="0"/>
              <a:t>50%</a:t>
            </a:r>
            <a:r>
              <a:rPr lang="zh-TW" altLang="en-US" dirty="0" smtClean="0"/>
              <a:t>的寬度</a:t>
            </a:r>
            <a:endParaRPr lang="en-US" altLang="zh-TW" dirty="0" smtClean="0"/>
          </a:p>
          <a:p>
            <a:r>
              <a:rPr lang="zh-TW" altLang="en-US" dirty="0" smtClean="0"/>
              <a:t>給予百分比的話，當畫面縮放，則寬度會依照畫面比例進行縮放，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7" y="2969913"/>
            <a:ext cx="10958491" cy="22716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097646" y="6479876"/>
            <a:ext cx="306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sample_CSS_Box_WandH.html</a:t>
            </a:r>
          </a:p>
        </p:txBody>
      </p:sp>
    </p:spTree>
    <p:extLst>
      <p:ext uri="{BB962C8B-B14F-4D97-AF65-F5344CB8AC3E}">
        <p14:creationId xmlns:p14="http://schemas.microsoft.com/office/powerpoint/2010/main" val="1177393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表格樣式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基本上表格樣式與</a:t>
            </a:r>
            <a:r>
              <a:rPr lang="en-US" altLang="zh-TW" dirty="0" smtClean="0"/>
              <a:t>Box Model</a:t>
            </a:r>
            <a:r>
              <a:rPr lang="zh-TW" altLang="en-US" dirty="0" smtClean="0"/>
              <a:t>多數的樣式都是通用的，因此可參考</a:t>
            </a:r>
            <a:r>
              <a:rPr lang="en-US" altLang="zh-TW" dirty="0" smtClean="0"/>
              <a:t>Box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的屬性來做應用即可</a:t>
            </a:r>
            <a:endParaRPr lang="en-US" altLang="zh-TW" dirty="0" smtClean="0"/>
          </a:p>
          <a:p>
            <a:r>
              <a:rPr lang="zh-TW" altLang="en-US" dirty="0" smtClean="0"/>
              <a:t>以下列舉部分表格設定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Width:</a:t>
            </a:r>
            <a:r>
              <a:rPr lang="zh-TW" altLang="en-US" dirty="0" smtClean="0"/>
              <a:t>設定寬度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Padding</a:t>
            </a:r>
            <a:r>
              <a:rPr lang="zh-TW" altLang="en-US" dirty="0" smtClean="0"/>
              <a:t>：表格內容與邊框間的距離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Border / border-top…:</a:t>
            </a:r>
            <a:r>
              <a:rPr lang="zh-TW" altLang="en-US" dirty="0" smtClean="0"/>
              <a:t>設定裱框線的隔的樣式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Background-color/background-image: </a:t>
            </a:r>
            <a:r>
              <a:rPr lang="zh-TW" altLang="en-US" dirty="0" smtClean="0"/>
              <a:t>設定背景顏色或檔案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Text-align</a:t>
            </a:r>
            <a:r>
              <a:rPr lang="zh-TW" altLang="en-US" dirty="0" smtClean="0"/>
              <a:t>：設定文字的編輯方式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626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以下有幾個設計表格的小訣竅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為儲存格的內容設定內間距</a:t>
            </a:r>
            <a:r>
              <a:rPr lang="en-US" altLang="zh-TW" dirty="0" smtClean="0"/>
              <a:t>(Padding)</a:t>
            </a:r>
            <a:r>
              <a:rPr lang="zh-TW" altLang="en-US" dirty="0" smtClean="0"/>
              <a:t>，避免文字重疊到表格的框線，讓內容更容易閱讀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區隔標題：標題列盡量以粗體，會較容易辨認；另外標題的文字，也可將文字都設定成大寫，或加入背景色及底線，以便於區分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設定間格的背景色：每一列的顏色，客透過背景色的設定，區分各列的內容，通常是淡色與正常色，這樣會更容易閱讀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對齊數字：善用</a:t>
            </a:r>
            <a:r>
              <a:rPr lang="en-US" altLang="zh-TW" dirty="0" smtClean="0"/>
              <a:t>Text-align</a:t>
            </a:r>
            <a:r>
              <a:rPr lang="zh-TW" altLang="en-US" dirty="0" smtClean="0"/>
              <a:t>屬性，將文字靠左或置中，數字的部分可靠右對齊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5517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，</a:t>
            </a:r>
            <a:r>
              <a:rPr lang="zh-TW" altLang="en-US" dirty="0"/>
              <a:t>表格樣式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87" y="1864592"/>
            <a:ext cx="7934325" cy="4000500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93438" y="1218911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這是一個簡單的表格範例，請參考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24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空白儲存格的邊框 </a:t>
            </a:r>
            <a:r>
              <a:rPr lang="en-US" altLang="zh-TW" dirty="0" smtClean="0"/>
              <a:t>(empty-cell)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當我們設計表格的時候，偶爾會出現表格沒有內容，針對這種沒有內容的欄位，我們可以將其隱藏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36209" y="6488668"/>
            <a:ext cx="344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sample_CSS_Table_emptycell.html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9" y="2432628"/>
            <a:ext cx="10170680" cy="32711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50588"/>
          <a:stretch/>
        </p:blipFill>
        <p:spPr>
          <a:xfrm>
            <a:off x="1979610" y="5519138"/>
            <a:ext cx="3152775" cy="9695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293" t="50839" r="-293" b="-251"/>
          <a:stretch/>
        </p:blipFill>
        <p:spPr>
          <a:xfrm>
            <a:off x="6713247" y="5519138"/>
            <a:ext cx="3152775" cy="9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3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儲存格之間的距離</a:t>
            </a:r>
            <a:r>
              <a:rPr lang="en-US" altLang="zh-TW" dirty="0" smtClean="0"/>
              <a:t>(border-</a:t>
            </a:r>
            <a:r>
              <a:rPr lang="en-US" altLang="zh-TW" dirty="0" err="1" smtClean="0"/>
              <a:t>spacting</a:t>
            </a:r>
            <a:r>
              <a:rPr lang="en-US" altLang="zh-TW" dirty="0" smtClean="0"/>
              <a:t> / border-collapse)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Border-spacing</a:t>
            </a:r>
            <a:r>
              <a:rPr lang="zh-TW" altLang="en-US" dirty="0" smtClean="0"/>
              <a:t>是表格特有的屬性，用來控制儲存格之間的距離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6" y="2207925"/>
            <a:ext cx="7924945" cy="31394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148" t="50437" r="-1148" b="-1818"/>
          <a:stretch/>
        </p:blipFill>
        <p:spPr>
          <a:xfrm>
            <a:off x="5751513" y="5158051"/>
            <a:ext cx="3219450" cy="10444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49951"/>
          <a:stretch/>
        </p:blipFill>
        <p:spPr>
          <a:xfrm>
            <a:off x="2022037" y="5158486"/>
            <a:ext cx="3219450" cy="10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85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儲存格</a:t>
            </a:r>
            <a:r>
              <a:rPr lang="zh-TW" altLang="en-US" dirty="0" smtClean="0"/>
              <a:t>之間框線的交疊</a:t>
            </a:r>
            <a:r>
              <a:rPr lang="en-US" altLang="zh-TW" dirty="0" smtClean="0"/>
              <a:t>(border-collapse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491" y="968535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當儲存格當中有設定邊框的時候，就會發生邊框相交的地方沒有重疊，造成視覺上的問題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smtClean="0"/>
              <a:t>border-collapse</a:t>
            </a:r>
            <a:r>
              <a:rPr lang="zh-TW" altLang="en-US" dirty="0" smtClean="0"/>
              <a:t> 將邊框進行設定，就可解決這個問題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Collapse:</a:t>
            </a:r>
            <a:r>
              <a:rPr lang="zh-TW" altLang="en-US" dirty="0" smtClean="0"/>
              <a:t>在允許的狀況下，邊框會進行交疊成單一的邊框</a:t>
            </a:r>
            <a:r>
              <a:rPr lang="en-US" altLang="zh-TW" dirty="0" smtClean="0"/>
              <a:t>(border-</a:t>
            </a:r>
            <a:r>
              <a:rPr lang="en-US" altLang="zh-TW" dirty="0" err="1" smtClean="0"/>
              <a:t>spacin</a:t>
            </a:r>
            <a:r>
              <a:rPr lang="zh-TW" altLang="en-US" dirty="0" smtClean="0"/>
              <a:t>會被忽略，儲存格會被推在一起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Separate</a:t>
            </a:r>
            <a:r>
              <a:rPr lang="zh-TW" altLang="en-US" dirty="0" smtClean="0"/>
              <a:t>：邊框會彼此分開，自成一個區</a:t>
            </a:r>
            <a:r>
              <a:rPr lang="zh-TW" altLang="en-US" dirty="0"/>
              <a:t>塊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18" y="3759314"/>
            <a:ext cx="8645525" cy="25634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55750"/>
          <a:stretch/>
        </p:blipFill>
        <p:spPr>
          <a:xfrm>
            <a:off x="5364077" y="3224086"/>
            <a:ext cx="2302817" cy="9599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44780" b="27945"/>
          <a:stretch/>
        </p:blipFill>
        <p:spPr>
          <a:xfrm>
            <a:off x="2429163" y="6128326"/>
            <a:ext cx="2839893" cy="7296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1951" t="72745" r="-1951" b="-20"/>
          <a:stretch/>
        </p:blipFill>
        <p:spPr>
          <a:xfrm>
            <a:off x="7135089" y="6128326"/>
            <a:ext cx="2839893" cy="7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15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表格設定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514475"/>
            <a:ext cx="10924308" cy="512647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延續前一章節的練習</a:t>
            </a:r>
            <a:r>
              <a:rPr lang="en-US" altLang="zh-TW" dirty="0" smtClean="0"/>
              <a:t>-</a:t>
            </a:r>
            <a:r>
              <a:rPr lang="zh-TW" altLang="en-US" dirty="0"/>
              <a:t>練習四 項目符號</a:t>
            </a:r>
            <a:r>
              <a:rPr lang="zh-TW" altLang="en-US" dirty="0" smtClean="0"/>
              <a:t>設定，加上一些表格設定</a:t>
            </a:r>
            <a:endParaRPr lang="en-US" altLang="zh-TW" dirty="0" smtClean="0"/>
          </a:p>
          <a:p>
            <a:r>
              <a:rPr lang="zh-TW" altLang="en-US" dirty="0" smtClean="0"/>
              <a:t>表格框線的部分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顏色統一使用</a:t>
            </a:r>
            <a:r>
              <a:rPr lang="en-US" altLang="zh-TW" dirty="0" err="1" smtClean="0"/>
              <a:t>lightskyblue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外框線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樣式請參考結果畫面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雙線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，框線寬度為</a:t>
            </a:r>
            <a:r>
              <a:rPr lang="en-US" altLang="zh-TW" dirty="0" smtClean="0"/>
              <a:t>5px)</a:t>
            </a:r>
          </a:p>
          <a:p>
            <a:pPr lvl="1"/>
            <a:r>
              <a:rPr lang="zh-TW" altLang="en-US" dirty="0" smtClean="0"/>
              <a:t>內</a:t>
            </a:r>
            <a:r>
              <a:rPr lang="zh-TW" altLang="en-US" dirty="0"/>
              <a:t>框</a:t>
            </a:r>
            <a:r>
              <a:rPr lang="zh-TW" altLang="en-US" dirty="0" smtClean="0"/>
              <a:t>線</a:t>
            </a:r>
            <a:r>
              <a:rPr lang="en-US" altLang="zh-TW" dirty="0" smtClean="0"/>
              <a:t>(</a:t>
            </a:r>
            <a:r>
              <a:rPr lang="zh-TW" altLang="en-US" dirty="0"/>
              <a:t>樣式請參考結果</a:t>
            </a:r>
            <a:r>
              <a:rPr lang="zh-TW" altLang="en-US" dirty="0" smtClean="0"/>
              <a:t>畫面</a:t>
            </a:r>
            <a:r>
              <a:rPr lang="en-US" altLang="zh-TW" dirty="0"/>
              <a:t>(</a:t>
            </a:r>
            <a:r>
              <a:rPr lang="zh-TW" altLang="en-US" dirty="0"/>
              <a:t>點</a:t>
            </a:r>
            <a:r>
              <a:rPr lang="en-US" altLang="zh-TW" dirty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框線寬度</a:t>
            </a:r>
            <a:r>
              <a:rPr lang="zh-TW" altLang="en-US" dirty="0" smtClean="0"/>
              <a:t>為</a:t>
            </a:r>
            <a:r>
              <a:rPr lang="en-US" altLang="zh-TW" dirty="0" smtClean="0"/>
              <a:t>3px</a:t>
            </a:r>
            <a:r>
              <a:rPr lang="zh-TW" altLang="en-US" dirty="0" smtClean="0"/>
              <a:t>，請特別注意框線的設定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表格標頭框線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樣式請參考結果畫面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線條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，寬度為</a:t>
            </a:r>
            <a:r>
              <a:rPr lang="en-US" altLang="zh-TW" dirty="0" smtClean="0"/>
              <a:t>5px)</a:t>
            </a:r>
          </a:p>
          <a:p>
            <a:pPr lvl="1"/>
            <a:r>
              <a:rPr lang="zh-TW" altLang="en-US" dirty="0" smtClean="0"/>
              <a:t>請將表格加上陰影，並加上 </a:t>
            </a:r>
            <a:r>
              <a:rPr lang="en-US" altLang="zh-TW" dirty="0" smtClean="0"/>
              <a:t>24px</a:t>
            </a:r>
            <a:r>
              <a:rPr lang="zh-TW" altLang="en-US" dirty="0" smtClean="0"/>
              <a:t>的圓角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表格內框線的部分請用重疊的方式顯</a:t>
            </a:r>
            <a:r>
              <a:rPr lang="zh-TW" altLang="en-US" dirty="0"/>
              <a:t>示</a:t>
            </a:r>
            <a:endParaRPr lang="en-US" altLang="zh-TW" dirty="0" smtClean="0"/>
          </a:p>
          <a:p>
            <a:r>
              <a:rPr lang="zh-TW" altLang="en-US" dirty="0" smtClean="0"/>
              <a:t>表格間距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表格的內間距分別設定為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上下：</a:t>
            </a:r>
            <a:r>
              <a:rPr lang="en-US" altLang="zh-TW" dirty="0" smtClean="0"/>
              <a:t>0.5em </a:t>
            </a:r>
            <a:r>
              <a:rPr lang="zh-TW" altLang="en-US" dirty="0" smtClean="0"/>
              <a:t> 左右：</a:t>
            </a:r>
            <a:r>
              <a:rPr lang="en-US" altLang="zh-TW" dirty="0" smtClean="0"/>
              <a:t>2em)</a:t>
            </a:r>
          </a:p>
          <a:p>
            <a:pPr lvl="1"/>
            <a:r>
              <a:rPr lang="zh-TW" altLang="en-US" dirty="0" smtClean="0"/>
              <a:t>表格位置位於畫面水平位置的正中央</a:t>
            </a:r>
            <a:endParaRPr lang="en-US" altLang="zh-TW" dirty="0" smtClean="0"/>
          </a:p>
          <a:p>
            <a:r>
              <a:rPr lang="zh-TW" altLang="en-US" dirty="0" smtClean="0"/>
              <a:t>表格當中圖片大小，請利用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來設定其寬高設定為</a:t>
            </a:r>
            <a:r>
              <a:rPr lang="en-US" altLang="zh-TW" dirty="0"/>
              <a:t>8</a:t>
            </a:r>
            <a:r>
              <a:rPr lang="en-US" altLang="zh-TW" smtClean="0"/>
              <a:t>0</a:t>
            </a:r>
            <a:r>
              <a:rPr lang="en-US" altLang="zh-TW" dirty="0" smtClean="0"/>
              <a:t>%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64759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練習五 </a:t>
            </a:r>
            <a:r>
              <a:rPr lang="en-US" altLang="zh-TW" dirty="0"/>
              <a:t>CSS </a:t>
            </a:r>
            <a:r>
              <a:rPr lang="zh-TW" altLang="en-US" dirty="0"/>
              <a:t>表格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結果畫面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4" y="1514475"/>
            <a:ext cx="10858067" cy="42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58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r>
              <a:rPr lang="en-US" altLang="zh-TW" b="1" dirty="0" smtClean="0">
                <a:solidFill>
                  <a:srgbClr val="FFFF00"/>
                </a:solidFill>
              </a:rPr>
              <a:t> W3School</a:t>
            </a:r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9376" y="1100707"/>
            <a:ext cx="4762499" cy="4276726"/>
          </a:xfrm>
        </p:spPr>
        <p:txBody>
          <a:bodyPr>
            <a:noAutofit/>
          </a:bodyPr>
          <a:lstStyle/>
          <a:p>
            <a:r>
              <a:rPr lang="zh-TW" altLang="en-US" sz="1600" dirty="0" smtClean="0"/>
              <a:t>請完成</a:t>
            </a:r>
            <a:r>
              <a:rPr lang="en-US" altLang="zh-TW" sz="1600" dirty="0" smtClean="0"/>
              <a:t>W3School</a:t>
            </a:r>
            <a:r>
              <a:rPr lang="zh-TW" altLang="en-US" sz="1600" dirty="0" smtClean="0"/>
              <a:t>當中以下幾個章節的閱讀跟練習</a:t>
            </a:r>
            <a:endParaRPr lang="en-US" altLang="zh-TW" sz="1600" dirty="0" smtClean="0"/>
          </a:p>
          <a:p>
            <a:pPr lvl="1"/>
            <a:r>
              <a:rPr lang="en-US" altLang="zh-TW" dirty="0"/>
              <a:t>CSS Tutorial</a:t>
            </a:r>
          </a:p>
          <a:p>
            <a:pPr lvl="2"/>
            <a:r>
              <a:rPr lang="en-US" altLang="zh-TW" dirty="0" smtClean="0"/>
              <a:t>CSS </a:t>
            </a:r>
            <a:r>
              <a:rPr lang="zh-TW" altLang="en-US" dirty="0" smtClean="0"/>
              <a:t> </a:t>
            </a:r>
            <a:r>
              <a:rPr lang="en-US" altLang="zh-TW" dirty="0" smtClean="0"/>
              <a:t>Borders</a:t>
            </a:r>
          </a:p>
          <a:p>
            <a:pPr lvl="2"/>
            <a:r>
              <a:rPr lang="en-US" altLang="zh-TW" dirty="0" smtClean="0"/>
              <a:t>CSS Backgrounds</a:t>
            </a:r>
          </a:p>
          <a:p>
            <a:pPr lvl="2"/>
            <a:r>
              <a:rPr lang="en-US" altLang="zh-TW" dirty="0" smtClean="0"/>
              <a:t>CSS Margins</a:t>
            </a:r>
          </a:p>
          <a:p>
            <a:pPr lvl="2"/>
            <a:r>
              <a:rPr lang="en-US" altLang="zh-TW" dirty="0" smtClean="0"/>
              <a:t>CSS Padding</a:t>
            </a:r>
          </a:p>
          <a:p>
            <a:pPr lvl="2"/>
            <a:r>
              <a:rPr lang="en-US" altLang="zh-TW" dirty="0" smtClean="0"/>
              <a:t>CSS Height/Width</a:t>
            </a:r>
          </a:p>
          <a:p>
            <a:pPr lvl="2"/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Box Model</a:t>
            </a:r>
          </a:p>
          <a:p>
            <a:pPr lvl="2"/>
            <a:r>
              <a:rPr lang="en-US" altLang="zh-TW" dirty="0" smtClean="0"/>
              <a:t>CSS Tables</a:t>
            </a:r>
          </a:p>
          <a:p>
            <a:pPr lvl="2"/>
            <a:r>
              <a:rPr lang="en-US" altLang="zh-TW" dirty="0" smtClean="0"/>
              <a:t>CSS Display</a:t>
            </a:r>
          </a:p>
          <a:p>
            <a:pPr lvl="2"/>
            <a:r>
              <a:rPr lang="en-US" altLang="zh-TW" dirty="0" smtClean="0"/>
              <a:t>CSS Max-width</a:t>
            </a:r>
          </a:p>
          <a:p>
            <a:pPr lvl="1"/>
            <a:r>
              <a:rPr lang="en-US" altLang="zh-TW" dirty="0" smtClean="0"/>
              <a:t>CSS Advanced</a:t>
            </a:r>
          </a:p>
          <a:p>
            <a:pPr lvl="2"/>
            <a:r>
              <a:rPr lang="en-US" altLang="zh-TW" dirty="0"/>
              <a:t>CSS </a:t>
            </a:r>
            <a:r>
              <a:rPr lang="en-US" altLang="zh-TW" dirty="0" smtClean="0"/>
              <a:t>Backgrounds</a:t>
            </a:r>
          </a:p>
          <a:p>
            <a:pPr lvl="2"/>
            <a:r>
              <a:rPr lang="en-US" altLang="zh-TW" dirty="0"/>
              <a:t>CSS Box </a:t>
            </a:r>
            <a:r>
              <a:rPr lang="en-US" altLang="zh-TW" dirty="0" smtClean="0"/>
              <a:t>Sizing</a:t>
            </a:r>
            <a:endParaRPr lang="en-US" altLang="zh-TW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835767" y="3489266"/>
            <a:ext cx="2088232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5655213" y="1737755"/>
            <a:ext cx="5353524" cy="3788122"/>
            <a:chOff x="5655213" y="1737755"/>
            <a:chExt cx="5353524" cy="378812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t="36175"/>
            <a:stretch/>
          </p:blipFill>
          <p:spPr>
            <a:xfrm>
              <a:off x="5655213" y="1737755"/>
              <a:ext cx="5353524" cy="378812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656421" y="1849763"/>
              <a:ext cx="1557179" cy="107816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56420" y="4082473"/>
              <a:ext cx="1557179" cy="65370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1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寬度</a:t>
            </a:r>
            <a:r>
              <a:rPr lang="en-US" altLang="zh-TW" dirty="0"/>
              <a:t>(Width)</a:t>
            </a:r>
            <a:r>
              <a:rPr lang="zh-TW" altLang="en-US" dirty="0"/>
              <a:t>與高度</a:t>
            </a:r>
            <a:r>
              <a:rPr lang="en-US" altLang="zh-TW" dirty="0"/>
              <a:t>(height)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接下來我們新增一個段落，並設定高度</a:t>
            </a:r>
            <a:r>
              <a:rPr lang="en-US" altLang="zh-TW" dirty="0" smtClean="0"/>
              <a:t>Height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565" y="3420942"/>
            <a:ext cx="4473668" cy="23702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30" y="2499117"/>
            <a:ext cx="6340378" cy="35730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097646" y="6479876"/>
            <a:ext cx="306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sample_CSS_Box_WandH.html</a:t>
            </a:r>
          </a:p>
        </p:txBody>
      </p:sp>
    </p:spTree>
    <p:extLst>
      <p:ext uri="{BB962C8B-B14F-4D97-AF65-F5344CB8AC3E}">
        <p14:creationId xmlns:p14="http://schemas.microsoft.com/office/powerpoint/2010/main" val="234982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寬度</a:t>
            </a:r>
            <a:r>
              <a:rPr lang="en-US" altLang="zh-TW" dirty="0"/>
              <a:t>(Width)</a:t>
            </a:r>
            <a:r>
              <a:rPr lang="zh-TW" altLang="en-US" dirty="0"/>
              <a:t>與高度</a:t>
            </a:r>
            <a:r>
              <a:rPr lang="en-US" altLang="zh-TW" dirty="0"/>
              <a:t>(height)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5124" y="1334888"/>
            <a:ext cx="10131425" cy="4276726"/>
          </a:xfrm>
        </p:spPr>
        <p:txBody>
          <a:bodyPr/>
          <a:lstStyle/>
          <a:p>
            <a:r>
              <a:rPr lang="zh-TW" altLang="en-US" dirty="0"/>
              <a:t>設定高度這個屬性，請小心服用，因為一個不小心，很可能造成文字超出方框的狀況，因此這屬性多半用在圖形，若是用在文字，就得千萬</a:t>
            </a:r>
            <a:r>
              <a:rPr lang="zh-TW" altLang="en-US" dirty="0" smtClean="0"/>
              <a:t>小心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49856"/>
          <a:stretch/>
        </p:blipFill>
        <p:spPr>
          <a:xfrm>
            <a:off x="935648" y="2423565"/>
            <a:ext cx="3986579" cy="12602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48" y="4018776"/>
            <a:ext cx="10313377" cy="22560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097646" y="6479876"/>
            <a:ext cx="306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sample_CSS_Box_WandH.html</a:t>
            </a:r>
          </a:p>
        </p:txBody>
      </p:sp>
    </p:spTree>
    <p:extLst>
      <p:ext uri="{BB962C8B-B14F-4D97-AF65-F5344CB8AC3E}">
        <p14:creationId xmlns:p14="http://schemas.microsoft.com/office/powerpoint/2010/main" val="280118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限制寬度</a:t>
            </a:r>
            <a:r>
              <a:rPr lang="en-US" altLang="zh-TW" dirty="0" smtClean="0"/>
              <a:t>(min-width/max-width)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有些</a:t>
            </a:r>
            <a:r>
              <a:rPr lang="zh-TW" altLang="en-US" dirty="0"/>
              <a:t>頁</a:t>
            </a:r>
            <a:r>
              <a:rPr lang="zh-TW" altLang="en-US" dirty="0" smtClean="0"/>
              <a:t>面設計，會因為瀏覽器視窗大小而縮放，但有些內容往往會縮放太小或太大的時候，會造成頁面閱讀的困難，因此就必須設定最大及最小的寬度設定</a:t>
            </a:r>
            <a:endParaRPr lang="en-US" altLang="zh-TW" dirty="0" smtClean="0"/>
          </a:p>
          <a:p>
            <a:r>
              <a:rPr lang="zh-TW" altLang="en-US" dirty="0" smtClean="0"/>
              <a:t>簡單的說，</a:t>
            </a:r>
            <a:r>
              <a:rPr lang="en-US" altLang="zh-TW" dirty="0" smtClean="0"/>
              <a:t>max-width</a:t>
            </a:r>
            <a:r>
              <a:rPr lang="zh-TW" altLang="en-US" dirty="0" smtClean="0"/>
              <a:t>屬性可用來確保文字行在大瀏覽器視窗</a:t>
            </a:r>
            <a:endParaRPr lang="en-US" altLang="zh-TW" dirty="0" smtClean="0"/>
          </a:p>
          <a:p>
            <a:r>
              <a:rPr lang="zh-TW" altLang="en-US" dirty="0" smtClean="0"/>
              <a:t>不會變得太寬，而</a:t>
            </a:r>
            <a:r>
              <a:rPr lang="en-US" altLang="zh-TW" dirty="0" smtClean="0"/>
              <a:t>min-width</a:t>
            </a:r>
            <a:r>
              <a:rPr lang="zh-TW" altLang="en-US" dirty="0" smtClean="0"/>
              <a:t>則在小瀏覽器視窗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或手機</a:t>
            </a:r>
            <a:r>
              <a:rPr lang="en-US" altLang="zh-TW" dirty="0" smtClean="0"/>
              <a:t>)</a:t>
            </a:r>
            <a:r>
              <a:rPr lang="zh-TW" altLang="en-US" dirty="0" smtClean="0"/>
              <a:t>上，部會變得太窄</a:t>
            </a:r>
            <a:endParaRPr lang="en-US" altLang="zh-TW" dirty="0" smtClean="0"/>
          </a:p>
          <a:p>
            <a:r>
              <a:rPr lang="zh-TW" altLang="en-US" dirty="0" smtClean="0"/>
              <a:t>實際畫面請參考範例檔案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08315" y="6488668"/>
            <a:ext cx="424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sample_CSS_BOX_Width_MinandMax.html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82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限制高度</a:t>
            </a:r>
            <a:r>
              <a:rPr lang="en-US" altLang="zh-TW" dirty="0" smtClean="0"/>
              <a:t>(min-height/max-height)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在某些畫面設計時，必須限制框框的高度因此可採用</a:t>
            </a:r>
            <a:r>
              <a:rPr lang="en-US" altLang="zh-TW" dirty="0" smtClean="0"/>
              <a:t>min-height</a:t>
            </a:r>
            <a:r>
              <a:rPr lang="zh-TW" altLang="en-US" dirty="0" smtClean="0"/>
              <a:t> 或 </a:t>
            </a:r>
            <a:r>
              <a:rPr lang="en-US" altLang="zh-TW" dirty="0" smtClean="0"/>
              <a:t>max-height</a:t>
            </a:r>
            <a:r>
              <a:rPr lang="zh-TW" altLang="en-US" dirty="0" smtClean="0"/>
              <a:t>進行高度的限制</a:t>
            </a:r>
            <a:endParaRPr lang="en-US" altLang="zh-TW" dirty="0" smtClean="0"/>
          </a:p>
          <a:p>
            <a:r>
              <a:rPr lang="zh-TW" altLang="en-US" dirty="0" smtClean="0"/>
              <a:t>在這個範例當中，因為我們將限制高度設定的很小，因此產生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的問題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7904416" y="6488668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sample_CSS_BOX</a:t>
            </a:r>
            <a:r>
              <a:rPr lang="zh-TW" altLang="en-US" dirty="0" smtClean="0"/>
              <a:t>_</a:t>
            </a:r>
            <a:r>
              <a:rPr lang="en-US" altLang="zh-TW" dirty="0" smtClean="0"/>
              <a:t>Height</a:t>
            </a:r>
            <a:r>
              <a:rPr lang="zh-TW" altLang="en-US" dirty="0" smtClean="0"/>
              <a:t>_MinandMax</a:t>
            </a:r>
            <a:r>
              <a:rPr lang="zh-TW" altLang="en-US" dirty="0"/>
              <a:t>.html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2978919"/>
            <a:ext cx="6767146" cy="29148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947" y="3297114"/>
            <a:ext cx="4559409" cy="185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</a:t>
            </a:r>
            <a:r>
              <a:rPr lang="en-US" altLang="zh-TW" dirty="0" smtClean="0"/>
              <a:t>Overflow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075268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所謂的 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，就是當方框的大小設定，不足以顯示所有的文字，因此就會產生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的問題，處理的方法有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hidden</a:t>
            </a:r>
            <a:r>
              <a:rPr lang="zh-TW" altLang="en-US" dirty="0" smtClean="0"/>
              <a:t>：隱藏溢出的文字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scroll</a:t>
            </a:r>
            <a:r>
              <a:rPr lang="zh-TW" altLang="en-US" dirty="0" smtClean="0"/>
              <a:t>：在方框內顯示卷軸，讓使用者捲動</a:t>
            </a:r>
            <a:r>
              <a:rPr lang="zh-TW" altLang="en-US" dirty="0"/>
              <a:t>視窗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3" y="2846166"/>
            <a:ext cx="9814951" cy="28344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59272" y="6488668"/>
            <a:ext cx="3232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sample_CSS_BOX_overflow.html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808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PUST_201811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11" id="{9F7C26FF-A6E3-4038-96D8-AEB7A9DDB473}" vid="{03B7690D-3DC8-4EC9-9BB0-1B092C963925}"/>
    </a:ext>
  </a:extLst>
</a:theme>
</file>

<file path=ppt/theme/theme2.xml><?xml version="1.0" encoding="utf-8"?>
<a:theme xmlns:a="http://schemas.openxmlformats.org/drawingml/2006/main" name="1_NPUST2018">
  <a:themeElements>
    <a:clrScheme name="自訂 3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2018" id="{8C631C9E-9761-4F9B-B38D-BADB8D6CC0FA}" vid="{87D34A70-DE80-40E8-94D4-484C090D7611}"/>
    </a:ext>
  </a:extLst>
</a:theme>
</file>

<file path=ppt/theme/theme3.xml><?xml version="1.0" encoding="utf-8"?>
<a:theme xmlns:a="http://schemas.openxmlformats.org/drawingml/2006/main" name="NPUST_2018">
  <a:themeElements>
    <a:clrScheme name="自訂 5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" id="{65799B6B-FE42-4BC5-A816-FFBEFC74E52F}" vid="{6F9562A9-8340-4810-A4E5-2347D3B7C2F4}"/>
    </a:ext>
  </a:extLst>
</a:theme>
</file>

<file path=ppt/theme/theme4.xml><?xml version="1.0" encoding="utf-8"?>
<a:theme xmlns:a="http://schemas.openxmlformats.org/drawingml/2006/main" name="1_NPUST_201811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11" id="{0724B4A6-389F-4B0F-A476-D3B570B07B03}" vid="{C6EEEB16-60BF-46AD-9014-7BBBF16084BD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NPUST_201811</Template>
  <TotalTime>888</TotalTime>
  <Words>2406</Words>
  <Application>Microsoft Office PowerPoint</Application>
  <PresentationFormat>寬螢幕</PresentationFormat>
  <Paragraphs>273</Paragraphs>
  <Slides>48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48</vt:i4>
      </vt:variant>
    </vt:vector>
  </HeadingPairs>
  <TitlesOfParts>
    <vt:vector size="60" baseType="lpstr">
      <vt:lpstr>Courier</vt:lpstr>
      <vt:lpstr>微軟正黑體</vt:lpstr>
      <vt:lpstr>新細明體</vt:lpstr>
      <vt:lpstr>Arial</vt:lpstr>
      <vt:lpstr>Arial Black</vt:lpstr>
      <vt:lpstr>Calibri</vt:lpstr>
      <vt:lpstr>Comic Sans MS</vt:lpstr>
      <vt:lpstr>Consolas</vt:lpstr>
      <vt:lpstr>NPUST_201811</vt:lpstr>
      <vt:lpstr>1_NPUST2018</vt:lpstr>
      <vt:lpstr>NPUST_2018</vt:lpstr>
      <vt:lpstr>1_NPUST_201811</vt:lpstr>
      <vt:lpstr>CSS_Box 與表格樣式設定</vt:lpstr>
      <vt:lpstr>寬度與高度</vt:lpstr>
      <vt:lpstr>寬度(Width)與高度(height)設定</vt:lpstr>
      <vt:lpstr>寬度(Width)與高度(height)設定</vt:lpstr>
      <vt:lpstr>寬度(Width)與高度(height)設定</vt:lpstr>
      <vt:lpstr>寬度(Width)與高度(height)設定</vt:lpstr>
      <vt:lpstr>限制寬度(min-width/max-width)</vt:lpstr>
      <vt:lpstr>限制高度(min-height/max-height)</vt:lpstr>
      <vt:lpstr>處理Overflow</vt:lpstr>
      <vt:lpstr>練習一 BOX Model 屬性</vt:lpstr>
      <vt:lpstr>框線設定</vt:lpstr>
      <vt:lpstr>邊框樣式(border-Style)</vt:lpstr>
      <vt:lpstr>框線寬度(border-width)</vt:lpstr>
      <vt:lpstr>框線顏色(Border-color)</vt:lpstr>
      <vt:lpstr>更多框線設定(分別設定不同邊)</vt:lpstr>
      <vt:lpstr>框線設定速記(border)</vt:lpstr>
      <vt:lpstr>框線角度(border-radius)</vt:lpstr>
      <vt:lpstr>框線角度(分別設定不同的角度)</vt:lpstr>
      <vt:lpstr>框線角度(分別設定不同的角度)</vt:lpstr>
      <vt:lpstr>練習二 加上框線</vt:lpstr>
      <vt:lpstr>邊界設定</vt:lpstr>
      <vt:lpstr>邊界(Margin)與內距(Padding)</vt:lpstr>
      <vt:lpstr>內距(Padding)</vt:lpstr>
      <vt:lpstr>內距(分別設定不同的距離)</vt:lpstr>
      <vt:lpstr>內距(分別設定不同的距離)</vt:lpstr>
      <vt:lpstr>邊界(Margin)</vt:lpstr>
      <vt:lpstr>邊界(分別設定不同的距離)</vt:lpstr>
      <vt:lpstr>邊界(分別設定不同的距離)</vt:lpstr>
      <vt:lpstr>置中對齊</vt:lpstr>
      <vt:lpstr>練習三 加上距離設定</vt:lpstr>
      <vt:lpstr>顯示設定</vt:lpstr>
      <vt:lpstr>更改行內/區塊的顯示狀態(display)</vt:lpstr>
      <vt:lpstr>更改行內/區塊的顯示狀態(display)</vt:lpstr>
      <vt:lpstr>隱藏元素(Visibility)</vt:lpstr>
      <vt:lpstr>Box陰影設定</vt:lpstr>
      <vt:lpstr>陰影設定(box-shadow)</vt:lpstr>
      <vt:lpstr>陰影設定(box-shadow</vt:lpstr>
      <vt:lpstr>練習四 Display設定</vt:lpstr>
      <vt:lpstr>表格屬性</vt:lpstr>
      <vt:lpstr>表格樣式</vt:lpstr>
      <vt:lpstr>表格樣式</vt:lpstr>
      <vt:lpstr>，表格樣式</vt:lpstr>
      <vt:lpstr>空白儲存格的邊框 (empty-cell)</vt:lpstr>
      <vt:lpstr>儲存格之間的距離(border-spacting / border-collapse)</vt:lpstr>
      <vt:lpstr>儲存格之間框線的交疊(border-collapse)</vt:lpstr>
      <vt:lpstr>練習五 CSS 表格設定</vt:lpstr>
      <vt:lpstr>練習五 CSS 表格設定-結果畫面</vt:lpstr>
      <vt:lpstr>練習 W3School練習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</dc:creator>
  <cp:lastModifiedBy>jo</cp:lastModifiedBy>
  <cp:revision>91</cp:revision>
  <dcterms:created xsi:type="dcterms:W3CDTF">2018-11-27T15:19:28Z</dcterms:created>
  <dcterms:modified xsi:type="dcterms:W3CDTF">2018-12-25T13:00:59Z</dcterms:modified>
</cp:coreProperties>
</file>