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3" r:id="rId1"/>
    <p:sldMasterId id="2147484023" r:id="rId2"/>
  </p:sldMasterIdLst>
  <p:notesMasterIdLst>
    <p:notesMasterId r:id="rId42"/>
  </p:notesMasterIdLst>
  <p:handoutMasterIdLst>
    <p:handoutMasterId r:id="rId43"/>
  </p:handoutMasterIdLst>
  <p:sldIdLst>
    <p:sldId id="256" r:id="rId3"/>
    <p:sldId id="270" r:id="rId4"/>
    <p:sldId id="257" r:id="rId5"/>
    <p:sldId id="263" r:id="rId6"/>
    <p:sldId id="313" r:id="rId7"/>
    <p:sldId id="314" r:id="rId8"/>
    <p:sldId id="262" r:id="rId9"/>
    <p:sldId id="261" r:id="rId10"/>
    <p:sldId id="259" r:id="rId11"/>
    <p:sldId id="264" r:id="rId12"/>
    <p:sldId id="265" r:id="rId13"/>
    <p:sldId id="271" r:id="rId14"/>
    <p:sldId id="273" r:id="rId15"/>
    <p:sldId id="274" r:id="rId16"/>
    <p:sldId id="277" r:id="rId17"/>
    <p:sldId id="278" r:id="rId18"/>
    <p:sldId id="291" r:id="rId19"/>
    <p:sldId id="293" r:id="rId20"/>
    <p:sldId id="279" r:id="rId21"/>
    <p:sldId id="280" r:id="rId22"/>
    <p:sldId id="281" r:id="rId23"/>
    <p:sldId id="283" r:id="rId24"/>
    <p:sldId id="286" r:id="rId25"/>
    <p:sldId id="294" r:id="rId26"/>
    <p:sldId id="302" r:id="rId27"/>
    <p:sldId id="303" r:id="rId28"/>
    <p:sldId id="305" r:id="rId29"/>
    <p:sldId id="300" r:id="rId30"/>
    <p:sldId id="306" r:id="rId31"/>
    <p:sldId id="307" r:id="rId32"/>
    <p:sldId id="308" r:id="rId33"/>
    <p:sldId id="301" r:id="rId34"/>
    <p:sldId id="285" r:id="rId35"/>
    <p:sldId id="296" r:id="rId36"/>
    <p:sldId id="290" r:id="rId37"/>
    <p:sldId id="310" r:id="rId38"/>
    <p:sldId id="297" r:id="rId39"/>
    <p:sldId id="28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1F01313-5829-4D09-ABE6-B5A557E7EF8F}">
          <p14:sldIdLst>
            <p14:sldId id="256"/>
          </p14:sldIdLst>
        </p14:section>
        <p14:section name="What’s Web Page" id="{D3F1B2A6-660F-4F59-BA4C-EB4D5A6C442D}">
          <p14:sldIdLst>
            <p14:sldId id="270"/>
            <p14:sldId id="257"/>
            <p14:sldId id="263"/>
            <p14:sldId id="313"/>
            <p14:sldId id="314"/>
            <p14:sldId id="262"/>
            <p14:sldId id="261"/>
            <p14:sldId id="259"/>
            <p14:sldId id="264"/>
            <p14:sldId id="265"/>
          </p14:sldIdLst>
        </p14:section>
        <p14:section name="Introduction HTML5" id="{AB97F0B8-A2F2-4DBF-8A29-660F16417FF5}">
          <p14:sldIdLst>
            <p14:sldId id="271"/>
            <p14:sldId id="273"/>
            <p14:sldId id="274"/>
            <p14:sldId id="277"/>
            <p14:sldId id="278"/>
            <p14:sldId id="291"/>
            <p14:sldId id="293"/>
          </p14:sldIdLst>
        </p14:section>
        <p14:section name="Start With HTML5" id="{2C30E03C-5B4E-4D47-B4D4-D53B94FB3B6F}">
          <p14:sldIdLst>
            <p14:sldId id="279"/>
            <p14:sldId id="280"/>
            <p14:sldId id="281"/>
            <p14:sldId id="283"/>
            <p14:sldId id="286"/>
            <p14:sldId id="294"/>
          </p14:sldIdLst>
        </p14:section>
        <p14:section name="構成網頁的基本元素" id="{13C3C4AA-A3D3-4274-A161-1BA050520C84}">
          <p14:sldIdLst>
            <p14:sldId id="302"/>
            <p14:sldId id="303"/>
            <p14:sldId id="305"/>
            <p14:sldId id="300"/>
            <p14:sldId id="306"/>
            <p14:sldId id="307"/>
            <p14:sldId id="308"/>
            <p14:sldId id="301"/>
            <p14:sldId id="285"/>
            <p14:sldId id="296"/>
            <p14:sldId id="290"/>
            <p14:sldId id="310"/>
          </p14:sldIdLst>
        </p14:section>
        <p14:section name="補充資料" id="{E2B66BD5-2B0D-4B66-91B6-B399CDD13A81}">
          <p14:sldIdLst>
            <p14:sldId id="29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3366"/>
    <a:srgbClr val="FF99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CD2E1-3993-45AF-95A0-E770E2974649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63094-0A63-41B0-B344-877446B4E0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35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A8AC-D7CD-4339-B2F6-D93617B82C6C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5D9F0-478F-4BD4-800B-A31A55855B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12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6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EL0136</a:t>
            </a:r>
            <a:r>
              <a:rPr lang="en-US" altLang="zh-TW" baseline="0" dirty="0" smtClean="0"/>
              <a:t> – P1-26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上奇 </a:t>
            </a:r>
            <a:r>
              <a:rPr lang="en-US" altLang="zh-TW" dirty="0" smtClean="0"/>
              <a:t>IB1107 – P 2-10 – 2-12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3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P2-3</a:t>
            </a:r>
          </a:p>
          <a:p>
            <a:r>
              <a:rPr lang="zh-TW" altLang="en-US" dirty="0" smtClean="0"/>
              <a:t>上奇 </a:t>
            </a:r>
            <a:r>
              <a:rPr lang="en-US" altLang="zh-TW" dirty="0" smtClean="0"/>
              <a:t>IB1107 – P 2-12- 2-17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256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Most tags come in pairs: an opening and closing tag. Mention use of the term "element".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Opening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Closing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character(s) which indicates purposes of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left-angle bracket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right-angle bracket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forward slash</a:t>
            </a:r>
          </a:p>
        </p:txBody>
      </p:sp>
    </p:spTree>
    <p:extLst>
      <p:ext uri="{BB962C8B-B14F-4D97-AF65-F5344CB8AC3E}">
        <p14:creationId xmlns:p14="http://schemas.microsoft.com/office/powerpoint/2010/main" val="23251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上奇  </a:t>
            </a:r>
            <a:r>
              <a:rPr lang="en-US" altLang="zh-TW" dirty="0" smtClean="0"/>
              <a:t>P6-2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F001F-5D3B-4A26-9F33-B5001DB9C84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86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博碩</a:t>
            </a:r>
            <a:r>
              <a:rPr lang="en-US" altLang="zh-TW" dirty="0" smtClean="0"/>
              <a:t>1-1-2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29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完美風暴 </a:t>
            </a:r>
            <a:r>
              <a:rPr lang="en-US" altLang="zh-TW" dirty="0" smtClean="0"/>
              <a:t>P1-11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6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P.1-22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上奇 </a:t>
            </a:r>
            <a:r>
              <a:rPr lang="en-US" altLang="zh-TW" dirty="0" smtClean="0"/>
              <a:t>IB1107</a:t>
            </a:r>
            <a:r>
              <a:rPr lang="en-US" altLang="zh-TW" baseline="0" dirty="0" smtClean="0"/>
              <a:t> P2-7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72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上奇 </a:t>
            </a:r>
            <a:r>
              <a:rPr lang="en-US" altLang="zh-TW" dirty="0" smtClean="0"/>
              <a:t>IB1107</a:t>
            </a:r>
            <a:r>
              <a:rPr lang="en-US" altLang="zh-TW" baseline="0" dirty="0" smtClean="0"/>
              <a:t> P2-7</a:t>
            </a:r>
            <a:endParaRPr lang="zh-TW" altLang="en-US" dirty="0" smtClean="0"/>
          </a:p>
          <a:p>
            <a:r>
              <a:rPr lang="en-US" altLang="zh-TW" dirty="0" smtClean="0"/>
              <a:t>EL0136</a:t>
            </a:r>
            <a:r>
              <a:rPr lang="en-US" altLang="zh-TW" baseline="0" dirty="0" smtClean="0"/>
              <a:t> – P1-26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1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Explain: Most tags come in pairs: an opening and closing tag. Mention use of the term "element".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Opening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Closing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character(s) which indicates purposes of tag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left-angle bracket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right-angle bracket</a:t>
            </a:r>
          </a:p>
          <a:p>
            <a:pPr eaLnBrk="1" hangingPunct="1"/>
            <a:r>
              <a:rPr lang="en-US" altLang="zh-TW" sz="2200" smtClean="0">
                <a:latin typeface="Lucida Grande" pitchFamily="-84" charset="0"/>
                <a:cs typeface="Lucida Grande" pitchFamily="-84" charset="0"/>
                <a:sym typeface="Lucida Grande" pitchFamily="-84" charset="0"/>
              </a:rPr>
              <a:t>Click: Label for forward slash</a:t>
            </a:r>
          </a:p>
        </p:txBody>
      </p:sp>
    </p:spTree>
    <p:extLst>
      <p:ext uri="{BB962C8B-B14F-4D97-AF65-F5344CB8AC3E}">
        <p14:creationId xmlns:p14="http://schemas.microsoft.com/office/powerpoint/2010/main" val="318071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EL0136</a:t>
            </a:r>
            <a:r>
              <a:rPr lang="en-US" altLang="zh-TW" baseline="0" dirty="0" smtClean="0"/>
              <a:t> – P1-26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上奇 </a:t>
            </a:r>
            <a:r>
              <a:rPr lang="en-US" altLang="zh-TW" dirty="0" smtClean="0"/>
              <a:t>IB1107</a:t>
            </a:r>
            <a:r>
              <a:rPr lang="en-US" altLang="zh-TW" baseline="0" dirty="0" smtClean="0"/>
              <a:t> P2-8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– 2-9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6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7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0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9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7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6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4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80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0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9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AFC9DBB-0E73-41BA-8538-39018E86FE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4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AFC9DBB-0E73-41BA-8538-39018E86FE0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10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fld id="{0D7B6F83-1016-40C4-BC32-CC7106C5F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615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5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4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06F6614-9F15-45AA-BD84-EE08B00CFB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56F8A65-3580-4B04-A09A-F5CA213270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C4B5CA-75BC-48A6-9DAC-74B015FC6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3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fld id="{0D7B6F83-1016-40C4-BC32-CC7106C5FA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874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59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5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76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67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4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2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978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1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3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2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7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06F6614-9F15-45AA-BD84-EE08B00CFB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0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56F8A65-3580-4B04-A09A-F5CA213270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7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BC4B5CA-75BC-48A6-9DAC-74B015FC63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3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3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  <p:sldLayoutId id="2147484021" r:id="rId18"/>
    <p:sldLayoutId id="2147484022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4428C2-2F94-4D5F-A4FE-C396F03752A5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55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emos/tag/tech:html5/" TargetMode="External"/><Relationship Id="rId2" Type="http://schemas.openxmlformats.org/officeDocument/2006/relationships/hyperlink" Target="https://zh.wikipedia.org/wiki/HTML5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pen.io/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w3schools.com/charsets/default.asp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HTML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33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設計相關的程式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sz="2000" dirty="0">
                <a:latin typeface="微軟正黑體" panose="020B0604030504040204" pitchFamily="34" charset="-120"/>
              </a:rPr>
              <a:t>網頁標籤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語言</a:t>
            </a:r>
            <a:r>
              <a:rPr lang="en-US" altLang="zh-TW" sz="2000" dirty="0" smtClean="0">
                <a:latin typeface="微軟正黑體" panose="020B0604030504040204" pitchFamily="34" charset="-120"/>
              </a:rPr>
              <a:t>: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</a:rPr>
              <a:t>HTML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solidFill>
                  <a:srgbClr val="FFFF00"/>
                </a:solidFill>
                <a:latin typeface="微軟正黑體" panose="020B0604030504040204" pitchFamily="34" charset="-120"/>
              </a:rPr>
              <a:t>HyperText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</a:rPr>
              <a:t> Markup Language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</a:rPr>
              <a:t>網頁內容樣</a:t>
            </a:r>
            <a:r>
              <a:rPr lang="zh-TW" altLang="en-US" sz="1800" dirty="0">
                <a:latin typeface="微軟正黑體" panose="020B0604030504040204" pitchFamily="34" charset="-120"/>
              </a:rPr>
              <a:t>式</a:t>
            </a:r>
            <a:endParaRPr lang="en-US" altLang="zh-TW" sz="1800" dirty="0">
              <a:latin typeface="微軟正黑體" panose="020B0604030504040204" pitchFamily="34" charset="-120"/>
            </a:endParaRPr>
          </a:p>
          <a:p>
            <a:pPr lvl="2"/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</a:rPr>
              <a:t>CSS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</a:rPr>
              <a:t>(Cascading Style Sheets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</a:rPr>
              <a:t>瀏覽器</a:t>
            </a:r>
            <a:r>
              <a:rPr lang="zh-TW" altLang="en-US" sz="2000" dirty="0">
                <a:latin typeface="微軟正黑體" panose="020B0604030504040204" pitchFamily="34" charset="-120"/>
              </a:rPr>
              <a:t>端的程式語言</a:t>
            </a:r>
          </a:p>
          <a:p>
            <a:pPr lvl="2"/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</a:rPr>
              <a:t>JavaScript</a:t>
            </a:r>
          </a:p>
          <a:p>
            <a:pPr lvl="2"/>
            <a:r>
              <a:rPr lang="en-US" altLang="zh-TW" sz="1800" dirty="0">
                <a:latin typeface="微軟正黑體" panose="020B0604030504040204" pitchFamily="34" charset="-120"/>
              </a:rPr>
              <a:t>JQuery</a:t>
            </a:r>
          </a:p>
          <a:p>
            <a:pPr lvl="2"/>
            <a:r>
              <a:rPr lang="en-US" altLang="zh-TW" sz="1800" dirty="0" smtClean="0">
                <a:latin typeface="微軟正黑體" panose="020B0604030504040204" pitchFamily="34" charset="-120"/>
              </a:rPr>
              <a:t>Java </a:t>
            </a:r>
            <a:r>
              <a:rPr lang="en-US" altLang="zh-TW" sz="1800" dirty="0">
                <a:latin typeface="微軟正黑體" panose="020B0604030504040204" pitchFamily="34" charset="-120"/>
              </a:rPr>
              <a:t>applet</a:t>
            </a:r>
          </a:p>
          <a:p>
            <a:pPr lvl="2"/>
            <a:r>
              <a:rPr lang="en-US" altLang="zh-TW" sz="1800" dirty="0">
                <a:latin typeface="微軟正黑體" panose="020B0604030504040204" pitchFamily="34" charset="-120"/>
              </a:rPr>
              <a:t>ActionScript</a:t>
            </a:r>
            <a:r>
              <a:rPr lang="zh-TW" altLang="en-US" sz="1800" dirty="0">
                <a:latin typeface="微軟正黑體" panose="020B0604030504040204" pitchFamily="34" charset="-120"/>
              </a:rPr>
              <a:t>（用於</a:t>
            </a:r>
            <a:r>
              <a:rPr lang="en-US" altLang="zh-TW" sz="1800" dirty="0">
                <a:latin typeface="微軟正黑體" panose="020B0604030504040204" pitchFamily="34" charset="-120"/>
              </a:rPr>
              <a:t>Flash</a:t>
            </a:r>
            <a:r>
              <a:rPr lang="zh-TW" altLang="en-US" sz="1800" dirty="0">
                <a:latin typeface="微軟正黑體" panose="020B0604030504040204" pitchFamily="34" charset="-120"/>
              </a:rPr>
              <a:t>）等等</a:t>
            </a:r>
            <a:r>
              <a:rPr lang="zh-TW" altLang="en-US" sz="1800" dirty="0" smtClean="0">
                <a:latin typeface="微軟正黑體" panose="020B0604030504040204" pitchFamily="34" charset="-120"/>
              </a:rPr>
              <a:t>。</a:t>
            </a:r>
            <a:endParaRPr lang="en-US" altLang="zh-TW" sz="1800" dirty="0" smtClean="0">
              <a:latin typeface="微軟正黑體" panose="020B0604030504040204" pitchFamily="34" charset="-120"/>
            </a:endParaRPr>
          </a:p>
          <a:p>
            <a:pPr lvl="1"/>
            <a:endParaRPr lang="en-US" altLang="zh-TW" sz="1800" dirty="0">
              <a:latin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2180"/>
          <a:stretch/>
        </p:blipFill>
        <p:spPr>
          <a:xfrm>
            <a:off x="9226554" y="2795509"/>
            <a:ext cx="1438365" cy="1831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4070"/>
          <a:stretch/>
        </p:blipFill>
        <p:spPr>
          <a:xfrm>
            <a:off x="8221744" y="4542176"/>
            <a:ext cx="1439825" cy="1909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737" y="4542176"/>
            <a:ext cx="1742977" cy="1872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設計相關的程式語言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伺服器端的程式語言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</a:rPr>
              <a:t>ASP </a:t>
            </a:r>
            <a:r>
              <a:rPr lang="en-US" altLang="zh-TW" dirty="0">
                <a:latin typeface="微軟正黑體" panose="020B0604030504040204" pitchFamily="34" charset="-120"/>
              </a:rPr>
              <a:t>(Active Server Pages)/ASP.NET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</a:rPr>
              <a:t>JSP </a:t>
            </a:r>
            <a:r>
              <a:rPr lang="en-US" altLang="zh-TW" dirty="0">
                <a:latin typeface="微軟正黑體" panose="020B0604030504040204" pitchFamily="34" charset="-120"/>
              </a:rPr>
              <a:t>(Java Server Pages</a:t>
            </a:r>
            <a:r>
              <a:rPr lang="en-US" altLang="zh-TW" dirty="0" smtClean="0">
                <a:latin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</a:rPr>
              <a:t>PHP </a:t>
            </a:r>
            <a:r>
              <a:rPr lang="en-US" altLang="zh-TW" dirty="0">
                <a:latin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</a:rPr>
              <a:t>PHP:Hypertext</a:t>
            </a:r>
            <a:r>
              <a:rPr lang="en-US" altLang="zh-TW" dirty="0">
                <a:latin typeface="微軟正黑體" panose="020B0604030504040204" pitchFamily="34" charset="-120"/>
              </a:rPr>
              <a:t> Preprocessor</a:t>
            </a:r>
            <a:r>
              <a:rPr lang="en-US" altLang="zh-TW" dirty="0" smtClean="0">
                <a:latin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</a:rPr>
              <a:t>Web</a:t>
            </a:r>
            <a:r>
              <a:rPr lang="zh-TW" altLang="en-US" dirty="0" smtClean="0">
                <a:latin typeface="微軟正黑體" panose="020B0604030504040204" pitchFamily="34" charset="-120"/>
              </a:rPr>
              <a:t>網頁應用框架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</a:rPr>
              <a:t>AngularJS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</a:rPr>
              <a:t>Vue.js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</a:rPr>
              <a:t>React</a:t>
            </a:r>
            <a:endParaRPr lang="en-US" altLang="zh-TW" sz="1800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AutoShape 2" descr="ãReact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8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HTML5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有別於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的優勢就是不需外掛程式，且相容於多數瀏覽器</a:t>
            </a:r>
            <a:endParaRPr lang="en-US" altLang="zh-TW" dirty="0" smtClean="0"/>
          </a:p>
          <a:p>
            <a:r>
              <a:rPr lang="zh-TW" altLang="en-US" dirty="0" smtClean="0"/>
              <a:t>跨平台的應用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一體適用多款平台 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android</a:t>
            </a:r>
            <a:r>
              <a:rPr lang="zh-TW" altLang="en-US" dirty="0"/>
              <a:t>、</a:t>
            </a:r>
            <a:r>
              <a:rPr lang="en-US" altLang="zh-TW" dirty="0"/>
              <a:t>Apple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，只要有瀏覽器就可使用</a:t>
            </a:r>
            <a:endParaRPr lang="en-US" altLang="zh-TW" dirty="0" smtClean="0"/>
          </a:p>
          <a:p>
            <a:r>
              <a:rPr lang="en-US" altLang="zh-TW" dirty="0" smtClean="0"/>
              <a:t>Windows8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Metro</a:t>
            </a:r>
            <a:r>
              <a:rPr lang="zh-TW" altLang="en-US" dirty="0" smtClean="0"/>
              <a:t>平台，可直接支援</a:t>
            </a:r>
            <a:endParaRPr lang="en-US" altLang="zh-TW" dirty="0" smtClean="0"/>
          </a:p>
          <a:p>
            <a:r>
              <a:rPr lang="en-US" altLang="zh-TW" dirty="0" smtClean="0"/>
              <a:t>HTML5</a:t>
            </a:r>
            <a:r>
              <a:rPr lang="zh-TW" altLang="en-US" dirty="0" smtClean="0"/>
              <a:t>除了一般傳統的網頁撰寫外，還有更多的應用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使用者社群網站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ex:Facebook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動畫設計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遊戲設計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的八項重要技術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語意標籤</a:t>
            </a:r>
            <a:r>
              <a:rPr lang="en-US" altLang="zh-TW" dirty="0" smtClean="0"/>
              <a:t>(semantics)</a:t>
            </a:r>
          </a:p>
          <a:p>
            <a:r>
              <a:rPr lang="zh-TW" altLang="en-US" dirty="0" smtClean="0"/>
              <a:t>離線與儲存</a:t>
            </a:r>
            <a:r>
              <a:rPr lang="en-US" altLang="zh-TW" dirty="0" smtClean="0"/>
              <a:t>(offline storage)</a:t>
            </a:r>
          </a:p>
          <a:p>
            <a:r>
              <a:rPr lang="zh-TW" altLang="en-US" dirty="0" smtClean="0"/>
              <a:t>裝置的存取</a:t>
            </a:r>
            <a:r>
              <a:rPr lang="en-US" altLang="zh-TW" dirty="0" smtClean="0"/>
              <a:t>(Device Access)</a:t>
            </a:r>
          </a:p>
          <a:p>
            <a:r>
              <a:rPr lang="zh-TW" altLang="en-US" dirty="0" smtClean="0"/>
              <a:t>連結性</a:t>
            </a:r>
            <a:r>
              <a:rPr lang="en-US" altLang="zh-TW" dirty="0" smtClean="0"/>
              <a:t>(Connectivity)</a:t>
            </a:r>
          </a:p>
          <a:p>
            <a:r>
              <a:rPr lang="zh-TW" altLang="en-US" dirty="0" smtClean="0"/>
              <a:t>多媒體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Mutimedia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3D</a:t>
            </a:r>
            <a:r>
              <a:rPr lang="zh-TW" altLang="en-US" dirty="0" smtClean="0"/>
              <a:t>圖形與特效</a:t>
            </a:r>
            <a:r>
              <a:rPr lang="en-US" altLang="zh-TW" dirty="0" smtClean="0"/>
              <a:t>(3D </a:t>
            </a:r>
            <a:r>
              <a:rPr lang="en-US" altLang="zh-TW" dirty="0" err="1" smtClean="0"/>
              <a:t>Geaphics</a:t>
            </a:r>
            <a:r>
              <a:rPr lang="en-US" altLang="zh-TW" dirty="0" smtClean="0"/>
              <a:t> &amp; effect)</a:t>
            </a:r>
          </a:p>
          <a:p>
            <a:r>
              <a:rPr lang="zh-TW" altLang="en-US" dirty="0" smtClean="0"/>
              <a:t>效能與整合</a:t>
            </a:r>
            <a:r>
              <a:rPr lang="en-US" altLang="zh-TW" dirty="0" smtClean="0"/>
              <a:t>(performance &amp; integration)</a:t>
            </a:r>
          </a:p>
          <a:p>
            <a:r>
              <a:rPr lang="en-US" altLang="zh-TW" dirty="0" smtClean="0"/>
              <a:t>CSS3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認識更多</a:t>
            </a:r>
            <a:r>
              <a:rPr lang="zh-TW" altLang="en-US" b="1" dirty="0">
                <a:solidFill>
                  <a:srgbClr val="FFFF00"/>
                </a:solidFill>
              </a:rPr>
              <a:t>的</a:t>
            </a:r>
            <a:r>
              <a:rPr lang="en-US" altLang="zh-TW" b="1" dirty="0" smtClean="0">
                <a:solidFill>
                  <a:srgbClr val="FFFF00"/>
                </a:solidFill>
              </a:rPr>
              <a:t>HTML5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</a:rPr>
              <a:t>Wiki</a:t>
            </a:r>
            <a:r>
              <a:rPr lang="zh-TW" altLang="en-US" dirty="0" smtClean="0">
                <a:latin typeface="微軟正黑體" panose="020B0604030504040204" pitchFamily="34" charset="-120"/>
              </a:rPr>
              <a:t>上的 </a:t>
            </a:r>
            <a:r>
              <a:rPr lang="en-US" altLang="zh-TW" dirty="0">
                <a:latin typeface="微軟正黑體" panose="020B0604030504040204" pitchFamily="34" charset="-120"/>
              </a:rPr>
              <a:t>HTML5: </a:t>
            </a:r>
            <a:r>
              <a:rPr lang="en-US" altLang="zh-TW" dirty="0">
                <a:latin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hlinkClick r:id="rId2"/>
              </a:rPr>
              <a:t>zh.wikipedia.org/wiki/HTML5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動動手看看以下這個網頁吧</a:t>
            </a:r>
            <a:r>
              <a:rPr lang="en-US" altLang="zh-TW" dirty="0" smtClean="0">
                <a:latin typeface="微軟正黑體" panose="020B0604030504040204" pitchFamily="34" charset="-120"/>
              </a:rPr>
              <a:t>!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</a:rPr>
              <a:t>    </a:t>
            </a:r>
            <a:r>
              <a:rPr lang="en-US" altLang="zh-TW" dirty="0" smtClean="0">
                <a:latin typeface="微軟正黑體" panose="020B0604030504040204" pitchFamily="34" charset="-120"/>
              </a:rPr>
              <a:t>Mozilla </a:t>
            </a:r>
            <a:r>
              <a:rPr lang="en-US" altLang="zh-TW" dirty="0">
                <a:latin typeface="微軟正黑體" panose="020B0604030504040204" pitchFamily="34" charset="-120"/>
              </a:rPr>
              <a:t>: </a:t>
            </a:r>
            <a:r>
              <a:rPr lang="en-US" altLang="zh-TW" dirty="0">
                <a:latin typeface="微軟正黑體" panose="020B0604030504040204" pitchFamily="34" charset="-120"/>
                <a:hlinkClick r:id="rId3"/>
              </a:rPr>
              <a:t>https://developer.mozilla.org/en-US/demos/tag/tech:html5</a:t>
            </a:r>
            <a:r>
              <a:rPr lang="en-US" altLang="zh-TW" dirty="0" smtClean="0">
                <a:latin typeface="微軟正黑體" panose="020B0604030504040204" pitchFamily="34" charset="-120"/>
                <a:hlinkClick r:id="rId3"/>
              </a:rPr>
              <a:t>/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215" y="3086549"/>
            <a:ext cx="4616936" cy="33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1-1</a:t>
            </a:r>
            <a:r>
              <a:rPr lang="zh-TW" altLang="en-US" dirty="0" smtClean="0"/>
              <a:t> 註冊</a:t>
            </a:r>
            <a:r>
              <a:rPr lang="en-US" altLang="zh-TW" dirty="0" err="1" smtClean="0"/>
              <a:t>CodeCademy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請上</a:t>
            </a:r>
            <a:r>
              <a:rPr lang="en-US" altLang="zh-TW" dirty="0" err="1" smtClean="0"/>
              <a:t>Codecademy</a:t>
            </a:r>
            <a:r>
              <a:rPr lang="en-US" altLang="zh-TW" dirty="0"/>
              <a:t> (</a:t>
            </a:r>
            <a:r>
              <a:rPr lang="en-US" altLang="zh-TW" dirty="0">
                <a:hlinkClick r:id="rId2"/>
              </a:rPr>
              <a:t>https://www.codecademy.com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 </a:t>
            </a:r>
            <a:r>
              <a:rPr lang="zh-TW" altLang="en-US" dirty="0" smtClean="0"/>
              <a:t>網站</a:t>
            </a:r>
            <a:r>
              <a:rPr lang="zh-TW" altLang="en-US" dirty="0"/>
              <a:t>註冊一個帳號</a:t>
            </a:r>
            <a:endParaRPr lang="en-US" altLang="zh-TW" dirty="0"/>
          </a:p>
          <a:p>
            <a:pPr lvl="1"/>
            <a:r>
              <a:rPr lang="zh-TW" altLang="en-US" dirty="0"/>
              <a:t>帳號名稱 </a:t>
            </a:r>
            <a:r>
              <a:rPr lang="en-US" altLang="zh-TW" dirty="0"/>
              <a:t>:</a:t>
            </a:r>
            <a:r>
              <a:rPr lang="zh-TW" altLang="en-US" dirty="0"/>
              <a:t>學校</a:t>
            </a:r>
            <a:r>
              <a:rPr lang="en-US" altLang="zh-TW" dirty="0"/>
              <a:t>email account</a:t>
            </a:r>
          </a:p>
          <a:p>
            <a:pPr lvl="1"/>
            <a:r>
              <a:rPr lang="zh-TW" altLang="en-US" dirty="0"/>
              <a:t>密碼 </a:t>
            </a:r>
            <a:r>
              <a:rPr lang="en-US" altLang="zh-TW" dirty="0"/>
              <a:t>: </a:t>
            </a:r>
            <a:r>
              <a:rPr lang="zh-TW" altLang="en-US" dirty="0"/>
              <a:t>學號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77" y="2505075"/>
            <a:ext cx="6120614" cy="34684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233" y="3244334"/>
            <a:ext cx="2039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https://codepen.io/</a:t>
            </a:r>
          </a:p>
        </p:txBody>
      </p:sp>
    </p:spTree>
    <p:extLst>
      <p:ext uri="{BB962C8B-B14F-4D97-AF65-F5344CB8AC3E}">
        <p14:creationId xmlns:p14="http://schemas.microsoft.com/office/powerpoint/2010/main" val="19643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1-2</a:t>
            </a:r>
            <a:r>
              <a:rPr lang="zh-TW" altLang="en-US" dirty="0" smtClean="0"/>
              <a:t> 註冊</a:t>
            </a:r>
            <a:r>
              <a:rPr lang="en-US" altLang="zh-TW" dirty="0" err="1" smtClean="0"/>
              <a:t>CodePen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連線到</a:t>
            </a:r>
            <a:r>
              <a:rPr lang="en-US" altLang="zh-TW" dirty="0" err="1" smtClean="0"/>
              <a:t>CodePen</a:t>
            </a:r>
            <a:r>
              <a:rPr lang="zh-TW" altLang="en-US" dirty="0" smtClean="0"/>
              <a:t>網站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https://codepen.io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使用學校的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 註冊一個帳號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92" y="2276475"/>
            <a:ext cx="6464018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1-3</a:t>
            </a:r>
            <a:r>
              <a:rPr lang="zh-TW" altLang="en-US" dirty="0" smtClean="0"/>
              <a:t> 註冊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  <a:r>
              <a:rPr lang="zh-TW" altLang="en-US" dirty="0" smtClean="0"/>
              <a:t>到</a:t>
            </a:r>
            <a:r>
              <a:rPr lang="zh-TW" altLang="en-US" dirty="0"/>
              <a:t>上</a:t>
            </a:r>
            <a:r>
              <a:rPr lang="en-US" altLang="zh-TW" dirty="0"/>
              <a:t>GitHub (</a:t>
            </a:r>
            <a:r>
              <a:rPr lang="en-US" altLang="zh-TW" dirty="0">
                <a:hlinkClick r:id="rId2"/>
              </a:rPr>
              <a:t>https://github.com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學校的</a:t>
            </a:r>
            <a:r>
              <a:rPr lang="en-US" altLang="zh-TW" dirty="0"/>
              <a:t>email</a:t>
            </a:r>
            <a:r>
              <a:rPr lang="zh-TW" altLang="en-US" dirty="0"/>
              <a:t> 註冊一個帳號</a:t>
            </a:r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41" y="2257425"/>
            <a:ext cx="5568318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with HTML5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11641138" y="6318250"/>
            <a:ext cx="550862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Web Page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開始編</a:t>
            </a:r>
            <a:r>
              <a:rPr lang="zh-TW" altLang="en-US" dirty="0"/>
              <a:t>輯</a:t>
            </a:r>
            <a:r>
              <a:rPr lang="en-US" altLang="zh-TW" dirty="0" smtClean="0"/>
              <a:t>HTML 5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HTML 5 </a:t>
            </a:r>
            <a:r>
              <a:rPr lang="zh-TW" altLang="en-US" dirty="0" smtClean="0"/>
              <a:t>文件的編輯工具</a:t>
            </a:r>
            <a:endParaRPr lang="en-US" altLang="zh-TW" dirty="0" smtClean="0"/>
          </a:p>
          <a:p>
            <a:pPr lvl="1"/>
            <a:r>
              <a:rPr lang="en-US" altLang="zh-TW" sz="2000" b="1" dirty="0" smtClean="0">
                <a:solidFill>
                  <a:srgbClr val="FFFF00"/>
                </a:solidFill>
              </a:rPr>
              <a:t>Visual </a:t>
            </a:r>
            <a:r>
              <a:rPr lang="en-US" altLang="zh-TW" sz="2000" b="1" dirty="0">
                <a:solidFill>
                  <a:srgbClr val="FFFF00"/>
                </a:solidFill>
              </a:rPr>
              <a:t>Studio Code (https://code.visualstudio.com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/)</a:t>
            </a:r>
          </a:p>
          <a:p>
            <a:pPr lvl="1"/>
            <a:r>
              <a:rPr lang="en-US" altLang="zh-TW" dirty="0" err="1"/>
              <a:t>SublimeText</a:t>
            </a:r>
            <a:r>
              <a:rPr lang="en-US" altLang="zh-TW" dirty="0"/>
              <a:t>(https://www.sublimetext.com</a:t>
            </a:r>
            <a:r>
              <a:rPr lang="en-US" altLang="zh-TW" dirty="0" smtClean="0"/>
              <a:t>/)</a:t>
            </a:r>
          </a:p>
          <a:p>
            <a:pPr lvl="1"/>
            <a:r>
              <a:rPr lang="zh-TW" altLang="en-US" dirty="0" smtClean="0"/>
              <a:t>記事本、</a:t>
            </a:r>
            <a:r>
              <a:rPr lang="en-US" altLang="zh-TW" dirty="0" smtClean="0"/>
              <a:t>WordPad (Windows </a:t>
            </a:r>
            <a:r>
              <a:rPr lang="zh-TW" altLang="en-US" dirty="0" smtClean="0"/>
              <a:t>內建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NotePad</a:t>
            </a:r>
            <a:r>
              <a:rPr lang="en-US" altLang="zh-TW" dirty="0" smtClean="0"/>
              <a:t> ++ : http://notepad-plus-plus.org</a:t>
            </a:r>
          </a:p>
          <a:p>
            <a:r>
              <a:rPr lang="zh-TW" altLang="en-US" dirty="0" smtClean="0"/>
              <a:t>瀏覽器</a:t>
            </a:r>
            <a:r>
              <a:rPr lang="en-US" altLang="zh-TW" dirty="0"/>
              <a:t>\</a:t>
            </a:r>
            <a:r>
              <a:rPr lang="zh-TW" altLang="en-US" dirty="0"/>
              <a:t>開發工具</a:t>
            </a:r>
            <a:endParaRPr lang="en-US" altLang="zh-TW" dirty="0"/>
          </a:p>
          <a:p>
            <a:pPr lvl="1"/>
            <a:r>
              <a:rPr lang="en-US" altLang="zh-TW" dirty="0" smtClean="0"/>
              <a:t>Google </a:t>
            </a:r>
            <a:r>
              <a:rPr lang="en-US" altLang="zh-TW" dirty="0"/>
              <a:t>Chrome</a:t>
            </a:r>
          </a:p>
          <a:p>
            <a:pPr lvl="1"/>
            <a:r>
              <a:rPr lang="en-US" altLang="zh-TW" dirty="0" err="1" smtClean="0"/>
              <a:t>FireFox</a:t>
            </a:r>
            <a:endParaRPr lang="en-US" altLang="zh-TW" dirty="0" smtClean="0"/>
          </a:p>
          <a:p>
            <a:pPr lvl="1"/>
            <a:r>
              <a:rPr lang="en-US" altLang="zh-TW" dirty="0"/>
              <a:t>Internet Explorer 10</a:t>
            </a:r>
            <a:r>
              <a:rPr lang="zh-TW" altLang="en-US" dirty="0" smtClean="0"/>
              <a:t>以上</a:t>
            </a:r>
            <a:endParaRPr lang="en-US" altLang="zh-TW" dirty="0"/>
          </a:p>
          <a:p>
            <a:pPr lvl="1"/>
            <a:r>
              <a:rPr lang="en-US" altLang="zh-TW" dirty="0"/>
              <a:t>Safari</a:t>
            </a:r>
          </a:p>
          <a:p>
            <a:pPr lvl="1"/>
            <a:r>
              <a:rPr lang="en-US" altLang="zh-TW" dirty="0" smtClean="0"/>
              <a:t>Opera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文字版面配置區 2"/>
          <p:cNvSpPr txBox="1">
            <a:spLocks/>
          </p:cNvSpPr>
          <p:nvPr/>
        </p:nvSpPr>
        <p:spPr>
          <a:xfrm>
            <a:off x="10768013" y="6196013"/>
            <a:ext cx="1423987" cy="31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 flipH="1">
            <a:off x="7123445" y="1753602"/>
            <a:ext cx="2328531" cy="5741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本課程使用軟體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8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文件的基本觀念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是簡單的</a:t>
            </a:r>
            <a:r>
              <a:rPr lang="zh-TW" altLang="en-US" sz="2000" b="1" dirty="0" smtClean="0">
                <a:solidFill>
                  <a:srgbClr val="FFFF00"/>
                </a:solidFill>
              </a:rPr>
              <a:t>文字標籤語言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網頁為一堆的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elements(</a:t>
            </a:r>
            <a:r>
              <a:rPr lang="zh-TW" altLang="en-US" sz="2000" b="1" dirty="0" smtClean="0">
                <a:solidFill>
                  <a:srgbClr val="FFFF00"/>
                </a:solidFill>
              </a:rPr>
              <a:t>標籤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)</a:t>
            </a:r>
            <a:r>
              <a:rPr lang="zh-TW" altLang="en-US" dirty="0" smtClean="0"/>
              <a:t>的組合。</a:t>
            </a:r>
            <a:endParaRPr lang="en-US" altLang="zh-TW" dirty="0" smtClean="0"/>
          </a:p>
          <a:p>
            <a:r>
              <a:rPr lang="zh-TW" altLang="en-US" sz="2000" b="1" dirty="0" smtClean="0">
                <a:solidFill>
                  <a:srgbClr val="FF0000"/>
                </a:solidFill>
              </a:rPr>
              <a:t>兩兩成對，有開始就有結束  </a:t>
            </a:r>
            <a:r>
              <a:rPr lang="en-US" altLang="zh-TW" dirty="0" smtClean="0"/>
              <a:t>=&gt; EX: &lt;li&gt; &lt;/li&gt;,&lt;h&gt;&lt;/h&gt;,&lt;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部分標籤可單獨使用</a:t>
            </a:r>
            <a:r>
              <a:rPr lang="en-US" altLang="zh-TW" dirty="0" smtClean="0"/>
              <a:t>,ex:&lt;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&gt;, &lt;p&gt;…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檔案的</a:t>
            </a:r>
            <a:r>
              <a:rPr lang="zh-TW" altLang="en-US" dirty="0"/>
              <a:t>副</a:t>
            </a:r>
            <a:r>
              <a:rPr lang="zh-TW" altLang="en-US" dirty="0" smtClean="0"/>
              <a:t>檔名為  </a:t>
            </a:r>
            <a:r>
              <a:rPr lang="en-US" altLang="zh-TW" sz="2000" b="1" dirty="0" err="1" smtClean="0">
                <a:solidFill>
                  <a:srgbClr val="FFFF00"/>
                </a:solidFill>
              </a:rPr>
              <a:t>htm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 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html</a:t>
            </a:r>
            <a:r>
              <a:rPr lang="en-US" altLang="zh-TW" dirty="0" smtClean="0"/>
              <a:t> (</a:t>
            </a:r>
            <a:r>
              <a:rPr lang="zh-TW" altLang="en-US" dirty="0" smtClean="0"/>
              <a:t>網頁的主頁多半為</a:t>
            </a:r>
            <a:r>
              <a:rPr lang="en-US" altLang="zh-TW" dirty="0" smtClean="0"/>
              <a:t>index.html)</a:t>
            </a:r>
          </a:p>
          <a:p>
            <a:r>
              <a:rPr lang="zh-TW" altLang="en-US" dirty="0" smtClean="0"/>
              <a:t>標籤無分字母的大小寫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的內文為樹狀結構的編寫方</a:t>
            </a:r>
            <a:r>
              <a:rPr lang="zh-TW" altLang="en-US" dirty="0"/>
              <a:t>式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文件的</a:t>
            </a:r>
            <a:r>
              <a:rPr lang="zh-TW" altLang="en-US" dirty="0"/>
              <a:t>基本觀念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sz="2000" dirty="0" smtClean="0"/>
              <a:t>HTML 5 </a:t>
            </a:r>
            <a:r>
              <a:rPr lang="zh-TW" altLang="en-US" sz="2000" dirty="0" smtClean="0"/>
              <a:t>文件通常包含下列幾個部分 </a:t>
            </a:r>
            <a:r>
              <a:rPr lang="en-US" altLang="zh-TW" sz="2000" dirty="0" smtClean="0"/>
              <a:t>( </a:t>
            </a:r>
            <a:r>
              <a:rPr lang="zh-TW" altLang="en-US" sz="2000" dirty="0" smtClean="0"/>
              <a:t>依照由先到後的順序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BOM ( </a:t>
            </a:r>
            <a:r>
              <a:rPr lang="zh-TW" altLang="en-US" sz="1800" dirty="0" smtClean="0"/>
              <a:t>選擇性字元，建議不要在檔首插入</a:t>
            </a:r>
            <a:r>
              <a:rPr lang="en-US" altLang="zh-TW" sz="1800" dirty="0" smtClean="0"/>
              <a:t>BOM)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任何數目的註解與空白字元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800" dirty="0" smtClean="0"/>
              <a:t>DOCTYPE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任何數目的註解與空白字元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根元素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任何數目的註解與空白字元</a:t>
            </a:r>
            <a:endParaRPr lang="en-US" altLang="zh-TW" sz="18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的文件結構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6790" y="1182146"/>
            <a:ext cx="10131425" cy="4276726"/>
          </a:xfrm>
        </p:spPr>
        <p:txBody>
          <a:bodyPr>
            <a:normAutofit/>
          </a:bodyPr>
          <a:lstStyle/>
          <a:p>
            <a:pPr lvl="1"/>
            <a:r>
              <a:rPr lang="en-US" altLang="zh-TW" sz="1800" b="1" dirty="0" smtClean="0"/>
              <a:t>HTML 5 </a:t>
            </a:r>
            <a:r>
              <a:rPr lang="zh-TW" altLang="en-US" sz="1800" b="1" dirty="0" smtClean="0"/>
              <a:t>文件包含</a:t>
            </a:r>
            <a:r>
              <a:rPr lang="en-US" altLang="zh-TW" sz="1800" b="1" dirty="0" smtClean="0"/>
              <a:t>DOCTYPE</a:t>
            </a:r>
            <a:r>
              <a:rPr lang="zh-TW" altLang="en-US" sz="1800" b="1" dirty="0" smtClean="0"/>
              <a:t>、標頭 </a:t>
            </a:r>
            <a:r>
              <a:rPr lang="en-US" altLang="zh-TW" sz="1800" b="1" dirty="0" smtClean="0"/>
              <a:t>(header) </a:t>
            </a:r>
            <a:r>
              <a:rPr lang="zh-TW" altLang="en-US" sz="1800" b="1" dirty="0" smtClean="0"/>
              <a:t>與主體 </a:t>
            </a:r>
            <a:r>
              <a:rPr lang="en-US" altLang="zh-TW" sz="1800" b="1" dirty="0" smtClean="0"/>
              <a:t>(body) </a:t>
            </a:r>
            <a:r>
              <a:rPr lang="zh-TW" altLang="en-US" sz="1800" b="1" dirty="0" smtClean="0"/>
              <a:t>等三個部分，下面是一個例子。</a:t>
            </a:r>
            <a:endParaRPr lang="en-US" altLang="zh-TW" sz="1800" b="1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4096" name="群組 4095"/>
          <p:cNvGrpSpPr/>
          <p:nvPr/>
        </p:nvGrpSpPr>
        <p:grpSpPr>
          <a:xfrm>
            <a:off x="874697" y="1821330"/>
            <a:ext cx="9493013" cy="4591972"/>
            <a:chOff x="1465247" y="1726080"/>
            <a:chExt cx="9493013" cy="459197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5247" y="1726080"/>
              <a:ext cx="6972300" cy="4591972"/>
            </a:xfrm>
            <a:prstGeom prst="rect">
              <a:avLst/>
            </a:prstGeom>
          </p:spPr>
        </p:pic>
        <p:sp>
          <p:nvSpPr>
            <p:cNvPr id="8" name="直線圖說文字 1 7"/>
            <p:cNvSpPr/>
            <p:nvPr/>
          </p:nvSpPr>
          <p:spPr>
            <a:xfrm>
              <a:off x="5177232" y="1759577"/>
              <a:ext cx="1607191" cy="333375"/>
            </a:xfrm>
            <a:prstGeom prst="borderCallout1">
              <a:avLst>
                <a:gd name="adj1" fmla="val 47322"/>
                <a:gd name="adj2" fmla="val 252"/>
                <a:gd name="adj3" fmla="val 32500"/>
                <a:gd name="adj4" fmla="val -126709"/>
              </a:avLst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DOCTYPE</a:t>
              </a:r>
              <a:endParaRPr lang="zh-TW" altLang="en-US" dirty="0"/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7710174" y="2393501"/>
              <a:ext cx="3248086" cy="1112143"/>
              <a:chOff x="7710174" y="2393501"/>
              <a:chExt cx="3248086" cy="1112143"/>
            </a:xfrm>
          </p:grpSpPr>
          <p:grpSp>
            <p:nvGrpSpPr>
              <p:cNvPr id="21" name="群組 20"/>
              <p:cNvGrpSpPr/>
              <p:nvPr/>
            </p:nvGrpSpPr>
            <p:grpSpPr>
              <a:xfrm flipH="1">
                <a:off x="7710174" y="2393501"/>
                <a:ext cx="1304925" cy="1112143"/>
                <a:chOff x="7562851" y="2609849"/>
                <a:chExt cx="1304925" cy="1530123"/>
              </a:xfrm>
            </p:grpSpPr>
            <p:cxnSp>
              <p:nvCxnSpPr>
                <p:cNvPr id="18" name="肘形接點 17"/>
                <p:cNvCxnSpPr/>
                <p:nvPr/>
              </p:nvCxnSpPr>
              <p:spPr>
                <a:xfrm rot="10800000" flipV="1">
                  <a:off x="7562851" y="2609849"/>
                  <a:ext cx="1304925" cy="77152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肘形接點 22"/>
                <p:cNvCxnSpPr/>
                <p:nvPr/>
              </p:nvCxnSpPr>
              <p:spPr>
                <a:xfrm rot="10800000">
                  <a:off x="7562851" y="3368447"/>
                  <a:ext cx="1304925" cy="77152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文字方塊 21"/>
              <p:cNvSpPr txBox="1"/>
              <p:nvPr/>
            </p:nvSpPr>
            <p:spPr>
              <a:xfrm>
                <a:off x="9015099" y="2764906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HTML </a:t>
                </a:r>
                <a:r>
                  <a:rPr lang="zh-TW" altLang="en-US" dirty="0" smtClean="0"/>
                  <a:t>文件的標題</a:t>
                </a:r>
                <a:endParaRPr lang="zh-TW" altLang="en-US" dirty="0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4579130" y="3971936"/>
              <a:ext cx="2412921" cy="1716496"/>
              <a:chOff x="7710174" y="2393501"/>
              <a:chExt cx="2412921" cy="1112143"/>
            </a:xfrm>
          </p:grpSpPr>
          <p:grpSp>
            <p:nvGrpSpPr>
              <p:cNvPr id="28" name="群組 27"/>
              <p:cNvGrpSpPr/>
              <p:nvPr/>
            </p:nvGrpSpPr>
            <p:grpSpPr>
              <a:xfrm flipH="1">
                <a:off x="7710174" y="2393501"/>
                <a:ext cx="1304925" cy="1112143"/>
                <a:chOff x="7562851" y="2609849"/>
                <a:chExt cx="1304925" cy="1530123"/>
              </a:xfrm>
            </p:grpSpPr>
            <p:cxnSp>
              <p:nvCxnSpPr>
                <p:cNvPr id="30" name="肘形接點 29"/>
                <p:cNvCxnSpPr/>
                <p:nvPr/>
              </p:nvCxnSpPr>
              <p:spPr>
                <a:xfrm rot="10800000" flipV="1">
                  <a:off x="7562851" y="2609849"/>
                  <a:ext cx="1304925" cy="77152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接點 30"/>
                <p:cNvCxnSpPr/>
                <p:nvPr/>
              </p:nvCxnSpPr>
              <p:spPr>
                <a:xfrm rot="10800000">
                  <a:off x="7562851" y="3368447"/>
                  <a:ext cx="1304925" cy="77152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字方塊 28"/>
              <p:cNvSpPr txBox="1"/>
              <p:nvPr/>
            </p:nvSpPr>
            <p:spPr>
              <a:xfrm>
                <a:off x="9015099" y="2825226"/>
                <a:ext cx="1107996" cy="239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文件主體</a:t>
                </a:r>
                <a:endParaRPr lang="zh-TW" altLang="en-US" dirty="0"/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09" y="4499935"/>
            <a:ext cx="2343150" cy="1733550"/>
          </a:xfrm>
          <a:prstGeom prst="rect">
            <a:avLst/>
          </a:prstGeom>
        </p:spPr>
      </p:pic>
      <p:sp>
        <p:nvSpPr>
          <p:cNvPr id="26" name="向右箭號 25"/>
          <p:cNvSpPr/>
          <p:nvPr/>
        </p:nvSpPr>
        <p:spPr>
          <a:xfrm>
            <a:off x="8204842" y="4963289"/>
            <a:ext cx="568690" cy="36329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線上網頁編輯 </a:t>
            </a:r>
            <a:r>
              <a:rPr lang="en-US" altLang="zh-TW" dirty="0"/>
              <a:t>(</a:t>
            </a:r>
            <a:r>
              <a:rPr lang="en-US" altLang="zh-TW" dirty="0" smtClean="0"/>
              <a:t>W3School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網址：</a:t>
            </a:r>
            <a:r>
              <a:rPr lang="en-US" altLang="zh-TW" dirty="0">
                <a:hlinkClick r:id="rId2"/>
              </a:rPr>
              <a:t>https://www.w3schools.com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HTM / CSS / JavaScript </a:t>
            </a:r>
            <a:r>
              <a:rPr lang="zh-TW" altLang="en-US" dirty="0" smtClean="0"/>
              <a:t>相關語法的線上資料庫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5" y="2644974"/>
            <a:ext cx="9740801" cy="31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chemeClr val="bg2">
                <a:lumMod val="7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網頁的基本元素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組成網頁的基本元素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標籤</a:t>
            </a:r>
            <a:r>
              <a:rPr lang="en-US" altLang="zh-TW" sz="2400" b="1" dirty="0" smtClean="0"/>
              <a:t>&lt;tag&gt;</a:t>
            </a:r>
            <a:endParaRPr lang="en-US" altLang="zh-TW" sz="2400" b="1" dirty="0"/>
          </a:p>
          <a:p>
            <a:r>
              <a:rPr lang="zh-TW" altLang="en-US" sz="2400" b="1" dirty="0" smtClean="0"/>
              <a:t>元素</a:t>
            </a:r>
            <a:r>
              <a:rPr lang="en-US" altLang="zh-TW" sz="2400" b="1" dirty="0" smtClean="0"/>
              <a:t>&lt;element&gt;</a:t>
            </a:r>
            <a:endParaRPr lang="en-US" altLang="zh-TW" sz="2400" b="1" dirty="0"/>
          </a:p>
          <a:p>
            <a:r>
              <a:rPr lang="zh-TW" altLang="en-US" sz="2400" b="1" dirty="0" smtClean="0"/>
              <a:t>屬性</a:t>
            </a:r>
            <a:r>
              <a:rPr lang="en-US" altLang="zh-TW" sz="2400" b="1" dirty="0"/>
              <a:t>&lt;</a:t>
            </a:r>
            <a:r>
              <a:rPr lang="en-US" altLang="zh-TW" sz="2400" b="1" dirty="0" smtClean="0"/>
              <a:t>attribute&gt;</a:t>
            </a:r>
            <a:endParaRPr lang="en-US" altLang="zh-TW" sz="2400" b="1" dirty="0"/>
          </a:p>
          <a:p>
            <a:r>
              <a:rPr lang="zh-TW" altLang="en-US" sz="2400" b="1" dirty="0" smtClean="0"/>
              <a:t>特殊字元</a:t>
            </a:r>
            <a:endParaRPr lang="zh-TW" altLang="en-US" sz="2400" b="1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標籤結構</a:t>
            </a:r>
            <a:r>
              <a:rPr lang="en-US" altLang="zh-TW" dirty="0"/>
              <a:t>-</a:t>
            </a:r>
            <a:r>
              <a:rPr lang="zh-TW" altLang="en-US" dirty="0"/>
              <a:t>標籤</a:t>
            </a:r>
            <a:r>
              <a:rPr lang="en-US" altLang="zh-TW" dirty="0"/>
              <a:t>&lt;tag&gt;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標籤是元素的組</a:t>
            </a:r>
            <a:r>
              <a:rPr lang="zh-TW" altLang="en-US" sz="2000" dirty="0"/>
              <a:t>成</a:t>
            </a:r>
            <a:r>
              <a:rPr lang="zh-TW" altLang="en-US" sz="2000" dirty="0" smtClean="0"/>
              <a:t>，用來標記內容區塊，也用來標明內容的意義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語意</a:t>
            </a:r>
            <a:r>
              <a:rPr lang="en-US" altLang="zh-TW" sz="2000" dirty="0" smtClean="0"/>
              <a:t>)</a:t>
            </a:r>
          </a:p>
          <a:p>
            <a:r>
              <a:rPr lang="zh-TW" altLang="en-US" sz="2000" dirty="0" smtClean="0"/>
              <a:t>標籤以</a:t>
            </a:r>
            <a:r>
              <a:rPr lang="en-US" altLang="zh-TW" sz="2000" dirty="0" smtClean="0"/>
              <a:t>&lt; &gt;</a:t>
            </a:r>
            <a:r>
              <a:rPr lang="zh-TW" altLang="en-US" sz="2000" dirty="0"/>
              <a:t>符號</a:t>
            </a:r>
            <a:r>
              <a:rPr lang="zh-TW" altLang="en-US" sz="2000" dirty="0" smtClean="0"/>
              <a:t>包圍</a:t>
            </a:r>
            <a:endParaRPr lang="en-US" altLang="zh-TW" sz="2000" dirty="0" smtClean="0"/>
          </a:p>
          <a:p>
            <a:r>
              <a:rPr lang="zh-TW" altLang="en-US" sz="2000" dirty="0" smtClean="0"/>
              <a:t>標籤有兩種形式</a:t>
            </a:r>
            <a:endParaRPr lang="en-US" altLang="zh-TW" sz="2000" dirty="0" smtClean="0"/>
          </a:p>
          <a:p>
            <a:pPr lvl="1"/>
            <a:r>
              <a:rPr lang="zh-TW" altLang="en-US" sz="1800" dirty="0" smtClean="0"/>
              <a:t>成對出現的標籤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&lt;</a:t>
            </a:r>
            <a:r>
              <a:rPr lang="zh-TW" altLang="en-US" sz="1800" dirty="0" smtClean="0"/>
              <a:t>開始標籤</a:t>
            </a:r>
            <a:r>
              <a:rPr lang="en-US" altLang="zh-TW" sz="1800" dirty="0" smtClean="0"/>
              <a:t>&gt; </a:t>
            </a:r>
            <a:r>
              <a:rPr lang="zh-TW" altLang="en-US" sz="1800" dirty="0" smtClean="0"/>
              <a:t>文件內容  </a:t>
            </a:r>
            <a:r>
              <a:rPr lang="en-US" altLang="zh-TW" sz="1800" dirty="0" smtClean="0"/>
              <a:t>&lt;/</a:t>
            </a:r>
            <a:r>
              <a:rPr lang="zh-TW" altLang="en-US" sz="1800" dirty="0" smtClean="0"/>
              <a:t>結束標籤</a:t>
            </a:r>
            <a:r>
              <a:rPr lang="en-US" altLang="zh-TW" sz="1800" dirty="0" smtClean="0"/>
              <a:t>&gt; EX:&lt;title&gt; hello &lt;/title&gt;</a:t>
            </a:r>
          </a:p>
          <a:p>
            <a:pPr lvl="1"/>
            <a:r>
              <a:rPr lang="zh-TW" altLang="en-US" sz="1800" dirty="0" smtClean="0"/>
              <a:t>單獨出現的標籤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: EX:</a:t>
            </a:r>
            <a:r>
              <a:rPr lang="zh-TW" altLang="en-US" sz="1800" dirty="0" smtClean="0"/>
              <a:t>換行標籤 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br</a:t>
            </a:r>
            <a:r>
              <a:rPr lang="en-US" altLang="zh-TW" sz="1800" dirty="0" smtClean="0"/>
              <a:t>&gt;</a:t>
            </a:r>
            <a:endParaRPr lang="zh-TW" altLang="en-US" sz="1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HTML5</a:t>
            </a:r>
            <a:r>
              <a:rPr lang="zh-TW" altLang="en-US" dirty="0"/>
              <a:t>標籤結構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&lt;tag&gt;</a:t>
            </a:r>
            <a:endParaRPr lang="en-US" altLang="zh-TW" dirty="0" smtClean="0">
              <a:solidFill>
                <a:srgbClr val="FFFFFF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176075" y="2391556"/>
            <a:ext cx="11101081" cy="1923382"/>
            <a:chOff x="176075" y="2391556"/>
            <a:chExt cx="11101081" cy="1923382"/>
          </a:xfrm>
        </p:grpSpPr>
        <p:sp>
          <p:nvSpPr>
            <p:cNvPr id="210966" name="Rectangle 3"/>
            <p:cNvSpPr>
              <a:spLocks/>
            </p:cNvSpPr>
            <p:nvPr/>
          </p:nvSpPr>
          <p:spPr bwMode="auto">
            <a:xfrm>
              <a:off x="887832" y="3925472"/>
              <a:ext cx="1301638" cy="38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zh-TW" altLang="en-US" sz="2531" b="1" dirty="0" smtClean="0">
                  <a:solidFill>
                    <a:srgbClr val="E86835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開始標籤</a:t>
              </a:r>
              <a:endParaRPr lang="en-US" altLang="zh-TW" sz="2531" b="1" dirty="0">
                <a:solidFill>
                  <a:srgbClr val="E86835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10964" name="Rectangle 6"/>
            <p:cNvSpPr>
              <a:spLocks/>
            </p:cNvSpPr>
            <p:nvPr/>
          </p:nvSpPr>
          <p:spPr bwMode="auto">
            <a:xfrm>
              <a:off x="9057400" y="3925472"/>
              <a:ext cx="1301638" cy="38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zh-TW" altLang="en-US" sz="2531" b="1" dirty="0" smtClean="0">
                  <a:solidFill>
                    <a:srgbClr val="E86835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結束標</a:t>
              </a:r>
              <a:r>
                <a:rPr lang="zh-TW" altLang="en-US" sz="2531" b="1" dirty="0">
                  <a:solidFill>
                    <a:srgbClr val="E86835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籤</a:t>
              </a:r>
              <a:endParaRPr lang="en-US" altLang="zh-TW" sz="2531" b="1" dirty="0">
                <a:solidFill>
                  <a:srgbClr val="E86835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76075" y="2499277"/>
              <a:ext cx="2653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6600" dirty="0" smtClean="0"/>
                <a:t>&lt;</a:t>
              </a:r>
              <a:r>
                <a:rPr lang="en-US" altLang="zh-TW" sz="6600" dirty="0" smtClean="0">
                  <a:solidFill>
                    <a:srgbClr val="FF9900"/>
                  </a:solidFill>
                </a:rPr>
                <a:t>span</a:t>
              </a:r>
              <a:r>
                <a:rPr lang="en-US" altLang="zh-TW" sz="6600" dirty="0" smtClean="0"/>
                <a:t>&gt;</a:t>
              </a:r>
              <a:endParaRPr lang="zh-TW" altLang="en-US" sz="66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723298" y="2391556"/>
              <a:ext cx="3553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0" dirty="0" smtClean="0"/>
                <a:t>&lt;</a:t>
              </a:r>
              <a:r>
                <a:rPr lang="en-US" altLang="zh-TW" sz="8000" dirty="0" smtClean="0">
                  <a:solidFill>
                    <a:srgbClr val="FF9900"/>
                  </a:solidFill>
                </a:rPr>
                <a:t>/span</a:t>
              </a:r>
              <a:r>
                <a:rPr lang="en-US" altLang="zh-TW" sz="8000" dirty="0" smtClean="0"/>
                <a:t>&gt;</a:t>
              </a:r>
              <a:endParaRPr lang="zh-TW" altLang="en-US" sz="8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803410" y="2391556"/>
              <a:ext cx="50273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0" dirty="0" smtClean="0">
                  <a:solidFill>
                    <a:srgbClr val="FFFF00"/>
                  </a:solidFill>
                </a:rPr>
                <a:t>Hello HTML</a:t>
              </a:r>
              <a:endParaRPr lang="zh-TW" altLang="en-US" sz="8000" dirty="0">
                <a:solidFill>
                  <a:srgbClr val="FFFF00"/>
                </a:solidFill>
              </a:endParaRPr>
            </a:p>
          </p:txBody>
        </p:sp>
        <p:sp>
          <p:nvSpPr>
            <p:cNvPr id="26" name="Rectangle 3"/>
            <p:cNvSpPr>
              <a:spLocks/>
            </p:cNvSpPr>
            <p:nvPr/>
          </p:nvSpPr>
          <p:spPr bwMode="auto">
            <a:xfrm>
              <a:off x="4947586" y="3925472"/>
              <a:ext cx="738985" cy="389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37931725" indent="-37474525"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eaLnBrk="0" hangingPunct="0"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r>
                <a:rPr lang="zh-TW" altLang="en-US" sz="2531" b="1" dirty="0" smtClean="0">
                  <a:solidFill>
                    <a:srgbClr val="92D05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rPr>
                <a:t>內文 </a:t>
              </a:r>
              <a:endParaRPr lang="en-US" altLang="zh-TW" sz="2531" b="1" dirty="0">
                <a:solidFill>
                  <a:srgbClr val="92D05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38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標籤結構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&lt;element&gt;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標籤</a:t>
            </a:r>
            <a:r>
              <a:rPr lang="en-US" altLang="zh-TW" dirty="0" smtClean="0"/>
              <a:t>+</a:t>
            </a:r>
            <a:r>
              <a:rPr lang="zh-TW" altLang="en-US" dirty="0" smtClean="0"/>
              <a:t>內</a:t>
            </a:r>
            <a:r>
              <a:rPr lang="zh-TW" altLang="en-US" dirty="0"/>
              <a:t>容</a:t>
            </a:r>
            <a:endParaRPr lang="en-US" altLang="zh-TW" dirty="0" smtClean="0"/>
          </a:p>
          <a:p>
            <a:r>
              <a:rPr lang="zh-TW" altLang="en-US" dirty="0" smtClean="0"/>
              <a:t>網頁的內容，就是由許多的元素所組成</a:t>
            </a:r>
            <a:endParaRPr lang="en-US" altLang="zh-TW" dirty="0" smtClean="0"/>
          </a:p>
          <a:p>
            <a:r>
              <a:rPr lang="zh-TW" altLang="en-US" dirty="0" smtClean="0"/>
              <a:t>元素的形式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元素組成由一個開始</a:t>
            </a:r>
            <a:r>
              <a:rPr lang="zh-TW" altLang="en-US" dirty="0"/>
              <a:t>及</a:t>
            </a:r>
            <a:r>
              <a:rPr lang="zh-TW" altLang="en-US" dirty="0" smtClean="0"/>
              <a:t>一個結束做標記。例如</a:t>
            </a:r>
            <a:r>
              <a:rPr lang="en-US" altLang="zh-TW" dirty="0" smtClean="0"/>
              <a:t>:&lt;head&gt; &lt;/head&gt;</a:t>
            </a:r>
          </a:p>
          <a:p>
            <a:pPr lvl="1"/>
            <a:r>
              <a:rPr lang="zh-TW" altLang="en-US" dirty="0" smtClean="0"/>
              <a:t>有一些元素包含內容，但允許忽略結束標籤。例如</a:t>
            </a:r>
            <a:r>
              <a:rPr lang="en-US" altLang="zh-TW" dirty="0" smtClean="0"/>
              <a:t>:&lt;p&gt; </a:t>
            </a:r>
            <a:r>
              <a:rPr lang="zh-TW" altLang="en-US" dirty="0" smtClean="0"/>
              <a:t>文章段落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元素之後可允許沒有內容 。例如</a:t>
            </a:r>
            <a:r>
              <a:rPr lang="en-US" altLang="zh-TW" dirty="0" smtClean="0"/>
              <a:t>:&lt;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元素應符合巢狀原則。 </a:t>
            </a:r>
            <a:r>
              <a:rPr lang="en-US" altLang="zh-TW" dirty="0" smtClean="0"/>
              <a:t>&lt;p&gt;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&lt;b&gt;</a:t>
            </a:r>
            <a:r>
              <a:rPr lang="zh-TW" altLang="en-US" dirty="0" smtClean="0"/>
              <a:t>粗體</a:t>
            </a:r>
            <a:r>
              <a:rPr lang="en-US" altLang="zh-TW" dirty="0" smtClean="0"/>
              <a:t>&lt;/b&gt;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&lt;/p&gt;</a:t>
            </a:r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731470" y="2101506"/>
            <a:ext cx="22597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A&gt; &lt;/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A&gt;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9292776" y="3360023"/>
            <a:ext cx="12277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文字內容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8400046" y="4803278"/>
            <a:ext cx="321945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 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&lt;</a:t>
            </a:r>
            <a:r>
              <a:rPr lang="zh-TW" altLang="en-US" dirty="0"/>
              <a:t>標籤</a:t>
            </a:r>
            <a:r>
              <a:rPr lang="en-US" altLang="zh-TW" dirty="0"/>
              <a:t>A&gt; 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&lt;/</a:t>
            </a:r>
            <a:r>
              <a:rPr lang="zh-TW" altLang="en-US" dirty="0"/>
              <a:t>標籤</a:t>
            </a:r>
            <a:r>
              <a:rPr lang="en-US" altLang="zh-TW" dirty="0"/>
              <a:t>A</a:t>
            </a:r>
            <a:r>
              <a:rPr lang="en-US" altLang="zh-TW" dirty="0" smtClean="0"/>
              <a:t>&gt;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9701683" y="2756750"/>
            <a:ext cx="308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+</a:t>
            </a:r>
          </a:p>
        </p:txBody>
      </p:sp>
      <p:sp>
        <p:nvSpPr>
          <p:cNvPr id="8" name="向下箭號 7"/>
          <p:cNvSpPr/>
          <p:nvPr/>
        </p:nvSpPr>
        <p:spPr>
          <a:xfrm>
            <a:off x="9756729" y="4045545"/>
            <a:ext cx="299839" cy="558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HTML</a:t>
            </a:r>
            <a:endParaRPr lang="zh-TW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實際上只是一份文件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放在網頁伺服器當中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來存取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基本的網頁是由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語法所構成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必須透過瀏覽器才能解析觀看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514" y="320470"/>
            <a:ext cx="3946489" cy="274286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flipH="1">
            <a:off x="10178144" y="1357643"/>
            <a:ext cx="1520456" cy="8506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/>
              <a:t>網  頁</a:t>
            </a:r>
            <a:endParaRPr lang="zh-TW" altLang="en-US" sz="16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95" y="3616678"/>
            <a:ext cx="3688241" cy="298874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flipH="1">
            <a:off x="10266178" y="4495811"/>
            <a:ext cx="1520456" cy="8506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HTML</a:t>
            </a:r>
            <a:r>
              <a:rPr lang="zh-TW" altLang="en-US" sz="1600" b="1" dirty="0" smtClean="0"/>
              <a:t>文件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99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標籤結構</a:t>
            </a:r>
            <a:r>
              <a:rPr lang="en-US" altLang="zh-TW" dirty="0"/>
              <a:t>-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元素  屬性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值</a:t>
            </a:r>
            <a:r>
              <a:rPr lang="en-US" altLang="zh-TW" dirty="0" smtClean="0"/>
              <a:t>”&gt; </a:t>
            </a:r>
            <a:r>
              <a:rPr lang="zh-TW" altLang="en-US" dirty="0" smtClean="0"/>
              <a:t>內容 </a:t>
            </a:r>
            <a:r>
              <a:rPr lang="en-US" altLang="zh-TW" dirty="0" smtClean="0"/>
              <a:t>&lt;/</a:t>
            </a:r>
            <a:r>
              <a:rPr lang="zh-TW" altLang="en-US" dirty="0" smtClean="0"/>
              <a:t>元素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 例如</a:t>
            </a:r>
            <a:r>
              <a:rPr lang="en-US" altLang="zh-TW" dirty="0" smtClean="0"/>
              <a:t>:&lt;P id=“section1”&gt; </a:t>
            </a:r>
            <a:r>
              <a:rPr lang="zh-TW" altLang="en-US" dirty="0" smtClean="0"/>
              <a:t>第一段</a:t>
            </a:r>
            <a:r>
              <a:rPr lang="en-US" altLang="zh-TW" dirty="0" smtClean="0"/>
              <a:t>&lt;/p&gt;</a:t>
            </a:r>
          </a:p>
          <a:p>
            <a:r>
              <a:rPr lang="zh-TW" altLang="en-US" dirty="0"/>
              <a:t>標籤中的屬性，可單獨使用，也可多個屬性同時使用。</a:t>
            </a:r>
            <a:endParaRPr lang="en-US" altLang="zh-TW" dirty="0"/>
          </a:p>
          <a:p>
            <a:r>
              <a:rPr lang="zh-TW" altLang="en-US" dirty="0"/>
              <a:t>同一個標籤若要運用多個屬性，則須利用空格將其分開</a:t>
            </a:r>
            <a:endParaRPr lang="en-US" altLang="zh-TW" dirty="0"/>
          </a:p>
          <a:p>
            <a:pPr marL="361950" indent="0">
              <a:buNone/>
            </a:pPr>
            <a:r>
              <a:rPr lang="zh-TW" altLang="en-US" dirty="0"/>
              <a:t>例如</a:t>
            </a:r>
            <a:r>
              <a:rPr lang="en-US" altLang="zh-TW" dirty="0"/>
              <a:t>:&lt;a </a:t>
            </a:r>
            <a:r>
              <a:rPr lang="en-US" altLang="zh-TW" dirty="0" err="1"/>
              <a:t>href</a:t>
            </a:r>
            <a:r>
              <a:rPr lang="en-US" altLang="zh-TW" dirty="0"/>
              <a:t>=</a:t>
            </a:r>
            <a:r>
              <a:rPr lang="en-US" altLang="zh-TW" dirty="0">
                <a:hlinkClick r:id="rId3"/>
              </a:rPr>
              <a:t>http://www.google.com</a:t>
            </a:r>
            <a:r>
              <a:rPr lang="en-US" altLang="zh-TW" dirty="0"/>
              <a:t> title=“google</a:t>
            </a:r>
            <a:r>
              <a:rPr lang="zh-TW" altLang="en-US" dirty="0"/>
              <a:t>首頁 </a:t>
            </a:r>
            <a:r>
              <a:rPr lang="en-US" altLang="zh-TW" dirty="0"/>
              <a:t>target=“_blank</a:t>
            </a:r>
            <a:r>
              <a:rPr lang="en-US" altLang="zh-TW" dirty="0" smtClean="0"/>
              <a:t>”&gt;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標籤結構</a:t>
            </a:r>
            <a:r>
              <a:rPr lang="en-US" altLang="zh-TW" dirty="0"/>
              <a:t>-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當中有部分標籤可加上</a:t>
            </a:r>
            <a:r>
              <a:rPr lang="zh-TW" altLang="en-US" dirty="0" smtClean="0"/>
              <a:t>屬性，大致上可區分為全域屬性、與事件屬性。</a:t>
            </a:r>
            <a:endParaRPr lang="en-US" altLang="zh-TW" dirty="0" smtClean="0"/>
          </a:p>
          <a:p>
            <a:r>
              <a:rPr lang="zh-TW" altLang="en-US" dirty="0" smtClean="0"/>
              <a:t>全</a:t>
            </a:r>
            <a:r>
              <a:rPr lang="zh-TW" altLang="en-US" dirty="0"/>
              <a:t>域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marL="0" indent="361950">
              <a:buNone/>
            </a:pPr>
            <a:r>
              <a:rPr lang="zh-TW" altLang="en-US" dirty="0" smtClean="0"/>
              <a:t>屬性可套用到大多數的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元素。例如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&lt;div id=“div001”&gt;</a:t>
            </a:r>
          </a:p>
          <a:p>
            <a:r>
              <a:rPr lang="zh-TW" altLang="en-US" dirty="0"/>
              <a:t>事</a:t>
            </a:r>
            <a:r>
              <a:rPr lang="zh-TW" altLang="en-US" dirty="0" smtClean="0"/>
              <a:t>件屬性</a:t>
            </a:r>
            <a:endParaRPr lang="en-US" altLang="zh-TW" dirty="0" smtClean="0"/>
          </a:p>
          <a:p>
            <a:pPr marL="361950" indent="0">
              <a:buNone/>
            </a:pPr>
            <a:r>
              <a:rPr lang="zh-TW" altLang="en-US" dirty="0" smtClean="0"/>
              <a:t>所謂的是件屬性，就是當有動作發生的時候，就會觸動的事件，例如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onclick</a:t>
            </a:r>
            <a:r>
              <a:rPr lang="en-US" altLang="zh-TW" dirty="0" smtClean="0"/>
              <a:t>=“”;</a:t>
            </a:r>
            <a:r>
              <a:rPr lang="zh-TW" altLang="en-US" dirty="0" smtClean="0"/>
              <a:t>此類屬性多半會配合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使用，但由於其可定義在任何元素，因此也是全域屬性。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標籤結構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屬性</a:t>
            </a:r>
            <a:endParaRPr lang="en-US" altLang="zh-TW" dirty="0" smtClean="0">
              <a:solidFill>
                <a:srgbClr val="FFFFFF"/>
              </a:solidFill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-160490" y="4404324"/>
            <a:ext cx="10131425" cy="4276726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2400" b="1" dirty="0">
                <a:solidFill>
                  <a:schemeClr val="tx1"/>
                </a:solidFill>
              </a:rPr>
              <a:t>&lt;h1</a:t>
            </a:r>
            <a:r>
              <a:rPr lang="en-US" altLang="zh-TW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</a:rPr>
              <a:t>id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=“title1” </a:t>
            </a:r>
            <a:r>
              <a:rPr lang="en-US" altLang="zh-TW" sz="2800" b="1" dirty="0">
                <a:solidFill>
                  <a:srgbClr val="FFFF00"/>
                </a:solidFill>
              </a:rPr>
              <a:t>class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=“title” </a:t>
            </a:r>
            <a:r>
              <a:rPr lang="en-US" altLang="zh-TW" sz="2800" b="1" dirty="0">
                <a:solidFill>
                  <a:srgbClr val="FFFF00"/>
                </a:solidFill>
              </a:rPr>
              <a:t>color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=</a:t>
            </a:r>
            <a:r>
              <a:rPr lang="zh-TW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“red”</a:t>
            </a:r>
            <a:r>
              <a:rPr lang="en-US" altLang="zh-TW" sz="2800" b="1" dirty="0" smtClean="0">
                <a:solidFill>
                  <a:schemeClr val="tx1"/>
                </a:solidFill>
              </a:rPr>
              <a:t>&gt;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Hello HTML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&lt;/</a:t>
            </a:r>
            <a:r>
              <a:rPr lang="en-US" altLang="zh-TW" sz="2400" b="1" dirty="0">
                <a:solidFill>
                  <a:schemeClr val="tx1"/>
                </a:solidFill>
              </a:rPr>
              <a:t>h1&gt;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10966" name="Rectangle 3"/>
          <p:cNvSpPr>
            <a:spLocks/>
          </p:cNvSpPr>
          <p:nvPr/>
        </p:nvSpPr>
        <p:spPr bwMode="auto">
          <a:xfrm>
            <a:off x="2162176" y="3239804"/>
            <a:ext cx="1301638" cy="7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zh-TW" altLang="en-US" sz="2531" b="1" dirty="0" smtClean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屬性名稱</a:t>
            </a:r>
            <a:r>
              <a:rPr lang="en-US" altLang="zh-TW" sz="2531" b="1" dirty="0" smtClean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/>
            </a:r>
            <a:br>
              <a:rPr lang="en-US" altLang="zh-TW" sz="2531" b="1" dirty="0" smtClean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zh-TW" sz="2531" b="1" dirty="0" smtClean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(Name)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1433" y="1937683"/>
            <a:ext cx="4753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&lt;</a:t>
            </a:r>
            <a:r>
              <a:rPr lang="en-US" altLang="zh-TW" sz="4800" dirty="0" smtClean="0"/>
              <a:t>Font</a:t>
            </a:r>
            <a:r>
              <a:rPr lang="en-US" altLang="zh-TW" sz="4800" dirty="0" smtClean="0">
                <a:solidFill>
                  <a:srgbClr val="FF9900"/>
                </a:solidFill>
              </a:rPr>
              <a:t> </a:t>
            </a:r>
            <a:r>
              <a:rPr lang="en-US" altLang="zh-TW" sz="4800" dirty="0" smtClean="0">
                <a:solidFill>
                  <a:srgbClr val="99CC00"/>
                </a:solidFill>
              </a:rPr>
              <a:t>color</a:t>
            </a:r>
            <a:r>
              <a:rPr lang="en-US" altLang="zh-TW" sz="4800" dirty="0" smtClean="0">
                <a:solidFill>
                  <a:srgbClr val="FF9900"/>
                </a:solidFill>
              </a:rPr>
              <a:t>=</a:t>
            </a:r>
            <a:r>
              <a:rPr lang="en-US" altLang="zh-TW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“red</a:t>
            </a:r>
            <a:r>
              <a:rPr lang="en-US" altLang="zh-TW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r>
              <a:rPr lang="en-US" altLang="zh-TW" sz="3600" dirty="0" smtClean="0"/>
              <a:t>&gt;</a:t>
            </a:r>
            <a:endParaRPr lang="zh-TW" altLang="en-US" sz="3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353710" y="1937683"/>
            <a:ext cx="2158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&lt;/Font&gt;</a:t>
            </a:r>
            <a:endParaRPr lang="zh-TW" altLang="en-US" sz="4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608534" y="1891516"/>
            <a:ext cx="345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Hello HTML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26" name="Rectangle 3"/>
          <p:cNvSpPr>
            <a:spLocks/>
          </p:cNvSpPr>
          <p:nvPr/>
        </p:nvSpPr>
        <p:spPr bwMode="auto">
          <a:xfrm>
            <a:off x="3750532" y="3239805"/>
            <a:ext cx="1300036" cy="7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zh-TW" altLang="en-US" sz="2531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屬性內容</a:t>
            </a:r>
            <a:r>
              <a:rPr lang="en-US" altLang="zh-TW" sz="2531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/>
            </a:r>
            <a:br>
              <a:rPr lang="en-US" altLang="zh-TW" sz="2531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</a:br>
            <a:r>
              <a:rPr lang="en-US" altLang="zh-TW" sz="2531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(Value)</a:t>
            </a:r>
            <a:endParaRPr lang="en-US" altLang="zh-TW" sz="2531" b="1" dirty="0">
              <a:solidFill>
                <a:schemeClr val="accent6">
                  <a:lumMod val="60000"/>
                  <a:lumOff val="4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838575" y="2682955"/>
            <a:ext cx="1123950" cy="341119"/>
            <a:chOff x="3838575" y="2682955"/>
            <a:chExt cx="1123950" cy="341119"/>
          </a:xfrm>
        </p:grpSpPr>
        <p:cxnSp>
          <p:nvCxnSpPr>
            <p:cNvPr id="3" name="直線接點 2"/>
            <p:cNvCxnSpPr/>
            <p:nvPr/>
          </p:nvCxnSpPr>
          <p:spPr>
            <a:xfrm flipV="1">
              <a:off x="4400550" y="2682955"/>
              <a:ext cx="0" cy="34111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H="1">
              <a:off x="3838575" y="2682955"/>
              <a:ext cx="112395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2162176" y="2676758"/>
            <a:ext cx="1123950" cy="341119"/>
            <a:chOff x="3838575" y="2682955"/>
            <a:chExt cx="1123950" cy="341119"/>
          </a:xfrm>
        </p:grpSpPr>
        <p:cxnSp>
          <p:nvCxnSpPr>
            <p:cNvPr id="16" name="直線接點 15"/>
            <p:cNvCxnSpPr/>
            <p:nvPr/>
          </p:nvCxnSpPr>
          <p:spPr>
            <a:xfrm flipV="1">
              <a:off x="4400550" y="2682955"/>
              <a:ext cx="0" cy="34111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3838575" y="2682955"/>
              <a:ext cx="112395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向下箭號 6"/>
          <p:cNvSpPr/>
          <p:nvPr/>
        </p:nvSpPr>
        <p:spPr>
          <a:xfrm rot="5400000">
            <a:off x="9474947" y="4468641"/>
            <a:ext cx="359845" cy="438150"/>
          </a:xfrm>
          <a:prstGeom prst="downArrow">
            <a:avLst>
              <a:gd name="adj1" fmla="val 50000"/>
              <a:gd name="adj2" fmla="val 47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067925" y="4518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多屬性的</a:t>
            </a:r>
            <a:r>
              <a:rPr lang="zh-TW" altLang="en-US" b="1" dirty="0">
                <a:solidFill>
                  <a:srgbClr val="FFFF00"/>
                </a:solidFill>
              </a:rPr>
              <a:t>寫法</a:t>
            </a:r>
          </a:p>
        </p:txBody>
      </p:sp>
    </p:spTree>
    <p:extLst>
      <p:ext uri="{BB962C8B-B14F-4D97-AF65-F5344CB8AC3E}">
        <p14:creationId xmlns:p14="http://schemas.microsoft.com/office/powerpoint/2010/main" val="1825342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HTML5</a:t>
            </a:r>
            <a:r>
              <a:rPr lang="zh-TW" altLang="en-US" dirty="0" smtClean="0"/>
              <a:t>特殊字元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保留字元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語言當中，有些特殊字元並無法直接顯示在網頁上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 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大於 </a:t>
            </a:r>
            <a:r>
              <a:rPr lang="en-US" altLang="zh-TW" dirty="0" smtClean="0"/>
              <a:t>(&gt;)</a:t>
            </a:r>
            <a:r>
              <a:rPr lang="zh-TW" altLang="en-US" dirty="0" smtClean="0"/>
              <a:t>、小於</a:t>
            </a:r>
            <a:r>
              <a:rPr lang="en-US" altLang="zh-TW" dirty="0" smtClean="0"/>
              <a:t>(&lt;)</a:t>
            </a:r>
            <a:r>
              <a:rPr lang="zh-TW" altLang="en-US" dirty="0" smtClean="0"/>
              <a:t>、雙引號</a:t>
            </a:r>
            <a:r>
              <a:rPr lang="en-US" altLang="zh-TW" dirty="0" smtClean="0"/>
              <a:t>(“)…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，這些字元也稱為</a:t>
            </a:r>
            <a:r>
              <a:rPr lang="zh-TW" altLang="en-US" b="1" dirty="0" smtClean="0">
                <a:solidFill>
                  <a:srgbClr val="FFFF00"/>
                </a:solidFill>
              </a:rPr>
              <a:t>保留字元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若你想查詢特殊字元的寫法，可以透過網頁：</a:t>
            </a:r>
            <a:r>
              <a:rPr lang="en-US" altLang="zh-TW" dirty="0"/>
              <a:t> http://entity-lookup.leftlogic.com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更多特殊字元及</a:t>
            </a:r>
            <a:r>
              <a:rPr lang="en-US" altLang="zh-TW" dirty="0" err="1" smtClean="0"/>
              <a:t>ascii</a:t>
            </a:r>
            <a:r>
              <a:rPr lang="zh-TW" altLang="en-US" dirty="0" smtClean="0"/>
              <a:t>碼請參考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www.w3schools.com/charsets/default.asp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4801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向右箭號 6"/>
          <p:cNvSpPr/>
          <p:nvPr/>
        </p:nvSpPr>
        <p:spPr>
          <a:xfrm>
            <a:off x="6113859" y="3243263"/>
            <a:ext cx="581025" cy="4095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3" y="2525546"/>
            <a:ext cx="4129088" cy="17035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42" y="2753434"/>
            <a:ext cx="2095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HTML5</a:t>
            </a:r>
            <a:r>
              <a:rPr lang="zh-TW" altLang="en-US" dirty="0"/>
              <a:t>特殊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常見的保留字元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13312"/>
              </p:ext>
            </p:extLst>
          </p:nvPr>
        </p:nvGraphicFramePr>
        <p:xfrm>
          <a:off x="2150796" y="2220794"/>
          <a:ext cx="6778293" cy="25603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91225">
                  <a:extLst>
                    <a:ext uri="{9D8B030D-6E8A-4147-A177-3AD203B41FA5}">
                      <a16:colId xmlns:a16="http://schemas.microsoft.com/office/drawing/2014/main" val="3144294163"/>
                    </a:ext>
                  </a:extLst>
                </a:gridCol>
                <a:gridCol w="5287068">
                  <a:extLst>
                    <a:ext uri="{9D8B030D-6E8A-4147-A177-3AD203B41FA5}">
                      <a16:colId xmlns:a16="http://schemas.microsoft.com/office/drawing/2014/main" val="3618217045"/>
                    </a:ext>
                  </a:extLst>
                </a:gridCol>
              </a:tblGrid>
              <a:tr h="3215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原始碼</a:t>
                      </a:r>
                    </a:p>
                  </a:txBody>
                  <a:tcPr marL="225856" marR="22585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說明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</a:rPr>
                        <a:t>呈現結果 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225856" marR="22585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43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&amp;</a:t>
                      </a:r>
                      <a:r>
                        <a:rPr lang="en-US" sz="1800" dirty="0" err="1"/>
                        <a:t>nbsp</a:t>
                      </a:r>
                      <a:r>
                        <a:rPr lang="en-US" sz="1800" dirty="0"/>
                        <a:t>;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(&amp;</a:t>
                      </a:r>
                      <a:r>
                        <a:rPr lang="en-US" altLang="zh-TW" sz="1800" dirty="0" err="1"/>
                        <a:t>nbsp</a:t>
                      </a:r>
                      <a:r>
                        <a:rPr lang="en-US" altLang="zh-TW" sz="1800" dirty="0"/>
                        <a:t>;</a:t>
                      </a:r>
                      <a:r>
                        <a:rPr lang="zh-TW" altLang="en-US" sz="1800" dirty="0"/>
                        <a:t>代表一個不斷行空白</a:t>
                      </a:r>
                      <a:r>
                        <a:rPr lang="en-US" altLang="zh-TW" sz="1800" dirty="0"/>
                        <a:t>)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3262075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&amp;lt;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&lt;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2442395884"/>
                  </a:ext>
                </a:extLst>
              </a:tr>
              <a:tr h="340043">
                <a:tc>
                  <a:txBody>
                    <a:bodyPr/>
                    <a:lstStyle/>
                    <a:p>
                      <a:r>
                        <a:rPr lang="en-US" sz="1800"/>
                        <a:t>&amp;gt;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15197947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&amp;amp;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&amp;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677937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&amp;quot;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"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37785590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TW" sz="1800"/>
                        <a:t>/*      */</a:t>
                      </a:r>
                    </a:p>
                  </a:txBody>
                  <a:tcPr marL="225856" marR="225856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在  </a:t>
                      </a:r>
                      <a:r>
                        <a:rPr lang="en-US" altLang="zh-TW" sz="1800" dirty="0"/>
                        <a:t>/*          */   </a:t>
                      </a:r>
                      <a:r>
                        <a:rPr lang="zh-TW" altLang="en-US" sz="1800" dirty="0"/>
                        <a:t>之間的文字會被看成註解</a:t>
                      </a:r>
                    </a:p>
                  </a:txBody>
                  <a:tcPr marL="225856" marR="225856" anchor="ctr"/>
                </a:tc>
                <a:extLst>
                  <a:ext uri="{0D108BD9-81ED-4DB2-BD59-A6C34878D82A}">
                    <a16:rowId xmlns:a16="http://schemas.microsoft.com/office/drawing/2014/main" val="3175959576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06572" y="6395919"/>
            <a:ext cx="7827659" cy="377825"/>
          </a:xfrm>
        </p:spPr>
        <p:txBody>
          <a:bodyPr/>
          <a:lstStyle/>
          <a:p>
            <a:fld id="{0D7B6F83-1016-40C4-BC32-CC7106C5FA9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15863" y="1449903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隨著瀏覽器改版，這些保留字元的顯示方式會有所改善，因此本表僅供參考用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3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58" y="1266189"/>
            <a:ext cx="4486275" cy="4362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b="1" dirty="0" smtClean="0">
                <a:solidFill>
                  <a:srgbClr val="FFFF00"/>
                </a:solidFill>
              </a:rPr>
              <a:t>2 </a:t>
            </a:r>
            <a:r>
              <a:rPr lang="zh-TW" altLang="en-US" b="1" dirty="0" smtClean="0">
                <a:solidFill>
                  <a:srgbClr val="FFFF00"/>
                </a:solidFill>
              </a:rPr>
              <a:t>利用 </a:t>
            </a:r>
            <a:r>
              <a:rPr lang="en-US" altLang="zh-TW" dirty="0" smtClean="0">
                <a:solidFill>
                  <a:srgbClr val="FFFF00"/>
                </a:solidFill>
              </a:rPr>
              <a:t>W3Cschool </a:t>
            </a:r>
            <a:r>
              <a:rPr lang="zh-TW" altLang="en-US" dirty="0" smtClean="0">
                <a:solidFill>
                  <a:srgbClr val="FFFF00"/>
                </a:solidFill>
              </a:rPr>
              <a:t>完成網頁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3560" y="1266189"/>
            <a:ext cx="5193666" cy="45250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題目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請寫出您的第一份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HTML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5 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文件 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Hello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HTML5</a:t>
            </a:r>
            <a:endParaRPr lang="en-US" altLang="zh-TW" b="1" dirty="0">
              <a:latin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</a:rPr>
              <a:t>請</a:t>
            </a:r>
            <a:r>
              <a:rPr lang="zh-TW" altLang="en-US" b="1" dirty="0">
                <a:latin typeface="微軟正黑體" panose="020B0604030504040204" pitchFamily="34" charset="-120"/>
              </a:rPr>
              <a:t>上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w3cschool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網站的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HTML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章節尋找以下元素的使用方法，完成這個網頁</a:t>
            </a:r>
            <a:endParaRPr lang="en-US" altLang="zh-TW" b="1" dirty="0" smtClean="0">
              <a:latin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</a:rPr>
              <a:t>元件屬性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b="1" dirty="0" smtClean="0">
                <a:latin typeface="微軟正黑體" panose="020B0604030504040204" pitchFamily="34" charset="-120"/>
              </a:rPr>
              <a:t>Title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 字串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 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Hello  + </a:t>
            </a:r>
            <a:r>
              <a:rPr lang="zh-TW" altLang="en-US" b="1" dirty="0" smtClean="0">
                <a:latin typeface="微軟正黑體" panose="020B0604030504040204" pitchFamily="34" charset="-120"/>
              </a:rPr>
              <a:t>學號</a:t>
            </a:r>
            <a:endParaRPr lang="en-US" altLang="zh-TW" b="1" dirty="0" smtClean="0">
              <a:latin typeface="微軟正黑體" panose="020B0604030504040204" pitchFamily="34" charset="-120"/>
            </a:endParaRPr>
          </a:p>
          <a:p>
            <a:pPr lvl="1"/>
            <a:r>
              <a:rPr lang="zh-TW" altLang="en-US" b="1" dirty="0" smtClean="0">
                <a:latin typeface="微軟正黑體" panose="020B0604030504040204" pitchFamily="34" charset="-120"/>
              </a:rPr>
              <a:t>使用元素提示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</a:rPr>
              <a:t>標題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1: &lt;h1&gt;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</a:rPr>
              <a:t>標題</a:t>
            </a:r>
            <a:r>
              <a:rPr lang="en-US" altLang="zh-TW" b="1" dirty="0">
                <a:latin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2:&lt;h2&gt;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</a:rPr>
              <a:t>水平線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:&lt;</a:t>
            </a:r>
            <a:r>
              <a:rPr lang="en-US" altLang="zh-TW" b="1" dirty="0" err="1" smtClean="0">
                <a:latin typeface="微軟正黑體" panose="020B0604030504040204" pitchFamily="34" charset="-120"/>
              </a:rPr>
              <a:t>hr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&gt;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</a:rPr>
              <a:t>段落標籤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: &lt;p&gt;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流程圖: 接點 8"/>
          <p:cNvSpPr/>
          <p:nvPr/>
        </p:nvSpPr>
        <p:spPr>
          <a:xfrm>
            <a:off x="4469599" y="2382750"/>
            <a:ext cx="346260" cy="33322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流程圖: 接點 10"/>
          <p:cNvSpPr/>
          <p:nvPr/>
        </p:nvSpPr>
        <p:spPr>
          <a:xfrm>
            <a:off x="4469599" y="3216722"/>
            <a:ext cx="346260" cy="33322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流程圖: 接點 11"/>
          <p:cNvSpPr/>
          <p:nvPr/>
        </p:nvSpPr>
        <p:spPr>
          <a:xfrm>
            <a:off x="4469599" y="3740869"/>
            <a:ext cx="346260" cy="33322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流程圖: 接點 9"/>
          <p:cNvSpPr/>
          <p:nvPr/>
        </p:nvSpPr>
        <p:spPr>
          <a:xfrm>
            <a:off x="3062279" y="4795930"/>
            <a:ext cx="346260" cy="333226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32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99" y="110409"/>
            <a:ext cx="10131425" cy="14562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b="1" dirty="0" smtClean="0">
                <a:solidFill>
                  <a:srgbClr val="FFFF00"/>
                </a:solidFill>
              </a:rPr>
              <a:t>5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76352" y="1842293"/>
            <a:ext cx="4995334" cy="3649134"/>
          </a:xfrm>
        </p:spPr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/>
              <a:t>HTML </a:t>
            </a:r>
            <a:r>
              <a:rPr lang="zh-TW" altLang="en-US" dirty="0" smtClean="0"/>
              <a:t> </a:t>
            </a:r>
            <a:r>
              <a:rPr lang="en-US" altLang="zh-TW" dirty="0" smtClean="0"/>
              <a:t>Home</a:t>
            </a:r>
          </a:p>
          <a:p>
            <a:pPr lvl="1"/>
            <a:r>
              <a:rPr lang="en-US" altLang="zh-TW" dirty="0"/>
              <a:t>HTML </a:t>
            </a:r>
            <a:r>
              <a:rPr lang="en-US" altLang="zh-TW" dirty="0" smtClean="0"/>
              <a:t> Introduction</a:t>
            </a:r>
            <a:endParaRPr lang="en-US" altLang="zh-TW" dirty="0"/>
          </a:p>
          <a:p>
            <a:pPr lvl="1"/>
            <a:r>
              <a:rPr lang="en-US" altLang="zh-TW" dirty="0"/>
              <a:t>HTML </a:t>
            </a:r>
            <a:r>
              <a:rPr lang="en-US" altLang="zh-TW" dirty="0" smtClean="0"/>
              <a:t>Editors</a:t>
            </a:r>
            <a:endParaRPr lang="en-US" altLang="zh-TW" dirty="0"/>
          </a:p>
          <a:p>
            <a:pPr lvl="1"/>
            <a:r>
              <a:rPr lang="en-US" altLang="zh-TW" dirty="0"/>
              <a:t>HTML </a:t>
            </a:r>
            <a:r>
              <a:rPr lang="en-US" altLang="zh-TW" dirty="0" smtClean="0"/>
              <a:t>Basic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1" y="1857375"/>
            <a:ext cx="6404002" cy="37123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800" y="2466241"/>
            <a:ext cx="1041153" cy="7165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chemeClr val="bg2">
                <a:lumMod val="7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驗證網頁 </a:t>
            </a:r>
            <a:r>
              <a:rPr lang="en-US" altLang="zh-TW" dirty="0"/>
              <a:t>(Validate.w3.org)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http://validator.w3.org/check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37210"/>
            <a:ext cx="7833360" cy="39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驗證網頁的使用方法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pl-PL" altLang="zh-TW" dirty="0"/>
              <a:t>W3C </a:t>
            </a:r>
            <a:r>
              <a:rPr lang="zh-TW" altLang="pl-PL" dirty="0"/>
              <a:t>提供了驗證服務，只要連線到</a:t>
            </a:r>
            <a:r>
              <a:rPr lang="pl-PL" altLang="zh-TW" dirty="0"/>
              <a:t>http://validator.w3.org/</a:t>
            </a:r>
            <a:r>
              <a:rPr lang="zh-TW" altLang="pl-PL" dirty="0"/>
              <a:t>，然後依照如下步驟進行驗證即可</a:t>
            </a:r>
            <a:r>
              <a:rPr lang="en-US" altLang="zh-TW" dirty="0"/>
              <a:t> 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585" y="2916815"/>
            <a:ext cx="4469596" cy="3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1135" y="3008038"/>
            <a:ext cx="382871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71811" y="594062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出現</a:t>
            </a:r>
            <a:r>
              <a:rPr lang="zh-TW" altLang="pl-PL" sz="1400" dirty="0"/>
              <a:t>驗證</a:t>
            </a:r>
            <a:r>
              <a:rPr lang="zh-TW" altLang="en-US" sz="1400" dirty="0"/>
              <a:t>結果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3407" y="5975637"/>
            <a:ext cx="23774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16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2555" y="1429567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網頁 </a:t>
            </a:r>
            <a:r>
              <a:rPr lang="en-US" altLang="zh-TW" sz="2000" dirty="0" smtClean="0"/>
              <a:t>(Web page)</a:t>
            </a:r>
            <a:r>
              <a:rPr lang="zh-TW" altLang="en-US" sz="2000" dirty="0" smtClean="0"/>
              <a:t>：</a:t>
            </a:r>
            <a:endParaRPr lang="en-US" altLang="zh-TW" sz="2000" dirty="0" smtClean="0"/>
          </a:p>
          <a:p>
            <a:pPr lvl="1"/>
            <a:r>
              <a:rPr lang="zh-TW" altLang="en-US" sz="1800" dirty="0"/>
              <a:t>用於全球資訊網和網頁瀏覽器的檔案，它存放在世界某個角落的某一部或一組電腦中，而這部電腦必須是與網際網路相連</a:t>
            </a:r>
            <a:r>
              <a:rPr lang="zh-TW" altLang="en-US" sz="1800" dirty="0" smtClean="0"/>
              <a:t>。</a:t>
            </a:r>
            <a:endParaRPr lang="en-US" altLang="zh-TW" sz="2000" dirty="0"/>
          </a:p>
          <a:p>
            <a:r>
              <a:rPr lang="zh-TW" altLang="en-US" sz="2000" dirty="0" smtClean="0"/>
              <a:t>每一個網頁都有一個網址，簡稱</a:t>
            </a:r>
            <a:r>
              <a:rPr lang="en-US" altLang="zh-TW" sz="2400" dirty="0" smtClean="0">
                <a:solidFill>
                  <a:srgbClr val="FFFF00"/>
                </a:solidFill>
              </a:rPr>
              <a:t>URL(Universal Resource Locator)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7267" y="3505923"/>
            <a:ext cx="10213795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http://mis.npust.edu.tw/files/15-1052-10653,c82-1.php?Lang=zh-tw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917267" y="4120762"/>
            <a:ext cx="776177" cy="106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直線圖說文字 1 8"/>
          <p:cNvSpPr/>
          <p:nvPr/>
        </p:nvSpPr>
        <p:spPr>
          <a:xfrm>
            <a:off x="755120" y="4301516"/>
            <a:ext cx="1100470" cy="472556"/>
          </a:xfrm>
          <a:prstGeom prst="borderCallout1">
            <a:avLst>
              <a:gd name="adj1" fmla="val -4167"/>
              <a:gd name="adj2" fmla="val 50604"/>
              <a:gd name="adj3" fmla="val -3130"/>
              <a:gd name="adj4" fmla="val 4877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通訊協</a:t>
            </a:r>
            <a:r>
              <a:rPr lang="zh-TW" altLang="en-US" dirty="0"/>
              <a:t>定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1973644" y="4120762"/>
            <a:ext cx="2519225" cy="8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直線圖說文字 1 10"/>
          <p:cNvSpPr/>
          <p:nvPr/>
        </p:nvSpPr>
        <p:spPr>
          <a:xfrm>
            <a:off x="2298968" y="4301516"/>
            <a:ext cx="1677285" cy="472556"/>
          </a:xfrm>
          <a:prstGeom prst="borderCallout1">
            <a:avLst>
              <a:gd name="adj1" fmla="val 1362"/>
              <a:gd name="adj2" fmla="val 48657"/>
              <a:gd name="adj3" fmla="val 4818"/>
              <a:gd name="adj4" fmla="val 4942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主機網域名稱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4652544" y="4131394"/>
            <a:ext cx="78256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直線圖說文字 1 16"/>
          <p:cNvSpPr/>
          <p:nvPr/>
        </p:nvSpPr>
        <p:spPr>
          <a:xfrm>
            <a:off x="4401879" y="4301516"/>
            <a:ext cx="1349634" cy="454343"/>
          </a:xfrm>
          <a:prstGeom prst="borderCallout1">
            <a:avLst>
              <a:gd name="adj1" fmla="val 1583"/>
              <a:gd name="adj2" fmla="val 51088"/>
              <a:gd name="adj3" fmla="val 14907"/>
              <a:gd name="adj4" fmla="val 5086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網頁路徑</a:t>
            </a:r>
            <a:endParaRPr lang="zh-TW" altLang="en-US" dirty="0"/>
          </a:p>
        </p:txBody>
      </p:sp>
      <p:sp>
        <p:nvSpPr>
          <p:cNvPr id="24" name="直線圖說文字 1 23"/>
          <p:cNvSpPr/>
          <p:nvPr/>
        </p:nvSpPr>
        <p:spPr>
          <a:xfrm>
            <a:off x="7643284" y="4283303"/>
            <a:ext cx="1677285" cy="472556"/>
          </a:xfrm>
          <a:prstGeom prst="borderCallout1">
            <a:avLst>
              <a:gd name="adj1" fmla="val 1362"/>
              <a:gd name="adj2" fmla="val 50993"/>
              <a:gd name="adj3" fmla="val 8777"/>
              <a:gd name="adj4" fmla="val 51415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008080"/>
              </a:gs>
            </a:gsLst>
          </a:gra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網頁文件檔名</a:t>
            </a:r>
            <a:endParaRPr lang="zh-TW" altLang="en-US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5653454" y="4131394"/>
            <a:ext cx="5320526" cy="53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</a:t>
            </a:r>
            <a:r>
              <a:rPr lang="en-US" altLang="zh-TW" dirty="0"/>
              <a:t>(URL)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TW" altLang="en-US" dirty="0" smtClean="0">
                <a:solidFill>
                  <a:srgbClr val="FF0000"/>
                </a:solidFill>
              </a:rPr>
              <a:t>通訊協定：</a:t>
            </a:r>
            <a:r>
              <a:rPr lang="zh-TW" altLang="en-US" dirty="0" smtClean="0"/>
              <a:t>決定資源傳送的協定，</a:t>
            </a:r>
            <a:r>
              <a:rPr lang="zh-TW" altLang="en-US" dirty="0"/>
              <a:t>對包括資料格式、傳送速度、傳送步驟等問題做出統一的規定。常見的有</a:t>
            </a:r>
            <a:r>
              <a:rPr lang="en-US" altLang="zh-TW" dirty="0"/>
              <a:t>HTTP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  <a:r>
              <a:rPr lang="zh-TW" altLang="en-US" dirty="0"/>
              <a:t>、</a:t>
            </a:r>
            <a:r>
              <a:rPr lang="en-US" altLang="zh-TW" dirty="0"/>
              <a:t>FTP</a:t>
            </a:r>
            <a:r>
              <a:rPr lang="zh-TW" altLang="en-US" dirty="0"/>
              <a:t>等等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lvl="1" indent="-342900"/>
            <a:r>
              <a:rPr lang="zh-TW" altLang="en-US" dirty="0" smtClean="0"/>
              <a:t>通訊協定的種類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355519" y="2815423"/>
          <a:ext cx="8896195" cy="30267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1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6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通訊協定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網頁服務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http://http://www.mis.npust.edu.tw/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https://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加密網頁服務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https://www.w3schools.com/html/html_styles.asp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2297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ftp://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檔案傳輸服務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ftp://ftp.npust.edu.tw/cpatch/ftp/cuteftp/source/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telnet://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遠端登入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telnet://ptt.cc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02923"/>
                  </a:ext>
                </a:extLst>
              </a:tr>
              <a:tr h="46026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file:///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本機的資料夾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file:///D:/Software/</a:t>
                      </a:r>
                      <a:endParaRPr lang="zh-TW" alt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258983" y="6449844"/>
            <a:ext cx="493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資料來源：</a:t>
            </a:r>
            <a:r>
              <a:rPr lang="en-US" altLang="zh-TW" sz="1400" dirty="0"/>
              <a:t>https://www.seoseo.com.tw/article_detail_609.html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88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網址</a:t>
            </a:r>
            <a:r>
              <a:rPr lang="en-US" altLang="zh-TW" dirty="0"/>
              <a:t>(URL)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92D050"/>
                </a:solidFill>
              </a:rPr>
              <a:t>伺服器</a:t>
            </a:r>
            <a:r>
              <a:rPr lang="zh-TW" altLang="en-US" dirty="0"/>
              <a:t>，</a:t>
            </a:r>
            <a:r>
              <a:rPr lang="zh-TW" altLang="en-US" b="0" dirty="0"/>
              <a:t>通常為網站所註冊的網域名稱，有時為</a:t>
            </a:r>
            <a:r>
              <a:rPr lang="en-US" altLang="zh-TW" b="0" dirty="0"/>
              <a:t>IP</a:t>
            </a:r>
            <a:r>
              <a:rPr lang="zh-TW" altLang="en-US" b="0" dirty="0"/>
              <a:t>位址，網域名稱是為了讓人類更容易理解與記憶，而用以替代</a:t>
            </a:r>
            <a:r>
              <a:rPr lang="en-US" altLang="zh-TW" b="0" dirty="0"/>
              <a:t>IP</a:t>
            </a:r>
            <a:r>
              <a:rPr lang="zh-TW" altLang="en-US" b="0" dirty="0"/>
              <a:t>位址的代稱，若是網域則其中可以再細分為三個部分</a:t>
            </a:r>
            <a:r>
              <a:rPr lang="zh-TW" altLang="en-US" b="0" dirty="0" smtClean="0"/>
              <a:t>：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子網域名稱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次級域名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頂層網域</a:t>
            </a:r>
            <a:r>
              <a:rPr lang="en-US" altLang="zh-TW" b="0" dirty="0" smtClean="0"/>
              <a:t>(TLDs) - </a:t>
            </a:r>
            <a:r>
              <a:rPr lang="zh-TW" altLang="en-US" b="0" dirty="0" smtClean="0"/>
              <a:t>可以想成是一種對網站的分類，除常見的</a:t>
            </a:r>
            <a:r>
              <a:rPr lang="en-US" altLang="zh-TW" b="0" dirty="0" smtClean="0"/>
              <a:t>.com .org </a:t>
            </a:r>
            <a:r>
              <a:rPr lang="en-US" altLang="zh-TW" b="0" dirty="0" err="1" smtClean="0"/>
              <a:t>.net</a:t>
            </a:r>
            <a:r>
              <a:rPr lang="en-US" altLang="zh-TW" b="0" dirty="0" smtClean="0"/>
              <a:t> .</a:t>
            </a:r>
            <a:r>
              <a:rPr lang="en-US" altLang="zh-TW" b="0" dirty="0" err="1" smtClean="0"/>
              <a:t>edu</a:t>
            </a:r>
            <a:r>
              <a:rPr lang="en-US" altLang="zh-TW" b="0" dirty="0" smtClean="0"/>
              <a:t> .</a:t>
            </a:r>
            <a:r>
              <a:rPr lang="en-US" altLang="zh-TW" b="0" dirty="0" err="1" smtClean="0"/>
              <a:t>gov</a:t>
            </a:r>
            <a:r>
              <a:rPr lang="en-US" altLang="zh-TW" b="0" dirty="0" smtClean="0"/>
              <a:t> .co .</a:t>
            </a:r>
            <a:r>
              <a:rPr lang="en-US" altLang="zh-TW" b="0" dirty="0" err="1" smtClean="0"/>
              <a:t>io</a:t>
            </a:r>
            <a:r>
              <a:rPr lang="zh-TW" altLang="en-US" b="0" dirty="0" smtClean="0"/>
              <a:t>外還有非常多種。</a:t>
            </a:r>
            <a:endParaRPr lang="zh-TW" altLang="en-US" b="0" dirty="0"/>
          </a:p>
          <a:p>
            <a:r>
              <a:rPr lang="zh-TW" altLang="en-US" dirty="0">
                <a:solidFill>
                  <a:srgbClr val="FFFF00"/>
                </a:solidFill>
              </a:rPr>
              <a:t>路徑 </a:t>
            </a:r>
            <a:r>
              <a:rPr lang="en-US" altLang="zh-TW" b="0" dirty="0">
                <a:solidFill>
                  <a:srgbClr val="FFFF00"/>
                </a:solidFill>
              </a:rPr>
              <a:t>-</a:t>
            </a:r>
            <a:r>
              <a:rPr lang="en-US" altLang="zh-TW" b="0" dirty="0"/>
              <a:t> </a:t>
            </a:r>
            <a:r>
              <a:rPr lang="zh-TW" altLang="en-US" b="0" dirty="0"/>
              <a:t>用</a:t>
            </a:r>
            <a:r>
              <a:rPr lang="zh-TW" altLang="en-US" dirty="0">
                <a:solidFill>
                  <a:srgbClr val="FFFF00"/>
                </a:solidFill>
              </a:rPr>
              <a:t>「</a:t>
            </a:r>
            <a:r>
              <a:rPr lang="en-US" altLang="zh-TW" dirty="0">
                <a:solidFill>
                  <a:srgbClr val="FFFF00"/>
                </a:solidFill>
              </a:rPr>
              <a:t>/</a:t>
            </a:r>
            <a:r>
              <a:rPr lang="zh-TW" altLang="en-US" dirty="0">
                <a:solidFill>
                  <a:srgbClr val="FFFF00"/>
                </a:solidFill>
              </a:rPr>
              <a:t>」</a:t>
            </a:r>
            <a:r>
              <a:rPr lang="zh-TW" altLang="en-US" b="0" dirty="0"/>
              <a:t>作為層級或不同目錄的區隔，可能包含目錄、頁面或檔案名稱</a:t>
            </a:r>
          </a:p>
          <a:p>
            <a:r>
              <a:rPr lang="zh-TW" altLang="en-US" dirty="0">
                <a:solidFill>
                  <a:srgbClr val="00B0F0"/>
                </a:solidFill>
              </a:rPr>
              <a:t>查詢</a:t>
            </a:r>
            <a:r>
              <a:rPr lang="zh-TW" altLang="en-US" b="0" dirty="0">
                <a:solidFill>
                  <a:srgbClr val="00B0F0"/>
                </a:solidFill>
              </a:rPr>
              <a:t> </a:t>
            </a:r>
            <a:r>
              <a:rPr lang="en-US" altLang="zh-TW" b="0" dirty="0">
                <a:solidFill>
                  <a:srgbClr val="00B0F0"/>
                </a:solidFill>
              </a:rPr>
              <a:t>-</a:t>
            </a:r>
            <a:r>
              <a:rPr lang="en-US" altLang="zh-TW" b="0" dirty="0"/>
              <a:t> </a:t>
            </a:r>
            <a:r>
              <a:rPr lang="zh-TW" altLang="en-US" b="0" dirty="0"/>
              <a:t>以</a:t>
            </a:r>
            <a:r>
              <a:rPr lang="zh-TW" altLang="en-US" dirty="0">
                <a:solidFill>
                  <a:srgbClr val="FFFF00"/>
                </a:solidFill>
              </a:rPr>
              <a:t>「</a:t>
            </a:r>
            <a:r>
              <a:rPr lang="en-US" altLang="zh-TW" dirty="0">
                <a:solidFill>
                  <a:srgbClr val="FFFF00"/>
                </a:solidFill>
              </a:rPr>
              <a:t>?</a:t>
            </a:r>
            <a:r>
              <a:rPr lang="zh-TW" altLang="en-US" dirty="0">
                <a:solidFill>
                  <a:srgbClr val="FFFF00"/>
                </a:solidFill>
              </a:rPr>
              <a:t>」</a:t>
            </a:r>
            <a:r>
              <a:rPr lang="zh-TW" altLang="en-US" b="0" dirty="0"/>
              <a:t>為開頭與前面的部分分開，後面的參數彼此之間不具階層關係，</a:t>
            </a:r>
            <a:r>
              <a:rPr lang="zh-TW" altLang="en-US" dirty="0">
                <a:solidFill>
                  <a:srgbClr val="FFFF00"/>
                </a:solidFill>
              </a:rPr>
              <a:t>參數之間以「</a:t>
            </a:r>
            <a:r>
              <a:rPr lang="en-US" altLang="zh-TW" dirty="0">
                <a:solidFill>
                  <a:srgbClr val="FFFF00"/>
                </a:solidFill>
              </a:rPr>
              <a:t>&amp;</a:t>
            </a:r>
            <a:r>
              <a:rPr lang="zh-TW" altLang="en-US" dirty="0">
                <a:solidFill>
                  <a:srgbClr val="FFFF00"/>
                </a:solidFill>
              </a:rPr>
              <a:t>」分隔，參數名稱與值之間再以「</a:t>
            </a:r>
            <a:r>
              <a:rPr lang="en-US" altLang="zh-TW" dirty="0">
                <a:solidFill>
                  <a:srgbClr val="FFFF00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」分開</a:t>
            </a:r>
          </a:p>
          <a:p>
            <a:r>
              <a:rPr lang="zh-TW" altLang="en-US" dirty="0"/>
              <a:t>分段、錨點</a:t>
            </a:r>
            <a:r>
              <a:rPr lang="zh-TW" altLang="en-US" b="0" dirty="0"/>
              <a:t> </a:t>
            </a:r>
            <a:r>
              <a:rPr lang="en-US" altLang="zh-TW" b="0" dirty="0"/>
              <a:t>- </a:t>
            </a:r>
            <a:r>
              <a:rPr lang="zh-TW" altLang="en-US" b="0" dirty="0"/>
              <a:t>通常</a:t>
            </a:r>
            <a:r>
              <a:rPr lang="zh-TW" altLang="en-US" b="0" dirty="0" smtClean="0"/>
              <a:t>以</a:t>
            </a:r>
            <a:r>
              <a:rPr lang="zh-TW" altLang="en-US" dirty="0" smtClean="0">
                <a:solidFill>
                  <a:srgbClr val="FFFF00"/>
                </a:solidFill>
              </a:rPr>
              <a:t>「</a:t>
            </a:r>
            <a:r>
              <a:rPr lang="en-US" altLang="zh-TW" b="0" dirty="0" smtClean="0"/>
              <a:t>#</a:t>
            </a:r>
            <a:r>
              <a:rPr lang="zh-TW" altLang="en-US" dirty="0" smtClean="0">
                <a:solidFill>
                  <a:srgbClr val="FFFF00"/>
                </a:solidFill>
              </a:rPr>
              <a:t>」</a:t>
            </a:r>
            <a:r>
              <a:rPr lang="zh-TW" altLang="en-US" b="0" dirty="0" smtClean="0"/>
              <a:t>為</a:t>
            </a:r>
            <a:r>
              <a:rPr lang="zh-TW" altLang="en-US" b="0" dirty="0"/>
              <a:t>開頭，當在網址中使用，瀏覽器會直接滾動至插入該名稱錨點的位置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D7B6F83-1016-40C4-BC32-CC7106C5FA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58983" y="6449844"/>
            <a:ext cx="493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資料來源：</a:t>
            </a:r>
            <a:r>
              <a:rPr lang="en-US" altLang="zh-TW" sz="1400" dirty="0"/>
              <a:t>https://www.seoseo.com.tw/article_detail_609.html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362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網頁的類型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14475"/>
            <a:ext cx="4955874" cy="427672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一般分為</a:t>
            </a:r>
            <a:r>
              <a:rPr lang="zh-TW" altLang="en-US" sz="2000" b="1" dirty="0" smtClean="0">
                <a:solidFill>
                  <a:srgbClr val="FFFF00"/>
                </a:solidFill>
              </a:rPr>
              <a:t>靜態網頁</a:t>
            </a:r>
            <a:r>
              <a:rPr lang="zh-TW" altLang="en-US" dirty="0" smtClean="0"/>
              <a:t>與</a:t>
            </a:r>
            <a:r>
              <a:rPr lang="zh-TW" altLang="en-US" sz="2000" b="1" dirty="0" smtClean="0">
                <a:solidFill>
                  <a:srgbClr val="FFFF00"/>
                </a:solidFill>
              </a:rPr>
              <a:t>動態網頁</a:t>
            </a:r>
            <a:r>
              <a:rPr lang="zh-TW" altLang="en-US" dirty="0" smtClean="0"/>
              <a:t>兩種</a:t>
            </a:r>
            <a:endParaRPr lang="en-US" altLang="zh-TW" dirty="0" smtClean="0"/>
          </a:p>
          <a:p>
            <a:r>
              <a:rPr lang="zh-TW" altLang="en-US" dirty="0" smtClean="0"/>
              <a:t>靜態網頁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就是單純由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語法組成的網頁</a:t>
            </a:r>
            <a:endParaRPr lang="en-US" altLang="zh-TW" dirty="0" smtClean="0"/>
          </a:p>
          <a:p>
            <a:r>
              <a:rPr lang="zh-TW" altLang="en-US" dirty="0" smtClean="0"/>
              <a:t>動態網頁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客戶端處理</a:t>
            </a:r>
            <a:r>
              <a:rPr lang="en-US" altLang="zh-TW" dirty="0" smtClean="0"/>
              <a:t>:HTML + JavaScript (</a:t>
            </a:r>
            <a:r>
              <a:rPr lang="zh-TW" altLang="en-US" dirty="0" smtClean="0"/>
              <a:t>或其他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語法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，讓網頁呈現動態的多媒體或與使用者產生互動的效果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伺服器端處理</a:t>
            </a:r>
            <a:r>
              <a:rPr lang="en-US" altLang="zh-TW" dirty="0" smtClean="0"/>
              <a:t>:ASP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JSP</a:t>
            </a:r>
            <a:r>
              <a:rPr lang="zh-TW" altLang="en-US" dirty="0" smtClean="0"/>
              <a:t>等，當使用者像網頁伺服器要求瀏覽某個動態網頁時，網頁伺服器會先送到動態程式引擎進行處理，再將處理過的內容回傳給可戶端的瀏覽器 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拍賣網站的運作</a:t>
            </a:r>
            <a:r>
              <a:rPr lang="en-US" altLang="zh-TW" dirty="0" smtClean="0"/>
              <a:t>…)</a:t>
            </a:r>
            <a:endParaRPr lang="zh-TW" altLang="en-US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5931954" y="1579092"/>
            <a:ext cx="6003985" cy="3561066"/>
            <a:chOff x="5966976" y="1547048"/>
            <a:chExt cx="6167840" cy="3832026"/>
          </a:xfrm>
        </p:grpSpPr>
        <p:sp>
          <p:nvSpPr>
            <p:cNvPr id="4" name="文字方塊 3"/>
            <p:cNvSpPr txBox="1"/>
            <p:nvPr/>
          </p:nvSpPr>
          <p:spPr>
            <a:xfrm>
              <a:off x="7370473" y="1547048"/>
              <a:ext cx="2083982" cy="3643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TW" altLang="en-US" sz="1600" b="1" dirty="0" smtClean="0"/>
                <a:t>網頁</a:t>
              </a:r>
              <a:endParaRPr lang="zh-TW" altLang="en-US" sz="1600" b="1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966976" y="2807117"/>
              <a:ext cx="2083982" cy="5630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TW" altLang="en-US" sz="1400" b="1" dirty="0"/>
                <a:t>靜</a:t>
              </a:r>
              <a:r>
                <a:rPr lang="zh-TW" altLang="en-US" sz="1400" b="1" dirty="0" smtClean="0"/>
                <a:t>態網頁</a:t>
              </a:r>
              <a:endParaRPr lang="en-US" altLang="zh-TW" sz="1400" b="1" dirty="0" smtClean="0"/>
            </a:p>
            <a:p>
              <a:pPr algn="ctr"/>
              <a:r>
                <a:rPr lang="en-US" altLang="zh-TW" sz="1400" b="1" dirty="0" smtClean="0"/>
                <a:t>(</a:t>
              </a:r>
              <a:r>
                <a:rPr lang="en-US" altLang="zh-TW" sz="1400" b="1" dirty="0" err="1" smtClean="0"/>
                <a:t>html+CSS</a:t>
              </a:r>
              <a:r>
                <a:rPr lang="en-US" altLang="zh-TW" sz="1400" b="1" dirty="0" smtClean="0"/>
                <a:t>)</a:t>
              </a:r>
              <a:endParaRPr lang="zh-TW" altLang="en-US" sz="1400" b="1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855675" y="2967300"/>
              <a:ext cx="2056205" cy="36431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TW" altLang="en-US" sz="1600" b="1" dirty="0" smtClean="0"/>
                <a:t>動態網頁</a:t>
              </a:r>
              <a:endParaRPr lang="en-US" altLang="zh-TW" sz="1600" b="1" dirty="0" smtClean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886869" y="4352369"/>
              <a:ext cx="1937615" cy="10267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TW" altLang="en-US" sz="1400" b="1" dirty="0" smtClean="0"/>
                <a:t>客戶端處理</a:t>
              </a:r>
              <a:endParaRPr lang="en-US" altLang="zh-TW" sz="1400" b="1" dirty="0" smtClean="0"/>
            </a:p>
            <a:p>
              <a:pPr algn="ctr"/>
              <a:r>
                <a:rPr lang="zh-TW" altLang="en-US" sz="1400" b="1" dirty="0" smtClean="0"/>
                <a:t>靜態網頁</a:t>
              </a:r>
              <a:endParaRPr lang="en-US" altLang="zh-TW" sz="1400" b="1" dirty="0" smtClean="0"/>
            </a:p>
            <a:p>
              <a:pPr algn="ctr"/>
              <a:r>
                <a:rPr lang="en-US" altLang="zh-TW" sz="1400" b="1" dirty="0" smtClean="0"/>
                <a:t>+</a:t>
              </a:r>
            </a:p>
            <a:p>
              <a:pPr algn="ctr"/>
              <a:r>
                <a:rPr lang="en-US" altLang="zh-TW" sz="1400" b="1" dirty="0" smtClean="0"/>
                <a:t>(JavaScript…)</a:t>
              </a:r>
              <a:endParaRPr lang="zh-TW" altLang="en-US" sz="1400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050834" y="4320269"/>
              <a:ext cx="2083982" cy="10267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TW" altLang="en-US" sz="1400" b="1" dirty="0" smtClean="0"/>
                <a:t>伺服器端處理 </a:t>
              </a:r>
              <a:endParaRPr lang="en-US" altLang="zh-TW" sz="1400" b="1" dirty="0" smtClean="0"/>
            </a:p>
            <a:p>
              <a:pPr algn="ctr"/>
              <a:r>
                <a:rPr lang="zh-TW" altLang="en-US" sz="1400" b="1" dirty="0"/>
                <a:t>靜態網頁</a:t>
              </a:r>
              <a:endParaRPr lang="en-US" altLang="zh-TW" sz="1400" b="1" dirty="0"/>
            </a:p>
            <a:p>
              <a:pPr algn="ctr"/>
              <a:r>
                <a:rPr lang="en-US" altLang="zh-TW" sz="1400" b="1" dirty="0"/>
                <a:t>+</a:t>
              </a:r>
            </a:p>
            <a:p>
              <a:pPr algn="ctr"/>
              <a:r>
                <a:rPr lang="en-US" altLang="zh-TW" sz="1400" b="1" dirty="0" smtClean="0"/>
                <a:t>(ASP</a:t>
              </a:r>
              <a:r>
                <a:rPr lang="zh-TW" altLang="en-US" sz="1400" b="1" dirty="0" smtClean="0"/>
                <a:t>、</a:t>
              </a:r>
              <a:r>
                <a:rPr lang="en-US" altLang="zh-TW" sz="1400" b="1" dirty="0" smtClean="0"/>
                <a:t>PHP</a:t>
              </a:r>
              <a:r>
                <a:rPr lang="zh-TW" altLang="en-US" sz="1400" b="1" dirty="0" smtClean="0"/>
                <a:t>、</a:t>
              </a:r>
              <a:r>
                <a:rPr lang="en-US" altLang="zh-TW" sz="1400" b="1" dirty="0" smtClean="0"/>
                <a:t>JSP)</a:t>
              </a:r>
              <a:endParaRPr lang="zh-TW" altLang="en-US" sz="1400" b="1" dirty="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855676" y="3331615"/>
              <a:ext cx="2237149" cy="1020756"/>
              <a:chOff x="8855676" y="3331615"/>
              <a:chExt cx="2237149" cy="1020756"/>
            </a:xfrm>
          </p:grpSpPr>
          <p:cxnSp>
            <p:nvCxnSpPr>
              <p:cNvPr id="10" name="肘形接點 9"/>
              <p:cNvCxnSpPr>
                <a:stCxn id="7" idx="0"/>
                <a:endCxn id="8" idx="0"/>
              </p:cNvCxnSpPr>
              <p:nvPr/>
            </p:nvCxnSpPr>
            <p:spPr>
              <a:xfrm rot="5400000" flipH="1" flipV="1">
                <a:off x="9958200" y="3217746"/>
                <a:ext cx="32101" cy="2237149"/>
              </a:xfrm>
              <a:prstGeom prst="bentConnector3">
                <a:avLst>
                  <a:gd name="adj1" fmla="val 866317"/>
                </a:avLst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endCxn id="6" idx="2"/>
              </p:cNvCxnSpPr>
              <p:nvPr/>
            </p:nvCxnSpPr>
            <p:spPr>
              <a:xfrm flipV="1">
                <a:off x="9883778" y="3331615"/>
                <a:ext cx="0" cy="71201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接點 19"/>
            <p:cNvCxnSpPr>
              <a:endCxn id="4" idx="2"/>
            </p:cNvCxnSpPr>
            <p:nvPr/>
          </p:nvCxnSpPr>
          <p:spPr>
            <a:xfrm flipV="1">
              <a:off x="8412464" y="1911364"/>
              <a:ext cx="1" cy="64045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5" idx="0"/>
              <a:endCxn id="6" idx="0"/>
            </p:cNvCxnSpPr>
            <p:nvPr/>
          </p:nvCxnSpPr>
          <p:spPr>
            <a:xfrm rot="16200000" flipH="1">
              <a:off x="8366280" y="1449803"/>
              <a:ext cx="160183" cy="2874810"/>
            </a:xfrm>
            <a:prstGeom prst="bentConnector3">
              <a:avLst>
                <a:gd name="adj1" fmla="val -15357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網頁組成的原件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橢圓 6"/>
          <p:cNvSpPr/>
          <p:nvPr/>
        </p:nvSpPr>
        <p:spPr>
          <a:xfrm>
            <a:off x="6727294" y="424694"/>
            <a:ext cx="23241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後端其他程式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(Python)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795946" y="4249208"/>
            <a:ext cx="23241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庫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228462" y="1995251"/>
            <a:ext cx="3581663" cy="3195874"/>
            <a:chOff x="1228462" y="1995251"/>
            <a:chExt cx="3581663" cy="3195874"/>
          </a:xfrm>
        </p:grpSpPr>
        <p:sp>
          <p:nvSpPr>
            <p:cNvPr id="8" name="橢圓 7"/>
            <p:cNvSpPr/>
            <p:nvPr/>
          </p:nvSpPr>
          <p:spPr>
            <a:xfrm>
              <a:off x="1228462" y="1995251"/>
              <a:ext cx="3581663" cy="319587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TW" altLang="en-US" dirty="0" smtClean="0"/>
                <a:t>網頁前</a:t>
              </a:r>
              <a:r>
                <a:rPr lang="zh-TW" altLang="en-US" dirty="0"/>
                <a:t>端</a:t>
              </a:r>
            </a:p>
          </p:txBody>
        </p:sp>
        <p:sp>
          <p:nvSpPr>
            <p:cNvPr id="10" name="橢圓 9"/>
            <p:cNvSpPr/>
            <p:nvPr/>
          </p:nvSpPr>
          <p:spPr>
            <a:xfrm>
              <a:off x="1334295" y="2902239"/>
              <a:ext cx="1485900" cy="9906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網頁內容</a:t>
              </a:r>
              <a:r>
                <a:rPr lang="en-US" altLang="zh-TW" sz="1600" dirty="0" smtClean="0"/>
                <a:t>(HTML)</a:t>
              </a:r>
              <a:endParaRPr lang="zh-TW" altLang="en-US" sz="16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3078166" y="2902239"/>
              <a:ext cx="1485900" cy="990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網頁樣式</a:t>
              </a:r>
              <a:r>
                <a:rPr lang="en-US" altLang="zh-TW" sz="1600" dirty="0" smtClean="0"/>
                <a:t>(</a:t>
              </a:r>
              <a:r>
                <a:rPr lang="en-US" altLang="zh-TW" sz="1600" dirty="0" err="1" smtClean="0"/>
                <a:t>Css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2130271" y="3939134"/>
              <a:ext cx="1485900" cy="990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動態控</a:t>
              </a:r>
              <a:r>
                <a:rPr lang="zh-TW" altLang="en-US" sz="1600" dirty="0"/>
                <a:t>制</a:t>
              </a:r>
              <a:r>
                <a:rPr lang="en-US" altLang="zh-TW" sz="1600" dirty="0" smtClean="0"/>
                <a:t>(JS)</a:t>
              </a:r>
              <a:endParaRPr lang="zh-TW" altLang="en-US" sz="1600" dirty="0"/>
            </a:p>
          </p:txBody>
        </p:sp>
      </p:grpSp>
      <p:sp>
        <p:nvSpPr>
          <p:cNvPr id="13" name="上-下雙向箭號 12"/>
          <p:cNvSpPr/>
          <p:nvPr/>
        </p:nvSpPr>
        <p:spPr>
          <a:xfrm>
            <a:off x="7657307" y="2649047"/>
            <a:ext cx="601377" cy="12900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上-下雙向箭號 13"/>
          <p:cNvSpPr/>
          <p:nvPr/>
        </p:nvSpPr>
        <p:spPr>
          <a:xfrm rot="3869148">
            <a:off x="5193760" y="1656645"/>
            <a:ext cx="670381" cy="12900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上-下雙向箭號 14"/>
          <p:cNvSpPr/>
          <p:nvPr/>
        </p:nvSpPr>
        <p:spPr>
          <a:xfrm rot="6994246">
            <a:off x="5399050" y="3681329"/>
            <a:ext cx="592197" cy="1290087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網頁內文的元素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2"/>
          <p:cNvSpPr>
            <a:spLocks/>
          </p:cNvSpPr>
          <p:nvPr/>
        </p:nvSpPr>
        <p:spPr bwMode="auto">
          <a:xfrm>
            <a:off x="3237315" y="628650"/>
            <a:ext cx="6535335" cy="55626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endParaRPr lang="en-US" altLang="zh-TW" sz="2800" b="1" dirty="0">
              <a:solidFill>
                <a:srgbClr val="282325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6176433" y="1003832"/>
            <a:ext cx="689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Text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4268609" y="1769753"/>
            <a:ext cx="9239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zh-TW" sz="24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Video</a:t>
            </a:r>
          </a:p>
        </p:txBody>
      </p:sp>
      <p:sp>
        <p:nvSpPr>
          <p:cNvPr id="17" name="Rectangle 5"/>
          <p:cNvSpPr>
            <a:spLocks/>
          </p:cNvSpPr>
          <p:nvPr/>
        </p:nvSpPr>
        <p:spPr bwMode="auto">
          <a:xfrm>
            <a:off x="6001187" y="5305367"/>
            <a:ext cx="10399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Tables</a:t>
            </a: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8373280" y="3262918"/>
            <a:ext cx="854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r>
              <a:rPr lang="en-US" altLang="zh-TW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Links</a:t>
            </a:r>
          </a:p>
        </p:txBody>
      </p:sp>
      <p:sp>
        <p:nvSpPr>
          <p:cNvPr id="19" name="Rectangle 7"/>
          <p:cNvSpPr>
            <a:spLocks/>
          </p:cNvSpPr>
          <p:nvPr/>
        </p:nvSpPr>
        <p:spPr bwMode="auto">
          <a:xfrm>
            <a:off x="3846460" y="3262918"/>
            <a:ext cx="9285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zh-TW" sz="24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Audio</a:t>
            </a:r>
          </a:p>
        </p:txBody>
      </p:sp>
      <p:sp>
        <p:nvSpPr>
          <p:cNvPr id="20" name="Rectangle 8"/>
          <p:cNvSpPr>
            <a:spLocks/>
          </p:cNvSpPr>
          <p:nvPr/>
        </p:nvSpPr>
        <p:spPr bwMode="auto">
          <a:xfrm>
            <a:off x="7622547" y="4628830"/>
            <a:ext cx="11686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r>
              <a:rPr lang="en-US" altLang="zh-TW" sz="24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Images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4220345" y="4628830"/>
            <a:ext cx="10204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zh-TW" sz="2400" b="1" dirty="0">
                <a:solidFill>
                  <a:srgbClr val="99CC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Forms</a:t>
            </a:r>
          </a:p>
        </p:txBody>
      </p:sp>
      <p:sp>
        <p:nvSpPr>
          <p:cNvPr id="22" name="Rectangle 10"/>
          <p:cNvSpPr>
            <a:spLocks/>
          </p:cNvSpPr>
          <p:nvPr/>
        </p:nvSpPr>
        <p:spPr bwMode="auto">
          <a:xfrm>
            <a:off x="7824799" y="1728260"/>
            <a:ext cx="764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/>
            <a:r>
              <a:rPr lang="en-US" altLang="zh-TW" sz="2400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Lists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98" y="2345320"/>
            <a:ext cx="2647804" cy="20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_2018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EEFAD127-10E4-4536-B097-659062178902}" vid="{F97BCE12-6DC2-4717-AA55-4D6E3DB9074C}"/>
    </a:ext>
  </a:extLst>
</a:theme>
</file>

<file path=ppt/theme/theme2.xml><?xml version="1.0" encoding="utf-8"?>
<a:theme xmlns:a="http://schemas.openxmlformats.org/drawingml/2006/main" name="1_NPUST_2018">
  <a:themeElements>
    <a:clrScheme name="自訂 5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FF00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65799B6B-FE42-4BC5-A816-FFBEFC74E52F}" vid="{6F9562A9-8340-4810-A4E5-2347D3B7C2F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NPUST_2018</Template>
  <TotalTime>347</TotalTime>
  <Words>1892</Words>
  <Application>Microsoft Office PowerPoint</Application>
  <PresentationFormat>寬螢幕</PresentationFormat>
  <Paragraphs>356</Paragraphs>
  <Slides>39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3" baseType="lpstr">
      <vt:lpstr>Lucida Grande</vt:lpstr>
      <vt:lpstr>ヒラギノ角ゴ ProN W3</vt:lpstr>
      <vt:lpstr>微軟正黑體</vt:lpstr>
      <vt:lpstr>新細明體</vt:lpstr>
      <vt:lpstr>Arial</vt:lpstr>
      <vt:lpstr>Arial Black</vt:lpstr>
      <vt:lpstr>Calibri</vt:lpstr>
      <vt:lpstr>Calibri Light</vt:lpstr>
      <vt:lpstr>Corbel</vt:lpstr>
      <vt:lpstr>Helvetica</vt:lpstr>
      <vt:lpstr>Wingdings</vt:lpstr>
      <vt:lpstr>Wingdings 3</vt:lpstr>
      <vt:lpstr>NPUST_2018</vt:lpstr>
      <vt:lpstr>1_NPUST_2018</vt:lpstr>
      <vt:lpstr>HTML Introduction</vt:lpstr>
      <vt:lpstr>What’s Web Page</vt:lpstr>
      <vt:lpstr>What’s HTML</vt:lpstr>
      <vt:lpstr>什麼是網頁</vt:lpstr>
      <vt:lpstr>網址(URL)</vt:lpstr>
      <vt:lpstr>網址(URL)</vt:lpstr>
      <vt:lpstr>網頁的類型</vt:lpstr>
      <vt:lpstr>網頁組成的原件</vt:lpstr>
      <vt:lpstr>網頁內文的元素</vt:lpstr>
      <vt:lpstr>網頁設計相關的程式語言</vt:lpstr>
      <vt:lpstr>網頁設計相關的程式語言</vt:lpstr>
      <vt:lpstr>Introduction HTML5</vt:lpstr>
      <vt:lpstr>HTML5的應用</vt:lpstr>
      <vt:lpstr>HTML5的八項重要技術</vt:lpstr>
      <vt:lpstr>認識更多的HTML5</vt:lpstr>
      <vt:lpstr>作業1-1 註冊CodeCademy</vt:lpstr>
      <vt:lpstr>作業1-2 註冊CodePen帳號</vt:lpstr>
      <vt:lpstr>作業1-3 註冊GitHub帳號</vt:lpstr>
      <vt:lpstr>Start with HTML5</vt:lpstr>
      <vt:lpstr>開始編輯HTML 5</vt:lpstr>
      <vt:lpstr>HTML5文件的基本觀念</vt:lpstr>
      <vt:lpstr>HTML5文件的基本觀念</vt:lpstr>
      <vt:lpstr>HTML的文件結構</vt:lpstr>
      <vt:lpstr>線上網頁編輯 (W3School)</vt:lpstr>
      <vt:lpstr>網頁的基本元素</vt:lpstr>
      <vt:lpstr>組成網頁的基本元素</vt:lpstr>
      <vt:lpstr>HTML5標籤結構-標籤&lt;tag&gt;</vt:lpstr>
      <vt:lpstr>HTML5標籤結構-標籤&lt;tag&gt;</vt:lpstr>
      <vt:lpstr>HTML5標籤結構-元素&lt;element&gt;</vt:lpstr>
      <vt:lpstr>HTML5標籤結構-屬性</vt:lpstr>
      <vt:lpstr>HTML5標籤結構-屬性</vt:lpstr>
      <vt:lpstr>HTML5標籤結構-屬性</vt:lpstr>
      <vt:lpstr>HTML5特殊字元(保留字元)</vt:lpstr>
      <vt:lpstr>HTML5特殊字元(常見的保留字元)</vt:lpstr>
      <vt:lpstr>作業2 利用 W3Cschool 完成網頁</vt:lpstr>
      <vt:lpstr>作業5 W3School練習</vt:lpstr>
      <vt:lpstr>補充資料</vt:lpstr>
      <vt:lpstr>驗證網頁 (Validate.w3.org)</vt:lpstr>
      <vt:lpstr>驗證網頁的使用方法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Introduction</dc:title>
  <dc:creator>Jo Lin(林湘筠)</dc:creator>
  <cp:lastModifiedBy>HY Lin</cp:lastModifiedBy>
  <cp:revision>37</cp:revision>
  <dcterms:created xsi:type="dcterms:W3CDTF">2018-09-06T05:59:01Z</dcterms:created>
  <dcterms:modified xsi:type="dcterms:W3CDTF">2018-09-17T12:41:02Z</dcterms:modified>
</cp:coreProperties>
</file>