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1" r:id="rId2"/>
  </p:sldMasterIdLst>
  <p:notesMasterIdLst>
    <p:notesMasterId r:id="rId44"/>
  </p:notesMasterIdLst>
  <p:sldIdLst>
    <p:sldId id="256" r:id="rId3"/>
    <p:sldId id="342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21" r:id="rId34"/>
    <p:sldId id="323" r:id="rId35"/>
    <p:sldId id="324" r:id="rId36"/>
    <p:sldId id="325" r:id="rId37"/>
    <p:sldId id="327" r:id="rId38"/>
    <p:sldId id="328" r:id="rId39"/>
    <p:sldId id="343" r:id="rId40"/>
    <p:sldId id="344" r:id="rId41"/>
    <p:sldId id="345" r:id="rId42"/>
    <p:sldId id="25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D105366-9E25-4959-89D1-CF2FC752E8F8}">
          <p14:sldIdLst>
            <p14:sldId id="256"/>
            <p14:sldId id="342"/>
          </p14:sldIdLst>
        </p14:section>
        <p14:section name="HTML文件主體結構" id="{25A2F8AB-E9B0-4195-88DD-D1D1243A8405}">
          <p14:sldIdLst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</p14:sldIdLst>
        </p14:section>
        <p14:section name="HTML文件的主體區域-Body" id="{64ADA0EB-B16E-40FA-AAF1-B94BA3E3F98B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網頁結構標籤" id="{AF7769B3-BBBD-4D3E-ABC8-F52DDFC8AE6D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21"/>
            <p14:sldId id="323"/>
            <p14:sldId id="324"/>
            <p14:sldId id="325"/>
            <p14:sldId id="327"/>
            <p14:sldId id="328"/>
            <p14:sldId id="343"/>
            <p14:sldId id="344"/>
            <p14:sldId id="34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956B-1B84-4CFC-958D-95789021866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21771-424C-4E84-B742-818724D9C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74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P.1-25</a:t>
            </a:r>
          </a:p>
          <a:p>
            <a:r>
              <a:rPr lang="en-US" altLang="zh-TW" dirty="0" smtClean="0"/>
              <a:t>Sample: hellohtml5.html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279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r>
              <a:rPr lang="en-US" altLang="zh-TW" dirty="0" smtClean="0"/>
              <a:t>:sample_myfirstpage.html</a:t>
            </a:r>
          </a:p>
          <a:p>
            <a:r>
              <a:rPr lang="en-US" altLang="zh-TW" dirty="0" smtClean="0"/>
              <a:t>P2-8</a:t>
            </a:r>
            <a:r>
              <a:rPr lang="en-US" altLang="zh-TW" baseline="0" dirty="0" smtClean="0"/>
              <a:t> ~ 13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5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完美風暴  </a:t>
            </a:r>
            <a:r>
              <a:rPr lang="en-US" altLang="zh-TW" dirty="0" smtClean="0"/>
              <a:t>P2-21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P2-8</a:t>
            </a:r>
          </a:p>
          <a:p>
            <a:r>
              <a:rPr lang="en-US" altLang="zh-TW" dirty="0" smtClean="0"/>
              <a:t>Sample : sample(body).html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651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Sample:sample_body.html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66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sample_mark.html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24628-3D9C-4BB6-B774-4B6A2B3FB29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1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EL0136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P.2-2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8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EL0136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P.2-3</a:t>
            </a:r>
          </a:p>
          <a:p>
            <a:r>
              <a:rPr lang="en-US" altLang="zh-TW" dirty="0" smtClean="0"/>
              <a:t>CL0360 P26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文件的起始位址</a:t>
            </a:r>
            <a:endParaRPr lang="en-US" altLang="zh-TW" dirty="0" smtClean="0"/>
          </a:p>
          <a:p>
            <a:endParaRPr lang="en-US" altLang="zh-TW" dirty="0" smtClean="0"/>
          </a:p>
          <a:p>
            <a:pPr lvl="0">
              <a:spcBef>
                <a:spcPts val="1800"/>
              </a:spcBef>
            </a:pPr>
            <a:r>
              <a:rPr lang="en-US" altLang="zh-TW" dirty="0" smtClean="0"/>
              <a:t>&lt;html&gt; </a:t>
            </a:r>
            <a:r>
              <a:rPr lang="zh-TW" altLang="en-US" dirty="0" smtClean="0"/>
              <a:t>元素的屬性如下，標示星號 </a:t>
            </a:r>
            <a:r>
              <a:rPr lang="en-US" altLang="zh-TW" dirty="0" smtClean="0"/>
              <a:t>(※) </a:t>
            </a:r>
            <a:r>
              <a:rPr lang="zh-TW" altLang="en-US" dirty="0" smtClean="0"/>
              <a:t>者為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新增的屬性：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manifest="..." (※)</a:t>
            </a:r>
          </a:p>
          <a:p>
            <a:pPr lvl="1"/>
            <a:r>
              <a:rPr lang="en-US" altLang="zh-TW" dirty="0" smtClean="0"/>
              <a:t>title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dir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lang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accesskey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tabindex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translate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contenteditable</a:t>
            </a:r>
            <a:r>
              <a:rPr lang="en-US" altLang="zh-TW" dirty="0" smtClean="0"/>
              <a:t> (※)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contextmenu</a:t>
            </a:r>
            <a:r>
              <a:rPr lang="en-US" altLang="zh-TW" dirty="0" smtClean="0"/>
              <a:t> (※)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draggable</a:t>
            </a:r>
            <a:r>
              <a:rPr lang="en-US" altLang="zh-TW" dirty="0" smtClean="0"/>
              <a:t> (※)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hidden (※)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spellcheck (※)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role (※)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aria-* (※)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data-* (※) </a:t>
            </a:r>
            <a:r>
              <a:rPr lang="zh-TW" altLang="en-US" dirty="0" smtClean="0"/>
              <a:t>等全域屬性。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31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P.2-6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13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P2-6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使用範例</a:t>
            </a:r>
            <a:r>
              <a:rPr lang="en-US" altLang="zh-TW" dirty="0" smtClean="0"/>
              <a:t>:sample_myfirstpage.html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2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 P2-7</a:t>
            </a:r>
          </a:p>
          <a:p>
            <a:r>
              <a:rPr lang="en-US" altLang="zh-TW" baseline="0" dirty="0" smtClean="0"/>
              <a:t>CL0360 </a:t>
            </a:r>
            <a:r>
              <a:rPr lang="zh-TW" altLang="en-US" baseline="0" dirty="0" smtClean="0"/>
              <a:t>辭典 </a:t>
            </a:r>
            <a:r>
              <a:rPr lang="en-US" altLang="zh-TW" baseline="0" dirty="0" smtClean="0"/>
              <a:t>P34-39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0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P2-7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使用範例</a:t>
            </a:r>
            <a:r>
              <a:rPr lang="en-US" altLang="zh-TW" dirty="0" smtClean="0"/>
              <a:t>:Sample1.html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上奇 </a:t>
            </a:r>
            <a:r>
              <a:rPr lang="en-US" altLang="zh-TW" dirty="0" smtClean="0"/>
              <a:t>IB1107 – P 3-2</a:t>
            </a:r>
            <a:r>
              <a:rPr lang="zh-TW" altLang="en-US" dirty="0" smtClean="0"/>
              <a:t> </a:t>
            </a:r>
            <a:r>
              <a:rPr lang="en-US" altLang="zh-TW" dirty="0" smtClean="0"/>
              <a:t>~11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2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字典</a:t>
            </a:r>
            <a:r>
              <a:rPr lang="en-US" altLang="zh-TW" dirty="0" smtClean="0"/>
              <a:t>:P40</a:t>
            </a:r>
          </a:p>
          <a:p>
            <a:r>
              <a:rPr lang="en-US" altLang="zh-TW" dirty="0" smtClean="0"/>
              <a:t>sample_style.html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0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字典</a:t>
            </a:r>
            <a:r>
              <a:rPr lang="en-US" altLang="zh-TW" dirty="0" smtClean="0"/>
              <a:t>:p42-45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3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6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50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96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36B4A-50DD-4D3B-B551-64A7295A9C8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5288340"/>
            <a:ext cx="4905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tx1">
                    <a:alpha val="20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9600" dirty="0">
              <a:solidFill>
                <a:schemeClr val="tx1">
                  <a:alpha val="2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2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152-3261-4760-8F89-C63A11DD5AF0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Celestia-R1---OverlayTitle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0" y="5288340"/>
            <a:ext cx="4905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tx1">
                    <a:alpha val="5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9600" dirty="0">
              <a:solidFill>
                <a:schemeClr val="tx1">
                  <a:alpha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8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AFCBDD27-6ACB-4ED6-80C6-90813D9926A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5306408"/>
            <a:ext cx="4905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tx1">
                    <a:alpha val="5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9600" dirty="0">
              <a:solidFill>
                <a:schemeClr val="tx1">
                  <a:alpha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6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DF78A781-A049-4712-8479-F257A68C8941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3355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DF78A781-A049-4712-8479-F257A68C8941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pic>
        <p:nvPicPr>
          <p:cNvPr id="8" name="Picture 6" descr="Celestia-R1---OverlayTitle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0" y="5288340"/>
            <a:ext cx="4905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tx1">
                    <a:alpha val="5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9600" dirty="0">
              <a:solidFill>
                <a:schemeClr val="tx1">
                  <a:alpha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2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F606790C-1DFD-417F-9E25-0A1838782D57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3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8FC-F56D-449F-9095-50B72B51279C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3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2211-BE14-4A38-A97B-30F1D1DD9257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83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2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2134-6F19-4C32-B7D7-57AF5DAC5C2F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C00-2D7A-47DA-ABAC-ABC742898845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93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BFB5-921C-4CA4-9CBB-CE48DA5C34C9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6E7D-DD61-4796-AA29-AC4F07FD3EB1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023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A5DE-0D6F-4864-ABE3-65451850D825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28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993-F05F-47C2-BF23-80983F167878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25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9F51-371C-45F9-BD9F-C9FF820FE4BD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08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60C-2147-4F16-98DF-5F5EAAB3EC53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279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D82-3978-48A1-8745-9D6893FC7FED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73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7F9-D65F-4EF3-A2BB-7C94C1E041FB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646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1856-1DA7-4FAE-9E63-AD8D35F84A46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2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DF78A781-A049-4712-8479-F257A68C8941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0" y="5288340"/>
            <a:ext cx="4905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tx1">
                    <a:alpha val="5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9600" dirty="0">
              <a:solidFill>
                <a:schemeClr val="tx1">
                  <a:alpha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4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4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0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05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3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0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62FE-F818-411D-849E-1EEA596A7247}" type="datetimeFigureOut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FE4A-0173-4116-907A-180357BF03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5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8A781-A049-4712-8479-F257A68C8941}" type="datetime1">
              <a:rPr lang="zh-TW" altLang="en-US" smtClean="0"/>
              <a:t>2018/9/20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6864F-428E-4D85-BFCD-9D18D75865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0" y="5281714"/>
            <a:ext cx="4905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tx1">
                    <a:alpha val="5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9600" dirty="0">
              <a:solidFill>
                <a:schemeClr val="tx1">
                  <a:alpha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3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69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aterlily-lsl.com/modules/article/view.article.php/c1/258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&lt;head&gt;</a:t>
            </a:r>
            <a:r>
              <a:rPr lang="zh-TW" altLang="en-US" dirty="0" smtClean="0">
                <a:latin typeface="微軟正黑體" panose="020B0604030504040204" pitchFamily="34" charset="-120"/>
              </a:rPr>
              <a:t>當中包含以下元素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340234"/>
              </p:ext>
            </p:extLst>
          </p:nvPr>
        </p:nvGraphicFramePr>
        <p:xfrm>
          <a:off x="1958263" y="1853248"/>
          <a:ext cx="8092571" cy="38297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/>
                        <a:t>元素名稱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55600" indent="-355600" algn="ctr"/>
                      <a:r>
                        <a:rPr lang="zh-TW" altLang="en-US" sz="2000" b="1" dirty="0" smtClean="0"/>
                        <a:t>說                     明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3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title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網頁的識別標籤，每個網頁文件只有一組。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3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style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網頁文件的</a:t>
                      </a:r>
                      <a:r>
                        <a:rPr lang="en-US" altLang="zh-TW" sz="2000" dirty="0" smtClean="0"/>
                        <a:t>CSS</a:t>
                      </a:r>
                      <a:r>
                        <a:rPr lang="zh-TW" altLang="en-US" sz="2000" b="1" dirty="0" smtClean="0"/>
                        <a:t>樣式</a:t>
                      </a:r>
                      <a:r>
                        <a:rPr lang="zh-TW" altLang="en-US" sz="2000" dirty="0" smtClean="0"/>
                        <a:t>設定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03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Script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網頁文件所使用的腳本程式碼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dirty="0" err="1" smtClean="0"/>
                        <a:t>ex:JavaScript</a:t>
                      </a:r>
                      <a:r>
                        <a:rPr lang="zh-TW" altLang="en-US" sz="2000" dirty="0" smtClean="0"/>
                        <a:t>、</a:t>
                      </a:r>
                      <a:r>
                        <a:rPr lang="en-US" altLang="zh-TW" sz="2000" dirty="0" err="1" smtClean="0"/>
                        <a:t>Jquery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03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link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連結外部資源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dirty="0" err="1" smtClean="0"/>
                        <a:t>ex:js,css</a:t>
                      </a:r>
                      <a:r>
                        <a:rPr lang="en-US" altLang="zh-TW" sz="2000" dirty="0" smtClean="0"/>
                        <a:t>..</a:t>
                      </a:r>
                      <a:r>
                        <a:rPr lang="zh-TW" altLang="en-US" sz="2000" dirty="0" smtClean="0"/>
                        <a:t>等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3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base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網頁文件基準</a:t>
                      </a:r>
                      <a:r>
                        <a:rPr lang="en-US" altLang="zh-TW" sz="2000" dirty="0" smtClean="0"/>
                        <a:t>URL</a:t>
                      </a:r>
                      <a:r>
                        <a:rPr lang="zh-TW" altLang="en-US" sz="2000" dirty="0" smtClean="0"/>
                        <a:t>字串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103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meta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除了上述元素之外其他網頁文件的中介資料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393" y="251854"/>
            <a:ext cx="9404723" cy="1400530"/>
          </a:xfrm>
        </p:spPr>
        <p:txBody>
          <a:bodyPr/>
          <a:lstStyle/>
          <a:p>
            <a:pPr lvl="4" algn="l" defTabSz="457200" rtl="0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</a:t>
            </a:r>
            <a:r>
              <a:rPr lang="en-US" altLang="zh-TW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頁面標籤</a:t>
            </a:r>
            <a:r>
              <a:rPr lang="en-US" altLang="zh-TW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3" y="3081515"/>
            <a:ext cx="7448550" cy="319087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68" y="2909589"/>
            <a:ext cx="5212079" cy="30336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01131" y="4171236"/>
            <a:ext cx="3179607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476558" y="3081515"/>
            <a:ext cx="1635760" cy="29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endCxn id="10" idx="1"/>
          </p:cNvCxnSpPr>
          <p:nvPr/>
        </p:nvCxnSpPr>
        <p:spPr>
          <a:xfrm flipV="1">
            <a:off x="4980738" y="3228835"/>
            <a:ext cx="3495820" cy="1050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1"/>
          <p:cNvSpPr txBox="1">
            <a:spLocks/>
          </p:cNvSpPr>
          <p:nvPr/>
        </p:nvSpPr>
        <p:spPr>
          <a:xfrm>
            <a:off x="741019" y="148814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60388" lvl="1" indent="-560388"/>
            <a:r>
              <a:rPr lang="en-US" altLang="zh-TW" dirty="0" smtClean="0"/>
              <a:t>&lt;title&gt; </a:t>
            </a:r>
            <a:r>
              <a:rPr lang="zh-TW" altLang="en-US" dirty="0" smtClean="0"/>
              <a:t>元素用來指定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頁面的標題名稱，主要是用來做識別的作用，</a:t>
            </a:r>
            <a:endParaRPr lang="en-US" altLang="zh-TW" dirty="0" smtClean="0"/>
          </a:p>
          <a:p>
            <a:pPr marL="560388" lvl="1" indent="-560388"/>
            <a:r>
              <a:rPr lang="zh-TW" altLang="en-US" dirty="0" smtClean="0"/>
              <a:t>一個網頁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只能有一個</a:t>
            </a:r>
            <a:r>
              <a:rPr lang="en-US" altLang="zh-TW" dirty="0" smtClean="0"/>
              <a:t>&lt;title&gt;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marL="560388" lvl="1" indent="-560388"/>
            <a:r>
              <a:rPr lang="zh-TW" altLang="en-US" dirty="0" smtClean="0"/>
              <a:t>範例如下：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1360" y="6483486"/>
            <a:ext cx="2570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sample_myfirstpage.html</a:t>
            </a:r>
          </a:p>
        </p:txBody>
      </p:sp>
    </p:spTree>
    <p:extLst>
      <p:ext uri="{BB962C8B-B14F-4D97-AF65-F5344CB8AC3E}">
        <p14:creationId xmlns:p14="http://schemas.microsoft.com/office/powerpoint/2010/main" val="16316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4" algn="l" defTabSz="457200" rtl="0">
              <a:spcBef>
                <a:spcPct val="0"/>
              </a:spcBef>
            </a:pPr>
            <a:r>
              <a:rPr lang="en-US" altLang="zh-TW" sz="3600" dirty="0" smtClean="0">
                <a:solidFill>
                  <a:schemeClr val="tx1"/>
                </a:solidFill>
              </a:rPr>
              <a:t>&lt;</a:t>
            </a:r>
            <a:r>
              <a:rPr lang="en-US" altLang="zh-TW" sz="3600" dirty="0">
                <a:solidFill>
                  <a:schemeClr val="tx1"/>
                </a:solidFill>
              </a:rPr>
              <a:t>meta&gt; </a:t>
            </a:r>
            <a:r>
              <a:rPr lang="zh-TW" altLang="en-US" sz="3600" dirty="0">
                <a:solidFill>
                  <a:schemeClr val="tx1"/>
                </a:solidFill>
              </a:rPr>
              <a:t>元素</a:t>
            </a:r>
            <a:r>
              <a:rPr lang="en-US" altLang="zh-TW" sz="3600" dirty="0">
                <a:solidFill>
                  <a:schemeClr val="tx1"/>
                </a:solidFill>
              </a:rPr>
              <a:t>( </a:t>
            </a:r>
            <a:r>
              <a:rPr lang="zh-TW" altLang="en-US" sz="3600" dirty="0">
                <a:solidFill>
                  <a:schemeClr val="tx1"/>
                </a:solidFill>
              </a:rPr>
              <a:t>文件相關資訊</a:t>
            </a:r>
            <a:r>
              <a:rPr lang="en-US" altLang="zh-TW" sz="3600" dirty="0">
                <a:solidFill>
                  <a:schemeClr val="tx1"/>
                </a:solidFill>
              </a:rPr>
              <a:t>)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0563" y="1263722"/>
            <a:ext cx="9596062" cy="498467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用來</a:t>
            </a:r>
            <a:r>
              <a:rPr lang="zh-TW" altLang="en-US" dirty="0"/>
              <a:t>指定</a:t>
            </a:r>
            <a:r>
              <a:rPr lang="en-US" altLang="zh-TW" dirty="0"/>
              <a:t>HTML </a:t>
            </a:r>
            <a:r>
              <a:rPr lang="zh-TW" altLang="en-US" dirty="0"/>
              <a:t>文件的相關資訊，屬性如下，標示星號 </a:t>
            </a:r>
            <a:r>
              <a:rPr lang="en-US" altLang="zh-TW" dirty="0"/>
              <a:t>(※) </a:t>
            </a:r>
            <a:r>
              <a:rPr lang="zh-TW" altLang="en-US" dirty="0"/>
              <a:t>者為</a:t>
            </a:r>
            <a:r>
              <a:rPr lang="en-US" altLang="zh-TW" dirty="0"/>
              <a:t>HTML 5 </a:t>
            </a:r>
            <a:r>
              <a:rPr lang="zh-TW" altLang="en-US" dirty="0"/>
              <a:t>新增的屬性：</a:t>
            </a:r>
          </a:p>
          <a:p>
            <a:pPr lvl="1"/>
            <a:r>
              <a:rPr lang="en-US" altLang="zh-TW" dirty="0" smtClean="0"/>
              <a:t>Charset : 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文件所使用的字元集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中文為</a:t>
            </a:r>
            <a:r>
              <a:rPr lang="en-US" altLang="zh-TW" dirty="0" smtClean="0"/>
              <a:t>UTF-8)</a:t>
            </a:r>
          </a:p>
          <a:p>
            <a:pPr lvl="2"/>
            <a:r>
              <a:rPr lang="zh-TW" altLang="en-US" dirty="0" smtClean="0"/>
              <a:t>語法</a:t>
            </a:r>
            <a:r>
              <a:rPr lang="zh-TW" altLang="en-US" dirty="0"/>
              <a:t> </a:t>
            </a:r>
            <a:r>
              <a:rPr lang="en-US" altLang="zh-TW" dirty="0" smtClean="0"/>
              <a:t>:&lt;meta charset=“</a:t>
            </a:r>
            <a:r>
              <a:rPr lang="zh-TW" altLang="en-US" dirty="0" smtClean="0"/>
              <a:t>編碼方式</a:t>
            </a:r>
            <a:r>
              <a:rPr lang="en-US" altLang="zh-TW" dirty="0" smtClean="0"/>
              <a:t>”&gt;</a:t>
            </a:r>
          </a:p>
          <a:p>
            <a:pPr lvl="2"/>
            <a:r>
              <a:rPr lang="en-US" altLang="zh-TW" dirty="0" smtClean="0"/>
              <a:t>Ex:&lt;meta charset=“UTF-8”&gt;</a:t>
            </a:r>
          </a:p>
          <a:p>
            <a:pPr lvl="1"/>
            <a:r>
              <a:rPr lang="en-US" altLang="zh-TW" dirty="0" err="1" smtClean="0"/>
              <a:t>Name:meta</a:t>
            </a:r>
            <a:r>
              <a:rPr lang="zh-TW" altLang="en-US" dirty="0" smtClean="0"/>
              <a:t>的名稱、作者名稱、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語法</a:t>
            </a:r>
            <a:r>
              <a:rPr lang="en-US" altLang="zh-TW" dirty="0" smtClean="0"/>
              <a:t>:&lt;meta name=“{</a:t>
            </a:r>
            <a:r>
              <a:rPr lang="en-US" altLang="zh-TW" dirty="0"/>
              <a:t>application-</a:t>
            </a:r>
            <a:r>
              <a:rPr lang="en-US" altLang="zh-TW" dirty="0" err="1"/>
              <a:t>name,author,generator,keywords,description</a:t>
            </a:r>
            <a:r>
              <a:rPr lang="en-US" altLang="zh-TW" dirty="0"/>
              <a:t>} </a:t>
            </a:r>
            <a:r>
              <a:rPr lang="en-US" altLang="zh-TW" dirty="0" smtClean="0"/>
              <a:t>“</a:t>
            </a:r>
            <a:endParaRPr lang="en-US" altLang="zh-TW" dirty="0"/>
          </a:p>
          <a:p>
            <a:pPr lvl="2"/>
            <a:r>
              <a:rPr lang="en-US" altLang="zh-TW" dirty="0" smtClean="0"/>
              <a:t>EX:&lt;meta name=“</a:t>
            </a:r>
            <a:r>
              <a:rPr lang="en-US" altLang="zh-TW" dirty="0" err="1" smtClean="0"/>
              <a:t>Pratice</a:t>
            </a:r>
            <a:r>
              <a:rPr lang="en-US" altLang="zh-TW" dirty="0" smtClean="0"/>
              <a:t>”&gt;</a:t>
            </a:r>
            <a:endParaRPr lang="en-US" altLang="zh-TW" dirty="0"/>
          </a:p>
          <a:p>
            <a:pPr lvl="1"/>
            <a:r>
              <a:rPr lang="en-US" altLang="zh-TW" dirty="0" err="1" smtClean="0"/>
              <a:t>Content:metadata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語法</a:t>
            </a:r>
            <a:r>
              <a:rPr lang="en-US" altLang="zh-TW" dirty="0" smtClean="0"/>
              <a:t>:Conten</a:t>
            </a:r>
            <a:r>
              <a:rPr lang="en-US" altLang="zh-TW" dirty="0"/>
              <a:t>t</a:t>
            </a:r>
            <a:r>
              <a:rPr lang="en-US" altLang="zh-TW" dirty="0" smtClean="0"/>
              <a:t>=“… “</a:t>
            </a:r>
          </a:p>
          <a:p>
            <a:pPr lvl="2"/>
            <a:r>
              <a:rPr lang="en-US" altLang="zh-TW" dirty="0" err="1" smtClean="0"/>
              <a:t>EX:Content</a:t>
            </a:r>
            <a:r>
              <a:rPr lang="en-US" altLang="zh-TW" dirty="0" smtClean="0"/>
              <a:t>=“text/html”</a:t>
            </a:r>
            <a:endParaRPr lang="en-US" altLang="zh-TW" dirty="0"/>
          </a:p>
          <a:p>
            <a:pPr lvl="1"/>
            <a:r>
              <a:rPr lang="en-US" altLang="zh-TW" dirty="0" smtClean="0"/>
              <a:t>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:</a:t>
            </a:r>
            <a:r>
              <a:rPr lang="zh-TW" altLang="en-US" dirty="0" smtClean="0"/>
              <a:t>文件的初始資訊，可用來取代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的屬性</a:t>
            </a:r>
            <a:endParaRPr lang="en-US" altLang="zh-TW" dirty="0"/>
          </a:p>
          <a:p>
            <a:pPr lvl="2"/>
            <a:r>
              <a:rPr lang="zh-TW" altLang="en-US" dirty="0" smtClean="0"/>
              <a:t>語法</a:t>
            </a:r>
            <a:r>
              <a:rPr lang="en-US" altLang="zh-TW" dirty="0" smtClean="0"/>
              <a:t>:http-</a:t>
            </a:r>
            <a:r>
              <a:rPr lang="en-US" altLang="zh-TW" dirty="0" err="1" smtClean="0"/>
              <a:t>equiv</a:t>
            </a:r>
            <a:r>
              <a:rPr lang="en-US" altLang="zh-TW" dirty="0"/>
              <a:t>="... </a:t>
            </a:r>
            <a:r>
              <a:rPr lang="en-US" altLang="zh-TW" dirty="0" smtClean="0"/>
              <a:t>“</a:t>
            </a:r>
          </a:p>
          <a:p>
            <a:pPr lvl="2"/>
            <a:r>
              <a:rPr lang="en-US" altLang="zh-TW" dirty="0" smtClean="0"/>
              <a:t>EX:&lt;meta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=“content-type” content=“text/html”&gt;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9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73" y="2062871"/>
            <a:ext cx="7448550" cy="3190875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4" algn="l" defTabSz="457200" rtl="0">
              <a:spcBef>
                <a:spcPct val="0"/>
              </a:spcBef>
            </a:pPr>
            <a:r>
              <a:rPr lang="en-US" altLang="zh-TW" sz="3600" dirty="0" smtClean="0">
                <a:solidFill>
                  <a:schemeClr val="tx1"/>
                </a:solidFill>
              </a:rPr>
              <a:t>&lt;</a:t>
            </a:r>
            <a:r>
              <a:rPr lang="en-US" altLang="zh-TW" sz="3600" dirty="0">
                <a:solidFill>
                  <a:schemeClr val="tx1"/>
                </a:solidFill>
              </a:rPr>
              <a:t>meta&gt; </a:t>
            </a:r>
            <a:r>
              <a:rPr lang="zh-TW" altLang="en-US" sz="3600" dirty="0">
                <a:solidFill>
                  <a:schemeClr val="tx1"/>
                </a:solidFill>
              </a:rPr>
              <a:t>元素</a:t>
            </a:r>
            <a:r>
              <a:rPr lang="en-US" altLang="zh-TW" sz="3600" dirty="0">
                <a:solidFill>
                  <a:schemeClr val="tx1"/>
                </a:solidFill>
              </a:rPr>
              <a:t>( </a:t>
            </a:r>
            <a:r>
              <a:rPr lang="zh-TW" altLang="en-US" sz="3600" dirty="0">
                <a:solidFill>
                  <a:schemeClr val="tx1"/>
                </a:solidFill>
              </a:rPr>
              <a:t>文件相關資訊</a:t>
            </a:r>
            <a:r>
              <a:rPr lang="en-US" altLang="zh-TW" sz="3600" dirty="0">
                <a:solidFill>
                  <a:schemeClr val="tx1"/>
                </a:solidFill>
              </a:rPr>
              <a:t>)</a:t>
            </a:r>
            <a:br>
              <a:rPr lang="en-US" altLang="zh-TW" sz="3600" dirty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24383" y="2656677"/>
            <a:ext cx="5933555" cy="543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621360" y="6488668"/>
            <a:ext cx="2570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sample_myfirstpage.html</a:t>
            </a:r>
          </a:p>
        </p:txBody>
      </p:sp>
    </p:spTree>
    <p:extLst>
      <p:ext uri="{BB962C8B-B14F-4D97-AF65-F5344CB8AC3E}">
        <p14:creationId xmlns:p14="http://schemas.microsoft.com/office/powerpoint/2010/main" val="41660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 smtClean="0">
                <a:solidFill>
                  <a:srgbClr val="FFFF00"/>
                </a:solidFill>
              </a:rPr>
              <a:t>&lt;style&gt;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元素</a:t>
            </a:r>
            <a:r>
              <a:rPr lang="en-US" altLang="zh-TW" sz="4400" b="1" dirty="0" smtClean="0">
                <a:solidFill>
                  <a:srgbClr val="FFFF00"/>
                </a:solidFill>
              </a:rPr>
              <a:t>(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樣式設定</a:t>
            </a:r>
            <a:r>
              <a:rPr lang="en-US" altLang="zh-TW" sz="4400" b="1" dirty="0" smtClean="0">
                <a:solidFill>
                  <a:srgbClr val="FFFF00"/>
                </a:solidFill>
              </a:rPr>
              <a:t>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定義文件當中元素所要使用的樣式</a:t>
            </a:r>
            <a:r>
              <a:rPr lang="en-US" altLang="zh-TW" dirty="0" smtClean="0"/>
              <a:t>(CSS)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6" y="2136369"/>
            <a:ext cx="6820232" cy="39242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7831" y="2954215"/>
            <a:ext cx="5825236" cy="1260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76" y="1890592"/>
            <a:ext cx="3207280" cy="41699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67726" y="6488668"/>
            <a:ext cx="19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sample_style.html</a:t>
            </a:r>
          </a:p>
        </p:txBody>
      </p:sp>
    </p:spTree>
    <p:extLst>
      <p:ext uri="{BB962C8B-B14F-4D97-AF65-F5344CB8AC3E}">
        <p14:creationId xmlns:p14="http://schemas.microsoft.com/office/powerpoint/2010/main" val="30844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solidFill>
                  <a:srgbClr val="FFFF00"/>
                </a:solidFill>
              </a:rPr>
              <a:t>&lt;</a:t>
            </a:r>
            <a:r>
              <a:rPr lang="en-US" altLang="zh-TW" sz="4000" dirty="0">
                <a:solidFill>
                  <a:srgbClr val="FFFF00"/>
                </a:solidFill>
              </a:rPr>
              <a:t>script&gt;(</a:t>
            </a:r>
            <a:r>
              <a:rPr lang="zh-TW" altLang="en-US" sz="4000" dirty="0" smtClean="0">
                <a:solidFill>
                  <a:srgbClr val="FFFF00"/>
                </a:solidFill>
              </a:rPr>
              <a:t>定義使用</a:t>
            </a:r>
            <a:r>
              <a:rPr lang="zh-TW" altLang="en-US" sz="4000" dirty="0">
                <a:solidFill>
                  <a:srgbClr val="FFFF00"/>
                </a:solidFill>
              </a:rPr>
              <a:t>的</a:t>
            </a:r>
            <a:r>
              <a:rPr lang="en-US" altLang="zh-TW" sz="4000" dirty="0">
                <a:solidFill>
                  <a:srgbClr val="FFFF00"/>
                </a:solidFill>
              </a:rPr>
              <a:t>Java </a:t>
            </a:r>
            <a:r>
              <a:rPr lang="en-US" altLang="zh-TW" sz="4000" dirty="0" smtClean="0">
                <a:solidFill>
                  <a:srgbClr val="FFFF00"/>
                </a:solidFill>
              </a:rPr>
              <a:t>script)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94" y="1819182"/>
            <a:ext cx="7115175" cy="409575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431228" y="3119718"/>
            <a:ext cx="4087906" cy="1775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文件的</a:t>
            </a:r>
            <a:r>
              <a:rPr lang="zh-TW" altLang="en-US" dirty="0" smtClean="0"/>
              <a:t>主體區域</a:t>
            </a:r>
            <a:r>
              <a:rPr lang="en-US" altLang="zh-TW" dirty="0" smtClean="0"/>
              <a:t>-Body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3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HTML </a:t>
            </a:r>
            <a:r>
              <a:rPr lang="zh-TW" altLang="en-US" dirty="0">
                <a:solidFill>
                  <a:srgbClr val="FFFF00"/>
                </a:solidFill>
              </a:rPr>
              <a:t>文件</a:t>
            </a:r>
            <a:r>
              <a:rPr lang="zh-TW" altLang="en-US" dirty="0" smtClean="0">
                <a:solidFill>
                  <a:srgbClr val="FFFF00"/>
                </a:solidFill>
              </a:rPr>
              <a:t>的主</a:t>
            </a:r>
            <a:r>
              <a:rPr lang="zh-TW" altLang="en-US" dirty="0">
                <a:solidFill>
                  <a:srgbClr val="FFFF00"/>
                </a:solidFill>
              </a:rPr>
              <a:t>體</a:t>
            </a:r>
            <a:r>
              <a:rPr lang="zh-TW" altLang="en-US" dirty="0" smtClean="0">
                <a:solidFill>
                  <a:srgbClr val="FFFF00"/>
                </a:solidFill>
              </a:rPr>
              <a:t>－</a:t>
            </a:r>
            <a:r>
              <a:rPr lang="en-US" altLang="zh-TW" dirty="0" smtClean="0">
                <a:solidFill>
                  <a:srgbClr val="FFFF00"/>
                </a:solidFill>
              </a:rPr>
              <a:t>&lt;body&gt; </a:t>
            </a:r>
            <a:r>
              <a:rPr lang="zh-TW" altLang="en-US" dirty="0">
                <a:solidFill>
                  <a:srgbClr val="FFFF00"/>
                </a:solidFill>
              </a:rPr>
              <a:t>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99628" cy="4195481"/>
          </a:xfrm>
        </p:spPr>
        <p:txBody>
          <a:bodyPr/>
          <a:lstStyle/>
          <a:p>
            <a:r>
              <a:rPr lang="zh-TW" altLang="en-US" dirty="0" smtClean="0"/>
              <a:t>文件的主體元素</a:t>
            </a:r>
            <a:endParaRPr lang="en-US" altLang="zh-TW" dirty="0" smtClean="0"/>
          </a:p>
          <a:p>
            <a:r>
              <a:rPr lang="zh-TW" altLang="en-US" dirty="0" smtClean="0"/>
              <a:t>內容可包含文字、影片、聲音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等內容</a:t>
            </a:r>
            <a:endParaRPr lang="en-US" altLang="zh-TW" dirty="0"/>
          </a:p>
          <a:p>
            <a:r>
              <a:rPr lang="en-US" altLang="zh-TW" dirty="0" smtClean="0"/>
              <a:t>&lt;body&gt;</a:t>
            </a:r>
            <a:r>
              <a:rPr lang="zh-TW" altLang="en-US" dirty="0" smtClean="0"/>
              <a:t>元素一定要放在</a:t>
            </a:r>
            <a:r>
              <a:rPr lang="en-US" altLang="zh-TW" dirty="0" smtClean="0"/>
              <a:t>&lt;html&gt;</a:t>
            </a:r>
            <a:r>
              <a:rPr lang="zh-TW" altLang="en-US" dirty="0" smtClean="0"/>
              <a:t>當中，</a:t>
            </a:r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&lt;body&gt;</a:t>
            </a:r>
            <a:r>
              <a:rPr lang="zh-TW" altLang="en-US" dirty="0" smtClean="0"/>
              <a:t>元素有開始就得有結束</a:t>
            </a:r>
            <a:r>
              <a:rPr lang="en-US" altLang="zh-TW" dirty="0" smtClean="0"/>
              <a:t>&lt;/body&gt;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63" y="2305829"/>
            <a:ext cx="5720080" cy="30089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21939" y="4288763"/>
            <a:ext cx="5084128" cy="68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文件的屬性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293" y="1665643"/>
            <a:ext cx="9072441" cy="43371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全域屬性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可套用到多數的</a:t>
            </a:r>
            <a:r>
              <a:rPr lang="en-US" altLang="zh-TW" dirty="0"/>
              <a:t>html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zh-TW" altLang="en-US" dirty="0"/>
              <a:t>全域屬性只要在</a:t>
            </a:r>
            <a:r>
              <a:rPr lang="en-US" altLang="zh-TW" dirty="0"/>
              <a:t>&lt;html&gt;</a:t>
            </a:r>
            <a:r>
              <a:rPr lang="zh-TW" altLang="en-US" dirty="0"/>
              <a:t>區域內的標籤皆可使用</a:t>
            </a:r>
            <a:r>
              <a:rPr lang="en-US" altLang="zh-TW" dirty="0"/>
              <a:t>(</a:t>
            </a:r>
            <a:r>
              <a:rPr lang="zh-TW" altLang="en-US" dirty="0"/>
              <a:t>但某些標籤除外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使用方式可直接附加在標籤之內 </a:t>
            </a:r>
            <a:r>
              <a:rPr lang="en-US" altLang="zh-TW" dirty="0"/>
              <a:t>Ex: &lt;h1 id=“head1”&gt;</a:t>
            </a:r>
          </a:p>
          <a:p>
            <a:pPr lvl="1"/>
            <a:r>
              <a:rPr lang="zh-TW" altLang="en-US" dirty="0"/>
              <a:t>同一個標籤內可以同時加入多個屬性</a:t>
            </a:r>
            <a:r>
              <a:rPr lang="en-US" altLang="zh-TW" dirty="0"/>
              <a:t>EX:&lt;h1 id=“head1” color=“blue”&gt;</a:t>
            </a:r>
          </a:p>
          <a:p>
            <a:pPr lvl="1"/>
            <a:r>
              <a:rPr lang="zh-TW" altLang="en-US" dirty="0"/>
              <a:t>幾個重要的屬性</a:t>
            </a:r>
            <a:r>
              <a:rPr lang="en-US" altLang="zh-TW" dirty="0"/>
              <a:t>(</a:t>
            </a:r>
            <a:r>
              <a:rPr lang="zh-TW" altLang="en-US" dirty="0"/>
              <a:t>一定要弄清楚的屬性</a:t>
            </a:r>
            <a:r>
              <a:rPr lang="en-US" altLang="zh-TW" dirty="0"/>
              <a:t>):</a:t>
            </a:r>
          </a:p>
          <a:p>
            <a:pPr lvl="2"/>
            <a:r>
              <a:rPr lang="en-US" altLang="zh-TW" sz="2800" b="1" dirty="0" smtClean="0">
                <a:solidFill>
                  <a:srgbClr val="FFFF00"/>
                </a:solidFill>
              </a:rPr>
              <a:t>Id:</a:t>
            </a:r>
            <a:r>
              <a:rPr lang="zh-TW" altLang="en-US" dirty="0" smtClean="0"/>
              <a:t>指定元素的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唯一</a:t>
            </a:r>
            <a:r>
              <a:rPr lang="zh-TW" altLang="en-US" dirty="0" smtClean="0"/>
              <a:t>識別字</a:t>
            </a:r>
            <a:r>
              <a:rPr lang="zh-TW" altLang="en-US" sz="1900" b="1" dirty="0" smtClean="0">
                <a:solidFill>
                  <a:srgbClr val="FF0000"/>
                </a:solidFill>
              </a:rPr>
              <a:t>不能重複</a:t>
            </a:r>
            <a:endParaRPr lang="en-US" altLang="zh-TW" sz="1900" b="1" dirty="0">
              <a:solidFill>
                <a:srgbClr val="FF0000"/>
              </a:solidFill>
            </a:endParaRPr>
          </a:p>
          <a:p>
            <a:pPr lvl="2"/>
            <a:r>
              <a:rPr lang="en-US" altLang="zh-TW" sz="2800" b="1" dirty="0">
                <a:solidFill>
                  <a:srgbClr val="FFFF00"/>
                </a:solidFill>
              </a:rPr>
              <a:t>c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lass</a:t>
            </a:r>
            <a:r>
              <a:rPr lang="zh-TW" altLang="en-US" sz="2800" b="1" dirty="0">
                <a:solidFill>
                  <a:srgbClr val="FFFF00"/>
                </a:solidFill>
              </a:rPr>
              <a:t>：</a:t>
            </a:r>
            <a:r>
              <a:rPr lang="zh-TW" altLang="en-US" dirty="0" smtClean="0"/>
              <a:t>指定元素的類別</a:t>
            </a:r>
            <a:endParaRPr lang="en-US" altLang="zh-TW" dirty="0"/>
          </a:p>
          <a:p>
            <a:pPr lvl="2"/>
            <a:r>
              <a:rPr lang="en-US" altLang="zh-TW" sz="2800" b="1" dirty="0">
                <a:solidFill>
                  <a:srgbClr val="FFFF00"/>
                </a:solidFill>
              </a:rPr>
              <a:t>s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tyle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 </a:t>
            </a:r>
            <a:r>
              <a:rPr lang="zh-TW" altLang="en-US" sz="2800" b="1" dirty="0">
                <a:solidFill>
                  <a:srgbClr val="FFFF00"/>
                </a:solidFill>
              </a:rPr>
              <a:t>：</a:t>
            </a:r>
            <a:r>
              <a:rPr lang="zh-TW" altLang="en-US" dirty="0" smtClean="0"/>
              <a:t>指定套用到元素的樣式表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事件</a:t>
            </a:r>
            <a:r>
              <a:rPr lang="zh-TW" altLang="en-US" dirty="0"/>
              <a:t>屬性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針對</a:t>
            </a:r>
            <a:r>
              <a:rPr lang="zh-TW" altLang="en-US" dirty="0"/>
              <a:t>某些事件指定處理的程式</a:t>
            </a:r>
            <a:r>
              <a:rPr lang="en-US" altLang="zh-TW" dirty="0"/>
              <a:t>(</a:t>
            </a:r>
            <a:r>
              <a:rPr lang="en-US" altLang="zh-TW" dirty="0" err="1"/>
              <a:t>EX:onclick</a:t>
            </a:r>
            <a:r>
              <a:rPr lang="zh-TW" altLang="en-US" dirty="0"/>
              <a:t>、</a:t>
            </a:r>
            <a:r>
              <a:rPr lang="en-US" altLang="zh-TW" dirty="0" err="1"/>
              <a:t>onmousemove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pPr lvl="0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5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元素中屬性的語法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每個屬性一定會有一個定義的屬性值，屬性值統一採用</a:t>
            </a:r>
            <a:r>
              <a:rPr lang="zh-TW" altLang="en-US" dirty="0" smtClean="0">
                <a:solidFill>
                  <a:srgbClr val="FFFF00"/>
                </a:solidFill>
              </a:rPr>
              <a:t>「</a:t>
            </a:r>
            <a:r>
              <a:rPr lang="en-US" altLang="zh-TW" dirty="0" smtClean="0">
                <a:solidFill>
                  <a:srgbClr val="FFFF00"/>
                </a:solidFill>
              </a:rPr>
              <a:t>”</a:t>
            </a:r>
            <a:r>
              <a:rPr lang="zh-TW" altLang="en-US" dirty="0" smtClean="0">
                <a:solidFill>
                  <a:srgbClr val="FFFF00"/>
                </a:solidFill>
              </a:rPr>
              <a:t>」</a:t>
            </a:r>
            <a:r>
              <a:rPr lang="en-US" altLang="zh-TW" dirty="0" smtClean="0"/>
              <a:t> </a:t>
            </a:r>
            <a:r>
              <a:rPr lang="zh-TW" altLang="en-US" dirty="0" smtClean="0"/>
              <a:t> 進行標示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當有多個屬性</a:t>
            </a:r>
            <a:r>
              <a:rPr lang="zh-TW" altLang="en-US" dirty="0"/>
              <a:t>時</a:t>
            </a:r>
            <a:r>
              <a:rPr lang="zh-TW" altLang="en-US" dirty="0" smtClean="0"/>
              <a:t>，則每個屬性當中必須用空格分開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在部分屬性當中，可同時設定多個內容，內容間用</a:t>
            </a:r>
            <a:r>
              <a:rPr lang="zh-TW" altLang="en-US" dirty="0" smtClean="0">
                <a:solidFill>
                  <a:srgbClr val="FFFF00"/>
                </a:solidFill>
              </a:rPr>
              <a:t>「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  <a:r>
              <a:rPr lang="zh-TW" altLang="en-US" dirty="0" smtClean="0">
                <a:solidFill>
                  <a:srgbClr val="FFFF00"/>
                </a:solidFill>
              </a:rPr>
              <a:t>」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進行區隔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69375" y="2002346"/>
            <a:ext cx="78100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&lt;span </a:t>
            </a:r>
            <a:r>
              <a:rPr lang="en-US" altLang="zh-TW" dirty="0">
                <a:solidFill>
                  <a:srgbClr val="FF0000"/>
                </a:solidFill>
              </a:rPr>
              <a:t>Id=“text001”</a:t>
            </a:r>
            <a:r>
              <a:rPr lang="en-US" altLang="zh-TW" dirty="0"/>
              <a:t> color=“blue” size=10&gt; Hello &lt;/span&gt;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76953" y="3011949"/>
            <a:ext cx="78100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&lt;span </a:t>
            </a:r>
            <a:r>
              <a:rPr lang="en-US" altLang="zh-TW" dirty="0" smtClean="0">
                <a:solidFill>
                  <a:srgbClr val="FF0000"/>
                </a:solidFill>
              </a:rPr>
              <a:t>Id=“text001” color=“blue” </a:t>
            </a:r>
            <a:r>
              <a:rPr lang="en-US" altLang="zh-TW" dirty="0" smtClean="0"/>
              <a:t>size=10</a:t>
            </a:r>
            <a:r>
              <a:rPr lang="en-US" altLang="zh-TW" dirty="0"/>
              <a:t>&gt; Hello &lt;/span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76952" y="4284937"/>
            <a:ext cx="78100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&lt;span  </a:t>
            </a:r>
            <a:r>
              <a:rPr lang="en-US" altLang="zh-TW" dirty="0" smtClean="0">
                <a:solidFill>
                  <a:srgbClr val="FF0000"/>
                </a:solidFill>
              </a:rPr>
              <a:t>style=“</a:t>
            </a:r>
            <a:r>
              <a:rPr lang="en-US" altLang="zh-TW" dirty="0" err="1" smtClean="0">
                <a:solidFill>
                  <a:srgbClr val="FF0000"/>
                </a:solidFill>
              </a:rPr>
              <a:t>color:yello;background-color:red</a:t>
            </a:r>
            <a:r>
              <a:rPr lang="en-US" altLang="zh-TW" dirty="0" smtClean="0"/>
              <a:t>&gt; Hello &lt;/span&gt;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6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856877" y="1559859"/>
            <a:ext cx="9789272" cy="4321269"/>
          </a:xfrm>
        </p:spPr>
        <p:txBody>
          <a:bodyPr/>
          <a:lstStyle/>
          <a:p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HTML</a:t>
            </a:r>
            <a:r>
              <a:rPr lang="zh-TW" altLang="en-US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文件結構</a:t>
            </a:r>
            <a:endParaRPr lang="en-US" altLang="zh-TW" sz="2800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HTML 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文件結構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-Header</a:t>
            </a:r>
            <a:endParaRPr lang="en-US" altLang="zh-TW" sz="2800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HTML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文件的主體區域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Body</a:t>
            </a:r>
          </a:p>
          <a:p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HTML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Box Model-&lt;div&gt;</a:t>
            </a:r>
            <a:r>
              <a:rPr lang="zh-TW" altLang="en-US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標籤</a:t>
            </a:r>
            <a:endParaRPr lang="en-US" altLang="zh-TW" sz="2800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HTML5 </a:t>
            </a:r>
            <a:r>
              <a:rPr lang="zh-TW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網頁結構</a:t>
            </a:r>
            <a:r>
              <a:rPr lang="zh-TW" altLang="en-US" sz="28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標籤</a:t>
            </a:r>
            <a:endParaRPr lang="en-US" altLang="zh-TW" sz="2800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7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文件</a:t>
            </a:r>
            <a:r>
              <a:rPr lang="zh-TW" altLang="en-US" dirty="0" smtClean="0"/>
              <a:t>的主</a:t>
            </a:r>
            <a:r>
              <a:rPr lang="zh-TW" altLang="en-US" dirty="0"/>
              <a:t>體</a:t>
            </a:r>
            <a:r>
              <a:rPr lang="zh-TW" altLang="en-US" dirty="0" smtClean="0"/>
              <a:t>－</a:t>
            </a:r>
            <a:r>
              <a:rPr lang="en-US" altLang="zh-TW" dirty="0" smtClean="0"/>
              <a:t>&lt;body&gt; </a:t>
            </a:r>
            <a:r>
              <a:rPr lang="zh-TW" altLang="en-US" dirty="0" smtClean="0"/>
              <a:t>元素</a:t>
            </a:r>
            <a:r>
              <a:rPr lang="zh-TW" altLang="en-US" dirty="0"/>
              <a:t>屬性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sz="2400" dirty="0"/>
              <a:t>background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uri</a:t>
            </a:r>
            <a:r>
              <a:rPr lang="en-US" altLang="zh-TW" sz="2400" dirty="0" smtClean="0"/>
              <a:t>”  :</a:t>
            </a:r>
            <a:r>
              <a:rPr lang="zh-TW" altLang="en-US" sz="2400" dirty="0" smtClean="0"/>
              <a:t> 定義文件背景圖片</a:t>
            </a:r>
            <a:endParaRPr lang="en-US" altLang="zh-TW" sz="2400" dirty="0"/>
          </a:p>
          <a:p>
            <a:pPr lvl="0">
              <a:spcBef>
                <a:spcPts val="400"/>
              </a:spcBef>
            </a:pPr>
            <a:r>
              <a:rPr lang="en-US" altLang="zh-TW" sz="2400" dirty="0" err="1">
                <a:solidFill>
                  <a:srgbClr val="FFFF00"/>
                </a:solidFill>
              </a:rPr>
              <a:t>bgcolor</a:t>
            </a:r>
            <a:r>
              <a:rPr lang="en-US" altLang="zh-TW" sz="2400" dirty="0" smtClean="0"/>
              <a:t>=“color</a:t>
            </a:r>
            <a:r>
              <a:rPr lang="en-US" altLang="zh-TW" sz="2400" dirty="0"/>
              <a:t>|#</a:t>
            </a:r>
            <a:r>
              <a:rPr lang="en-US" altLang="zh-TW" sz="2400" dirty="0" err="1" smtClean="0"/>
              <a:t>rrggbb</a:t>
            </a:r>
            <a:r>
              <a:rPr lang="en-US" altLang="zh-TW" sz="2400" dirty="0" smtClean="0"/>
              <a:t>”  :</a:t>
            </a:r>
            <a:r>
              <a:rPr lang="zh-TW" altLang="en-US" sz="2400" dirty="0" smtClean="0"/>
              <a:t> 定義文件的背景</a:t>
            </a:r>
            <a:r>
              <a:rPr lang="zh-TW" altLang="en-US" sz="2400" dirty="0"/>
              <a:t>顏色</a:t>
            </a:r>
            <a:endParaRPr lang="en-US" altLang="zh-TW" sz="2400" dirty="0"/>
          </a:p>
          <a:p>
            <a:pPr lvl="0">
              <a:spcBef>
                <a:spcPts val="400"/>
              </a:spcBef>
            </a:pPr>
            <a:r>
              <a:rPr lang="en-US" altLang="zh-TW" sz="2400" dirty="0">
                <a:solidFill>
                  <a:srgbClr val="FFFF00"/>
                </a:solidFill>
              </a:rPr>
              <a:t>text</a:t>
            </a:r>
            <a:r>
              <a:rPr lang="en-US" altLang="zh-TW" sz="2400" dirty="0" smtClean="0"/>
              <a:t>=“color</a:t>
            </a:r>
            <a:r>
              <a:rPr lang="en-US" altLang="zh-TW" sz="2400" dirty="0"/>
              <a:t>|#</a:t>
            </a:r>
            <a:r>
              <a:rPr lang="en-US" altLang="zh-TW" sz="2400" dirty="0" err="1" smtClean="0"/>
              <a:t>rrggbb</a:t>
            </a:r>
            <a:r>
              <a:rPr lang="en-US" altLang="zh-TW" sz="2400" dirty="0" smtClean="0"/>
              <a:t>” :</a:t>
            </a:r>
            <a:r>
              <a:rPr lang="zh-TW" altLang="en-US" sz="2400" dirty="0" smtClean="0"/>
              <a:t>  定義文字內容的顏</a:t>
            </a:r>
            <a:r>
              <a:rPr lang="zh-TW" altLang="en-US" sz="2400" dirty="0"/>
              <a:t>色</a:t>
            </a:r>
            <a:endParaRPr lang="en-US" altLang="zh-TW" sz="2400" dirty="0"/>
          </a:p>
          <a:p>
            <a:pPr lvl="0">
              <a:spcBef>
                <a:spcPts val="400"/>
              </a:spcBef>
            </a:pPr>
            <a:r>
              <a:rPr lang="en-US" altLang="zh-TW" sz="2400" dirty="0"/>
              <a:t>link</a:t>
            </a:r>
            <a:r>
              <a:rPr lang="en-US" altLang="zh-TW" sz="2400" dirty="0" smtClean="0"/>
              <a:t>=“color</a:t>
            </a:r>
            <a:r>
              <a:rPr lang="en-US" altLang="zh-TW" sz="2400" dirty="0"/>
              <a:t>|#</a:t>
            </a:r>
            <a:r>
              <a:rPr lang="en-US" altLang="zh-TW" sz="2400" dirty="0" err="1" smtClean="0"/>
              <a:t>rrggbb</a:t>
            </a:r>
            <a:r>
              <a:rPr lang="en-US" altLang="zh-TW" sz="2400" dirty="0" smtClean="0"/>
              <a:t>” :</a:t>
            </a:r>
            <a:r>
              <a:rPr lang="zh-TW" altLang="en-US" sz="2400" dirty="0" smtClean="0"/>
              <a:t>  定義未瀏覽過的超連結顏色</a:t>
            </a:r>
            <a:endParaRPr lang="en-US" altLang="zh-TW" sz="2400" dirty="0"/>
          </a:p>
          <a:p>
            <a:pPr lvl="0">
              <a:spcBef>
                <a:spcPts val="400"/>
              </a:spcBef>
            </a:pPr>
            <a:r>
              <a:rPr lang="en-US" altLang="zh-TW" sz="2400" dirty="0" err="1"/>
              <a:t>alink</a:t>
            </a:r>
            <a:r>
              <a:rPr lang="en-US" altLang="zh-TW" sz="2400" dirty="0" smtClean="0"/>
              <a:t>=“color</a:t>
            </a:r>
            <a:r>
              <a:rPr lang="en-US" altLang="zh-TW" sz="2400" dirty="0"/>
              <a:t>|#</a:t>
            </a:r>
            <a:r>
              <a:rPr lang="en-US" altLang="zh-TW" sz="2400" dirty="0" err="1" smtClean="0"/>
              <a:t>rrggbb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定義被選取的</a:t>
            </a:r>
            <a:r>
              <a:rPr lang="zh-TW" altLang="en-US" sz="2400" dirty="0"/>
              <a:t>超連結顏色</a:t>
            </a:r>
            <a:endParaRPr lang="en-US" altLang="zh-TW" sz="2400" dirty="0"/>
          </a:p>
          <a:p>
            <a:pPr lvl="0">
              <a:spcBef>
                <a:spcPts val="400"/>
              </a:spcBef>
            </a:pPr>
            <a:r>
              <a:rPr lang="en-US" altLang="zh-TW" sz="2400" dirty="0" err="1"/>
              <a:t>vlink</a:t>
            </a:r>
            <a:r>
              <a:rPr lang="en-US" altLang="zh-TW" sz="2400" dirty="0" smtClean="0"/>
              <a:t>=“color</a:t>
            </a:r>
            <a:r>
              <a:rPr lang="en-US" altLang="zh-TW" sz="2400" dirty="0"/>
              <a:t>|#</a:t>
            </a:r>
            <a:r>
              <a:rPr lang="en-US" altLang="zh-TW" sz="2400" dirty="0" err="1" smtClean="0"/>
              <a:t>rrggbb</a:t>
            </a:r>
            <a:r>
              <a:rPr lang="en-US" altLang="zh-TW" sz="2400" dirty="0" smtClean="0"/>
              <a:t>” :</a:t>
            </a:r>
            <a:r>
              <a:rPr lang="zh-TW" altLang="en-US" sz="2400" dirty="0" smtClean="0"/>
              <a:t> 定義已經瀏覽過的超連結顏色</a:t>
            </a:r>
            <a:endParaRPr lang="en-US" altLang="zh-TW" sz="2400" dirty="0" smtClean="0"/>
          </a:p>
          <a:p>
            <a:pPr lvl="0">
              <a:spcBef>
                <a:spcPts val="400"/>
              </a:spcBef>
            </a:pPr>
            <a:r>
              <a:rPr lang="zh-TW" altLang="en-US" sz="2400" dirty="0"/>
              <a:t>其他</a:t>
            </a:r>
            <a:r>
              <a:rPr lang="zh-TW" altLang="en-US" sz="2400" dirty="0" smtClean="0"/>
              <a:t>全</a:t>
            </a:r>
            <a:r>
              <a:rPr lang="zh-TW" altLang="en-US" sz="2400" dirty="0"/>
              <a:t>域</a:t>
            </a:r>
            <a:r>
              <a:rPr lang="zh-TW" altLang="en-US" sz="2400" dirty="0" smtClean="0"/>
              <a:t>屬性皆適用。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文件的主體－</a:t>
            </a:r>
            <a:r>
              <a:rPr lang="en-US" altLang="zh-TW" dirty="0"/>
              <a:t>&lt;body&gt; </a:t>
            </a:r>
            <a:r>
              <a:rPr lang="zh-TW" altLang="en-US" dirty="0"/>
              <a:t>元素屬性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2052918"/>
            <a:ext cx="3942498" cy="32506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6" y="1639869"/>
            <a:ext cx="6267450" cy="4076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70961" y="6488668"/>
            <a:ext cx="192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sample_body.html</a:t>
            </a:r>
          </a:p>
        </p:txBody>
      </p:sp>
    </p:spTree>
    <p:extLst>
      <p:ext uri="{BB962C8B-B14F-4D97-AF65-F5344CB8AC3E}">
        <p14:creationId xmlns:p14="http://schemas.microsoft.com/office/powerpoint/2010/main" val="19612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7" y="1312928"/>
            <a:ext cx="6267450" cy="40767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網頁註解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6953251" y="1526711"/>
            <a:ext cx="4995334" cy="3649134"/>
          </a:xfrm>
        </p:spPr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左圖中，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就是註解區域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註解文字並不會出現在網頁中，僅提供網頁設計者參考用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標籤格式 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:&lt;!--  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要註解的文字 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-- &gt; ex:&lt;!--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 這是一行註解 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--&gt;</a:t>
            </a:r>
          </a:p>
          <a:p>
            <a:r>
              <a:rPr lang="zh-TW" altLang="en-US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在</a:t>
            </a:r>
            <a:r>
              <a:rPr lang="en-US" altLang="zh-TW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VS Code</a:t>
            </a:r>
            <a:r>
              <a:rPr lang="zh-TW" altLang="en-US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當中，可用  </a:t>
            </a:r>
            <a:r>
              <a:rPr lang="en-US" altLang="zh-TW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[Ctrl]+[ / ]  </a:t>
            </a:r>
            <a:r>
              <a:rPr lang="zh-TW" altLang="en-US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就可快速註解</a:t>
            </a:r>
            <a:r>
              <a:rPr lang="en-US" altLang="zh-TW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若有需要多行註解，則選取後，再套用快速鍵即可</a:t>
            </a:r>
            <a:r>
              <a:rPr lang="en-US" altLang="zh-TW" sz="2000" b="1" dirty="0" smtClean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785788" y="3033349"/>
            <a:ext cx="278574" cy="2814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endParaRPr lang="zh-TW" altLang="en-US" sz="1400" b="1" dirty="0"/>
          </a:p>
        </p:txBody>
      </p:sp>
      <p:sp>
        <p:nvSpPr>
          <p:cNvPr id="11" name="橢圓 10"/>
          <p:cNvSpPr/>
          <p:nvPr/>
        </p:nvSpPr>
        <p:spPr>
          <a:xfrm>
            <a:off x="2785788" y="1964417"/>
            <a:ext cx="278574" cy="2474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sz="14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27535" y="6138027"/>
            <a:ext cx="1013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!!!</a:t>
            </a:r>
            <a:r>
              <a:rPr lang="zh-TW" altLang="en-US" b="1" dirty="0" smtClean="0">
                <a:solidFill>
                  <a:srgbClr val="FF0000"/>
                </a:solidFill>
              </a:rPr>
              <a:t> 設計網頁或程式的時候，請切記，務必要記得養成寫註解的習慣，千萬別太相信自己的記憶力 </a:t>
            </a:r>
            <a:r>
              <a:rPr lang="en-US" altLang="zh-TW" b="1" dirty="0" smtClean="0">
                <a:solidFill>
                  <a:srgbClr val="FF0000"/>
                </a:solidFill>
              </a:rPr>
              <a:t>!!!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46146" y="6473956"/>
            <a:ext cx="19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sample_mark.html</a:t>
            </a:r>
          </a:p>
        </p:txBody>
      </p:sp>
    </p:spTree>
    <p:extLst>
      <p:ext uri="{BB962C8B-B14F-4D97-AF65-F5344CB8AC3E}">
        <p14:creationId xmlns:p14="http://schemas.microsoft.com/office/powerpoint/2010/main" val="36498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練習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  基本練習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</a:rPr>
              <a:t>請仿照上面的例子，做一個如下的網頁，幾個重要的設定如下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</a:rPr>
              <a:t>Title: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練習一 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+ 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學號</a:t>
            </a:r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設定網頁編碼方式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:UTF-8</a:t>
            </a: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網頁背景色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: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#FFB6C1</a:t>
            </a: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文字顏色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:blue</a:t>
            </a: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請</a:t>
            </a:r>
            <a:r>
              <a:rPr lang="zh-TW" altLang="en-US" sz="1800" dirty="0">
                <a:latin typeface="微軟正黑體" panose="020B0604030504040204" pitchFamily="34" charset="-120"/>
              </a:rPr>
              <a:t>為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網頁加上註解，區隔出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body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與標題區域</a:t>
            </a:r>
            <a:r>
              <a:rPr lang="zh-TW" altLang="en-US" sz="1800" dirty="0">
                <a:latin typeface="微軟正黑體" panose="020B0604030504040204" pitchFamily="34" charset="-120"/>
              </a:rPr>
              <a:t>，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註解內容分別是</a:t>
            </a:r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2"/>
            <a:r>
              <a:rPr lang="zh-TW" altLang="en-US" b="0" dirty="0"/>
              <a:t>這是</a:t>
            </a:r>
            <a:r>
              <a:rPr lang="en-US" altLang="zh-TW" b="0" dirty="0"/>
              <a:t>Head</a:t>
            </a:r>
            <a:r>
              <a:rPr lang="zh-TW" altLang="en-US" b="0" dirty="0"/>
              <a:t>區域 </a:t>
            </a:r>
          </a:p>
          <a:p>
            <a:pPr lvl="2"/>
            <a:r>
              <a:rPr lang="zh-TW" altLang="en-US" sz="1800" b="0" dirty="0"/>
              <a:t>這</a:t>
            </a:r>
            <a:r>
              <a:rPr lang="zh-TW" altLang="en-US" sz="1800" b="0" dirty="0" smtClean="0"/>
              <a:t>是</a:t>
            </a:r>
            <a:r>
              <a:rPr lang="en-US" altLang="zh-TW" sz="1800" b="0" dirty="0" smtClean="0"/>
              <a:t>Body</a:t>
            </a:r>
            <a:r>
              <a:rPr lang="zh-TW" altLang="en-US" sz="1800" b="0" dirty="0" smtClean="0"/>
              <a:t>區域 </a:t>
            </a:r>
            <a:endParaRPr lang="zh-TW" altLang="en-US" sz="1800" b="0" dirty="0"/>
          </a:p>
          <a:p>
            <a:pPr lvl="2"/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1"/>
            <a:endParaRPr lang="zh-TW" altLang="en-US" sz="1800" dirty="0">
              <a:latin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23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94" y="1447604"/>
            <a:ext cx="4905375" cy="3924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45697" y="6457668"/>
            <a:ext cx="263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HomeWork1_answer.html</a:t>
            </a:r>
          </a:p>
        </p:txBody>
      </p:sp>
    </p:spTree>
    <p:extLst>
      <p:ext uri="{BB962C8B-B14F-4D97-AF65-F5344CB8AC3E}">
        <p14:creationId xmlns:p14="http://schemas.microsoft.com/office/powerpoint/2010/main" val="18019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網頁結構標籤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4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架構</a:t>
            </a:r>
          </a:p>
        </p:txBody>
      </p:sp>
      <p:sp>
        <p:nvSpPr>
          <p:cNvPr id="11" name="內容版面配置區 7"/>
          <p:cNvSpPr>
            <a:spLocks noGrp="1"/>
          </p:cNvSpPr>
          <p:nvPr>
            <p:ph idx="1"/>
          </p:nvPr>
        </p:nvSpPr>
        <p:spPr>
          <a:xfrm>
            <a:off x="685801" y="2271711"/>
            <a:ext cx="3336130" cy="42767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網頁的標</a:t>
            </a:r>
            <a:r>
              <a:rPr lang="zh-TW" altLang="en-US" b="1" dirty="0"/>
              <a:t>題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400" b="0" dirty="0" smtClean="0"/>
              <a:t>一般來說，就是該網頁的主說明，依設計不同，有的會用文字，有的也會直接放設計好的圖</a:t>
            </a:r>
            <a:r>
              <a:rPr lang="zh-TW" altLang="en-US" sz="2400" b="0" dirty="0"/>
              <a:t>片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487494" y="1295151"/>
            <a:ext cx="1424354" cy="134678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 anchorCtr="1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400" dirty="0" smtClean="0"/>
              <a:t>Header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4220237" y="1010031"/>
            <a:ext cx="5542328" cy="5183103"/>
            <a:chOff x="3413413" y="803806"/>
            <a:chExt cx="6061578" cy="555069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414" y="803806"/>
              <a:ext cx="6061577" cy="55506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13413" y="873670"/>
              <a:ext cx="6061577" cy="547760"/>
            </a:xfrm>
            <a:prstGeom prst="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1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架構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72395" y="2664617"/>
            <a:ext cx="3278636" cy="38838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網頁的內文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400" b="0" dirty="0" smtClean="0"/>
              <a:t>其中包含了多樣的原件，例如</a:t>
            </a:r>
            <a:r>
              <a:rPr lang="en-US" altLang="zh-TW" sz="2400" b="0" dirty="0" smtClean="0"/>
              <a:t>Image , </a:t>
            </a:r>
            <a:r>
              <a:rPr lang="zh-TW" altLang="en-US" sz="2400" b="0" dirty="0" smtClean="0"/>
              <a:t>文字</a:t>
            </a:r>
            <a:r>
              <a:rPr lang="en-US" altLang="zh-TW" sz="2400" b="0" dirty="0" smtClean="0"/>
              <a:t>,</a:t>
            </a:r>
            <a:r>
              <a:rPr lang="zh-TW" altLang="en-US" sz="2400" b="0" dirty="0" smtClean="0"/>
              <a:t>超連結等等</a:t>
            </a:r>
            <a:endParaRPr lang="en-US" altLang="zh-TW" sz="2400" b="0" dirty="0" smtClean="0"/>
          </a:p>
          <a:p>
            <a:pPr marL="0" indent="0">
              <a:buNone/>
            </a:pPr>
            <a:r>
              <a:rPr lang="zh-TW" altLang="en-US" sz="2400" b="0" dirty="0" smtClean="0"/>
              <a:t>其中，會依照設計不同，分成多個段落，也就是所謂的</a:t>
            </a:r>
            <a:r>
              <a:rPr lang="en-US" altLang="zh-TW" sz="2400" b="0" dirty="0" smtClean="0"/>
              <a:t>Section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466888" y="1075268"/>
            <a:ext cx="1399328" cy="14055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 anchorCtr="1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400" dirty="0" smtClean="0"/>
              <a:t>Article</a:t>
            </a:r>
            <a:endParaRPr lang="zh-TW" altLang="zh-TW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4220237" y="1010031"/>
            <a:ext cx="5542328" cy="5183103"/>
            <a:chOff x="3413413" y="803806"/>
            <a:chExt cx="6061578" cy="555069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414" y="803806"/>
              <a:ext cx="6061577" cy="55506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13413" y="1584638"/>
              <a:ext cx="4120267" cy="4675439"/>
            </a:xfrm>
            <a:prstGeom prst="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6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架構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41957" y="2082799"/>
            <a:ext cx="3402506" cy="42767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網頁選單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400" b="0" dirty="0" smtClean="0"/>
              <a:t>其位址不固定，會依照設計不同，放在不同的位置，其樣式也根據設計會有所不同</a:t>
            </a:r>
            <a:endParaRPr lang="en-US" altLang="zh-TW" sz="2400" b="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579203" y="1002334"/>
            <a:ext cx="1487252" cy="150963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 anchorCtr="1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400" dirty="0" smtClean="0"/>
              <a:t>aside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50" y="1075268"/>
            <a:ext cx="5542327" cy="51831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04094" y="1757153"/>
            <a:ext cx="1694329" cy="4501218"/>
          </a:xfrm>
          <a:prstGeom prst="rect">
            <a:avLst/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架構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96289" y="2851944"/>
            <a:ext cx="3050380" cy="3507581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導覽</a:t>
            </a:r>
            <a:r>
              <a:rPr lang="zh-TW" altLang="en-US" b="1" dirty="0"/>
              <a:t>列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0" dirty="0" smtClean="0"/>
              <a:t>多半都是放頁面選單，作為頁面切換使用</a:t>
            </a:r>
            <a:endParaRPr lang="zh-TW" altLang="en-US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781163" y="1145240"/>
            <a:ext cx="1531213" cy="141947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 anchorCtr="1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953" dirty="0" err="1" smtClean="0"/>
              <a:t>nav</a:t>
            </a:r>
            <a:endParaRPr lang="zh-TW" altLang="zh-TW" sz="2953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50" y="1075268"/>
            <a:ext cx="5542327" cy="51831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18850" y="1488141"/>
            <a:ext cx="5479573" cy="215153"/>
          </a:xfrm>
          <a:prstGeom prst="rect">
            <a:avLst/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08" y="612346"/>
            <a:ext cx="5182994" cy="5682783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架構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944382" y="3064669"/>
            <a:ext cx="3614737" cy="1400175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 smtClean="0"/>
              <a:t>頁腳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0" dirty="0" smtClean="0"/>
              <a:t>多半是在網頁的最下方，多半是放版權聲明，或是公司的資料</a:t>
            </a:r>
            <a:endParaRPr lang="zh-TW" altLang="en-US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851503" y="1160584"/>
            <a:ext cx="1390536" cy="138654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 anchorCtr="1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400" dirty="0" smtClean="0"/>
              <a:t>footer</a:t>
            </a:r>
            <a:endParaRPr lang="zh-TW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5380408" y="5656729"/>
            <a:ext cx="4418015" cy="638400"/>
          </a:xfrm>
          <a:prstGeom prst="rect">
            <a:avLst/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0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文件結構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的結構化標籤示意圖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37710" y="1673776"/>
            <a:ext cx="8821052" cy="46706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52185" y="2016470"/>
            <a:ext cx="7337503" cy="7794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&lt;header&gt;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14800" y="2268071"/>
            <a:ext cx="5248508" cy="463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nav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52185" y="3072040"/>
            <a:ext cx="1272333" cy="2365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&lt;aside&gt;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304585" y="5829505"/>
            <a:ext cx="7185103" cy="383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&lt;footer&gt;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85296" y="3072040"/>
            <a:ext cx="5704392" cy="24045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&lt;article&gt;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18049" y="3802566"/>
            <a:ext cx="2925449" cy="579864"/>
          </a:xfrm>
          <a:prstGeom prst="round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CCCC00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&lt;session&gt;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018048" y="4716200"/>
            <a:ext cx="2925449" cy="579864"/>
          </a:xfrm>
          <a:prstGeom prst="round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CCCC00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&lt;session&gt;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的結構</a:t>
            </a:r>
            <a:r>
              <a:rPr lang="zh-TW" altLang="en-US" dirty="0" smtClean="0"/>
              <a:t>化語意標籤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54777"/>
              </p:ext>
            </p:extLst>
          </p:nvPr>
        </p:nvGraphicFramePr>
        <p:xfrm>
          <a:off x="1678781" y="1514475"/>
          <a:ext cx="8072438" cy="31730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8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結構元素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   明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nav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網站的導覽功能區塊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1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&lt;article&gt;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網頁具特定意義的內容區塊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文章主體內容區域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1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&lt;section&gt;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定義特定的區塊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文章主體當中的不同段落區塊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81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&lt;aside&gt;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配置於中央區塊外的其他區域的區塊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邊欄區塊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3543" marR="10354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網頁</a:t>
            </a:r>
            <a:r>
              <a:rPr lang="zh-TW" altLang="en-US" dirty="0"/>
              <a:t>的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57" y="1152983"/>
            <a:ext cx="5802126" cy="5509274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8401723" y="2474260"/>
            <a:ext cx="2259106" cy="731520"/>
          </a:xfrm>
          <a:prstGeom prst="borderCallout1">
            <a:avLst>
              <a:gd name="adj1" fmla="val 48162"/>
              <a:gd name="adj2" fmla="val 715"/>
              <a:gd name="adj3" fmla="val 115441"/>
              <a:gd name="adj4" fmla="val -3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nav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6" name="直線圖說文字 1 5"/>
          <p:cNvSpPr/>
          <p:nvPr/>
        </p:nvSpPr>
        <p:spPr>
          <a:xfrm>
            <a:off x="8738392" y="4283337"/>
            <a:ext cx="2259106" cy="731520"/>
          </a:xfrm>
          <a:prstGeom prst="borderCallout1">
            <a:avLst>
              <a:gd name="adj1" fmla="val 48162"/>
              <a:gd name="adj2" fmla="val 715"/>
              <a:gd name="adj3" fmla="val 112500"/>
              <a:gd name="adj4" fmla="val -383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&lt;aside&gt;</a:t>
            </a:r>
            <a:endParaRPr lang="zh-TW" altLang="en-US" sz="2400" dirty="0"/>
          </a:p>
        </p:txBody>
      </p:sp>
      <p:sp>
        <p:nvSpPr>
          <p:cNvPr id="7" name="直線圖說文字 1 6"/>
          <p:cNvSpPr/>
          <p:nvPr/>
        </p:nvSpPr>
        <p:spPr>
          <a:xfrm>
            <a:off x="646112" y="2052917"/>
            <a:ext cx="1612994" cy="542935"/>
          </a:xfrm>
          <a:prstGeom prst="borderCallout1">
            <a:avLst>
              <a:gd name="adj1" fmla="val 46692"/>
              <a:gd name="adj2" fmla="val 99286"/>
              <a:gd name="adj3" fmla="val 264884"/>
              <a:gd name="adj4" fmla="val 1783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&lt;article&gt;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377900" y="3485478"/>
            <a:ext cx="3151991" cy="317677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84432" y="3205781"/>
            <a:ext cx="1731981" cy="27969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05195" y="3571539"/>
            <a:ext cx="1163618" cy="2979868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區段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-&lt;article&gt;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&lt;Section&gt;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&lt;article&gt;</a:t>
            </a:r>
            <a:r>
              <a:rPr lang="zh-TW" altLang="en-US" sz="2400" dirty="0"/>
              <a:t>與</a:t>
            </a:r>
            <a:r>
              <a:rPr lang="en-US" altLang="zh-TW" sz="2400" dirty="0"/>
              <a:t>&lt;section&gt;</a:t>
            </a:r>
            <a:r>
              <a:rPr lang="zh-TW" altLang="en-US" sz="2400" dirty="0"/>
              <a:t>元素</a:t>
            </a:r>
            <a:r>
              <a:rPr lang="en-US" altLang="zh-TW" sz="2400" dirty="0"/>
              <a:t>(</a:t>
            </a:r>
            <a:r>
              <a:rPr lang="zh-TW" altLang="en-US" sz="2400" dirty="0"/>
              <a:t>文章</a:t>
            </a:r>
            <a:r>
              <a:rPr lang="en-US" altLang="zh-TW" sz="2400" dirty="0"/>
              <a:t>/</a:t>
            </a:r>
            <a:r>
              <a:rPr lang="zh-TW" altLang="en-US" sz="2400" dirty="0"/>
              <a:t>通用的區段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5312"/>
          <a:stretch/>
        </p:blipFill>
        <p:spPr bwMode="auto">
          <a:xfrm>
            <a:off x="1427454" y="2235871"/>
            <a:ext cx="4269840" cy="365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47" y="2950004"/>
            <a:ext cx="36147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29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r>
              <a:rPr lang="zh-TW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導覽列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400" b="1" dirty="0" smtClean="0"/>
              <a:t>HTML 5 </a:t>
            </a:r>
            <a:r>
              <a:rPr lang="zh-TW" altLang="en-US" sz="2400" b="1" dirty="0" smtClean="0"/>
              <a:t>新增了 </a:t>
            </a:r>
            <a:r>
              <a:rPr lang="en-US" altLang="zh-TW" sz="2400" b="1" dirty="0" smtClean="0"/>
              <a:t>&lt;</a:t>
            </a:r>
            <a:r>
              <a:rPr lang="en-US" altLang="zh-TW" sz="2400" b="1" dirty="0" err="1" smtClean="0"/>
              <a:t>nav</a:t>
            </a:r>
            <a:r>
              <a:rPr lang="en-US" altLang="zh-TW" sz="2400" b="1" dirty="0" smtClean="0"/>
              <a:t>&gt; </a:t>
            </a:r>
            <a:r>
              <a:rPr lang="zh-TW" altLang="en-US" sz="2400" b="1" dirty="0" smtClean="0"/>
              <a:t>元素，用來標示導覽列，下面是一個例子。</a:t>
            </a:r>
            <a:endParaRPr lang="zh-TW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8884"/>
          <a:stretch/>
        </p:blipFill>
        <p:spPr bwMode="auto">
          <a:xfrm>
            <a:off x="1516826" y="2075611"/>
            <a:ext cx="7209448" cy="408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4761" y="2279586"/>
            <a:ext cx="305896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12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header&gt;</a:t>
            </a:r>
            <a:r>
              <a:rPr lang="zh-TW" altLang="en-US" dirty="0"/>
              <a:t>與</a:t>
            </a:r>
            <a:r>
              <a:rPr lang="en-US" altLang="zh-TW" dirty="0"/>
              <a:t>&lt;footer&gt;</a:t>
            </a:r>
            <a:r>
              <a:rPr lang="zh-TW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頁首</a:t>
            </a:r>
            <a:r>
              <a:rPr lang="en-US" altLang="zh-TW" dirty="0"/>
              <a:t>/</a:t>
            </a:r>
            <a:r>
              <a:rPr lang="zh-TW" altLang="en-US" dirty="0"/>
              <a:t>頁尾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sz="2000" dirty="0" smtClean="0"/>
              <a:t>為了標示頁首和頁尾，</a:t>
            </a:r>
            <a:r>
              <a:rPr lang="en-US" altLang="zh-TW" sz="2000" dirty="0" smtClean="0"/>
              <a:t>HTML 5 </a:t>
            </a:r>
            <a:r>
              <a:rPr lang="zh-TW" altLang="en-US" sz="2000" dirty="0" smtClean="0"/>
              <a:t>新增了下列兩個元素：</a:t>
            </a:r>
            <a:endParaRPr lang="en-US" altLang="zh-TW" sz="2000" dirty="0" smtClean="0"/>
          </a:p>
          <a:p>
            <a:pPr lvl="3"/>
            <a:r>
              <a:rPr lang="en-US" altLang="zh-TW" sz="2000" dirty="0" smtClean="0"/>
              <a:t>&lt;header&gt;</a:t>
            </a:r>
          </a:p>
          <a:p>
            <a:pPr lvl="3"/>
            <a:r>
              <a:rPr lang="en-US" altLang="zh-TW" sz="2000" dirty="0" smtClean="0"/>
              <a:t>&lt;footer&gt;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35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2904"/>
          <a:stretch/>
        </p:blipFill>
        <p:spPr bwMode="auto">
          <a:xfrm>
            <a:off x="2404156" y="3029767"/>
            <a:ext cx="6534187" cy="23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aside&gt;</a:t>
            </a:r>
            <a:r>
              <a:rPr lang="zh-TW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側邊欄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b="1" dirty="0" smtClean="0"/>
              <a:t>HTML 5 </a:t>
            </a:r>
            <a:r>
              <a:rPr lang="zh-TW" altLang="en-US" sz="2000" b="1" dirty="0" smtClean="0"/>
              <a:t>新增了 </a:t>
            </a:r>
            <a:r>
              <a:rPr lang="en-US" altLang="zh-TW" sz="2000" b="1" dirty="0" smtClean="0"/>
              <a:t>&lt;aside&gt; </a:t>
            </a:r>
            <a:r>
              <a:rPr lang="zh-TW" altLang="en-US" sz="2000" b="1" dirty="0" smtClean="0"/>
              <a:t>元素用來標示側邊欄，下面是一個例子。</a:t>
            </a:r>
            <a:endParaRPr lang="zh-TW" altLang="en-US" sz="20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36</a:t>
            </a:fld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394" y="1989916"/>
            <a:ext cx="7036323" cy="42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2302" y="2229876"/>
            <a:ext cx="1844829" cy="1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61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補充文</a:t>
            </a:r>
            <a:r>
              <a:rPr lang="zh-TW" altLang="en-US" dirty="0"/>
              <a:t>章</a:t>
            </a:r>
            <a:r>
              <a:rPr lang="en-US" altLang="zh-TW" dirty="0" smtClean="0"/>
              <a:t>:</a:t>
            </a:r>
            <a:r>
              <a:rPr lang="zh-TW" altLang="en-US" dirty="0"/>
              <a:t>避免常見的六種 </a:t>
            </a:r>
            <a:r>
              <a:rPr lang="en-US" altLang="zh-TW" dirty="0"/>
              <a:t>HTML5 </a:t>
            </a:r>
            <a:r>
              <a:rPr lang="zh-TW" altLang="en-US" dirty="0"/>
              <a:t>錯誤用法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 smtClean="0"/>
              <a:t>html5</a:t>
            </a:r>
            <a:r>
              <a:rPr lang="zh-TW" altLang="en-US" sz="2000" b="1" dirty="0" smtClean="0"/>
              <a:t>的標籤，雖然好用，但是如果使用不當，將會有不好的影響，因此建議大家參考一下這篇部落格文章：</a:t>
            </a:r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en-US" altLang="zh-TW" sz="2000" b="1" dirty="0">
                <a:hlinkClick r:id="rId2"/>
              </a:rPr>
              <a:t>http://</a:t>
            </a:r>
            <a:r>
              <a:rPr lang="en-US" altLang="zh-TW" sz="2000" b="1" dirty="0" smtClean="0">
                <a:hlinkClick r:id="rId2"/>
              </a:rPr>
              <a:t>waterlily-lsl.com/modules/article/view.article.php/c1/258</a:t>
            </a:r>
            <a:endParaRPr lang="en-US" altLang="zh-TW" sz="2000" b="1" dirty="0" smtClean="0"/>
          </a:p>
          <a:p>
            <a:pPr marL="0" indent="0">
              <a:buNone/>
            </a:pPr>
            <a:endParaRPr lang="en-US" altLang="zh-TW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5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2 HTML5 </a:t>
            </a:r>
            <a:r>
              <a:rPr lang="zh-TW" altLang="en-US" b="1" dirty="0" smtClean="0">
                <a:solidFill>
                  <a:srgbClr val="FFFF00"/>
                </a:solidFill>
              </a:rPr>
              <a:t>網頁架構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</a:rPr>
              <a:t>請建立一個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HTML5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的結構網頁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網頁籤名稱：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HTML5 Structure</a:t>
            </a: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將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Style.txt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的樣式設定資料，貼到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HTML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的內文當中，定義網頁的樣式表</a:t>
            </a:r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網頁內文請善用 </a:t>
            </a:r>
            <a:r>
              <a:rPr lang="en-US" altLang="zh-TW" sz="1800" dirty="0">
                <a:latin typeface="微軟正黑體" panose="020B0604030504040204" pitchFamily="34" charset="-120"/>
              </a:rPr>
              <a:t>Lorem 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ipsum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插件，插入內文文字</a:t>
            </a:r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旁邊的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aside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的選項，可套用如圖的語法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(P 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標籤是訂一段落的標籤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)</a:t>
            </a:r>
          </a:p>
          <a:p>
            <a:pPr lvl="2"/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744199"/>
            <a:ext cx="5612471" cy="34180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920772"/>
            <a:ext cx="1628775" cy="781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58828" y="6488668"/>
            <a:ext cx="291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HW2_HTML5_Structure.html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9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3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HTML</a:t>
            </a:r>
            <a:r>
              <a:rPr lang="en-US" altLang="zh-TW" dirty="0"/>
              <a:t> </a:t>
            </a:r>
            <a:r>
              <a:rPr lang="en-US" altLang="zh-TW" dirty="0" smtClean="0"/>
              <a:t>Home</a:t>
            </a:r>
          </a:p>
          <a:p>
            <a:pPr lvl="1"/>
            <a:r>
              <a:rPr lang="en-US" altLang="zh-TW" dirty="0" smtClean="0"/>
              <a:t>HTML Introduction</a:t>
            </a:r>
          </a:p>
          <a:p>
            <a:pPr lvl="1"/>
            <a:r>
              <a:rPr lang="en-US" altLang="zh-TW" dirty="0" smtClean="0"/>
              <a:t>HTML Editors</a:t>
            </a:r>
          </a:p>
          <a:p>
            <a:pPr lvl="1"/>
            <a:r>
              <a:rPr lang="en-US" altLang="zh-TW" dirty="0" smtClean="0"/>
              <a:t>HTML Basic</a:t>
            </a:r>
          </a:p>
          <a:p>
            <a:pPr lvl="1"/>
            <a:r>
              <a:rPr lang="en-US" altLang="zh-TW" dirty="0" smtClean="0"/>
              <a:t>HTML Charset</a:t>
            </a:r>
          </a:p>
          <a:p>
            <a:pPr lvl="1"/>
            <a:r>
              <a:rPr lang="en-US" altLang="zh-TW" dirty="0" smtClean="0"/>
              <a:t>HTML Head</a:t>
            </a:r>
          </a:p>
          <a:p>
            <a:pPr lvl="1"/>
            <a:r>
              <a:rPr lang="en-US" altLang="zh-TW" b="0" dirty="0"/>
              <a:t>HTML Layouts</a:t>
            </a:r>
          </a:p>
          <a:p>
            <a:pPr lvl="1"/>
            <a:r>
              <a:rPr lang="en-US" altLang="zh-TW" dirty="0" smtClean="0"/>
              <a:t>HTML5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84" t="1050" r="22128" b="-1050"/>
          <a:stretch/>
        </p:blipFill>
        <p:spPr>
          <a:xfrm>
            <a:off x="6053923" y="851647"/>
            <a:ext cx="4963701" cy="27342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25" y="4026985"/>
            <a:ext cx="4963700" cy="27103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53923" y="1757083"/>
            <a:ext cx="1198524" cy="7507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62888" y="4724401"/>
            <a:ext cx="1198524" cy="12550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主體結構模型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&lt;!</a:t>
            </a:r>
            <a:r>
              <a:rPr lang="en-US" altLang="zh-TW" dirty="0" err="1" smtClean="0"/>
              <a:t>Doctype</a:t>
            </a:r>
            <a:r>
              <a:rPr lang="en-US" altLang="zh-TW" dirty="0" smtClean="0"/>
              <a:t>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pPr marL="742950" lvl="2" indent="-342900"/>
            <a:r>
              <a:rPr lang="en-US" altLang="zh-TW" dirty="0"/>
              <a:t>&lt;Title&gt;</a:t>
            </a:r>
            <a:endParaRPr lang="zh-TW" altLang="en-US" dirty="0"/>
          </a:p>
          <a:p>
            <a:pPr lvl="1"/>
            <a:r>
              <a:rPr lang="en-US" altLang="zh-TW" dirty="0" smtClean="0"/>
              <a:t>&lt;Meta&gt;</a:t>
            </a:r>
          </a:p>
          <a:p>
            <a:r>
              <a:rPr lang="en-US" altLang="zh-TW" dirty="0" smtClean="0"/>
              <a:t>&lt;Body&gt;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Image</a:t>
            </a:r>
          </a:p>
          <a:p>
            <a:pPr lvl="1"/>
            <a:r>
              <a:rPr lang="en-US" altLang="zh-TW" dirty="0" smtClean="0"/>
              <a:t>Link</a:t>
            </a:r>
          </a:p>
          <a:p>
            <a:pPr lvl="1"/>
            <a:r>
              <a:rPr lang="en-US" altLang="zh-TW" dirty="0" err="1" smtClean="0"/>
              <a:t>Inpout</a:t>
            </a:r>
            <a:r>
              <a:rPr lang="en-US" altLang="zh-TW" dirty="0" smtClean="0"/>
              <a:t> Box</a:t>
            </a:r>
          </a:p>
          <a:p>
            <a:pPr lvl="1"/>
            <a:r>
              <a:rPr lang="en-US" altLang="zh-TW" dirty="0" smtClean="0"/>
              <a:t>Control Button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26033" y="1105422"/>
            <a:ext cx="2261191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&lt;!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octype</a:t>
            </a:r>
            <a:r>
              <a:rPr lang="en-US" altLang="zh-TW" dirty="0" smtClean="0"/>
              <a:t> </a:t>
            </a:r>
            <a:r>
              <a:rPr lang="en-US" altLang="zh-TW" dirty="0"/>
              <a:t>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7226034" y="2196040"/>
            <a:ext cx="2261191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&lt;html&gt;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5491468" y="3243348"/>
            <a:ext cx="2261191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&lt;head&gt;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4447333" y="4688542"/>
            <a:ext cx="1186949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&lt;meta&gt;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017820" y="4691668"/>
            <a:ext cx="1186949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&lt;Title&gt;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7588307" y="4688542"/>
            <a:ext cx="1186949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&lt;Style&gt;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9196747" y="3238550"/>
            <a:ext cx="2261191" cy="5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&lt;body&gt;</a:t>
            </a:r>
            <a:endParaRPr lang="en-US" altLang="zh-TW" dirty="0"/>
          </a:p>
        </p:txBody>
      </p:sp>
      <p:cxnSp>
        <p:nvCxnSpPr>
          <p:cNvPr id="12" name="肘形接點 11"/>
          <p:cNvCxnSpPr>
            <a:stCxn id="5" idx="2"/>
            <a:endCxn id="10" idx="0"/>
          </p:cNvCxnSpPr>
          <p:nvPr/>
        </p:nvCxnSpPr>
        <p:spPr>
          <a:xfrm rot="16200000" flipH="1">
            <a:off x="9075496" y="1986702"/>
            <a:ext cx="532981" cy="1970713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" idx="2"/>
            <a:endCxn id="6" idx="0"/>
          </p:cNvCxnSpPr>
          <p:nvPr/>
        </p:nvCxnSpPr>
        <p:spPr>
          <a:xfrm rot="5400000">
            <a:off x="7220458" y="2107175"/>
            <a:ext cx="537779" cy="173456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6" idx="2"/>
            <a:endCxn id="7" idx="0"/>
          </p:cNvCxnSpPr>
          <p:nvPr/>
        </p:nvCxnSpPr>
        <p:spPr>
          <a:xfrm rot="5400000">
            <a:off x="5363604" y="3430081"/>
            <a:ext cx="935665" cy="158125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9" idx="0"/>
          </p:cNvCxnSpPr>
          <p:nvPr/>
        </p:nvCxnSpPr>
        <p:spPr>
          <a:xfrm rot="16200000" flipH="1">
            <a:off x="6934091" y="3440850"/>
            <a:ext cx="935665" cy="155971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" idx="2"/>
            <a:endCxn id="8" idx="0"/>
          </p:cNvCxnSpPr>
          <p:nvPr/>
        </p:nvCxnSpPr>
        <p:spPr>
          <a:xfrm flipH="1">
            <a:off x="6611295" y="3752877"/>
            <a:ext cx="10769" cy="9387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4" idx="2"/>
            <a:endCxn id="5" idx="0"/>
          </p:cNvCxnSpPr>
          <p:nvPr/>
        </p:nvCxnSpPr>
        <p:spPr>
          <a:xfrm>
            <a:off x="8356629" y="1614951"/>
            <a:ext cx="1" cy="5810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4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 err="1" smtClean="0">
                <a:solidFill>
                  <a:srgbClr val="FFFF00"/>
                </a:solidFill>
              </a:rPr>
              <a:t>Codecademy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請完成</a:t>
            </a:r>
            <a:r>
              <a:rPr lang="en-US" altLang="zh-TW" sz="2400" dirty="0" err="1" smtClean="0"/>
              <a:t>Codecademy</a:t>
            </a:r>
            <a:r>
              <a:rPr lang="zh-TW" altLang="en-US" sz="2400" dirty="0" smtClean="0"/>
              <a:t>的指定章節</a:t>
            </a:r>
            <a:endParaRPr lang="en-US" altLang="zh-TW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What is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HTML Anatomy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The Body</a:t>
            </a:r>
          </a:p>
          <a:p>
            <a:endParaRPr lang="en-US" altLang="zh-TW" sz="2800" dirty="0" smtClean="0"/>
          </a:p>
          <a:p>
            <a:pPr lvl="1"/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400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903" b="52222"/>
          <a:stretch/>
        </p:blipFill>
        <p:spPr>
          <a:xfrm>
            <a:off x="5853301" y="1546132"/>
            <a:ext cx="4963925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3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45" y="2261248"/>
            <a:ext cx="6304164" cy="281649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4" algn="l" defTabSz="457200" rtl="0">
              <a:spcBef>
                <a:spcPct val="0"/>
              </a:spcBef>
            </a:pPr>
            <a:r>
              <a:rPr lang="en-US" altLang="zh-TW" sz="4000" dirty="0"/>
              <a:t>HTML 5 </a:t>
            </a:r>
            <a:r>
              <a:rPr lang="zh-TW" altLang="en-US" sz="4000" dirty="0" smtClean="0"/>
              <a:t>基本文件結構</a:t>
            </a:r>
            <a:endParaRPr lang="zh-TW" altLang="en-US" sz="40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08402" y="1571756"/>
            <a:ext cx="4861702" cy="4195481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/>
              <a:t>HTML 5</a:t>
            </a:r>
            <a:r>
              <a:rPr lang="zh-TW" altLang="en-US" dirty="0" smtClean="0"/>
              <a:t>文件包含下列幾個主要</a:t>
            </a:r>
            <a:r>
              <a:rPr lang="zh-TW" altLang="en-US" dirty="0"/>
              <a:t>的</a:t>
            </a:r>
            <a:r>
              <a:rPr lang="zh-TW" altLang="en-US" dirty="0" smtClean="0"/>
              <a:t>部分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依照由先到後的順序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&lt;!DOCTYPE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html&gt; : HTML5 </a:t>
            </a:r>
            <a:r>
              <a:rPr lang="zh-TW" altLang="en-US" dirty="0" smtClean="0"/>
              <a:t>宣告，不能省略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文件的第一行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根元素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&lt;html&gt;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/>
              <a:t>標頭 元素 </a:t>
            </a:r>
            <a:r>
              <a:rPr lang="en-US" altLang="zh-TW" dirty="0" smtClean="0"/>
              <a:t>&lt;head&gt;</a:t>
            </a:r>
            <a:endParaRPr lang="zh-TW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/>
              <a:t>主體元素 </a:t>
            </a:r>
            <a:r>
              <a:rPr lang="en-US" altLang="zh-TW" dirty="0" smtClean="0"/>
              <a:t>&lt;body&gt;:</a:t>
            </a:r>
          </a:p>
          <a:p>
            <a:pPr lvl="3" indent="-342900"/>
            <a:r>
              <a:rPr lang="zh-TW" altLang="en-US" dirty="0" smtClean="0"/>
              <a:t>文字、圖片、影音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/>
              <a:t>任何數目的註解與空白字元 </a:t>
            </a:r>
            <a:r>
              <a:rPr lang="en-US" altLang="zh-TW" dirty="0" smtClean="0"/>
              <a:t>: &lt;!--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638816" y="2490774"/>
            <a:ext cx="203201" cy="1697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7609839" y="2310264"/>
            <a:ext cx="203201" cy="1697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7048458" y="2660516"/>
            <a:ext cx="203201" cy="1697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3</a:t>
            </a:r>
            <a:endParaRPr lang="zh-TW" altLang="en-US" sz="1200" dirty="0"/>
          </a:p>
        </p:txBody>
      </p:sp>
      <p:sp>
        <p:nvSpPr>
          <p:cNvPr id="11" name="橢圓 10"/>
          <p:cNvSpPr/>
          <p:nvPr/>
        </p:nvSpPr>
        <p:spPr>
          <a:xfrm>
            <a:off x="6946857" y="4085185"/>
            <a:ext cx="203201" cy="1697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4</a:t>
            </a:r>
            <a:endParaRPr lang="zh-TW" altLang="en-US" sz="1200" dirty="0"/>
          </a:p>
        </p:txBody>
      </p:sp>
      <p:sp>
        <p:nvSpPr>
          <p:cNvPr id="12" name="橢圓 11"/>
          <p:cNvSpPr/>
          <p:nvPr/>
        </p:nvSpPr>
        <p:spPr>
          <a:xfrm>
            <a:off x="8013650" y="3915443"/>
            <a:ext cx="203201" cy="1697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5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10475779" y="6488668"/>
            <a:ext cx="16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hellohtml5.html</a:t>
            </a:r>
          </a:p>
        </p:txBody>
      </p:sp>
    </p:spTree>
    <p:extLst>
      <p:ext uri="{BB962C8B-B14F-4D97-AF65-F5344CB8AC3E}">
        <p14:creationId xmlns:p14="http://schemas.microsoft.com/office/powerpoint/2010/main" val="19262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261756"/>
            <a:ext cx="10131425" cy="925844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HTML</a:t>
            </a:r>
            <a:r>
              <a:rPr lang="zh-TW" altLang="en-US" sz="3600" dirty="0" smtClean="0"/>
              <a:t>文件</a:t>
            </a:r>
            <a:r>
              <a:rPr lang="zh-TW" altLang="en-US" sz="3600" dirty="0"/>
              <a:t>的</a:t>
            </a:r>
            <a:r>
              <a:rPr lang="en-US" altLang="zh-TW" sz="3600" dirty="0"/>
              <a:t>DOCTYPE</a:t>
            </a:r>
            <a:r>
              <a:rPr lang="zh-TW" altLang="en-US" sz="3600" dirty="0" smtClean="0"/>
              <a:t>－</a:t>
            </a:r>
            <a:r>
              <a:rPr lang="en-US" altLang="zh-TW" sz="3600" dirty="0"/>
              <a:t> &lt;!DOCTYPE</a:t>
            </a:r>
            <a:r>
              <a:rPr lang="zh-TW" altLang="en-US" sz="3600" dirty="0"/>
              <a:t> </a:t>
            </a:r>
            <a:r>
              <a:rPr lang="en-US" altLang="zh-TW" sz="3600" dirty="0"/>
              <a:t>html&gt;</a:t>
            </a:r>
            <a:r>
              <a:rPr lang="zh-TW" altLang="en-US" sz="3600" dirty="0" smtClean="0"/>
              <a:t>元素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103312" y="1432560"/>
            <a:ext cx="8946541" cy="4815839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文件的第一行，一定就是</a:t>
            </a:r>
            <a:r>
              <a:rPr lang="en-US" altLang="zh-TW" dirty="0" smtClean="0"/>
              <a:t>&lt;!DOCTYPE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html&gt;</a:t>
            </a:r>
            <a:r>
              <a:rPr lang="zh-TW" altLang="en-US" dirty="0" smtClean="0"/>
              <a:t>的宣告，這宣告是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必要的</a:t>
            </a:r>
            <a:r>
              <a:rPr lang="zh-TW" altLang="en-US" dirty="0" smtClean="0"/>
              <a:t>，不可省略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5 </a:t>
            </a:r>
            <a:r>
              <a:rPr lang="zh-TW" altLang="en-US" dirty="0" smtClean="0"/>
              <a:t>文件的第一行必須是如下的</a:t>
            </a:r>
            <a:r>
              <a:rPr lang="en-US" altLang="zh-TW" dirty="0" smtClean="0"/>
              <a:t>!DOCTYPE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至於</a:t>
            </a:r>
            <a:r>
              <a:rPr lang="en-US" altLang="zh-TW" dirty="0" smtClean="0"/>
              <a:t>HTML 4.01 </a:t>
            </a:r>
            <a:r>
              <a:rPr lang="zh-TW" altLang="en-US" dirty="0" smtClean="0"/>
              <a:t>文件的第一行則通常是一長串的網址和版本：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78857" y="3569106"/>
            <a:ext cx="92254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&lt;!DOCTYPE html&gt;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文件的根元素－</a:t>
            </a:r>
            <a:r>
              <a:rPr lang="en-US" altLang="zh-TW" dirty="0"/>
              <a:t>&lt;html&gt; 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85801" y="1426552"/>
            <a:ext cx="10131425" cy="4276726"/>
          </a:xfrm>
        </p:spPr>
        <p:txBody>
          <a:bodyPr/>
          <a:lstStyle/>
          <a:p>
            <a:r>
              <a:rPr lang="en-US" altLang="zh-TW" dirty="0" smtClean="0"/>
              <a:t> HTML 5 </a:t>
            </a:r>
            <a:r>
              <a:rPr lang="zh-TW" altLang="en-US" dirty="0" smtClean="0"/>
              <a:t>文件的</a:t>
            </a:r>
            <a:r>
              <a:rPr lang="zh-TW" altLang="en-US" b="1" dirty="0" smtClean="0"/>
              <a:t>根元素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&lt;html&gt;  </a:t>
            </a:r>
            <a:r>
              <a:rPr lang="zh-TW" altLang="en-US" dirty="0" smtClean="0"/>
              <a:t>元素，如下：</a:t>
            </a:r>
            <a:endParaRPr lang="en-US" altLang="zh-TW" dirty="0" smtClean="0"/>
          </a:p>
          <a:p>
            <a:pPr lvl="1">
              <a:spcBef>
                <a:spcPts val="1800"/>
              </a:spcBef>
            </a:pPr>
            <a:r>
              <a:rPr lang="zh-TW" altLang="en-US" dirty="0" smtClean="0"/>
              <a:t>表示這是一個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1">
              <a:spcBef>
                <a:spcPts val="1800"/>
              </a:spcBef>
            </a:pPr>
            <a:r>
              <a:rPr lang="zh-TW" altLang="en-US" dirty="0" smtClean="0"/>
              <a:t>標籤當中包含 </a:t>
            </a:r>
            <a:r>
              <a:rPr lang="en-US" altLang="zh-TW" dirty="0" smtClean="0"/>
              <a:t>&lt;head&gt;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&lt;body&gt;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7461"/>
          <a:stretch/>
        </p:blipFill>
        <p:spPr>
          <a:xfrm>
            <a:off x="1685364" y="3254188"/>
            <a:ext cx="7821425" cy="2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 smtClean="0"/>
              <a:t>文件結構 </a:t>
            </a:r>
            <a:r>
              <a:rPr lang="en-US" altLang="zh-TW" dirty="0" smtClean="0"/>
              <a:t>-Head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/>
              <a:t>文件的標頭－</a:t>
            </a:r>
            <a:r>
              <a:rPr lang="en-US" altLang="zh-TW" dirty="0"/>
              <a:t>&lt;head&gt; 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5053" y="1075268"/>
            <a:ext cx="8946541" cy="2489199"/>
          </a:xfrm>
        </p:spPr>
        <p:txBody>
          <a:bodyPr/>
          <a:lstStyle/>
          <a:p>
            <a:r>
              <a:rPr lang="zh-TW" altLang="en-US" dirty="0" smtClean="0"/>
              <a:t>其中包含網頁的相關資</a:t>
            </a:r>
            <a:r>
              <a:rPr lang="zh-TW" altLang="en-US" dirty="0"/>
              <a:t>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網頁標題 </a:t>
            </a:r>
            <a:r>
              <a:rPr lang="en-US" altLang="zh-TW" dirty="0" smtClean="0"/>
              <a:t>&lt;title&gt;</a:t>
            </a:r>
          </a:p>
          <a:p>
            <a:pPr lvl="1"/>
            <a:r>
              <a:rPr lang="zh-TW" altLang="en-US" dirty="0" smtClean="0"/>
              <a:t>文件資訊</a:t>
            </a:r>
            <a:r>
              <a:rPr lang="en-US" altLang="zh-TW" dirty="0" smtClean="0"/>
              <a:t>&lt;meta&gt;</a:t>
            </a:r>
          </a:p>
          <a:p>
            <a:pPr lvl="1"/>
            <a:r>
              <a:rPr lang="zh-TW" altLang="en-US" dirty="0" smtClean="0"/>
              <a:t>外掛的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 Script</a:t>
            </a:r>
            <a:r>
              <a:rPr lang="zh-TW" altLang="en-US" dirty="0" smtClean="0"/>
              <a:t>的連結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8041" b="19786"/>
          <a:stretch/>
        </p:blipFill>
        <p:spPr>
          <a:xfrm>
            <a:off x="1981199" y="2794313"/>
            <a:ext cx="8688481" cy="38264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63490" y="6481201"/>
            <a:ext cx="270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HTML_Structure_title.html</a:t>
            </a:r>
          </a:p>
        </p:txBody>
      </p:sp>
    </p:spTree>
    <p:extLst>
      <p:ext uri="{BB962C8B-B14F-4D97-AF65-F5344CB8AC3E}">
        <p14:creationId xmlns:p14="http://schemas.microsoft.com/office/powerpoint/2010/main" val="27608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PUST_2018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EEFAD127-10E4-4536-B097-659062178902}" vid="{F97BCE12-6DC2-4717-AA55-4D6E3DB9074C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</Template>
  <TotalTime>592</TotalTime>
  <Words>1922</Words>
  <Application>Microsoft Office PowerPoint</Application>
  <PresentationFormat>寬螢幕</PresentationFormat>
  <Paragraphs>315</Paragraphs>
  <Slides>41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3" baseType="lpstr">
      <vt:lpstr>Gill Sans</vt:lpstr>
      <vt:lpstr>ヒラギノ角ゴ ProN W3</vt:lpstr>
      <vt:lpstr>微軟正黑體</vt:lpstr>
      <vt:lpstr>新細明體</vt:lpstr>
      <vt:lpstr>Arial</vt:lpstr>
      <vt:lpstr>Arial Black</vt:lpstr>
      <vt:lpstr>Calibri</vt:lpstr>
      <vt:lpstr>Calibri Light</vt:lpstr>
      <vt:lpstr>Wingdings</vt:lpstr>
      <vt:lpstr>Wingdings 3</vt:lpstr>
      <vt:lpstr>自訂設計</vt:lpstr>
      <vt:lpstr>NPUST_2018</vt:lpstr>
      <vt:lpstr>HTML Structure</vt:lpstr>
      <vt:lpstr>Agenda</vt:lpstr>
      <vt:lpstr>HTML文件結構</vt:lpstr>
      <vt:lpstr>HTML 主體結構模型</vt:lpstr>
      <vt:lpstr>HTML 5 基本文件結構</vt:lpstr>
      <vt:lpstr>HTML文件的DOCTYPE－ &lt;!DOCTYPE html&gt;元素</vt:lpstr>
      <vt:lpstr>HTML 文件的根元素－&lt;html&gt; 元素</vt:lpstr>
      <vt:lpstr>HTML 文件結構 -Head</vt:lpstr>
      <vt:lpstr>HTML 文件的標頭－&lt;head&gt; 元素</vt:lpstr>
      <vt:lpstr>&lt;head&gt;當中包含以下元素</vt:lpstr>
      <vt:lpstr>&lt;title&gt; 元素( 頁面標籤)</vt:lpstr>
      <vt:lpstr>&lt;meta&gt; 元素( 文件相關資訊) </vt:lpstr>
      <vt:lpstr>&lt;meta&gt; 元素( 文件相關資訊) </vt:lpstr>
      <vt:lpstr>&lt;style&gt;元素(樣式設定)</vt:lpstr>
      <vt:lpstr>&lt;script&gt;(定義使用的Java script)</vt:lpstr>
      <vt:lpstr>HTML文件的主體區域-Body</vt:lpstr>
      <vt:lpstr>HTML 文件的主體－&lt;body&gt; 元素</vt:lpstr>
      <vt:lpstr>HTML文件的屬性</vt:lpstr>
      <vt:lpstr>HTML元素中屬性的語法</vt:lpstr>
      <vt:lpstr>HTML 文件的主體－&lt;body&gt; 元素屬性</vt:lpstr>
      <vt:lpstr>HTML 文件的主體－&lt;body&gt; 元素屬性</vt:lpstr>
      <vt:lpstr>網頁註解 </vt:lpstr>
      <vt:lpstr>練習1  基本練習 </vt:lpstr>
      <vt:lpstr>網頁結構標籤</vt:lpstr>
      <vt:lpstr>網頁架構</vt:lpstr>
      <vt:lpstr>網頁架構</vt:lpstr>
      <vt:lpstr>網頁架構</vt:lpstr>
      <vt:lpstr>網頁架構</vt:lpstr>
      <vt:lpstr>網頁架構</vt:lpstr>
      <vt:lpstr>HTML5的結構化標籤示意圖</vt:lpstr>
      <vt:lpstr>HTML5的結構化語意標籤</vt:lpstr>
      <vt:lpstr>HTML5網頁的結構</vt:lpstr>
      <vt:lpstr>區段結構-&lt;article&gt; 與&lt;Section&gt;</vt:lpstr>
      <vt:lpstr>&lt;nav&gt;元素(導覽列)</vt:lpstr>
      <vt:lpstr>&lt;header&gt;與&lt;footer&gt;元素(頁首/頁尾) </vt:lpstr>
      <vt:lpstr>&lt;aside&gt;元素(側邊欄)</vt:lpstr>
      <vt:lpstr>補充文章:避免常見的六種 HTML5 錯誤用法</vt:lpstr>
      <vt:lpstr>練習2 HTML5 網頁架構 </vt:lpstr>
      <vt:lpstr>練習3 W3School練習</vt:lpstr>
      <vt:lpstr>練習4 Codecademy練習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creator>HY Lin</dc:creator>
  <cp:lastModifiedBy>Jo Lin(林湘筠)</cp:lastModifiedBy>
  <cp:revision>44</cp:revision>
  <dcterms:created xsi:type="dcterms:W3CDTF">2018-09-06T12:26:13Z</dcterms:created>
  <dcterms:modified xsi:type="dcterms:W3CDTF">2018-09-20T06:52:37Z</dcterms:modified>
</cp:coreProperties>
</file>