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14" r:id="rId1"/>
  </p:sldMasterIdLst>
  <p:notesMasterIdLst>
    <p:notesMasterId r:id="rId63"/>
  </p:notesMasterIdLst>
  <p:handoutMasterIdLst>
    <p:handoutMasterId r:id="rId64"/>
  </p:handoutMasterIdLst>
  <p:sldIdLst>
    <p:sldId id="256" r:id="rId2"/>
    <p:sldId id="358" r:id="rId3"/>
    <p:sldId id="274" r:id="rId4"/>
    <p:sldId id="286" r:id="rId5"/>
    <p:sldId id="355" r:id="rId6"/>
    <p:sldId id="357" r:id="rId7"/>
    <p:sldId id="356" r:id="rId8"/>
    <p:sldId id="329" r:id="rId9"/>
    <p:sldId id="275" r:id="rId10"/>
    <p:sldId id="259" r:id="rId11"/>
    <p:sldId id="260" r:id="rId12"/>
    <p:sldId id="261" r:id="rId13"/>
    <p:sldId id="289" r:id="rId14"/>
    <p:sldId id="283" r:id="rId15"/>
    <p:sldId id="281" r:id="rId16"/>
    <p:sldId id="285" r:id="rId17"/>
    <p:sldId id="313" r:id="rId18"/>
    <p:sldId id="317" r:id="rId19"/>
    <p:sldId id="330" r:id="rId20"/>
    <p:sldId id="308" r:id="rId21"/>
    <p:sldId id="309" r:id="rId22"/>
    <p:sldId id="310" r:id="rId23"/>
    <p:sldId id="315" r:id="rId24"/>
    <p:sldId id="331" r:id="rId25"/>
    <p:sldId id="337" r:id="rId26"/>
    <p:sldId id="338" r:id="rId27"/>
    <p:sldId id="328" r:id="rId28"/>
    <p:sldId id="334" r:id="rId29"/>
    <p:sldId id="335" r:id="rId30"/>
    <p:sldId id="333" r:id="rId31"/>
    <p:sldId id="297" r:id="rId32"/>
    <p:sldId id="339" r:id="rId33"/>
    <p:sldId id="295" r:id="rId34"/>
    <p:sldId id="291" r:id="rId35"/>
    <p:sldId id="340" r:id="rId36"/>
    <p:sldId id="301" r:id="rId37"/>
    <p:sldId id="262" r:id="rId38"/>
    <p:sldId id="288" r:id="rId39"/>
    <p:sldId id="294" r:id="rId40"/>
    <p:sldId id="292" r:id="rId41"/>
    <p:sldId id="314" r:id="rId42"/>
    <p:sldId id="287" r:id="rId43"/>
    <p:sldId id="341" r:id="rId44"/>
    <p:sldId id="282" r:id="rId45"/>
    <p:sldId id="304" r:id="rId46"/>
    <p:sldId id="305" r:id="rId47"/>
    <p:sldId id="263" r:id="rId48"/>
    <p:sldId id="306" r:id="rId49"/>
    <p:sldId id="264" r:id="rId50"/>
    <p:sldId id="343" r:id="rId51"/>
    <p:sldId id="344" r:id="rId52"/>
    <p:sldId id="347" r:id="rId53"/>
    <p:sldId id="348" r:id="rId54"/>
    <p:sldId id="349" r:id="rId55"/>
    <p:sldId id="359" r:id="rId56"/>
    <p:sldId id="351" r:id="rId57"/>
    <p:sldId id="352" r:id="rId58"/>
    <p:sldId id="353" r:id="rId59"/>
    <p:sldId id="354" r:id="rId60"/>
    <p:sldId id="345" r:id="rId61"/>
    <p:sldId id="346" r:id="rId6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37BB5351-8F12-4E21-8FB0-EECB725DC66E}">
          <p14:sldIdLst>
            <p14:sldId id="256"/>
            <p14:sldId id="358"/>
          </p14:sldIdLst>
        </p14:section>
        <p14:section name="HTML 語法標簽" id="{9E798348-BD06-4C8C-9C52-90272CB039BA}">
          <p14:sldIdLst>
            <p14:sldId id="274"/>
            <p14:sldId id="286"/>
            <p14:sldId id="355"/>
            <p14:sldId id="357"/>
            <p14:sldId id="356"/>
          </p14:sldIdLst>
        </p14:section>
        <p14:section name="HTML 段落元素" id="{86113E96-C50D-452E-837F-5FAD90C666F8}">
          <p14:sldIdLst>
            <p14:sldId id="329"/>
            <p14:sldId id="275"/>
            <p14:sldId id="259"/>
            <p14:sldId id="260"/>
            <p14:sldId id="261"/>
            <p14:sldId id="289"/>
            <p14:sldId id="283"/>
            <p14:sldId id="281"/>
            <p14:sldId id="285"/>
            <p14:sldId id="313"/>
            <p14:sldId id="317"/>
          </p14:sldIdLst>
        </p14:section>
        <p14:section name="HTML 樣式屬性(Style)" id="{623105A6-280C-44D4-A03F-E57C9158127F}">
          <p14:sldIdLst>
            <p14:sldId id="330"/>
            <p14:sldId id="308"/>
            <p14:sldId id="309"/>
            <p14:sldId id="310"/>
            <p14:sldId id="315"/>
            <p14:sldId id="331"/>
            <p14:sldId id="337"/>
            <p14:sldId id="338"/>
            <p14:sldId id="328"/>
            <p14:sldId id="334"/>
            <p14:sldId id="335"/>
          </p14:sldIdLst>
        </p14:section>
        <p14:section name="HTML 文字格式(Formatting)" id="{23331AEA-6B77-4D6B-A0E0-DC1999A7E4BF}">
          <p14:sldIdLst>
            <p14:sldId id="333"/>
            <p14:sldId id="297"/>
            <p14:sldId id="339"/>
            <p14:sldId id="295"/>
            <p14:sldId id="291"/>
            <p14:sldId id="340"/>
            <p14:sldId id="301"/>
            <p14:sldId id="262"/>
            <p14:sldId id="288"/>
            <p14:sldId id="294"/>
            <p14:sldId id="292"/>
            <p14:sldId id="314"/>
            <p14:sldId id="287"/>
            <p14:sldId id="341"/>
            <p14:sldId id="282"/>
            <p14:sldId id="304"/>
            <p14:sldId id="305"/>
            <p14:sldId id="263"/>
            <p14:sldId id="306"/>
            <p14:sldId id="264"/>
            <p14:sldId id="343"/>
            <p14:sldId id="344"/>
            <p14:sldId id="347"/>
            <p14:sldId id="348"/>
            <p14:sldId id="349"/>
            <p14:sldId id="359"/>
            <p14:sldId id="351"/>
            <p14:sldId id="352"/>
            <p14:sldId id="353"/>
            <p14:sldId id="354"/>
            <p14:sldId id="345"/>
            <p14:sldId id="34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淺色樣式 2 - 輔色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DCAF9ED-07DC-4A11-8D7F-57B35C25682E}" styleName="中等深淺樣式 1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5" autoAdjust="0"/>
    <p:restoredTop sz="96488" autoAdjust="0"/>
  </p:normalViewPr>
  <p:slideViewPr>
    <p:cSldViewPr snapToGrid="0">
      <p:cViewPr varScale="1">
        <p:scale>
          <a:sx n="88" d="100"/>
          <a:sy n="88" d="100"/>
        </p:scale>
        <p:origin x="494" y="53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3134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FDB700-B179-4877-BE8B-497E5F31B8EB}" type="datetimeFigureOut">
              <a:rPr lang="zh-TW" altLang="en-US" smtClean="0"/>
              <a:t>2018/12/12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86E3F7-9033-496F-9CAC-D368DC1ABF5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9033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8B5947-BE26-43A5-A866-5A0B809347D6}" type="datetimeFigureOut">
              <a:rPr lang="zh-TW" altLang="en-US" smtClean="0"/>
              <a:t>2018/12/12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E683A1-CC06-4CC1-A9D8-0EDD1ABA71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41538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P.3-8 -3-9</a:t>
            </a:r>
            <a:endParaRPr lang="zh-TW" altLang="en-US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5471BC-7247-401F-B6E7-5A8C012865A4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2349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範例 </a:t>
            </a:r>
            <a:r>
              <a:rPr lang="en-US" altLang="zh-TW" dirty="0" smtClean="0"/>
              <a:t>:sample_htmlEntities.html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D24628-3D9C-4BB6-B774-4B6A2B3FB29A}" type="slidenum">
              <a:rPr lang="zh-TW" altLang="en-US" smtClean="0"/>
              <a:t>53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99436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範例</a:t>
            </a:r>
            <a:r>
              <a:rPr lang="en-US" altLang="zh-TW" dirty="0" smtClean="0"/>
              <a:t>:sample_htmlEntities.html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D24628-3D9C-4BB6-B774-4B6A2B3FB29A}" type="slidenum">
              <a:rPr lang="zh-TW" altLang="en-US" smtClean="0"/>
              <a:t>59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18603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P.3-8 -3-9</a:t>
            </a:r>
            <a:endParaRPr lang="zh-TW" altLang="en-US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5471BC-7247-401F-B6E7-5A8C012865A4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67583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範例</a:t>
            </a:r>
            <a:r>
              <a:rPr lang="en-US" altLang="zh-TW" dirty="0" smtClean="0"/>
              <a:t>:sample_P.html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5471BC-7247-401F-B6E7-5A8C012865A4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93103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baseline="0" dirty="0" err="1" smtClean="0"/>
              <a:t>Sample:sample_br.html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5471BC-7247-401F-B6E7-5A8C012865A4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38164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範例</a:t>
            </a:r>
            <a:r>
              <a:rPr lang="en-US" altLang="zh-TW" dirty="0" smtClean="0"/>
              <a:t>:sample_pre.html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D24628-3D9C-4BB6-B774-4B6A2B3FB29A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71581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範例</a:t>
            </a:r>
            <a:r>
              <a:rPr lang="en-US" altLang="zh-TW" dirty="0" smtClean="0"/>
              <a:t>:sample_pre.html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D24628-3D9C-4BB6-B774-4B6A2B3FB29A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66387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P3-23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5471BC-7247-401F-B6E7-5A8C012865A4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78675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範例</a:t>
            </a:r>
            <a:r>
              <a:rPr lang="en-US" altLang="zh-TW" dirty="0" smtClean="0"/>
              <a:t>:sample_center.html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D24628-3D9C-4BB6-B774-4B6A2B3FB29A}" type="slidenum">
              <a:rPr lang="zh-TW" altLang="en-US" smtClean="0"/>
              <a:t>36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29811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P.3-4</a:t>
            </a:r>
            <a:endParaRPr lang="zh-TW" altLang="en-US" dirty="0" smtClean="0"/>
          </a:p>
          <a:p>
            <a:r>
              <a:rPr lang="zh-TW" altLang="en-US" dirty="0" smtClean="0"/>
              <a:t>辭典</a:t>
            </a:r>
            <a:r>
              <a:rPr lang="en-US" altLang="zh-TW" dirty="0" smtClean="0"/>
              <a:t>: p63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5471BC-7247-401F-B6E7-5A8C012865A4}" type="slidenum">
              <a:rPr lang="zh-TW" altLang="en-US" smtClean="0"/>
              <a:t>37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53866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章節頁面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5132" y="1786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 cap="none" baseline="0">
                <a:effectLst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7E57F2FA-21B9-4C84-8739-159495A97844}" type="datetime1">
              <a:rPr lang="zh-TW" altLang="en-US" smtClean="0"/>
              <a:t>2018/12/12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0F45631E-267F-4B98-8711-015E167954B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文字方塊 7"/>
          <p:cNvSpPr txBox="1"/>
          <p:nvPr userDrawn="1"/>
        </p:nvSpPr>
        <p:spPr>
          <a:xfrm>
            <a:off x="7561262" y="5411450"/>
            <a:ext cx="4931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800" dirty="0" smtClean="0">
                <a:solidFill>
                  <a:schemeClr val="tx1">
                    <a:alpha val="11000"/>
                  </a:schemeClr>
                </a:solidFill>
                <a:latin typeface="Arial Black" panose="020B0A04020102020204" pitchFamily="34" charset="0"/>
              </a:rPr>
              <a:t>NPUST</a:t>
            </a:r>
            <a:endParaRPr lang="zh-TW" altLang="en-US" sz="8800" dirty="0">
              <a:solidFill>
                <a:schemeClr val="tx1">
                  <a:alpha val="11000"/>
                </a:schemeClr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25470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07350-6081-4C7D-8582-87248F6BEA23}" type="datetime1">
              <a:rPr lang="zh-TW" altLang="en-US" smtClean="0"/>
              <a:t>2018/12/12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5631E-267F-4B98-8711-015E167954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73169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C6475-1BB4-4BBB-9DA4-81F38AB5AB7E}" type="datetime1">
              <a:rPr lang="zh-TW" altLang="en-US" smtClean="0"/>
              <a:t>2018/12/12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5631E-267F-4B98-8711-015E167954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10874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CB8CA-3693-441F-957E-6AFBC03F1B52}" type="datetime1">
              <a:rPr lang="zh-TW" altLang="en-US" smtClean="0"/>
              <a:t>2018/12/12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5631E-267F-4B98-8711-015E167954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69031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0D7B6-3AB1-4FB8-BF8F-AF28F66AA9DE}" type="datetime1">
              <a:rPr lang="zh-TW" altLang="en-US" smtClean="0"/>
              <a:t>2018/12/12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5631E-267F-4B98-8711-015E167954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22002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AF5E6-C0C9-4AAC-833F-38F16014AC65}" type="datetime1">
              <a:rPr lang="zh-TW" altLang="en-US" smtClean="0"/>
              <a:t>2018/12/12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5631E-267F-4B98-8711-015E167954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27991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54217-F60D-4425-BE25-A33C998B7E66}" type="datetime1">
              <a:rPr lang="zh-TW" altLang="en-US" smtClean="0"/>
              <a:t>2018/12/12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5631E-267F-4B98-8711-015E167954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1504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95DC3-3E05-478B-8067-021B598E7240}" type="datetime1">
              <a:rPr lang="zh-TW" altLang="en-US" smtClean="0"/>
              <a:t>2018/12/12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5631E-267F-4B98-8711-015E167954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11816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5AD71-B854-4FCA-897A-3F49C48365B7}" type="datetime1">
              <a:rPr lang="zh-TW" altLang="en-US" smtClean="0"/>
              <a:t>2018/12/12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5631E-267F-4B98-8711-015E167954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207870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933E8-BD6F-4DF3-87B3-04CBBCA3D093}" type="datetime1">
              <a:rPr lang="zh-TW" altLang="en-US" smtClean="0"/>
              <a:t>2018/12/12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5631E-267F-4B98-8711-015E167954B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7597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3A39A-3200-41DF-81C2-6CB15237BFCB}" type="datetime1">
              <a:rPr lang="zh-TW" altLang="en-US" smtClean="0"/>
              <a:t>2018/12/12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5631E-267F-4B98-8711-015E167954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692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bg>
      <p:bgPr>
        <a:gradFill flip="none" rotWithShape="1">
          <a:gsLst>
            <a:gs pos="10000">
              <a:schemeClr val="bg2">
                <a:lumMod val="75000"/>
              </a:schemeClr>
            </a:gs>
            <a:gs pos="100000">
              <a:schemeClr val="accent1">
                <a:lumMod val="5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A5E3E-1D7C-40E5-88AB-3FC279F47D54}" type="datetime1">
              <a:rPr lang="zh-TW" altLang="en-US" smtClean="0"/>
              <a:t>2018/12/12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8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88825" cy="6856214"/>
          </a:xfrm>
          <a:prstGeom prst="rect">
            <a:avLst/>
          </a:prstGeom>
        </p:spPr>
      </p:pic>
      <p:sp>
        <p:nvSpPr>
          <p:cNvPr id="7" name="文字方塊 6"/>
          <p:cNvSpPr txBox="1"/>
          <p:nvPr userDrawn="1"/>
        </p:nvSpPr>
        <p:spPr>
          <a:xfrm>
            <a:off x="7561262" y="5411450"/>
            <a:ext cx="4931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800" dirty="0" smtClean="0">
                <a:solidFill>
                  <a:schemeClr val="tx1">
                    <a:alpha val="11000"/>
                  </a:schemeClr>
                </a:solidFill>
                <a:latin typeface="Arial Black" panose="020B0A04020102020204" pitchFamily="34" charset="0"/>
              </a:rPr>
              <a:t>NPUST</a:t>
            </a:r>
            <a:endParaRPr lang="zh-TW" altLang="en-US" sz="8800" dirty="0">
              <a:solidFill>
                <a:schemeClr val="tx1">
                  <a:alpha val="11000"/>
                </a:schemeClr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32569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章節內容">
    <p:bg>
      <p:bgPr>
        <a:gradFill flip="none" rotWithShape="1">
          <a:gsLst>
            <a:gs pos="10000">
              <a:schemeClr val="bg2">
                <a:lumMod val="40000"/>
                <a:lumOff val="60000"/>
              </a:schemeClr>
            </a:gs>
            <a:gs pos="100000">
              <a:srgbClr val="003366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3612" y="377615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149424"/>
            <a:ext cx="10131425" cy="925844"/>
          </a:xfrm>
        </p:spPr>
        <p:txBody>
          <a:bodyPr/>
          <a:lstStyle>
            <a:lvl1pPr>
              <a:defRPr cap="none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514475"/>
            <a:ext cx="10131425" cy="4276726"/>
          </a:xfrm>
        </p:spPr>
        <p:txBody>
          <a:bodyPr anchor="t" anchorCtr="0">
            <a:normAutofit/>
          </a:bodyPr>
          <a:lstStyle>
            <a:lvl1pPr>
              <a:defRPr sz="2000" b="1" i="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  <a:lvl2pPr>
              <a:defRPr sz="2000" b="1" i="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2pPr>
            <a:lvl3pPr>
              <a:defRPr sz="2000" b="1" i="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3pPr>
            <a:lvl4pPr>
              <a:defRPr sz="2000" b="1" i="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4pPr>
            <a:lvl5pPr>
              <a:defRPr sz="2000" b="1" i="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437385" y="6359525"/>
            <a:ext cx="1600200" cy="377825"/>
          </a:xfrm>
        </p:spPr>
        <p:txBody>
          <a:bodyPr/>
          <a:lstStyle/>
          <a:p>
            <a:fld id="{8A10959A-AF92-471F-AF32-0BFE67A1BF69}" type="datetime1">
              <a:rPr lang="zh-TW" altLang="en-US" smtClean="0"/>
              <a:t>2018/12/12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03957" y="6318051"/>
            <a:ext cx="7827659" cy="3778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789" y="6359525"/>
            <a:ext cx="551167" cy="377825"/>
          </a:xfrm>
        </p:spPr>
        <p:txBody>
          <a:bodyPr/>
          <a:lstStyle/>
          <a:p>
            <a:fld id="{0F45631E-267F-4B98-8711-015E167954B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文字方塊 7"/>
          <p:cNvSpPr txBox="1"/>
          <p:nvPr userDrawn="1"/>
        </p:nvSpPr>
        <p:spPr>
          <a:xfrm>
            <a:off x="7561262" y="5411450"/>
            <a:ext cx="4931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800" dirty="0" smtClean="0">
                <a:solidFill>
                  <a:schemeClr val="tx1">
                    <a:alpha val="11000"/>
                  </a:schemeClr>
                </a:solidFill>
                <a:latin typeface="Arial Black" panose="020B0A04020102020204" pitchFamily="34" charset="0"/>
              </a:rPr>
              <a:t>NPUST</a:t>
            </a:r>
            <a:endParaRPr lang="zh-TW" altLang="en-US" sz="8800" dirty="0">
              <a:solidFill>
                <a:schemeClr val="tx1">
                  <a:alpha val="11000"/>
                </a:schemeClr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19500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作業">
    <p:bg>
      <p:bgPr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762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149424"/>
            <a:ext cx="10131425" cy="925844"/>
          </a:xfrm>
        </p:spPr>
        <p:txBody>
          <a:bodyPr/>
          <a:lstStyle>
            <a:lvl1pPr>
              <a:defRPr cap="none" baseline="0"/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514475"/>
            <a:ext cx="4762499" cy="4276726"/>
          </a:xfrm>
        </p:spPr>
        <p:txBody>
          <a:bodyPr anchor="t" anchorCtr="0">
            <a:normAutofit/>
          </a:bodyPr>
          <a:lstStyle>
            <a:lvl1pPr>
              <a:defRPr sz="2000" b="1" i="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  <a:lvl2pPr>
              <a:defRPr sz="2000" b="1" i="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2pPr>
            <a:lvl3pPr>
              <a:defRPr sz="2000" b="1" i="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3pPr>
            <a:lvl4pPr>
              <a:defRPr sz="2000" b="1" i="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4pPr>
            <a:lvl5pPr>
              <a:defRPr sz="2000" b="1" i="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437385" y="6359525"/>
            <a:ext cx="1600200" cy="377825"/>
          </a:xfrm>
        </p:spPr>
        <p:txBody>
          <a:bodyPr/>
          <a:lstStyle/>
          <a:p>
            <a:fld id="{8A10959A-AF92-471F-AF32-0BFE67A1BF69}" type="datetime1">
              <a:rPr lang="zh-TW" altLang="en-US" smtClean="0"/>
              <a:t>2018/12/12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03957" y="6318051"/>
            <a:ext cx="7827659" cy="3778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789" y="6359525"/>
            <a:ext cx="551167" cy="377825"/>
          </a:xfrm>
        </p:spPr>
        <p:txBody>
          <a:bodyPr/>
          <a:lstStyle/>
          <a:p>
            <a:fld id="{0F45631E-267F-4B98-8711-015E167954B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文字方塊 7"/>
          <p:cNvSpPr txBox="1"/>
          <p:nvPr userDrawn="1"/>
        </p:nvSpPr>
        <p:spPr>
          <a:xfrm>
            <a:off x="7561262" y="5411450"/>
            <a:ext cx="4931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800" dirty="0" smtClean="0">
                <a:solidFill>
                  <a:schemeClr val="tx1">
                    <a:alpha val="11000"/>
                  </a:schemeClr>
                </a:solidFill>
                <a:latin typeface="Arial Black" panose="020B0A04020102020204" pitchFamily="34" charset="0"/>
              </a:rPr>
              <a:t>NPUST</a:t>
            </a:r>
            <a:endParaRPr lang="zh-TW" altLang="en-US" sz="8800" dirty="0">
              <a:solidFill>
                <a:schemeClr val="tx1">
                  <a:alpha val="11000"/>
                </a:schemeClr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23323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大綱">
    <p:bg>
      <p:bgPr>
        <a:gradFill flip="none" rotWithShape="1">
          <a:gsLst>
            <a:gs pos="10000">
              <a:schemeClr val="bg2">
                <a:lumMod val="75000"/>
              </a:schemeClr>
            </a:gs>
            <a:gs pos="100000">
              <a:schemeClr val="accent1">
                <a:lumMod val="50000"/>
              </a:schemeClr>
            </a:gs>
          </a:gsLst>
          <a:lin ang="612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10364672" y="6273985"/>
            <a:ext cx="1600200" cy="377825"/>
          </a:xfrm>
        </p:spPr>
        <p:txBody>
          <a:bodyPr/>
          <a:lstStyle/>
          <a:p>
            <a:fld id="{3457E56C-4C92-4A51-8406-B6B068C835E3}" type="datetime1">
              <a:rPr lang="zh-TW" altLang="en-US" smtClean="0"/>
              <a:t>2018/12/12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>
          <a:xfrm>
            <a:off x="1837683" y="6248398"/>
            <a:ext cx="7827659" cy="3778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>
          <a:xfrm>
            <a:off x="160677" y="6248399"/>
            <a:ext cx="551167" cy="377825"/>
          </a:xfrm>
        </p:spPr>
        <p:txBody>
          <a:bodyPr/>
          <a:lstStyle/>
          <a:p>
            <a:fld id="{0F45631E-267F-4B98-8711-015E167954B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內容版面配置區 6"/>
          <p:cNvSpPr>
            <a:spLocks noGrp="1"/>
          </p:cNvSpPr>
          <p:nvPr>
            <p:ph sz="quarter" idx="13"/>
          </p:nvPr>
        </p:nvSpPr>
        <p:spPr>
          <a:xfrm>
            <a:off x="711200" y="1954213"/>
            <a:ext cx="10207625" cy="391795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pic>
        <p:nvPicPr>
          <p:cNvPr id="10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文字方塊 7"/>
          <p:cNvSpPr txBox="1"/>
          <p:nvPr userDrawn="1"/>
        </p:nvSpPr>
        <p:spPr>
          <a:xfrm>
            <a:off x="7561262" y="5411450"/>
            <a:ext cx="4931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800" dirty="0" smtClean="0">
                <a:solidFill>
                  <a:schemeClr val="tx1">
                    <a:alpha val="11000"/>
                  </a:schemeClr>
                </a:solidFill>
                <a:latin typeface="Arial Black" panose="020B0A04020102020204" pitchFamily="34" charset="0"/>
              </a:rPr>
              <a:t>NPUST</a:t>
            </a:r>
            <a:endParaRPr lang="zh-TW" altLang="en-US" sz="8800" dirty="0">
              <a:solidFill>
                <a:schemeClr val="tx1">
                  <a:alpha val="11000"/>
                </a:schemeClr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01350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內文-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266060" y="6278229"/>
            <a:ext cx="1600200" cy="377825"/>
          </a:xfrm>
        </p:spPr>
        <p:txBody>
          <a:bodyPr/>
          <a:lstStyle/>
          <a:p>
            <a:fld id="{1FF657A7-F8FD-44F5-86FC-E1EA127F88BC}" type="datetime1">
              <a:rPr lang="zh-TW" altLang="en-US" smtClean="0"/>
              <a:t>2018/12/12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69041" y="6278229"/>
            <a:ext cx="7827659" cy="3778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4634" y="6327774"/>
            <a:ext cx="551167" cy="377825"/>
          </a:xfrm>
        </p:spPr>
        <p:txBody>
          <a:bodyPr/>
          <a:lstStyle/>
          <a:p>
            <a:fld id="{0F45631E-267F-4B98-8711-015E167954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67394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1F197-AA70-41CF-B81B-9BAE378C7E50}" type="datetime1">
              <a:rPr lang="zh-TW" altLang="en-US" smtClean="0"/>
              <a:t>2018/12/12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5631E-267F-4B98-8711-015E167954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06882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6462D-E891-4A17-A4A6-EF17A05BE01E}" type="datetime1">
              <a:rPr lang="zh-TW" altLang="en-US" smtClean="0"/>
              <a:t>2018/12/12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29335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16ADC-BCAE-4A6D-9541-EA951A3B1066}" type="datetime1">
              <a:rPr lang="zh-TW" altLang="en-US" smtClean="0"/>
              <a:t>2018/12/12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5631E-267F-4B98-8711-015E167954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57837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10000">
              <a:schemeClr val="bg2">
                <a:lumMod val="40000"/>
                <a:lumOff val="60000"/>
              </a:schemeClr>
            </a:gs>
            <a:gs pos="100000">
              <a:srgbClr val="003366"/>
            </a:gs>
          </a:gsLst>
          <a:lin ang="612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228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1781175"/>
            <a:ext cx="10131425" cy="401002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8579D56-0B4C-4B9B-843A-92A7DA1C3562}" type="datetime1">
              <a:rPr lang="zh-TW" altLang="en-US" smtClean="0"/>
              <a:t>2018/12/12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0500" y="6248400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F45631E-267F-4B98-8711-015E167954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70869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64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  <p:sldLayoutId id="2147483730" r:id="rId17"/>
    <p:sldLayoutId id="2147483731" r:id="rId18"/>
    <p:sldLayoutId id="2147483732" r:id="rId19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1" i="0" kern="1200" cap="none" baseline="0">
          <a:ln w="3175" cmpd="sng">
            <a:noFill/>
          </a:ln>
          <a:solidFill>
            <a:schemeClr val="tx1"/>
          </a:solidFill>
          <a:effectLst/>
          <a:latin typeface="Calibri" panose="020F0502020204030204" pitchFamily="34" charset="0"/>
          <a:ea typeface="微軟正黑體" panose="020B0604030504040204" pitchFamily="34" charset="-120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html/html_styles.asp" TargetMode="Externa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hyperlink" Target="https://www.w3schools.com/colors/colors_picker.asp" TargetMode="Externa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7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4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html/html_entities.asp" TargetMode="External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網頁文字元素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9613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solidFill>
                  <a:srgbClr val="FFFF00"/>
                </a:solidFill>
              </a:rPr>
              <a:t>段落元素</a:t>
            </a:r>
            <a:r>
              <a:rPr lang="en-US" altLang="zh-TW" dirty="0" smtClean="0">
                <a:solidFill>
                  <a:srgbClr val="FFFF00"/>
                </a:solidFill>
              </a:rPr>
              <a:t>&lt;p&gt;</a:t>
            </a:r>
            <a:endParaRPr lang="zh-TW" altLang="en-US" dirty="0">
              <a:solidFill>
                <a:srgbClr val="FFFF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85800" y="1221581"/>
            <a:ext cx="10131425" cy="4276726"/>
          </a:xfrm>
        </p:spPr>
        <p:txBody>
          <a:bodyPr>
            <a:normAutofit/>
          </a:bodyPr>
          <a:lstStyle/>
          <a:p>
            <a:r>
              <a:rPr lang="zh-TW" altLang="en-US" sz="2000" dirty="0" smtClean="0"/>
              <a:t>在</a:t>
            </a:r>
            <a:r>
              <a:rPr lang="en-US" altLang="zh-TW" sz="2000" dirty="0" smtClean="0"/>
              <a:t>HTML</a:t>
            </a:r>
            <a:r>
              <a:rPr lang="zh-TW" altLang="en-US" sz="2000" dirty="0" smtClean="0"/>
              <a:t>文件中會忽略文章本身的格式，</a:t>
            </a:r>
            <a:r>
              <a:rPr lang="zh-TW" altLang="en-US" sz="2000" dirty="0"/>
              <a:t>僅</a:t>
            </a:r>
            <a:r>
              <a:rPr lang="zh-TW" altLang="en-US" sz="2000" dirty="0" smtClean="0"/>
              <a:t>以標籤來進行文件格式的判斷</a:t>
            </a:r>
            <a:endParaRPr lang="en-US" altLang="zh-TW" sz="2000" dirty="0" smtClean="0"/>
          </a:p>
          <a:p>
            <a:r>
              <a:rPr lang="zh-TW" altLang="en-US" sz="2000" dirty="0" smtClean="0"/>
              <a:t>要將文章進行分段時，則必須使用段落標籤包起來</a:t>
            </a:r>
            <a:r>
              <a:rPr lang="en-US" altLang="zh-TW" sz="2000" b="1" dirty="0" smtClean="0">
                <a:solidFill>
                  <a:srgbClr val="FF0000"/>
                </a:solidFill>
              </a:rPr>
              <a:t>&lt;p&gt;</a:t>
            </a:r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5631E-267F-4B98-8711-015E167954BF}" type="slidenum">
              <a:rPr lang="zh-TW" altLang="en-US" smtClean="0"/>
              <a:t>10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5496" y="2959894"/>
            <a:ext cx="5229225" cy="2085975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8148" y="2740721"/>
            <a:ext cx="3295650" cy="299085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0627105" y="6488668"/>
            <a:ext cx="15557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sample_P.html</a:t>
            </a:r>
          </a:p>
        </p:txBody>
      </p:sp>
    </p:spTree>
    <p:extLst>
      <p:ext uri="{BB962C8B-B14F-4D97-AF65-F5344CB8AC3E}">
        <p14:creationId xmlns:p14="http://schemas.microsoft.com/office/powerpoint/2010/main" val="2818849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solidFill>
                  <a:srgbClr val="FFFF00"/>
                </a:solidFill>
              </a:rPr>
              <a:t>換行元素</a:t>
            </a:r>
            <a:r>
              <a:rPr lang="en-US" altLang="zh-TW" dirty="0" smtClean="0">
                <a:solidFill>
                  <a:srgbClr val="FFFF00"/>
                </a:solidFill>
              </a:rPr>
              <a:t>&lt;</a:t>
            </a:r>
            <a:r>
              <a:rPr lang="en-US" altLang="zh-TW" dirty="0" err="1" smtClean="0">
                <a:solidFill>
                  <a:srgbClr val="FFFF00"/>
                </a:solidFill>
              </a:rPr>
              <a:t>br</a:t>
            </a:r>
            <a:r>
              <a:rPr lang="en-US" altLang="zh-TW" dirty="0" smtClean="0">
                <a:solidFill>
                  <a:srgbClr val="FFFF00"/>
                </a:solidFill>
              </a:rPr>
              <a:t>&gt;</a:t>
            </a:r>
            <a:r>
              <a:rPr lang="zh-TW" altLang="en-US" dirty="0" smtClean="0">
                <a:solidFill>
                  <a:srgbClr val="FFFF00"/>
                </a:solidFill>
              </a:rPr>
              <a:t> 或是 </a:t>
            </a:r>
            <a:r>
              <a:rPr lang="en-US" altLang="zh-TW" dirty="0" smtClean="0">
                <a:solidFill>
                  <a:srgbClr val="FFFF00"/>
                </a:solidFill>
              </a:rPr>
              <a:t>&lt;</a:t>
            </a:r>
            <a:r>
              <a:rPr lang="en-US" altLang="zh-TW" dirty="0" err="1" smtClean="0">
                <a:solidFill>
                  <a:srgbClr val="FFFF00"/>
                </a:solidFill>
              </a:rPr>
              <a:t>br</a:t>
            </a:r>
            <a:r>
              <a:rPr lang="en-US" altLang="zh-TW" dirty="0" smtClean="0">
                <a:solidFill>
                  <a:srgbClr val="FFFF00"/>
                </a:solidFill>
              </a:rPr>
              <a:t> /&gt;</a:t>
            </a:r>
            <a:endParaRPr lang="zh-TW" altLang="en-US" dirty="0">
              <a:solidFill>
                <a:srgbClr val="FFFF00"/>
              </a:solidFill>
            </a:endParaRPr>
          </a:p>
        </p:txBody>
      </p:sp>
      <p:sp>
        <p:nvSpPr>
          <p:cNvPr id="10" name="投影片編號版面配置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5631E-267F-4B98-8711-015E167954BF}" type="slidenum">
              <a:rPr lang="zh-TW" altLang="en-US" smtClean="0"/>
              <a:t>11</a:t>
            </a:fld>
            <a:endParaRPr lang="zh-TW" altLang="en-US"/>
          </a:p>
        </p:txBody>
      </p:sp>
      <p:sp>
        <p:nvSpPr>
          <p:cNvPr id="5" name="內容版面配置區 2"/>
          <p:cNvSpPr txBox="1">
            <a:spLocks/>
          </p:cNvSpPr>
          <p:nvPr/>
        </p:nvSpPr>
        <p:spPr>
          <a:xfrm>
            <a:off x="685800" y="1221581"/>
            <a:ext cx="10131425" cy="427672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Corbel" panose="020B0503020204020204" pitchFamily="34" charset="0"/>
                <a:ea typeface="微軟正黑體" panose="020B0604030504040204" pitchFamily="34" charset="-120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 baseline="0">
                <a:solidFill>
                  <a:schemeClr val="tx1"/>
                </a:solidFill>
                <a:effectLst/>
                <a:latin typeface="Corbel" panose="020B0503020204020204" pitchFamily="34" charset="0"/>
                <a:ea typeface="微軟正黑體" panose="020B0604030504040204" pitchFamily="34" charset="-120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Corbel" panose="020B0503020204020204" pitchFamily="34" charset="0"/>
                <a:ea typeface="微軟正黑體" panose="020B0604030504040204" pitchFamily="34" charset="-120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 baseline="0">
                <a:solidFill>
                  <a:schemeClr val="tx1"/>
                </a:solidFill>
                <a:effectLst/>
                <a:latin typeface="Corbel" panose="020B0503020204020204" pitchFamily="34" charset="0"/>
                <a:ea typeface="微軟正黑體" panose="020B0604030504040204" pitchFamily="34" charset="-120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 baseline="0">
                <a:solidFill>
                  <a:schemeClr val="tx1"/>
                </a:solidFill>
                <a:effectLst/>
                <a:latin typeface="Corbel" panose="020B0503020204020204" pitchFamily="34" charset="0"/>
                <a:ea typeface="微軟正黑體" panose="020B0604030504040204" pitchFamily="34" charset="-12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 smtClean="0"/>
              <a:t>在文章中，有的時候因文章結構的關係，必須將文字進行強迫換行，此時就可以用</a:t>
            </a:r>
            <a:r>
              <a:rPr lang="en-US" altLang="zh-TW" sz="2400" b="1" dirty="0" smtClean="0">
                <a:solidFill>
                  <a:srgbClr val="FF0000"/>
                </a:solidFill>
              </a:rPr>
              <a:t>&lt;</a:t>
            </a:r>
            <a:r>
              <a:rPr lang="en-US" altLang="zh-TW" sz="2400" b="1" dirty="0" err="1" smtClean="0">
                <a:solidFill>
                  <a:srgbClr val="FF0000"/>
                </a:solidFill>
              </a:rPr>
              <a:t>br</a:t>
            </a:r>
            <a:r>
              <a:rPr lang="en-US" altLang="zh-TW" sz="2400" b="1" dirty="0" smtClean="0">
                <a:solidFill>
                  <a:srgbClr val="FF0000"/>
                </a:solidFill>
              </a:rPr>
              <a:t>&gt; </a:t>
            </a:r>
            <a:r>
              <a:rPr lang="zh-TW" altLang="en-US" dirty="0" smtClean="0"/>
              <a:t>元素進行換行的動作</a:t>
            </a:r>
            <a:endParaRPr lang="en-US" altLang="zh-TW" dirty="0" smtClean="0"/>
          </a:p>
          <a:p>
            <a:r>
              <a:rPr lang="en-US" altLang="zh-TW" dirty="0"/>
              <a:t>HTML5</a:t>
            </a:r>
            <a:r>
              <a:rPr lang="zh-TW" altLang="en-US" dirty="0"/>
              <a:t>當中新的語法採用</a:t>
            </a:r>
            <a:r>
              <a:rPr lang="en-US" altLang="zh-TW" sz="2000" b="1" dirty="0">
                <a:solidFill>
                  <a:srgbClr val="FFFF00"/>
                </a:solidFill>
              </a:rPr>
              <a:t>&lt;</a:t>
            </a:r>
            <a:r>
              <a:rPr lang="en-US" altLang="zh-TW" sz="2000" b="1" dirty="0" err="1">
                <a:solidFill>
                  <a:srgbClr val="FFFF00"/>
                </a:solidFill>
              </a:rPr>
              <a:t>br</a:t>
            </a:r>
            <a:r>
              <a:rPr lang="en-US" altLang="zh-TW" sz="2000" b="1" dirty="0">
                <a:solidFill>
                  <a:srgbClr val="FFFF00"/>
                </a:solidFill>
              </a:rPr>
              <a:t> </a:t>
            </a:r>
            <a:r>
              <a:rPr lang="en-US" altLang="zh-TW" sz="2000" b="1" dirty="0" smtClean="0">
                <a:solidFill>
                  <a:srgbClr val="FFFF00"/>
                </a:solidFill>
              </a:rPr>
              <a:t>/&gt;</a:t>
            </a:r>
            <a:r>
              <a:rPr lang="zh-TW" altLang="en-US" dirty="0" smtClean="0"/>
              <a:t>，兩種用法目前皆可通用</a:t>
            </a:r>
            <a:endParaRPr lang="en-US" altLang="zh-TW" dirty="0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0174" y="2469747"/>
            <a:ext cx="8219238" cy="2006337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7529" y="4631924"/>
            <a:ext cx="4884527" cy="2025391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0548202" y="6472031"/>
            <a:ext cx="16453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sample_br.html</a:t>
            </a:r>
          </a:p>
        </p:txBody>
      </p:sp>
    </p:spTree>
    <p:extLst>
      <p:ext uri="{BB962C8B-B14F-4D97-AF65-F5344CB8AC3E}">
        <p14:creationId xmlns:p14="http://schemas.microsoft.com/office/powerpoint/2010/main" val="2732547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&lt;p&gt;</a:t>
            </a:r>
            <a:r>
              <a:rPr lang="zh-TW" altLang="en-US" dirty="0" smtClean="0"/>
              <a:t>與</a:t>
            </a:r>
            <a:r>
              <a:rPr lang="en-US" altLang="zh-TW" dirty="0" smtClean="0"/>
              <a:t>&lt;</a:t>
            </a:r>
            <a:r>
              <a:rPr lang="en-US" altLang="zh-TW" dirty="0" err="1" smtClean="0"/>
              <a:t>br</a:t>
            </a:r>
            <a:r>
              <a:rPr lang="en-US" altLang="zh-TW" dirty="0" smtClean="0"/>
              <a:t>&gt;</a:t>
            </a:r>
            <a:r>
              <a:rPr lang="zh-TW" altLang="en-US" dirty="0" smtClean="0"/>
              <a:t>的差別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>
          <a:xfrm>
            <a:off x="685801" y="5476668"/>
            <a:ext cx="4936330" cy="542507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zh-TW" altLang="en-US" sz="2000" b="1" dirty="0" smtClean="0"/>
              <a:t>使用 </a:t>
            </a:r>
            <a:r>
              <a:rPr lang="en-US" altLang="zh-TW" sz="3200" b="1" dirty="0" smtClean="0">
                <a:solidFill>
                  <a:srgbClr val="FFC000"/>
                </a:solidFill>
              </a:rPr>
              <a:t>&lt;p&gt;</a:t>
            </a:r>
            <a:r>
              <a:rPr lang="zh-TW" altLang="en-US" sz="2000" b="1" dirty="0" smtClean="0"/>
              <a:t>標籤</a:t>
            </a:r>
            <a:endParaRPr lang="zh-TW" altLang="en-US" sz="2000" b="1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5631E-267F-4B98-8711-015E167954BF}" type="slidenum">
              <a:rPr lang="zh-TW" altLang="en-US" smtClean="0"/>
              <a:t>12</a:t>
            </a:fld>
            <a:endParaRPr lang="zh-TW" altLang="en-US"/>
          </a:p>
        </p:txBody>
      </p:sp>
      <p:sp>
        <p:nvSpPr>
          <p:cNvPr id="7" name="內容版面配置區 5"/>
          <p:cNvSpPr txBox="1">
            <a:spLocks/>
          </p:cNvSpPr>
          <p:nvPr/>
        </p:nvSpPr>
        <p:spPr>
          <a:xfrm>
            <a:off x="5045841" y="5445505"/>
            <a:ext cx="4936330" cy="542507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 fontScale="92500" lnSpcReduction="20000"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Corbel" panose="020B0503020204020204" pitchFamily="34" charset="0"/>
                <a:ea typeface="微軟正黑體" panose="020B0604030504040204" pitchFamily="34" charset="-120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 baseline="0">
                <a:solidFill>
                  <a:schemeClr val="tx1"/>
                </a:solidFill>
                <a:effectLst/>
                <a:latin typeface="Corbel" panose="020B0503020204020204" pitchFamily="34" charset="0"/>
                <a:ea typeface="微軟正黑體" panose="020B0604030504040204" pitchFamily="34" charset="-120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Corbel" panose="020B0503020204020204" pitchFamily="34" charset="0"/>
                <a:ea typeface="微軟正黑體" panose="020B0604030504040204" pitchFamily="34" charset="-120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 baseline="0">
                <a:solidFill>
                  <a:schemeClr val="tx1"/>
                </a:solidFill>
                <a:effectLst/>
                <a:latin typeface="Corbel" panose="020B0503020204020204" pitchFamily="34" charset="0"/>
                <a:ea typeface="微軟正黑體" panose="020B0604030504040204" pitchFamily="34" charset="-120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 baseline="0">
                <a:solidFill>
                  <a:schemeClr val="tx1"/>
                </a:solidFill>
                <a:effectLst/>
                <a:latin typeface="Corbel" panose="020B0503020204020204" pitchFamily="34" charset="0"/>
                <a:ea typeface="微軟正黑體" panose="020B0604030504040204" pitchFamily="34" charset="-12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zh-TW" altLang="en-US" sz="2000" b="1" dirty="0" smtClean="0"/>
              <a:t>使用 </a:t>
            </a:r>
            <a:r>
              <a:rPr lang="en-US" altLang="zh-TW" sz="3600" b="1" dirty="0" smtClean="0">
                <a:solidFill>
                  <a:srgbClr val="FFC000"/>
                </a:solidFill>
              </a:rPr>
              <a:t>&lt;</a:t>
            </a:r>
            <a:r>
              <a:rPr lang="en-US" altLang="zh-TW" sz="3600" b="1" dirty="0" err="1" smtClean="0">
                <a:solidFill>
                  <a:srgbClr val="FFC000"/>
                </a:solidFill>
              </a:rPr>
              <a:t>br</a:t>
            </a:r>
            <a:r>
              <a:rPr lang="en-US" altLang="zh-TW" sz="3600" b="1" dirty="0" smtClean="0">
                <a:solidFill>
                  <a:srgbClr val="FFC000"/>
                </a:solidFill>
              </a:rPr>
              <a:t>&gt;</a:t>
            </a:r>
            <a:r>
              <a:rPr lang="zh-TW" altLang="en-US" sz="2000" b="1" dirty="0" smtClean="0"/>
              <a:t>標籤</a:t>
            </a:r>
            <a:endParaRPr lang="zh-TW" altLang="en-US" sz="2000" b="1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9531" y="2169501"/>
            <a:ext cx="3028950" cy="2343150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6141" y="1780543"/>
            <a:ext cx="3295650" cy="299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062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FFFF00"/>
                </a:solidFill>
              </a:rPr>
              <a:t>&lt;span&gt;</a:t>
            </a:r>
            <a:r>
              <a:rPr lang="zh-TW" altLang="en-US" dirty="0" smtClean="0">
                <a:solidFill>
                  <a:srgbClr val="FFFF00"/>
                </a:solidFill>
              </a:rPr>
              <a:t>定義區塊</a:t>
            </a:r>
            <a:endParaRPr lang="zh-TW" altLang="en-US" dirty="0">
              <a:solidFill>
                <a:srgbClr val="FFFF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41956" y="1249241"/>
            <a:ext cx="10131425" cy="4276726"/>
          </a:xfrm>
        </p:spPr>
        <p:txBody>
          <a:bodyPr/>
          <a:lstStyle/>
          <a:p>
            <a:r>
              <a:rPr lang="zh-TW" altLang="en-US" dirty="0" smtClean="0"/>
              <a:t>網頁中當我們須針對內容進行小區塊修改，例如修改</a:t>
            </a:r>
            <a:r>
              <a:rPr lang="zh-TW" altLang="en-US" dirty="0"/>
              <a:t>文字顏色、</a:t>
            </a:r>
            <a:r>
              <a:rPr lang="zh-TW" altLang="en-US" dirty="0" smtClean="0"/>
              <a:t>修大小、增加</a:t>
            </a:r>
            <a:r>
              <a:rPr lang="zh-TW" altLang="en-US" dirty="0"/>
              <a:t>底線、</a:t>
            </a:r>
            <a:r>
              <a:rPr lang="zh-TW" altLang="en-US" dirty="0" smtClean="0"/>
              <a:t>修改字型 </a:t>
            </a:r>
            <a:r>
              <a:rPr lang="en-US" altLang="zh-TW" dirty="0"/>
              <a:t>... </a:t>
            </a:r>
            <a:r>
              <a:rPr lang="zh-TW" altLang="en-US" dirty="0" smtClean="0"/>
              <a:t>等，目前較常</a:t>
            </a:r>
            <a:r>
              <a:rPr lang="zh-TW" altLang="en-US" dirty="0"/>
              <a:t>用</a:t>
            </a:r>
            <a:r>
              <a:rPr lang="zh-TW" altLang="en-US" dirty="0" smtClean="0"/>
              <a:t>的方法，就是將這些區塊用</a:t>
            </a:r>
            <a:r>
              <a:rPr lang="en-US" altLang="zh-TW" dirty="0" smtClean="0"/>
              <a:t>&lt;span&gt;</a:t>
            </a:r>
            <a:r>
              <a:rPr lang="zh-TW" altLang="en-US" dirty="0" smtClean="0"/>
              <a:t>標籤進行標示</a:t>
            </a:r>
            <a:endParaRPr lang="en-US" altLang="zh-TW" dirty="0" smtClean="0"/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5631E-267F-4B98-8711-015E167954BF}" type="slidenum">
              <a:rPr lang="zh-TW" altLang="en-US" smtClean="0"/>
              <a:t>13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0304" y="3387604"/>
            <a:ext cx="4135072" cy="1857786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6466" y="2612781"/>
            <a:ext cx="5581843" cy="3630856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0281412" y="6500669"/>
            <a:ext cx="19105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sample_span.html</a:t>
            </a:r>
          </a:p>
        </p:txBody>
      </p:sp>
    </p:spTree>
    <p:extLst>
      <p:ext uri="{BB962C8B-B14F-4D97-AF65-F5344CB8AC3E}">
        <p14:creationId xmlns:p14="http://schemas.microsoft.com/office/powerpoint/2010/main" val="3716442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空白壓縮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41956" y="1075268"/>
            <a:ext cx="10131425" cy="4276726"/>
          </a:xfrm>
        </p:spPr>
        <p:txBody>
          <a:bodyPr>
            <a:normAutofit/>
          </a:bodyPr>
          <a:lstStyle/>
          <a:p>
            <a:r>
              <a:rPr lang="zh-TW" altLang="en-US" sz="2400" dirty="0" smtClean="0"/>
              <a:t>為了讓閱讀者能更容易閱讀網頁，通常設計者會需要加入一些空白</a:t>
            </a:r>
            <a:endParaRPr lang="en-US" altLang="zh-TW" sz="2400" dirty="0" smtClean="0"/>
          </a:p>
          <a:p>
            <a:r>
              <a:rPr lang="zh-TW" altLang="en-US" sz="2400" dirty="0" smtClean="0"/>
              <a:t>但在</a:t>
            </a:r>
            <a:r>
              <a:rPr lang="en-US" altLang="zh-TW" sz="2400" dirty="0" smtClean="0"/>
              <a:t>HTML</a:t>
            </a:r>
            <a:r>
              <a:rPr lang="zh-TW" altLang="en-US" sz="2400" dirty="0" smtClean="0"/>
              <a:t>當中，若你的文件內容超過兩個以上的空白，就會被當作是一個空白，這就是所謂的空白壓縮</a:t>
            </a:r>
            <a:endParaRPr lang="en-US" altLang="zh-TW" sz="2400" dirty="0" smtClean="0"/>
          </a:p>
          <a:p>
            <a:r>
              <a:rPr lang="en-US" altLang="zh-TW" sz="2400" dirty="0" smtClean="0"/>
              <a:t>VS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Code</a:t>
            </a:r>
            <a:r>
              <a:rPr lang="zh-TW" altLang="en-US" sz="2400" dirty="0" smtClean="0"/>
              <a:t>當你</a:t>
            </a:r>
            <a:r>
              <a:rPr lang="en-US" altLang="zh-TW" sz="2400" dirty="0" smtClean="0"/>
              <a:t>Save</a:t>
            </a:r>
            <a:r>
              <a:rPr lang="zh-TW" altLang="en-US" sz="2400" dirty="0" smtClean="0"/>
              <a:t>的時候，會自動處理空白壓縮</a:t>
            </a:r>
            <a:endParaRPr lang="zh-TW" altLang="en-US" sz="24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5631E-267F-4B98-8711-015E167954BF}" type="slidenum">
              <a:rPr lang="zh-TW" altLang="en-US" smtClean="0"/>
              <a:t>14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406" y="3596712"/>
            <a:ext cx="4788532" cy="1755282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7314" y="3213631"/>
            <a:ext cx="4391605" cy="3064263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9746827" y="6488668"/>
            <a:ext cx="24317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/>
              <a:t>sample_space_pre</a:t>
            </a:r>
            <a:r>
              <a:rPr lang="zh-TW" altLang="en-US" dirty="0" smtClean="0"/>
              <a:t>.html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87599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&lt;</a:t>
            </a:r>
            <a:r>
              <a:rPr lang="en-US" altLang="zh-TW" dirty="0"/>
              <a:t>pre&gt; </a:t>
            </a:r>
            <a:r>
              <a:rPr lang="zh-TW" altLang="en-US" dirty="0"/>
              <a:t>元素 </a:t>
            </a:r>
            <a:r>
              <a:rPr lang="en-US" altLang="zh-TW" dirty="0"/>
              <a:t>( </a:t>
            </a:r>
            <a:r>
              <a:rPr lang="zh-TW" altLang="en-US" dirty="0"/>
              <a:t>預先格式化的區塊</a:t>
            </a:r>
            <a:r>
              <a:rPr lang="en-US" altLang="zh-TW" dirty="0"/>
              <a:t>)</a:t>
            </a:r>
          </a:p>
        </p:txBody>
      </p:sp>
      <p:sp>
        <p:nvSpPr>
          <p:cNvPr id="8" name="內容版面配置區 7"/>
          <p:cNvSpPr>
            <a:spLocks noGrp="1"/>
          </p:cNvSpPr>
          <p:nvPr>
            <p:ph idx="1"/>
          </p:nvPr>
        </p:nvSpPr>
        <p:spPr>
          <a:xfrm>
            <a:off x="685801" y="1169377"/>
            <a:ext cx="10401299" cy="4194359"/>
          </a:xfrm>
        </p:spPr>
        <p:txBody>
          <a:bodyPr>
            <a:normAutofit/>
          </a:bodyPr>
          <a:lstStyle/>
          <a:p>
            <a:pPr lvl="1"/>
            <a:r>
              <a:rPr lang="en-US" altLang="zh-TW" sz="2400" dirty="0" smtClean="0"/>
              <a:t>HTML</a:t>
            </a:r>
            <a:r>
              <a:rPr lang="zh-TW" altLang="en-US" sz="2400" dirty="0" smtClean="0"/>
              <a:t>的內文，換行、縮排、格式定義，都是靠標籤來做區隔，在沒有標籤的狀況下，不管文件的內容怎麼建立，都會視為同一行</a:t>
            </a:r>
            <a:endParaRPr lang="en-US" altLang="zh-TW" sz="2400" dirty="0" smtClean="0"/>
          </a:p>
          <a:p>
            <a:pPr lvl="1"/>
            <a:r>
              <a:rPr lang="zh-TW" altLang="en-US" sz="2400" dirty="0" smtClean="0"/>
              <a:t>在某些特殊情性下，我們的網頁內容，會希望能按照我們的格式顯示，採用</a:t>
            </a:r>
            <a:r>
              <a:rPr lang="en-US" altLang="zh-TW" sz="2000" b="1" dirty="0" smtClean="0">
                <a:solidFill>
                  <a:srgbClr val="FFFF00"/>
                </a:solidFill>
              </a:rPr>
              <a:t>&lt;pre&gt;</a:t>
            </a:r>
            <a:r>
              <a:rPr lang="zh-TW" altLang="en-US" sz="2400" dirty="0" smtClean="0"/>
              <a:t>標籤，則網頁內容會呈現預先設定的格式顯示在網頁上</a:t>
            </a:r>
            <a:endParaRPr lang="en-US" altLang="zh-TW" sz="2400" dirty="0" smtClean="0"/>
          </a:p>
          <a:p>
            <a:pPr lvl="1"/>
            <a:endParaRPr lang="en-US" altLang="zh-TW" sz="2400" dirty="0" smtClean="0"/>
          </a:p>
        </p:txBody>
      </p:sp>
      <p:sp>
        <p:nvSpPr>
          <p:cNvPr id="13" name="投影片編號版面配置區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5631E-267F-4B98-8711-015E167954BF}" type="slidenum">
              <a:rPr lang="zh-TW" altLang="en-US" smtClean="0"/>
              <a:t>15</a:t>
            </a:fld>
            <a:endParaRPr lang="zh-TW" altLang="en-US"/>
          </a:p>
        </p:txBody>
      </p:sp>
      <p:pic>
        <p:nvPicPr>
          <p:cNvPr id="14" name="圖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5444" y="3156781"/>
            <a:ext cx="3720368" cy="2870782"/>
          </a:xfrm>
          <a:prstGeom prst="rect">
            <a:avLst/>
          </a:prstGeom>
        </p:spPr>
      </p:pic>
      <p:pic>
        <p:nvPicPr>
          <p:cNvPr id="16" name="圖片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1082" y="3647397"/>
            <a:ext cx="6459081" cy="1573028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9746827" y="6488668"/>
            <a:ext cx="24317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/>
              <a:t>sample_space_pre</a:t>
            </a:r>
            <a:r>
              <a:rPr lang="zh-TW" altLang="en-US" dirty="0" smtClean="0"/>
              <a:t>.html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43609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&lt;</a:t>
            </a:r>
            <a:r>
              <a:rPr lang="en-US" altLang="zh-TW" dirty="0"/>
              <a:t>pre&gt; </a:t>
            </a:r>
            <a:r>
              <a:rPr lang="zh-TW" altLang="en-US" dirty="0"/>
              <a:t>元素 </a:t>
            </a:r>
            <a:r>
              <a:rPr lang="en-US" altLang="zh-TW" dirty="0"/>
              <a:t>( </a:t>
            </a:r>
            <a:r>
              <a:rPr lang="zh-TW" altLang="en-US" dirty="0"/>
              <a:t>預先格式化的區塊</a:t>
            </a:r>
            <a:r>
              <a:rPr lang="en-US" altLang="zh-TW" dirty="0"/>
              <a:t>)</a:t>
            </a:r>
          </a:p>
        </p:txBody>
      </p:sp>
      <p:sp>
        <p:nvSpPr>
          <p:cNvPr id="8" name="內容版面配置區 7"/>
          <p:cNvSpPr>
            <a:spLocks noGrp="1"/>
          </p:cNvSpPr>
          <p:nvPr>
            <p:ph idx="1"/>
          </p:nvPr>
        </p:nvSpPr>
        <p:spPr>
          <a:xfrm>
            <a:off x="685801" y="1168255"/>
            <a:ext cx="8946541" cy="4195481"/>
          </a:xfrm>
        </p:spPr>
        <p:txBody>
          <a:bodyPr/>
          <a:lstStyle/>
          <a:p>
            <a:pPr lvl="1"/>
            <a:endParaRPr lang="en-US" altLang="zh-TW" dirty="0" smtClean="0"/>
          </a:p>
        </p:txBody>
      </p:sp>
      <p:sp>
        <p:nvSpPr>
          <p:cNvPr id="13" name="投影片編號版面配置區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5631E-267F-4B98-8711-015E167954BF}" type="slidenum">
              <a:rPr lang="zh-TW" altLang="en-US" smtClean="0"/>
              <a:t>16</a:t>
            </a:fld>
            <a:endParaRPr lang="zh-TW" altLang="en-US"/>
          </a:p>
        </p:txBody>
      </p:sp>
      <p:grpSp>
        <p:nvGrpSpPr>
          <p:cNvPr id="7" name="群組 6"/>
          <p:cNvGrpSpPr/>
          <p:nvPr/>
        </p:nvGrpSpPr>
        <p:grpSpPr>
          <a:xfrm>
            <a:off x="1287982" y="1741915"/>
            <a:ext cx="9616037" cy="3374170"/>
            <a:chOff x="894709" y="2220913"/>
            <a:chExt cx="10585297" cy="4133850"/>
          </a:xfrm>
        </p:grpSpPr>
        <p:pic>
          <p:nvPicPr>
            <p:cNvPr id="3" name="圖片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94709" y="2220913"/>
              <a:ext cx="5000625" cy="4133850"/>
            </a:xfrm>
            <a:prstGeom prst="rect">
              <a:avLst/>
            </a:prstGeom>
          </p:spPr>
        </p:pic>
        <p:pic>
          <p:nvPicPr>
            <p:cNvPr id="4" name="圖片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993731" y="2795526"/>
              <a:ext cx="4486275" cy="2381250"/>
            </a:xfrm>
            <a:prstGeom prst="rect">
              <a:avLst/>
            </a:prstGeom>
          </p:spPr>
        </p:pic>
        <p:sp>
          <p:nvSpPr>
            <p:cNvPr id="5" name="圓角矩形 4"/>
            <p:cNvSpPr/>
            <p:nvPr/>
          </p:nvSpPr>
          <p:spPr>
            <a:xfrm>
              <a:off x="1204332" y="2419815"/>
              <a:ext cx="4381380" cy="2107580"/>
            </a:xfrm>
            <a:prstGeom prst="round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圓角矩形 9"/>
            <p:cNvSpPr/>
            <p:nvPr/>
          </p:nvSpPr>
          <p:spPr>
            <a:xfrm>
              <a:off x="6993731" y="2795526"/>
              <a:ext cx="4347060" cy="1163157"/>
            </a:xfrm>
            <a:prstGeom prst="round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圓角矩形 10"/>
            <p:cNvSpPr/>
            <p:nvPr/>
          </p:nvSpPr>
          <p:spPr>
            <a:xfrm>
              <a:off x="1300193" y="4616605"/>
              <a:ext cx="4285519" cy="1494263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圓角矩形 11"/>
            <p:cNvSpPr/>
            <p:nvPr/>
          </p:nvSpPr>
          <p:spPr>
            <a:xfrm>
              <a:off x="6993730" y="4027449"/>
              <a:ext cx="4347060" cy="950472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9" name="直線接點 8"/>
            <p:cNvCxnSpPr>
              <a:stCxn id="5" idx="3"/>
            </p:cNvCxnSpPr>
            <p:nvPr/>
          </p:nvCxnSpPr>
          <p:spPr>
            <a:xfrm flipV="1">
              <a:off x="5585712" y="3389971"/>
              <a:ext cx="1408018" cy="83634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接點 14"/>
            <p:cNvCxnSpPr>
              <a:stCxn id="11" idx="3"/>
            </p:cNvCxnSpPr>
            <p:nvPr/>
          </p:nvCxnSpPr>
          <p:spPr>
            <a:xfrm flipV="1">
              <a:off x="5585712" y="4527395"/>
              <a:ext cx="1408018" cy="83634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64817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</a:t>
            </a:r>
            <a:r>
              <a:rPr lang="en-US" altLang="zh-TW" dirty="0" smtClean="0"/>
              <a:t>1</a:t>
            </a:r>
            <a:r>
              <a:rPr lang="zh-TW" altLang="en-US" dirty="0" smtClean="0"/>
              <a:t> </a:t>
            </a:r>
            <a:r>
              <a:rPr lang="en-US" altLang="zh-TW" dirty="0" smtClean="0"/>
              <a:t>HTML Paragraphs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85801" y="1514475"/>
            <a:ext cx="5295899" cy="4276726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zh-TW" altLang="en-US" sz="2000" dirty="0" smtClean="0"/>
              <a:t>請將</a:t>
            </a:r>
            <a:r>
              <a:rPr lang="en-US" altLang="zh-TW" sz="2000" dirty="0" smtClean="0"/>
              <a:t>HW1_Content.txt</a:t>
            </a:r>
            <a:r>
              <a:rPr lang="zh-TW" altLang="en-US" sz="2000" dirty="0" smtClean="0"/>
              <a:t>的內容改寫成網頁</a:t>
            </a:r>
            <a:endParaRPr lang="en-US" altLang="zh-TW" sz="2000" dirty="0" smtClean="0"/>
          </a:p>
          <a:p>
            <a:pPr>
              <a:spcBef>
                <a:spcPts val="1200"/>
              </a:spcBef>
            </a:pPr>
            <a:r>
              <a:rPr lang="zh-TW" altLang="en-US" dirty="0"/>
              <a:t>網頁的標籤</a:t>
            </a:r>
            <a:r>
              <a:rPr lang="en-US" altLang="zh-TW" dirty="0"/>
              <a:t>(title)</a:t>
            </a:r>
            <a:r>
              <a:rPr lang="zh-TW" altLang="en-US" dirty="0"/>
              <a:t>顯示 </a:t>
            </a:r>
            <a:r>
              <a:rPr lang="en-US" altLang="zh-TW" b="0" dirty="0"/>
              <a:t>HTML </a:t>
            </a:r>
            <a:r>
              <a:rPr lang="en-US" altLang="zh-TW" b="0" dirty="0" smtClean="0"/>
              <a:t>Paragraphs</a:t>
            </a:r>
            <a:endParaRPr lang="en-US" altLang="zh-TW" sz="2000" dirty="0" smtClean="0"/>
          </a:p>
          <a:p>
            <a:pPr>
              <a:spcBef>
                <a:spcPts val="1200"/>
              </a:spcBef>
            </a:pPr>
            <a:r>
              <a:rPr lang="zh-TW" altLang="en-US" sz="2000" dirty="0" smtClean="0"/>
              <a:t>網頁內文設定如下</a:t>
            </a:r>
            <a:endParaRPr lang="en-US" altLang="zh-TW" sz="2000" dirty="0" smtClean="0"/>
          </a:p>
          <a:p>
            <a:pPr lvl="1">
              <a:spcBef>
                <a:spcPts val="1200"/>
              </a:spcBef>
            </a:pPr>
            <a:r>
              <a:rPr lang="zh-TW" altLang="en-US" sz="2000" dirty="0" smtClean="0"/>
              <a:t>請利用</a:t>
            </a:r>
            <a:r>
              <a:rPr lang="en-US" altLang="zh-TW" sz="2000" dirty="0" smtClean="0"/>
              <a:t>HTML5</a:t>
            </a:r>
            <a:r>
              <a:rPr lang="zh-TW" altLang="en-US" sz="2000" dirty="0" smtClean="0"/>
              <a:t>的結構標籤分別定義</a:t>
            </a:r>
            <a:r>
              <a:rPr lang="en-US" altLang="zh-TW" sz="2000" dirty="0" smtClean="0"/>
              <a:t>Header ,Article , </a:t>
            </a:r>
            <a:r>
              <a:rPr lang="en-US" altLang="zh-TW" sz="2000" dirty="0" err="1" smtClean="0"/>
              <a:t>Section,footer</a:t>
            </a:r>
            <a:r>
              <a:rPr lang="zh-TW" altLang="en-US" sz="2000" dirty="0" smtClean="0"/>
              <a:t>區塊</a:t>
            </a:r>
            <a:endParaRPr lang="en-US" altLang="zh-TW" sz="2000" dirty="0" smtClean="0"/>
          </a:p>
          <a:p>
            <a:pPr lvl="1">
              <a:spcBef>
                <a:spcPts val="1200"/>
              </a:spcBef>
            </a:pPr>
            <a:r>
              <a:rPr lang="zh-TW" altLang="en-US" sz="2000" dirty="0" smtClean="0"/>
              <a:t>主要標題請用</a:t>
            </a:r>
            <a:r>
              <a:rPr lang="en-US" altLang="zh-TW" sz="2000" dirty="0" smtClean="0"/>
              <a:t>h1 ,</a:t>
            </a:r>
            <a:r>
              <a:rPr lang="zh-TW" altLang="en-US" sz="2000" dirty="0" smtClean="0"/>
              <a:t>副標</a:t>
            </a:r>
            <a:r>
              <a:rPr lang="en-US" altLang="zh-TW" sz="2000" dirty="0" smtClean="0"/>
              <a:t>(</a:t>
            </a:r>
            <a:r>
              <a:rPr lang="zh-TW" altLang="en-US" sz="2000" dirty="0" smtClean="0"/>
              <a:t>劇情</a:t>
            </a:r>
            <a:r>
              <a:rPr lang="en-US" altLang="zh-TW" sz="2000" dirty="0" smtClean="0"/>
              <a:t>)</a:t>
            </a:r>
            <a:r>
              <a:rPr lang="zh-TW" altLang="en-US" sz="2000" dirty="0" smtClean="0"/>
              <a:t>請用</a:t>
            </a:r>
            <a:r>
              <a:rPr lang="en-US" altLang="zh-TW" sz="2000" dirty="0" smtClean="0"/>
              <a:t>h2 </a:t>
            </a:r>
            <a:r>
              <a:rPr lang="zh-TW" altLang="en-US" sz="2000" dirty="0" smtClean="0"/>
              <a:t>的文字</a:t>
            </a:r>
            <a:endParaRPr lang="en-US" altLang="zh-TW" sz="2000" dirty="0" smtClean="0"/>
          </a:p>
          <a:p>
            <a:pPr lvl="1">
              <a:spcBef>
                <a:spcPts val="1200"/>
              </a:spcBef>
            </a:pPr>
            <a:r>
              <a:rPr lang="zh-TW" altLang="en-US" sz="2000" dirty="0" smtClean="0"/>
              <a:t>請利用</a:t>
            </a:r>
            <a:r>
              <a:rPr lang="en-US" altLang="zh-TW" sz="2000" dirty="0" smtClean="0"/>
              <a:t>&lt;p&gt;</a:t>
            </a:r>
            <a:r>
              <a:rPr lang="zh-TW" altLang="en-US" sz="2000" dirty="0" smtClean="0"/>
              <a:t>及</a:t>
            </a:r>
            <a:r>
              <a:rPr lang="en-US" altLang="zh-TW" sz="2000" dirty="0" smtClean="0"/>
              <a:t>&lt;</a:t>
            </a:r>
            <a:r>
              <a:rPr lang="en-US" altLang="zh-TW" sz="2000" dirty="0" err="1" smtClean="0"/>
              <a:t>br</a:t>
            </a:r>
            <a:r>
              <a:rPr lang="en-US" altLang="zh-TW" sz="2000" dirty="0" smtClean="0"/>
              <a:t>&gt;</a:t>
            </a:r>
            <a:r>
              <a:rPr lang="zh-TW" altLang="en-US" sz="2000" dirty="0" smtClean="0"/>
              <a:t>將語句內容進行分段或分行</a:t>
            </a:r>
            <a:endParaRPr lang="en-US" altLang="zh-TW" sz="2000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5631E-267F-4B98-8711-015E167954BF}" type="slidenum">
              <a:rPr lang="zh-TW" altLang="en-US" smtClean="0"/>
              <a:t>17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9866558" y="6359525"/>
            <a:ext cx="2155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HW1_element1.html</a:t>
            </a: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7533" y="1371599"/>
            <a:ext cx="5473385" cy="3615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293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圖片 4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619" y="1177706"/>
            <a:ext cx="7353300" cy="485775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</a:t>
            </a:r>
            <a:r>
              <a:rPr lang="en-US" altLang="zh-TW" dirty="0" smtClean="0"/>
              <a:t>1</a:t>
            </a:r>
            <a:r>
              <a:rPr lang="zh-TW" altLang="en-US" dirty="0" smtClean="0"/>
              <a:t> </a:t>
            </a:r>
            <a:r>
              <a:rPr lang="en-US" altLang="zh-TW" dirty="0"/>
              <a:t>HTML Paragraphs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5631E-267F-4B98-8711-015E167954BF}" type="slidenum">
              <a:rPr lang="zh-TW" altLang="en-US" smtClean="0"/>
              <a:t>18</a:t>
            </a:fld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848039" y="1150451"/>
            <a:ext cx="2249075" cy="507445"/>
          </a:xfrm>
          <a:prstGeom prst="rect">
            <a:avLst/>
          </a:prstGeom>
          <a:solidFill>
            <a:srgbClr val="FFC000">
              <a:alpha val="10000"/>
            </a:srgb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848039" y="1702356"/>
            <a:ext cx="6702291" cy="3667261"/>
          </a:xfrm>
          <a:prstGeom prst="rect">
            <a:avLst/>
          </a:prstGeom>
          <a:solidFill>
            <a:srgbClr val="0070C0">
              <a:alpha val="10000"/>
            </a:srgbClr>
          </a:solidFill>
          <a:ln>
            <a:solidFill>
              <a:srgbClr val="0070C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/>
          <p:cNvSpPr txBox="1"/>
          <p:nvPr/>
        </p:nvSpPr>
        <p:spPr>
          <a:xfrm>
            <a:off x="4759853" y="1216158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head</a:t>
            </a:r>
            <a:endParaRPr lang="zh-TW" altLang="en-US" dirty="0">
              <a:solidFill>
                <a:schemeClr val="bg1"/>
              </a:solidFill>
            </a:endParaRPr>
          </a:p>
        </p:txBody>
      </p:sp>
      <p:cxnSp>
        <p:nvCxnSpPr>
          <p:cNvPr id="15" name="直線單箭頭接點 14"/>
          <p:cNvCxnSpPr/>
          <p:nvPr/>
        </p:nvCxnSpPr>
        <p:spPr>
          <a:xfrm flipH="1">
            <a:off x="3165470" y="1386190"/>
            <a:ext cx="133146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grpSp>
        <p:nvGrpSpPr>
          <p:cNvPr id="21" name="群組 20"/>
          <p:cNvGrpSpPr/>
          <p:nvPr/>
        </p:nvGrpSpPr>
        <p:grpSpPr>
          <a:xfrm>
            <a:off x="7550330" y="3534607"/>
            <a:ext cx="2820776" cy="369332"/>
            <a:chOff x="6656726" y="3264465"/>
            <a:chExt cx="2231562" cy="369332"/>
          </a:xfrm>
        </p:grpSpPr>
        <p:cxnSp>
          <p:nvCxnSpPr>
            <p:cNvPr id="16" name="直線單箭頭接點 15"/>
            <p:cNvCxnSpPr>
              <a:stCxn id="17" idx="1"/>
              <a:endCxn id="11" idx="3"/>
            </p:cNvCxnSpPr>
            <p:nvPr/>
          </p:nvCxnSpPr>
          <p:spPr>
            <a:xfrm flipH="1" flipV="1">
              <a:off x="6656726" y="3265845"/>
              <a:ext cx="1611177" cy="18328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17" name="文字方塊 16"/>
            <p:cNvSpPr txBox="1"/>
            <p:nvPr/>
          </p:nvSpPr>
          <p:spPr>
            <a:xfrm>
              <a:off x="8267903" y="3264465"/>
              <a:ext cx="6203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b="1" dirty="0"/>
                <a:t>a</a:t>
              </a:r>
              <a:r>
                <a:rPr lang="en-US" altLang="zh-TW" b="1" dirty="0" smtClean="0"/>
                <a:t>rticle</a:t>
              </a:r>
              <a:endParaRPr lang="zh-TW" altLang="en-US" b="1" dirty="0"/>
            </a:p>
          </p:txBody>
        </p:sp>
      </p:grpSp>
      <p:sp>
        <p:nvSpPr>
          <p:cNvPr id="18" name="矩形 17"/>
          <p:cNvSpPr/>
          <p:nvPr/>
        </p:nvSpPr>
        <p:spPr>
          <a:xfrm>
            <a:off x="848039" y="5398732"/>
            <a:ext cx="6774138" cy="401082"/>
          </a:xfrm>
          <a:prstGeom prst="rect">
            <a:avLst/>
          </a:prstGeom>
          <a:solidFill>
            <a:schemeClr val="accent4">
              <a:lumMod val="75000"/>
              <a:alpha val="1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9" name="直線單箭頭接點 18"/>
          <p:cNvCxnSpPr>
            <a:stCxn id="18" idx="3"/>
            <a:endCxn id="20" idx="1"/>
          </p:cNvCxnSpPr>
          <p:nvPr/>
        </p:nvCxnSpPr>
        <p:spPr>
          <a:xfrm>
            <a:off x="7622177" y="5599273"/>
            <a:ext cx="848899" cy="15875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0" name="文字方塊 19"/>
          <p:cNvSpPr txBox="1"/>
          <p:nvPr/>
        </p:nvSpPr>
        <p:spPr>
          <a:xfrm>
            <a:off x="8471076" y="5430482"/>
            <a:ext cx="776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FF00"/>
                </a:solidFill>
              </a:rPr>
              <a:t>footer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837022" y="1702356"/>
            <a:ext cx="6634931" cy="1417965"/>
          </a:xfrm>
          <a:prstGeom prst="rect">
            <a:avLst/>
          </a:prstGeom>
          <a:solidFill>
            <a:srgbClr val="FF0000">
              <a:alpha val="10000"/>
            </a:srgb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30" name="群組 29"/>
          <p:cNvGrpSpPr/>
          <p:nvPr/>
        </p:nvGrpSpPr>
        <p:grpSpPr>
          <a:xfrm>
            <a:off x="7471955" y="2411337"/>
            <a:ext cx="2899150" cy="682224"/>
            <a:chOff x="8609892" y="2911252"/>
            <a:chExt cx="2224768" cy="537016"/>
          </a:xfrm>
        </p:grpSpPr>
        <p:cxnSp>
          <p:nvCxnSpPr>
            <p:cNvPr id="31" name="直線單箭頭接點 30"/>
            <p:cNvCxnSpPr>
              <a:stCxn id="32" idx="1"/>
              <a:endCxn id="25" idx="3"/>
            </p:cNvCxnSpPr>
            <p:nvPr/>
          </p:nvCxnSpPr>
          <p:spPr>
            <a:xfrm flipH="1" flipV="1">
              <a:off x="8609892" y="2911252"/>
              <a:ext cx="1551645" cy="391657"/>
            </a:xfrm>
            <a:prstGeom prst="straightConnector1">
              <a:avLst/>
            </a:prstGeom>
            <a:noFill/>
            <a:ln w="3810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</p:cxnSp>
        <p:sp>
          <p:nvSpPr>
            <p:cNvPr id="32" name="文字方塊 31"/>
            <p:cNvSpPr txBox="1"/>
            <p:nvPr/>
          </p:nvSpPr>
          <p:spPr>
            <a:xfrm>
              <a:off x="10161536" y="3157548"/>
              <a:ext cx="673124" cy="290720"/>
            </a:xfrm>
            <a:prstGeom prst="rect">
              <a:avLst/>
            </a:prstGeom>
            <a:no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rgbClr val="FF0000"/>
                  </a:solidFill>
                </a:rPr>
                <a:t>Section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33" name="矩形 32"/>
          <p:cNvSpPr/>
          <p:nvPr/>
        </p:nvSpPr>
        <p:spPr>
          <a:xfrm>
            <a:off x="825412" y="3237188"/>
            <a:ext cx="6646541" cy="2075033"/>
          </a:xfrm>
          <a:prstGeom prst="rect">
            <a:avLst/>
          </a:prstGeom>
          <a:solidFill>
            <a:srgbClr val="FF0000">
              <a:alpha val="10000"/>
            </a:srgb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4" name="直線單箭頭接點 33"/>
          <p:cNvCxnSpPr>
            <a:stCxn id="32" idx="1"/>
            <a:endCxn id="33" idx="3"/>
          </p:cNvCxnSpPr>
          <p:nvPr/>
        </p:nvCxnSpPr>
        <p:spPr>
          <a:xfrm flipH="1">
            <a:off x="7471953" y="2908896"/>
            <a:ext cx="2021988" cy="1365809"/>
          </a:xfrm>
          <a:prstGeom prst="straightConnector1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</p:cxnSp>
      <p:sp>
        <p:nvSpPr>
          <p:cNvPr id="40" name="文字方塊 39"/>
          <p:cNvSpPr txBox="1"/>
          <p:nvPr/>
        </p:nvSpPr>
        <p:spPr>
          <a:xfrm>
            <a:off x="825413" y="6271097"/>
            <a:ext cx="6011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FF00"/>
                </a:solidFill>
              </a:rPr>
              <a:t>PS:</a:t>
            </a:r>
            <a:r>
              <a:rPr lang="zh-TW" altLang="en-US" b="1" dirty="0" smtClean="0">
                <a:solidFill>
                  <a:srgbClr val="FFFF00"/>
                </a:solidFill>
              </a:rPr>
              <a:t>本頁僅供說明結果畫面的呈現，網頁結果不用顯示顏色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9221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HTML</a:t>
            </a:r>
            <a:r>
              <a:rPr lang="zh-TW" altLang="en-US" dirty="0" smtClean="0"/>
              <a:t> 樣式與屬性</a:t>
            </a:r>
            <a:r>
              <a:rPr lang="en-US" altLang="zh-TW" dirty="0" smtClean="0"/>
              <a:t>(Style</a:t>
            </a:r>
            <a:r>
              <a:rPr lang="zh-TW" altLang="en-US" dirty="0" smtClean="0"/>
              <a:t> </a:t>
            </a:r>
            <a:r>
              <a:rPr lang="en-US" altLang="zh-TW" dirty="0" smtClean="0"/>
              <a:t>&amp; attribute)</a:t>
            </a:r>
            <a:endParaRPr lang="zh-TW" altLang="en-US" dirty="0"/>
          </a:p>
        </p:txBody>
      </p:sp>
      <p:sp>
        <p:nvSpPr>
          <p:cNvPr id="6" name="文字版面配置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4294967295"/>
          </p:nvPr>
        </p:nvSpPr>
        <p:spPr>
          <a:xfrm>
            <a:off x="0" y="6359525"/>
            <a:ext cx="550863" cy="377825"/>
          </a:xfrm>
        </p:spPr>
        <p:txBody>
          <a:bodyPr/>
          <a:lstStyle/>
          <a:p>
            <a:fld id="{0F45631E-267F-4B98-8711-015E167954BF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1436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Agenda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HTML 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語法標</a:t>
            </a:r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簽</a:t>
            </a:r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HTML 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段落元素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(Paragraphs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HTML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樣式與屬性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(Style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&amp; attribute</a:t>
            </a:r>
            <a:r>
              <a:rPr lang="en-US" altLang="zh-TW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HTML 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文字格式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(Formatting)</a:t>
            </a:r>
            <a:endParaRPr lang="en-US" altLang="zh-TW" sz="28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b="1" dirty="0" smtClean="0">
              <a:solidFill>
                <a:srgbClr val="FFFF00"/>
              </a:solidFill>
            </a:endParaRPr>
          </a:p>
          <a:p>
            <a:endParaRPr lang="zh-TW" altLang="en-US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5631E-267F-4B98-8711-015E167954BF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737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FFFF00"/>
                </a:solidFill>
              </a:rPr>
              <a:t>Style Settings</a:t>
            </a:r>
            <a:endParaRPr lang="zh-TW" altLang="en-US" dirty="0">
              <a:solidFill>
                <a:srgbClr val="FFFF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85801" y="1277082"/>
            <a:ext cx="10131425" cy="4276726"/>
          </a:xfrm>
        </p:spPr>
        <p:txBody>
          <a:bodyPr>
            <a:normAutofit/>
          </a:bodyPr>
          <a:lstStyle/>
          <a:p>
            <a:r>
              <a:rPr lang="en-US" altLang="zh-TW" sz="2000" dirty="0" smtClean="0"/>
              <a:t>HTML</a:t>
            </a:r>
            <a:r>
              <a:rPr lang="zh-TW" altLang="en-US" sz="2000" dirty="0" smtClean="0"/>
              <a:t>格式，除了有固定標籤例如</a:t>
            </a:r>
            <a:r>
              <a:rPr lang="en-US" altLang="zh-TW" sz="2000" dirty="0" smtClean="0"/>
              <a:t>&lt;b&gt; &lt;</a:t>
            </a:r>
            <a:r>
              <a:rPr lang="en-US" altLang="zh-TW" sz="2000" dirty="0" err="1" smtClean="0"/>
              <a:t>i</a:t>
            </a:r>
            <a:r>
              <a:rPr lang="en-US" altLang="zh-TW" sz="2000" dirty="0" smtClean="0"/>
              <a:t>&gt;</a:t>
            </a:r>
            <a:r>
              <a:rPr lang="zh-TW" altLang="en-US" sz="2000" dirty="0" smtClean="0"/>
              <a:t>之外，還可以針對標籤的特性，定必不同的屬性</a:t>
            </a:r>
            <a:endParaRPr lang="en-US" altLang="zh-TW" sz="2000" dirty="0" smtClean="0"/>
          </a:p>
          <a:p>
            <a:r>
              <a:rPr lang="zh-TW" altLang="en-US" sz="2000" dirty="0" smtClean="0"/>
              <a:t>關於</a:t>
            </a:r>
            <a:r>
              <a:rPr lang="en-US" altLang="zh-TW" sz="2000" dirty="0" smtClean="0"/>
              <a:t>HTML</a:t>
            </a:r>
            <a:r>
              <a:rPr lang="zh-TW" altLang="en-US" sz="2000" dirty="0" smtClean="0"/>
              <a:t>元素，屬性的部分，可直接寫在標籤當中</a:t>
            </a:r>
            <a:endParaRPr lang="en-US" altLang="zh-TW" sz="2000" dirty="0" smtClean="0"/>
          </a:p>
          <a:p>
            <a:r>
              <a:rPr lang="zh-TW" altLang="en-US" sz="2000" dirty="0" smtClean="0"/>
              <a:t>所謂</a:t>
            </a:r>
            <a:r>
              <a:rPr lang="zh-TW" altLang="en-US" sz="2000" dirty="0"/>
              <a:t>的</a:t>
            </a:r>
            <a:r>
              <a:rPr lang="zh-TW" altLang="en-US" sz="2000" dirty="0" smtClean="0"/>
              <a:t>屬性，就是可以定義元件顯示的設定，例如</a:t>
            </a:r>
            <a:r>
              <a:rPr lang="en-US" altLang="zh-TW" sz="2000" dirty="0" smtClean="0"/>
              <a:t>:</a:t>
            </a:r>
            <a:r>
              <a:rPr lang="zh-TW" altLang="en-US" sz="2000" dirty="0" smtClean="0"/>
              <a:t>文字大小、顏色、對其方式等</a:t>
            </a:r>
            <a:endParaRPr lang="en-US" altLang="zh-TW" sz="2000" dirty="0" smtClean="0"/>
          </a:p>
          <a:p>
            <a:r>
              <a:rPr lang="zh-TW" altLang="en-US" sz="2000" dirty="0" smtClean="0"/>
              <a:t>常用的文字屬性</a:t>
            </a:r>
            <a:endParaRPr lang="en-US" altLang="zh-TW" sz="2000" dirty="0" smtClean="0"/>
          </a:p>
          <a:p>
            <a:pPr lvl="1"/>
            <a:r>
              <a:rPr lang="en-US" altLang="zh-TW" sz="2000" dirty="0"/>
              <a:t>font-size</a:t>
            </a:r>
            <a:r>
              <a:rPr lang="en-US" altLang="zh-TW" sz="2000" dirty="0" smtClean="0"/>
              <a:t> </a:t>
            </a:r>
            <a:r>
              <a:rPr lang="en-US" altLang="zh-TW" sz="2000" dirty="0"/>
              <a:t>: </a:t>
            </a:r>
            <a:r>
              <a:rPr lang="zh-TW" altLang="en-US" sz="2000" dirty="0"/>
              <a:t>定義文字大小</a:t>
            </a:r>
            <a:r>
              <a:rPr lang="en-US" altLang="zh-TW" sz="2000" dirty="0" smtClean="0"/>
              <a:t>(</a:t>
            </a:r>
            <a:r>
              <a:rPr lang="zh-TW" altLang="en-US" sz="2000" dirty="0" smtClean="0"/>
              <a:t>可用</a:t>
            </a:r>
            <a:r>
              <a:rPr lang="en-US" altLang="zh-TW" sz="2000" dirty="0" smtClean="0"/>
              <a:t>%</a:t>
            </a:r>
            <a:r>
              <a:rPr lang="zh-TW" altLang="en-US" sz="2000" dirty="0" smtClean="0"/>
              <a:t>或是直接定義大小如</a:t>
            </a:r>
            <a:r>
              <a:rPr lang="en-US" altLang="zh-TW" sz="2000" dirty="0" smtClean="0"/>
              <a:t>:24px)</a:t>
            </a:r>
          </a:p>
          <a:p>
            <a:pPr lvl="1"/>
            <a:r>
              <a:rPr lang="en-US" altLang="zh-TW" sz="2000" dirty="0" smtClean="0"/>
              <a:t>Color </a:t>
            </a:r>
            <a:r>
              <a:rPr lang="en-US" altLang="zh-TW" sz="2000" dirty="0"/>
              <a:t>:</a:t>
            </a:r>
            <a:r>
              <a:rPr lang="zh-TW" altLang="en-US" sz="2000" dirty="0"/>
              <a:t>定義文字</a:t>
            </a:r>
            <a:r>
              <a:rPr lang="zh-TW" altLang="en-US" sz="2000" dirty="0" smtClean="0"/>
              <a:t>顏色</a:t>
            </a:r>
            <a:endParaRPr lang="en-US" altLang="zh-TW" sz="2000" dirty="0" smtClean="0"/>
          </a:p>
          <a:p>
            <a:pPr lvl="1"/>
            <a:r>
              <a:rPr lang="en-US" altLang="zh-TW" sz="2000" dirty="0"/>
              <a:t>text-align </a:t>
            </a:r>
            <a:r>
              <a:rPr lang="en-US" altLang="zh-TW" sz="2000" dirty="0" smtClean="0"/>
              <a:t>:</a:t>
            </a:r>
            <a:r>
              <a:rPr lang="zh-TW" altLang="en-US" sz="2000" dirty="0" smtClean="0"/>
              <a:t>對齊方式</a:t>
            </a:r>
            <a:r>
              <a:rPr lang="en-US" altLang="zh-TW" sz="2000" dirty="0" smtClean="0"/>
              <a:t>(left , </a:t>
            </a:r>
            <a:r>
              <a:rPr lang="en-US" altLang="zh-TW" sz="2000" dirty="0" err="1" smtClean="0"/>
              <a:t>center,right</a:t>
            </a:r>
            <a:r>
              <a:rPr lang="en-US" altLang="zh-TW" sz="2000" dirty="0" smtClean="0"/>
              <a:t>)</a:t>
            </a:r>
            <a:endParaRPr lang="en-US" altLang="zh-TW" sz="2000" dirty="0"/>
          </a:p>
          <a:p>
            <a:pPr lvl="1"/>
            <a:r>
              <a:rPr lang="en-US" altLang="zh-TW" sz="2000" dirty="0" smtClean="0"/>
              <a:t>background-color :</a:t>
            </a:r>
            <a:r>
              <a:rPr lang="zh-TW" altLang="en-US" sz="2000" dirty="0" smtClean="0"/>
              <a:t> 定義背景顏色</a:t>
            </a:r>
            <a:endParaRPr lang="en-US" altLang="zh-TW" sz="2000" dirty="0"/>
          </a:p>
          <a:p>
            <a:pPr lvl="1"/>
            <a:r>
              <a:rPr lang="en-US" altLang="zh-TW" sz="2000" dirty="0" smtClean="0"/>
              <a:t>font-family</a:t>
            </a:r>
            <a:r>
              <a:rPr lang="zh-TW" altLang="en-US" sz="2000" dirty="0" smtClean="0"/>
              <a:t>：</a:t>
            </a:r>
            <a:r>
              <a:rPr lang="zh-TW" altLang="en-US" sz="2000" dirty="0"/>
              <a:t>定義文字</a:t>
            </a:r>
            <a:r>
              <a:rPr lang="zh-TW" altLang="en-US" sz="2000" dirty="0" smtClean="0"/>
              <a:t>字型</a:t>
            </a:r>
            <a:endParaRPr lang="en-US" altLang="zh-TW" sz="2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5631E-267F-4B98-8711-015E167954BF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4985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FFFF00"/>
                </a:solidFill>
              </a:rPr>
              <a:t>Style- Settings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21528" y="1612662"/>
            <a:ext cx="10131425" cy="42767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5400" dirty="0" smtClean="0"/>
              <a:t>&lt;Span </a:t>
            </a:r>
            <a:r>
              <a:rPr lang="en-US" altLang="zh-TW" sz="5400" dirty="0" smtClean="0">
                <a:solidFill>
                  <a:srgbClr val="FFFF00"/>
                </a:solidFill>
              </a:rPr>
              <a:t>Style</a:t>
            </a:r>
            <a:r>
              <a:rPr lang="en-US" altLang="zh-TW" sz="5400" dirty="0" smtClean="0"/>
              <a:t>=</a:t>
            </a:r>
            <a:r>
              <a:rPr lang="en-US" altLang="zh-TW" sz="5400" dirty="0" smtClean="0">
                <a:solidFill>
                  <a:srgbClr val="FF0000"/>
                </a:solidFill>
              </a:rPr>
              <a:t>font-size</a:t>
            </a:r>
            <a:r>
              <a:rPr lang="en-US" altLang="zh-TW" sz="5400" dirty="0" smtClean="0"/>
              <a:t>:”</a:t>
            </a:r>
            <a:r>
              <a:rPr lang="en-US" altLang="zh-TW" sz="5400" dirty="0" smtClean="0">
                <a:solidFill>
                  <a:srgbClr val="FFC000"/>
                </a:solidFill>
              </a:rPr>
              <a:t>12px</a:t>
            </a:r>
            <a:r>
              <a:rPr lang="en-US" altLang="zh-TW" sz="5400" dirty="0" smtClean="0"/>
              <a:t>”&gt;</a:t>
            </a:r>
            <a:endParaRPr lang="zh-TW" altLang="en-US" sz="54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5631E-267F-4B98-8711-015E167954BF}" type="slidenum">
              <a:rPr lang="zh-TW" altLang="en-US" smtClean="0"/>
              <a:t>21</a:t>
            </a:fld>
            <a:endParaRPr lang="zh-TW" altLang="en-US"/>
          </a:p>
        </p:txBody>
      </p:sp>
      <p:grpSp>
        <p:nvGrpSpPr>
          <p:cNvPr id="24" name="群組 23"/>
          <p:cNvGrpSpPr/>
          <p:nvPr/>
        </p:nvGrpSpPr>
        <p:grpSpPr>
          <a:xfrm>
            <a:off x="2788720" y="2567712"/>
            <a:ext cx="6797040" cy="1373434"/>
            <a:chOff x="2842574" y="2409092"/>
            <a:chExt cx="6797040" cy="1373434"/>
          </a:xfrm>
        </p:grpSpPr>
        <p:grpSp>
          <p:nvGrpSpPr>
            <p:cNvPr id="13" name="群組 12"/>
            <p:cNvGrpSpPr/>
            <p:nvPr/>
          </p:nvGrpSpPr>
          <p:grpSpPr>
            <a:xfrm>
              <a:off x="2842574" y="2409092"/>
              <a:ext cx="1826141" cy="1373433"/>
              <a:chOff x="2842574" y="2409092"/>
              <a:chExt cx="1826141" cy="1373433"/>
            </a:xfrm>
          </p:grpSpPr>
          <p:grpSp>
            <p:nvGrpSpPr>
              <p:cNvPr id="11" name="群組 10"/>
              <p:cNvGrpSpPr/>
              <p:nvPr/>
            </p:nvGrpSpPr>
            <p:grpSpPr>
              <a:xfrm>
                <a:off x="2845641" y="2409092"/>
                <a:ext cx="1820007" cy="641839"/>
                <a:chOff x="2848708" y="2409092"/>
                <a:chExt cx="1820007" cy="641839"/>
              </a:xfrm>
            </p:grpSpPr>
            <p:cxnSp>
              <p:nvCxnSpPr>
                <p:cNvPr id="7" name="直線接點 6"/>
                <p:cNvCxnSpPr/>
                <p:nvPr/>
              </p:nvCxnSpPr>
              <p:spPr>
                <a:xfrm flipV="1">
                  <a:off x="2848708" y="2409092"/>
                  <a:ext cx="1820007" cy="26377"/>
                </a:xfrm>
                <a:prstGeom prst="line">
                  <a:avLst/>
                </a:prstGeom>
                <a:ln w="57150">
                  <a:solidFill>
                    <a:srgbClr val="FFFF00"/>
                  </a:solidFill>
                </a:ln>
              </p:spPr>
              <p:style>
                <a:lnRef idx="3">
                  <a:schemeClr val="accent5"/>
                </a:lnRef>
                <a:fillRef idx="0">
                  <a:schemeClr val="accent5"/>
                </a:fillRef>
                <a:effectRef idx="2">
                  <a:schemeClr val="accent5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直線接點 7"/>
                <p:cNvCxnSpPr/>
                <p:nvPr/>
              </p:nvCxnSpPr>
              <p:spPr>
                <a:xfrm>
                  <a:off x="3758711" y="2435469"/>
                  <a:ext cx="0" cy="615462"/>
                </a:xfrm>
                <a:prstGeom prst="line">
                  <a:avLst/>
                </a:prstGeom>
                <a:ln w="57150">
                  <a:solidFill>
                    <a:srgbClr val="FFFF00"/>
                  </a:solidFill>
                </a:ln>
              </p:spPr>
              <p:style>
                <a:lnRef idx="3">
                  <a:schemeClr val="accent5"/>
                </a:lnRef>
                <a:fillRef idx="0">
                  <a:schemeClr val="accent5"/>
                </a:fillRef>
                <a:effectRef idx="2">
                  <a:schemeClr val="accent5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" name="文字方塊 11"/>
              <p:cNvSpPr txBox="1"/>
              <p:nvPr/>
            </p:nvSpPr>
            <p:spPr>
              <a:xfrm>
                <a:off x="2842574" y="3197750"/>
                <a:ext cx="182614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3200" b="1" dirty="0" smtClean="0">
                    <a:solidFill>
                      <a:srgbClr val="FFFF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宣告樣</a:t>
                </a:r>
                <a:r>
                  <a:rPr lang="zh-TW" altLang="en-US" sz="3200" b="1" dirty="0">
                    <a:solidFill>
                      <a:srgbClr val="FFFF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式</a:t>
                </a:r>
              </a:p>
            </p:txBody>
          </p:sp>
        </p:grpSp>
        <p:grpSp>
          <p:nvGrpSpPr>
            <p:cNvPr id="14" name="群組 13"/>
            <p:cNvGrpSpPr/>
            <p:nvPr/>
          </p:nvGrpSpPr>
          <p:grpSpPr>
            <a:xfrm>
              <a:off x="4995422" y="2409093"/>
              <a:ext cx="2194779" cy="1373433"/>
              <a:chOff x="2845641" y="2409092"/>
              <a:chExt cx="1820007" cy="1347553"/>
            </a:xfrm>
          </p:grpSpPr>
          <p:grpSp>
            <p:nvGrpSpPr>
              <p:cNvPr id="15" name="群組 14"/>
              <p:cNvGrpSpPr/>
              <p:nvPr/>
            </p:nvGrpSpPr>
            <p:grpSpPr>
              <a:xfrm>
                <a:off x="2845641" y="2409092"/>
                <a:ext cx="1820007" cy="641839"/>
                <a:chOff x="2848708" y="2409092"/>
                <a:chExt cx="1820007" cy="641839"/>
              </a:xfrm>
            </p:grpSpPr>
            <p:cxnSp>
              <p:nvCxnSpPr>
                <p:cNvPr id="17" name="直線接點 16"/>
                <p:cNvCxnSpPr/>
                <p:nvPr/>
              </p:nvCxnSpPr>
              <p:spPr>
                <a:xfrm flipV="1">
                  <a:off x="2848708" y="2409092"/>
                  <a:ext cx="1820007" cy="26377"/>
                </a:xfrm>
                <a:prstGeom prst="line">
                  <a:avLst/>
                </a:prstGeom>
                <a:ln w="57150">
                  <a:solidFill>
                    <a:schemeClr val="accent6"/>
                  </a:solidFill>
                </a:ln>
              </p:spPr>
              <p:style>
                <a:lnRef idx="3">
                  <a:schemeClr val="accent5"/>
                </a:lnRef>
                <a:fillRef idx="0">
                  <a:schemeClr val="accent5"/>
                </a:fillRef>
                <a:effectRef idx="2">
                  <a:schemeClr val="accent5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直線接點 17"/>
                <p:cNvCxnSpPr/>
                <p:nvPr/>
              </p:nvCxnSpPr>
              <p:spPr>
                <a:xfrm>
                  <a:off x="3758711" y="2435469"/>
                  <a:ext cx="0" cy="615462"/>
                </a:xfrm>
                <a:prstGeom prst="line">
                  <a:avLst/>
                </a:prstGeom>
                <a:ln w="57150">
                  <a:solidFill>
                    <a:srgbClr val="FF0000"/>
                  </a:solidFill>
                </a:ln>
              </p:spPr>
              <p:style>
                <a:lnRef idx="3">
                  <a:schemeClr val="accent5"/>
                </a:lnRef>
                <a:fillRef idx="0">
                  <a:schemeClr val="accent5"/>
                </a:fillRef>
                <a:effectRef idx="2">
                  <a:schemeClr val="accent5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" name="文字方塊 15"/>
              <p:cNvSpPr txBox="1"/>
              <p:nvPr/>
            </p:nvSpPr>
            <p:spPr>
              <a:xfrm>
                <a:off x="2998486" y="3182889"/>
                <a:ext cx="1514316" cy="5737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3200" b="1" dirty="0" smtClean="0">
                    <a:solidFill>
                      <a:srgbClr val="FF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屬性名稱</a:t>
                </a:r>
                <a:endParaRPr lang="zh-TW" altLang="en-US" sz="3200" b="1" dirty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grpSp>
          <p:nvGrpSpPr>
            <p:cNvPr id="19" name="群組 18"/>
            <p:cNvGrpSpPr/>
            <p:nvPr/>
          </p:nvGrpSpPr>
          <p:grpSpPr>
            <a:xfrm>
              <a:off x="7444835" y="2409092"/>
              <a:ext cx="2194779" cy="1373433"/>
              <a:chOff x="2845641" y="2409092"/>
              <a:chExt cx="1820007" cy="1347553"/>
            </a:xfrm>
          </p:grpSpPr>
          <p:grpSp>
            <p:nvGrpSpPr>
              <p:cNvPr id="20" name="群組 19"/>
              <p:cNvGrpSpPr/>
              <p:nvPr/>
            </p:nvGrpSpPr>
            <p:grpSpPr>
              <a:xfrm>
                <a:off x="2845641" y="2409092"/>
                <a:ext cx="1820007" cy="641839"/>
                <a:chOff x="2848708" y="2409092"/>
                <a:chExt cx="1820007" cy="641839"/>
              </a:xfrm>
            </p:grpSpPr>
            <p:cxnSp>
              <p:nvCxnSpPr>
                <p:cNvPr id="22" name="直線接點 21"/>
                <p:cNvCxnSpPr/>
                <p:nvPr/>
              </p:nvCxnSpPr>
              <p:spPr>
                <a:xfrm flipV="1">
                  <a:off x="2848708" y="2409092"/>
                  <a:ext cx="1820007" cy="26377"/>
                </a:xfrm>
                <a:prstGeom prst="line">
                  <a:avLst/>
                </a:prstGeom>
                <a:ln w="57150">
                  <a:solidFill>
                    <a:srgbClr val="FFC000"/>
                  </a:solidFill>
                </a:ln>
              </p:spPr>
              <p:style>
                <a:lnRef idx="3">
                  <a:schemeClr val="accent5"/>
                </a:lnRef>
                <a:fillRef idx="0">
                  <a:schemeClr val="accent5"/>
                </a:fillRef>
                <a:effectRef idx="2">
                  <a:schemeClr val="accent5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直線接點 22"/>
                <p:cNvCxnSpPr/>
                <p:nvPr/>
              </p:nvCxnSpPr>
              <p:spPr>
                <a:xfrm>
                  <a:off x="3758711" y="2435469"/>
                  <a:ext cx="0" cy="615462"/>
                </a:xfrm>
                <a:prstGeom prst="line">
                  <a:avLst/>
                </a:prstGeom>
                <a:ln w="57150">
                  <a:solidFill>
                    <a:srgbClr val="FFC000"/>
                  </a:solidFill>
                </a:ln>
              </p:spPr>
              <p:style>
                <a:lnRef idx="3">
                  <a:schemeClr val="accent5"/>
                </a:lnRef>
                <a:fillRef idx="0">
                  <a:schemeClr val="accent5"/>
                </a:fillRef>
                <a:effectRef idx="2">
                  <a:schemeClr val="accent5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1" name="文字方塊 20"/>
              <p:cNvSpPr txBox="1"/>
              <p:nvPr/>
            </p:nvSpPr>
            <p:spPr>
              <a:xfrm>
                <a:off x="2998486" y="3182889"/>
                <a:ext cx="1174020" cy="57375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3200" b="1" dirty="0" smtClean="0">
                    <a:solidFill>
                      <a:srgbClr val="FFC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屬性值</a:t>
                </a:r>
                <a:endParaRPr lang="zh-TW" altLang="en-US" sz="3200" b="1" dirty="0">
                  <a:solidFill>
                    <a:srgbClr val="FFC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</p:grpSp>
      <p:sp>
        <p:nvSpPr>
          <p:cNvPr id="25" name="內容版面配置區 2"/>
          <p:cNvSpPr txBox="1">
            <a:spLocks/>
          </p:cNvSpPr>
          <p:nvPr/>
        </p:nvSpPr>
        <p:spPr>
          <a:xfrm>
            <a:off x="1027098" y="4319920"/>
            <a:ext cx="10131425" cy="427672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2800" b="1" i="0" kern="1200" cap="none" baseline="0">
                <a:solidFill>
                  <a:schemeClr val="tx1"/>
                </a:solidFill>
                <a:effectLst/>
                <a:latin typeface="Calibri" panose="020F0502020204030204" pitchFamily="34" charset="0"/>
                <a:ea typeface="微軟正黑體" panose="020B0604030504040204" pitchFamily="34" charset="-120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2800" b="1" i="0" kern="1200" cap="none" baseline="0">
                <a:solidFill>
                  <a:schemeClr val="tx1"/>
                </a:solidFill>
                <a:effectLst/>
                <a:latin typeface="Calibri" panose="020F0502020204030204" pitchFamily="34" charset="0"/>
                <a:ea typeface="微軟正黑體" panose="020B0604030504040204" pitchFamily="34" charset="-120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2800" b="1" i="0" kern="1200" cap="none" baseline="0">
                <a:solidFill>
                  <a:schemeClr val="tx1"/>
                </a:solidFill>
                <a:effectLst/>
                <a:latin typeface="Calibri" panose="020F0502020204030204" pitchFamily="34" charset="0"/>
                <a:ea typeface="微軟正黑體" panose="020B0604030504040204" pitchFamily="34" charset="-120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2800" b="1" i="0" kern="1200" cap="none" baseline="0">
                <a:solidFill>
                  <a:schemeClr val="tx1"/>
                </a:solidFill>
                <a:effectLst/>
                <a:latin typeface="Calibri" panose="020F0502020204030204" pitchFamily="34" charset="0"/>
                <a:ea typeface="微軟正黑體" panose="020B0604030504040204" pitchFamily="34" charset="-120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2800" b="1" i="0" kern="1200" cap="none" baseline="0">
                <a:solidFill>
                  <a:schemeClr val="tx1"/>
                </a:solidFill>
                <a:effectLst/>
                <a:latin typeface="Calibri" panose="020F0502020204030204" pitchFamily="34" charset="0"/>
                <a:ea typeface="微軟正黑體" panose="020B0604030504040204" pitchFamily="34" charset="-12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 smtClean="0"/>
              <a:t>當屬性有多個的時候，可以用分號隔開</a:t>
            </a:r>
            <a:endParaRPr lang="en-US" altLang="zh-TW" dirty="0" smtClean="0"/>
          </a:p>
          <a:p>
            <a:r>
              <a:rPr lang="zh-TW" altLang="en-US" dirty="0" smtClean="0"/>
              <a:t>由於屬性眾多，請務必到</a:t>
            </a:r>
            <a:r>
              <a:rPr lang="en-US" altLang="zh-TW" dirty="0" smtClean="0"/>
              <a:t>w3cschool</a:t>
            </a:r>
            <a:r>
              <a:rPr lang="zh-TW" altLang="en-US" dirty="0" smtClean="0"/>
              <a:t>網頁</a:t>
            </a:r>
            <a:r>
              <a:rPr lang="en-US" altLang="zh-TW" dirty="0" smtClean="0"/>
              <a:t>-HTML Styles</a:t>
            </a:r>
            <a:r>
              <a:rPr lang="zh-TW" altLang="en-US" dirty="0" smtClean="0"/>
              <a:t>上的說明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>
                <a:hlinkClick r:id="rId2"/>
              </a:rPr>
              <a:t>https://</a:t>
            </a:r>
            <a:r>
              <a:rPr lang="en-US" altLang="zh-TW" dirty="0" smtClean="0">
                <a:hlinkClick r:id="rId2"/>
              </a:rPr>
              <a:t>www.w3schools.com/html/html_styles.asp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61206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FFFF00"/>
                </a:solidFill>
              </a:rPr>
              <a:t>Style-Font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41956" y="1075268"/>
            <a:ext cx="10131425" cy="4276726"/>
          </a:xfrm>
        </p:spPr>
        <p:txBody>
          <a:bodyPr/>
          <a:lstStyle/>
          <a:p>
            <a:r>
              <a:rPr lang="zh-TW" altLang="en-US" dirty="0" smtClean="0"/>
              <a:t>當屬性有多個的時候，可以用分號</a:t>
            </a:r>
            <a:r>
              <a:rPr lang="zh-TW" altLang="en-US" dirty="0"/>
              <a:t>隔開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5631E-267F-4B98-8711-015E167954BF}" type="slidenum">
              <a:rPr lang="zh-TW" altLang="en-US" smtClean="0"/>
              <a:t>22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859" y="1748397"/>
            <a:ext cx="9074876" cy="157689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8816" y="3544376"/>
            <a:ext cx="3138132" cy="3192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753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FFFF00"/>
                </a:solidFill>
              </a:rPr>
              <a:t>Style-Color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關於顏色屬性的部分，可做以下的設定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透過顏色名稱 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color=“red”</a:t>
            </a:r>
          </a:p>
          <a:p>
            <a:pPr lvl="1"/>
            <a:r>
              <a:rPr lang="zh-TW" altLang="en-US" dirty="0" smtClean="0"/>
              <a:t>透過</a:t>
            </a:r>
            <a:r>
              <a:rPr lang="en-US" altLang="zh-TW" dirty="0" smtClean="0"/>
              <a:t>RGB : color=“</a:t>
            </a:r>
            <a:r>
              <a:rPr lang="en-US" altLang="zh-TW" dirty="0" err="1"/>
              <a:t>rgb</a:t>
            </a:r>
            <a:r>
              <a:rPr lang="en-US" altLang="zh-TW" dirty="0"/>
              <a:t>(120, 120, 120</a:t>
            </a:r>
            <a:r>
              <a:rPr lang="en-US" altLang="zh-TW" dirty="0" smtClean="0"/>
              <a:t>)”</a:t>
            </a:r>
          </a:p>
          <a:p>
            <a:pPr lvl="1"/>
            <a:r>
              <a:rPr lang="zh-TW" altLang="en-US" dirty="0" smtClean="0"/>
              <a:t>透過</a:t>
            </a:r>
            <a:r>
              <a:rPr lang="en-US" altLang="zh-TW" dirty="0" smtClean="0"/>
              <a:t>HEX </a:t>
            </a:r>
            <a:r>
              <a:rPr lang="zh-TW" altLang="en-US" dirty="0" smtClean="0"/>
              <a:t>值： </a:t>
            </a:r>
            <a:r>
              <a:rPr lang="en-US" altLang="zh-TW" dirty="0" smtClean="0"/>
              <a:t>color=“#ff0000”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5631E-267F-4B98-8711-015E167954BF}" type="slidenum">
              <a:rPr lang="zh-TW" altLang="en-US" smtClean="0"/>
              <a:t>23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5275" y="3381641"/>
            <a:ext cx="8372475" cy="118110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1426" y="4919662"/>
            <a:ext cx="2533650" cy="162877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0276091" y="6488668"/>
            <a:ext cx="19159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sample_color.html</a:t>
            </a:r>
          </a:p>
        </p:txBody>
      </p:sp>
    </p:spTree>
    <p:extLst>
      <p:ext uri="{BB962C8B-B14F-4D97-AF65-F5344CB8AC3E}">
        <p14:creationId xmlns:p14="http://schemas.microsoft.com/office/powerpoint/2010/main" val="1242363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FFFF00"/>
                </a:solidFill>
              </a:rPr>
              <a:t>Style-Color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關於網頁的顏色的色碼表，可以參考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smtClean="0">
                <a:hlinkClick r:id="rId2"/>
              </a:rPr>
              <a:t>https</a:t>
            </a:r>
            <a:r>
              <a:rPr lang="en-US" altLang="zh-TW" dirty="0">
                <a:hlinkClick r:id="rId2"/>
              </a:rPr>
              <a:t>://</a:t>
            </a:r>
            <a:r>
              <a:rPr lang="en-US" altLang="zh-TW" dirty="0" smtClean="0">
                <a:hlinkClick r:id="rId2"/>
              </a:rPr>
              <a:t>www.w3schools.com/colors/colors_picker.asp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5631E-267F-4B98-8711-015E167954BF}" type="slidenum">
              <a:rPr lang="zh-TW" altLang="en-US" smtClean="0"/>
              <a:t>24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4746" y="2409411"/>
            <a:ext cx="6734541" cy="4024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240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FFFF00"/>
                </a:solidFill>
              </a:rPr>
              <a:t>Attribute(</a:t>
            </a:r>
            <a:r>
              <a:rPr lang="zh-TW" altLang="en-US" dirty="0" smtClean="0">
                <a:solidFill>
                  <a:srgbClr val="FFFF00"/>
                </a:solidFill>
              </a:rPr>
              <a:t>屬性</a:t>
            </a:r>
            <a:r>
              <a:rPr lang="en-US" altLang="zh-TW" dirty="0" smtClean="0">
                <a:solidFill>
                  <a:srgbClr val="FFFF00"/>
                </a:solidFill>
              </a:rPr>
              <a:t>)</a:t>
            </a:r>
            <a:endParaRPr lang="zh-TW" altLang="en-US" dirty="0">
              <a:solidFill>
                <a:srgbClr val="FFFF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41956" y="1178731"/>
            <a:ext cx="10131425" cy="4276726"/>
          </a:xfrm>
        </p:spPr>
        <p:txBody>
          <a:bodyPr/>
          <a:lstStyle/>
          <a:p>
            <a:r>
              <a:rPr lang="zh-TW" altLang="en-US" dirty="0" smtClean="0"/>
              <a:t>所謂的屬性，就是定義</a:t>
            </a:r>
            <a:r>
              <a:rPr lang="en-US" altLang="zh-TW" dirty="0" smtClean="0"/>
              <a:t>HTML</a:t>
            </a:r>
            <a:r>
              <a:rPr lang="zh-TW" altLang="en-US" dirty="0" smtClean="0"/>
              <a:t>元素的相關資訊，例如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Id , Class Name…</a:t>
            </a:r>
            <a:r>
              <a:rPr lang="zh-TW" altLang="en-US" dirty="0" smtClean="0"/>
              <a:t>等</a:t>
            </a:r>
            <a:endParaRPr lang="en-US" altLang="zh-TW" dirty="0" smtClean="0"/>
          </a:p>
          <a:p>
            <a:r>
              <a:rPr lang="zh-TW" altLang="en-US" dirty="0" smtClean="0"/>
              <a:t>屬性的寫法，是寫在標籤當中，</a:t>
            </a:r>
            <a:endParaRPr lang="en-US" altLang="zh-TW" dirty="0" smtClean="0"/>
          </a:p>
          <a:p>
            <a:r>
              <a:rPr lang="zh-TW" altLang="en-US" dirty="0" smtClean="0"/>
              <a:t>同一個標籤可定義多個屬性，每個屬性間，用</a:t>
            </a:r>
            <a:r>
              <a:rPr lang="zh-TW" altLang="en-US" sz="2800" dirty="0" smtClean="0">
                <a:solidFill>
                  <a:srgbClr val="FFFF00"/>
                </a:solidFill>
              </a:rPr>
              <a:t>空白</a:t>
            </a:r>
            <a:r>
              <a:rPr lang="zh-TW" altLang="en-US" dirty="0" smtClean="0"/>
              <a:t>隔開</a:t>
            </a:r>
            <a:endParaRPr lang="en-US" altLang="zh-TW" dirty="0" smtClean="0"/>
          </a:p>
          <a:p>
            <a:r>
              <a:rPr lang="zh-TW" altLang="en-US" dirty="0" smtClean="0"/>
              <a:t>定義屬性值的時候，堆</a:t>
            </a:r>
            <a:r>
              <a:rPr lang="zh-TW" altLang="en-US" dirty="0"/>
              <a:t>半</a:t>
            </a:r>
            <a:r>
              <a:rPr lang="zh-TW" altLang="en-US" dirty="0" smtClean="0"/>
              <a:t>都是套用</a:t>
            </a:r>
            <a:r>
              <a:rPr lang="zh-TW" altLang="en-US" dirty="0" smtClean="0">
                <a:solidFill>
                  <a:srgbClr val="FFFF00"/>
                </a:solidFill>
              </a:rPr>
              <a:t>雙引號 </a:t>
            </a:r>
            <a:r>
              <a:rPr lang="en-US" altLang="zh-TW" dirty="0" smtClean="0">
                <a:solidFill>
                  <a:srgbClr val="FFFF00"/>
                </a:solidFill>
              </a:rPr>
              <a:t>“</a:t>
            </a:r>
            <a:r>
              <a:rPr lang="zh-TW" altLang="en-US" dirty="0" smtClean="0">
                <a:solidFill>
                  <a:srgbClr val="FFFF00"/>
                </a:solidFill>
              </a:rPr>
              <a:t>，</a:t>
            </a:r>
            <a:endParaRPr lang="zh-TW" altLang="en-US" dirty="0">
              <a:solidFill>
                <a:srgbClr val="FFFF00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5631E-267F-4B98-8711-015E167954BF}" type="slidenum">
              <a:rPr lang="zh-TW" altLang="en-US" smtClean="0"/>
              <a:t>25</a:t>
            </a:fld>
            <a:endParaRPr lang="zh-TW" altLang="en-US"/>
          </a:p>
        </p:txBody>
      </p:sp>
      <p:grpSp>
        <p:nvGrpSpPr>
          <p:cNvPr id="31" name="群組 30"/>
          <p:cNvGrpSpPr/>
          <p:nvPr/>
        </p:nvGrpSpPr>
        <p:grpSpPr>
          <a:xfrm>
            <a:off x="1167895" y="3126979"/>
            <a:ext cx="9381426" cy="2780512"/>
            <a:chOff x="812016" y="2928131"/>
            <a:chExt cx="9381426" cy="2780512"/>
          </a:xfrm>
        </p:grpSpPr>
        <p:sp>
          <p:nvSpPr>
            <p:cNvPr id="5" name="矩形 4"/>
            <p:cNvSpPr/>
            <p:nvPr/>
          </p:nvSpPr>
          <p:spPr>
            <a:xfrm>
              <a:off x="826478" y="2928131"/>
              <a:ext cx="936696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sz="4800" dirty="0"/>
                <a:t>&lt;Span </a:t>
              </a:r>
              <a:r>
                <a:rPr lang="en-US" altLang="zh-TW" sz="4800" b="1" dirty="0" smtClean="0">
                  <a:solidFill>
                    <a:srgbClr val="FFFF00"/>
                  </a:solidFill>
                </a:rPr>
                <a:t>id</a:t>
              </a:r>
              <a:r>
                <a:rPr lang="en-US" altLang="zh-TW" sz="4800" dirty="0" smtClean="0"/>
                <a:t>=</a:t>
              </a:r>
              <a:r>
                <a:rPr lang="en-US" altLang="zh-TW" sz="4800" dirty="0" smtClean="0">
                  <a:solidFill>
                    <a:srgbClr val="FF0000"/>
                  </a:solidFill>
                </a:rPr>
                <a:t>“Test001”</a:t>
              </a:r>
              <a:r>
                <a:rPr lang="en-US" altLang="zh-TW" sz="4800" dirty="0" smtClean="0"/>
                <a:t> class=“Des”&gt;</a:t>
              </a:r>
              <a:endParaRPr lang="zh-TW" altLang="en-US" sz="4800" dirty="0"/>
            </a:p>
          </p:txBody>
        </p:sp>
        <p:grpSp>
          <p:nvGrpSpPr>
            <p:cNvPr id="7" name="群組 6"/>
            <p:cNvGrpSpPr/>
            <p:nvPr/>
          </p:nvGrpSpPr>
          <p:grpSpPr>
            <a:xfrm>
              <a:off x="2005995" y="3802686"/>
              <a:ext cx="1826141" cy="1333683"/>
              <a:chOff x="1689829" y="2435468"/>
              <a:chExt cx="4131631" cy="1302341"/>
            </a:xfrm>
          </p:grpSpPr>
          <p:grpSp>
            <p:nvGrpSpPr>
              <p:cNvPr id="18" name="群組 17"/>
              <p:cNvGrpSpPr/>
              <p:nvPr/>
            </p:nvGrpSpPr>
            <p:grpSpPr>
              <a:xfrm>
                <a:off x="2845641" y="2435468"/>
                <a:ext cx="1918147" cy="615463"/>
                <a:chOff x="2848708" y="2435468"/>
                <a:chExt cx="1918147" cy="615463"/>
              </a:xfrm>
            </p:grpSpPr>
            <p:cxnSp>
              <p:nvCxnSpPr>
                <p:cNvPr id="20" name="直線接點 19"/>
                <p:cNvCxnSpPr/>
                <p:nvPr/>
              </p:nvCxnSpPr>
              <p:spPr>
                <a:xfrm flipV="1">
                  <a:off x="2848708" y="2435468"/>
                  <a:ext cx="1918147" cy="1"/>
                </a:xfrm>
                <a:prstGeom prst="line">
                  <a:avLst/>
                </a:prstGeom>
                <a:ln w="57150">
                  <a:solidFill>
                    <a:srgbClr val="FFFF00"/>
                  </a:solidFill>
                </a:ln>
              </p:spPr>
              <p:style>
                <a:lnRef idx="3">
                  <a:schemeClr val="accent5"/>
                </a:lnRef>
                <a:fillRef idx="0">
                  <a:schemeClr val="accent5"/>
                </a:fillRef>
                <a:effectRef idx="2">
                  <a:schemeClr val="accent5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直線接點 20"/>
                <p:cNvCxnSpPr/>
                <p:nvPr/>
              </p:nvCxnSpPr>
              <p:spPr>
                <a:xfrm>
                  <a:off x="3758711" y="2435469"/>
                  <a:ext cx="0" cy="615462"/>
                </a:xfrm>
                <a:prstGeom prst="line">
                  <a:avLst/>
                </a:prstGeom>
                <a:ln w="57150">
                  <a:solidFill>
                    <a:srgbClr val="FFFF00"/>
                  </a:solidFill>
                </a:ln>
              </p:spPr>
              <p:style>
                <a:lnRef idx="3">
                  <a:schemeClr val="accent5"/>
                </a:lnRef>
                <a:fillRef idx="0">
                  <a:schemeClr val="accent5"/>
                </a:fillRef>
                <a:effectRef idx="2">
                  <a:schemeClr val="accent5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9" name="文字方塊 18"/>
              <p:cNvSpPr txBox="1"/>
              <p:nvPr/>
            </p:nvSpPr>
            <p:spPr>
              <a:xfrm>
                <a:off x="1689829" y="3166776"/>
                <a:ext cx="4131631" cy="5710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3200" b="1" dirty="0" smtClean="0">
                    <a:solidFill>
                      <a:srgbClr val="FFFF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屬性名稱</a:t>
                </a:r>
                <a:endParaRPr lang="zh-TW" altLang="en-US" sz="3200" b="1" dirty="0">
                  <a:solidFill>
                    <a:srgbClr val="FFFF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grpSp>
          <p:nvGrpSpPr>
            <p:cNvPr id="8" name="群組 7"/>
            <p:cNvGrpSpPr/>
            <p:nvPr/>
          </p:nvGrpSpPr>
          <p:grpSpPr>
            <a:xfrm>
              <a:off x="3552752" y="3771097"/>
              <a:ext cx="2051671" cy="1377240"/>
              <a:chOff x="2898231" y="2354238"/>
              <a:chExt cx="1821682" cy="1319496"/>
            </a:xfrm>
          </p:grpSpPr>
          <p:grpSp>
            <p:nvGrpSpPr>
              <p:cNvPr id="14" name="群組 13"/>
              <p:cNvGrpSpPr/>
              <p:nvPr/>
            </p:nvGrpSpPr>
            <p:grpSpPr>
              <a:xfrm>
                <a:off x="2898231" y="2354238"/>
                <a:ext cx="1821682" cy="696693"/>
                <a:chOff x="2901298" y="2354238"/>
                <a:chExt cx="1821682" cy="696693"/>
              </a:xfrm>
            </p:grpSpPr>
            <p:cxnSp>
              <p:nvCxnSpPr>
                <p:cNvPr id="16" name="直線接點 15"/>
                <p:cNvCxnSpPr/>
                <p:nvPr/>
              </p:nvCxnSpPr>
              <p:spPr>
                <a:xfrm>
                  <a:off x="2901298" y="2354238"/>
                  <a:ext cx="1821682" cy="7242"/>
                </a:xfrm>
                <a:prstGeom prst="line">
                  <a:avLst/>
                </a:prstGeom>
                <a:ln w="57150">
                  <a:solidFill>
                    <a:schemeClr val="accent6"/>
                  </a:solidFill>
                </a:ln>
              </p:spPr>
              <p:style>
                <a:lnRef idx="3">
                  <a:schemeClr val="accent5"/>
                </a:lnRef>
                <a:fillRef idx="0">
                  <a:schemeClr val="accent5"/>
                </a:fillRef>
                <a:effectRef idx="2">
                  <a:schemeClr val="accent5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直線接點 16"/>
                <p:cNvCxnSpPr/>
                <p:nvPr/>
              </p:nvCxnSpPr>
              <p:spPr>
                <a:xfrm>
                  <a:off x="3811301" y="2435469"/>
                  <a:ext cx="0" cy="615462"/>
                </a:xfrm>
                <a:prstGeom prst="line">
                  <a:avLst/>
                </a:prstGeom>
                <a:ln w="57150">
                  <a:solidFill>
                    <a:srgbClr val="FF0000"/>
                  </a:solidFill>
                </a:ln>
              </p:spPr>
              <p:style>
                <a:lnRef idx="3">
                  <a:schemeClr val="accent5"/>
                </a:lnRef>
                <a:fillRef idx="0">
                  <a:schemeClr val="accent5"/>
                </a:fillRef>
                <a:effectRef idx="2">
                  <a:schemeClr val="accent5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" name="文字方塊 14"/>
              <p:cNvSpPr txBox="1"/>
              <p:nvPr/>
            </p:nvSpPr>
            <p:spPr>
              <a:xfrm>
                <a:off x="3221224" y="3099978"/>
                <a:ext cx="1174020" cy="5737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3200" b="1" dirty="0" smtClean="0">
                    <a:solidFill>
                      <a:srgbClr val="FF0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屬性值</a:t>
                </a:r>
                <a:endParaRPr lang="zh-TW" altLang="en-US" sz="3200" b="1" dirty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grpSp>
          <p:nvGrpSpPr>
            <p:cNvPr id="9" name="群組 8"/>
            <p:cNvGrpSpPr/>
            <p:nvPr/>
          </p:nvGrpSpPr>
          <p:grpSpPr>
            <a:xfrm>
              <a:off x="6065400" y="3775910"/>
              <a:ext cx="2693171" cy="1386332"/>
              <a:chOff x="2897119" y="2435469"/>
              <a:chExt cx="1904502" cy="1321176"/>
            </a:xfrm>
          </p:grpSpPr>
          <p:grpSp>
            <p:nvGrpSpPr>
              <p:cNvPr id="10" name="群組 9"/>
              <p:cNvGrpSpPr/>
              <p:nvPr/>
            </p:nvGrpSpPr>
            <p:grpSpPr>
              <a:xfrm>
                <a:off x="2897119" y="2435469"/>
                <a:ext cx="1904502" cy="615462"/>
                <a:chOff x="2900186" y="2435469"/>
                <a:chExt cx="1904502" cy="615462"/>
              </a:xfrm>
            </p:grpSpPr>
            <p:cxnSp>
              <p:nvCxnSpPr>
                <p:cNvPr id="12" name="直線接點 11"/>
                <p:cNvCxnSpPr/>
                <p:nvPr/>
              </p:nvCxnSpPr>
              <p:spPr>
                <a:xfrm>
                  <a:off x="2900186" y="2435469"/>
                  <a:ext cx="1904502" cy="0"/>
                </a:xfrm>
                <a:prstGeom prst="line">
                  <a:avLst/>
                </a:prstGeom>
                <a:ln w="57150">
                  <a:solidFill>
                    <a:srgbClr val="FFC000"/>
                  </a:solidFill>
                </a:ln>
              </p:spPr>
              <p:style>
                <a:lnRef idx="3">
                  <a:schemeClr val="accent5"/>
                </a:lnRef>
                <a:fillRef idx="0">
                  <a:schemeClr val="accent5"/>
                </a:fillRef>
                <a:effectRef idx="2">
                  <a:schemeClr val="accent5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直線接點 12"/>
                <p:cNvCxnSpPr/>
                <p:nvPr/>
              </p:nvCxnSpPr>
              <p:spPr>
                <a:xfrm>
                  <a:off x="3852436" y="2435469"/>
                  <a:ext cx="0" cy="615462"/>
                </a:xfrm>
                <a:prstGeom prst="line">
                  <a:avLst/>
                </a:prstGeom>
                <a:ln w="57150">
                  <a:solidFill>
                    <a:srgbClr val="FFC000"/>
                  </a:solidFill>
                </a:ln>
              </p:spPr>
              <p:style>
                <a:lnRef idx="3">
                  <a:schemeClr val="accent5"/>
                </a:lnRef>
                <a:fillRef idx="0">
                  <a:schemeClr val="accent5"/>
                </a:fillRef>
                <a:effectRef idx="2">
                  <a:schemeClr val="accent5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" name="文字方塊 10"/>
              <p:cNvSpPr txBox="1"/>
              <p:nvPr/>
            </p:nvSpPr>
            <p:spPr>
              <a:xfrm>
                <a:off x="2922063" y="3182889"/>
                <a:ext cx="1854612" cy="57375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3200" b="1" dirty="0" smtClean="0">
                    <a:solidFill>
                      <a:srgbClr val="FFC0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下一個屬性</a:t>
                </a:r>
                <a:endParaRPr lang="zh-TW" altLang="en-US" sz="3200" b="1" dirty="0">
                  <a:solidFill>
                    <a:srgbClr val="FFC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grpSp>
          <p:nvGrpSpPr>
            <p:cNvPr id="25" name="群組 24"/>
            <p:cNvGrpSpPr/>
            <p:nvPr/>
          </p:nvGrpSpPr>
          <p:grpSpPr>
            <a:xfrm>
              <a:off x="812016" y="3812455"/>
              <a:ext cx="1826141" cy="1896188"/>
              <a:chOff x="2100428" y="2435468"/>
              <a:chExt cx="3359499" cy="1851627"/>
            </a:xfrm>
          </p:grpSpPr>
          <p:grpSp>
            <p:nvGrpSpPr>
              <p:cNvPr id="26" name="群組 25"/>
              <p:cNvGrpSpPr/>
              <p:nvPr/>
            </p:nvGrpSpPr>
            <p:grpSpPr>
              <a:xfrm>
                <a:off x="2845641" y="2435468"/>
                <a:ext cx="1918147" cy="1179564"/>
                <a:chOff x="2848708" y="2435468"/>
                <a:chExt cx="1918147" cy="1179564"/>
              </a:xfrm>
            </p:grpSpPr>
            <p:cxnSp>
              <p:nvCxnSpPr>
                <p:cNvPr id="28" name="直線接點 27"/>
                <p:cNvCxnSpPr/>
                <p:nvPr/>
              </p:nvCxnSpPr>
              <p:spPr>
                <a:xfrm flipV="1">
                  <a:off x="2848708" y="2435468"/>
                  <a:ext cx="1918147" cy="1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3">
                  <a:schemeClr val="accent5"/>
                </a:lnRef>
                <a:fillRef idx="0">
                  <a:schemeClr val="accent5"/>
                </a:fillRef>
                <a:effectRef idx="2">
                  <a:schemeClr val="accent5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直線接點 28"/>
                <p:cNvCxnSpPr/>
                <p:nvPr/>
              </p:nvCxnSpPr>
              <p:spPr>
                <a:xfrm>
                  <a:off x="3758710" y="2435469"/>
                  <a:ext cx="49070" cy="1179563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3">
                  <a:schemeClr val="accent5"/>
                </a:lnRef>
                <a:fillRef idx="0">
                  <a:schemeClr val="accent5"/>
                </a:fillRef>
                <a:effectRef idx="2">
                  <a:schemeClr val="accent5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7" name="文字方塊 26"/>
              <p:cNvSpPr txBox="1"/>
              <p:nvPr/>
            </p:nvSpPr>
            <p:spPr>
              <a:xfrm>
                <a:off x="2100428" y="3716063"/>
                <a:ext cx="3359499" cy="5710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3200" b="1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標籤名稱</a:t>
                </a:r>
                <a:endParaRPr lang="zh-TW" altLang="en-US" sz="3200" b="1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</p:grpSp>
      <p:sp>
        <p:nvSpPr>
          <p:cNvPr id="32" name="文字方塊 31"/>
          <p:cNvSpPr txBox="1"/>
          <p:nvPr/>
        </p:nvSpPr>
        <p:spPr>
          <a:xfrm>
            <a:off x="2499106" y="6285779"/>
            <a:ext cx="94179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b="1" dirty="0" smtClean="0">
                <a:solidFill>
                  <a:srgbClr val="FFFF00"/>
                </a:solidFill>
              </a:rPr>
              <a:t>由於每個標籤都有其專屬的屬性，為避免混淆，這次僅介紹部分常用的屬性，其餘的會在後續再做說明</a:t>
            </a:r>
            <a:endParaRPr lang="zh-TW" altLang="en-US" sz="16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3084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FFFF00"/>
                </a:solidFill>
              </a:rPr>
              <a:t>Attribute(</a:t>
            </a:r>
            <a:r>
              <a:rPr lang="zh-TW" altLang="en-US" dirty="0">
                <a:solidFill>
                  <a:srgbClr val="FFFF00"/>
                </a:solidFill>
              </a:rPr>
              <a:t>屬性</a:t>
            </a:r>
            <a:r>
              <a:rPr lang="en-US" altLang="zh-TW" dirty="0" smtClean="0">
                <a:solidFill>
                  <a:srgbClr val="FFFF00"/>
                </a:solidFill>
              </a:rPr>
              <a:t>)-id</a:t>
            </a:r>
            <a:r>
              <a:rPr lang="zh-TW" altLang="en-US" dirty="0" smtClean="0">
                <a:solidFill>
                  <a:srgbClr val="FFFF00"/>
                </a:solidFill>
              </a:rPr>
              <a:t> </a:t>
            </a:r>
            <a:r>
              <a:rPr lang="en-US" altLang="zh-TW" dirty="0" smtClean="0">
                <a:solidFill>
                  <a:srgbClr val="FFFF00"/>
                </a:solidFill>
              </a:rPr>
              <a:t>and Class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85800" y="1075268"/>
            <a:ext cx="10131425" cy="4276726"/>
          </a:xfrm>
        </p:spPr>
        <p:txBody>
          <a:bodyPr/>
          <a:lstStyle/>
          <a:p>
            <a:r>
              <a:rPr lang="en-US" altLang="zh-TW" dirty="0" smtClean="0"/>
              <a:t>Id</a:t>
            </a:r>
            <a:r>
              <a:rPr lang="zh-TW" altLang="en-US" dirty="0" smtClean="0"/>
              <a:t>就像是身分證字號一樣，同一個頁面中，只能有唯一的</a:t>
            </a:r>
            <a:r>
              <a:rPr lang="en-US" altLang="zh-TW" dirty="0" smtClean="0"/>
              <a:t>ID</a:t>
            </a:r>
            <a:r>
              <a:rPr lang="zh-TW" altLang="en-US" dirty="0" smtClean="0"/>
              <a:t>名稱，所以</a:t>
            </a:r>
            <a:r>
              <a:rPr lang="en-US" altLang="zh-TW" dirty="0" smtClean="0"/>
              <a:t>ID</a:t>
            </a:r>
            <a:r>
              <a:rPr lang="zh-TW" altLang="en-US" dirty="0" smtClean="0"/>
              <a:t>是不能重複的。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5631E-267F-4B98-8711-015E167954BF}" type="slidenum">
              <a:rPr lang="zh-TW" altLang="en-US" smtClean="0"/>
              <a:t>26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5207" y="1526930"/>
            <a:ext cx="4454770" cy="2192030"/>
          </a:xfrm>
          <a:prstGeom prst="rect">
            <a:avLst/>
          </a:prstGeom>
        </p:spPr>
      </p:pic>
      <p:sp>
        <p:nvSpPr>
          <p:cNvPr id="6" name="內容版面配置區 2"/>
          <p:cNvSpPr txBox="1">
            <a:spLocks/>
          </p:cNvSpPr>
          <p:nvPr/>
        </p:nvSpPr>
        <p:spPr>
          <a:xfrm>
            <a:off x="685800" y="3954837"/>
            <a:ext cx="10131425" cy="427672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2000" b="1" i="0" kern="1200" cap="none" baseline="0">
                <a:solidFill>
                  <a:schemeClr val="tx1"/>
                </a:solidFill>
                <a:effectLst/>
                <a:latin typeface="Calibri" panose="020F0502020204030204" pitchFamily="34" charset="0"/>
                <a:ea typeface="微軟正黑體" panose="020B0604030504040204" pitchFamily="34" charset="-120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2000" b="1" i="0" kern="1200" cap="none" baseline="0">
                <a:solidFill>
                  <a:schemeClr val="tx1"/>
                </a:solidFill>
                <a:effectLst/>
                <a:latin typeface="Calibri" panose="020F0502020204030204" pitchFamily="34" charset="0"/>
                <a:ea typeface="微軟正黑體" panose="020B0604030504040204" pitchFamily="34" charset="-120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2000" b="1" i="0" kern="1200" cap="none" baseline="0">
                <a:solidFill>
                  <a:schemeClr val="tx1"/>
                </a:solidFill>
                <a:effectLst/>
                <a:latin typeface="Calibri" panose="020F0502020204030204" pitchFamily="34" charset="0"/>
                <a:ea typeface="微軟正黑體" panose="020B0604030504040204" pitchFamily="34" charset="-120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2000" b="1" i="0" kern="1200" cap="none" baseline="0">
                <a:solidFill>
                  <a:schemeClr val="tx1"/>
                </a:solidFill>
                <a:effectLst/>
                <a:latin typeface="Calibri" panose="020F0502020204030204" pitchFamily="34" charset="0"/>
                <a:ea typeface="微軟正黑體" panose="020B0604030504040204" pitchFamily="34" charset="-120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2000" b="1" i="0" kern="1200" cap="none" baseline="0">
                <a:solidFill>
                  <a:schemeClr val="tx1"/>
                </a:solidFill>
                <a:effectLst/>
                <a:latin typeface="Calibri" panose="020F0502020204030204" pitchFamily="34" charset="0"/>
                <a:ea typeface="微軟正黑體" panose="020B0604030504040204" pitchFamily="34" charset="-12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 smtClean="0"/>
              <a:t>定義標籤屬性為同一個類別，由於是類別，所以</a:t>
            </a:r>
            <a:r>
              <a:rPr lang="en-US" altLang="zh-TW" dirty="0" smtClean="0"/>
              <a:t>class</a:t>
            </a:r>
            <a:r>
              <a:rPr lang="zh-TW" altLang="en-US" dirty="0" smtClean="0"/>
              <a:t>的名稱是可以重複的</a:t>
            </a: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5207" y="4477727"/>
            <a:ext cx="5934075" cy="217170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9739597" y="6464761"/>
            <a:ext cx="24524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Sample_idandclass.html</a:t>
            </a:r>
          </a:p>
        </p:txBody>
      </p:sp>
    </p:spTree>
    <p:extLst>
      <p:ext uri="{BB962C8B-B14F-4D97-AF65-F5344CB8AC3E}">
        <p14:creationId xmlns:p14="http://schemas.microsoft.com/office/powerpoint/2010/main" val="431783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 smtClean="0"/>
              <a:t>Attribute- title(</a:t>
            </a:r>
            <a:r>
              <a:rPr lang="zh-TW" altLang="en-US" dirty="0" smtClean="0"/>
              <a:t>提示文字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80649" y="1473054"/>
            <a:ext cx="9356531" cy="4195481"/>
          </a:xfrm>
        </p:spPr>
        <p:txBody>
          <a:bodyPr/>
          <a:lstStyle/>
          <a:p>
            <a:r>
              <a:rPr lang="zh-TW" altLang="en-US" dirty="0" smtClean="0"/>
              <a:t>當滑鼠移到特定的文字上時，會出現提示</a:t>
            </a:r>
            <a:r>
              <a:rPr lang="en-US" altLang="zh-TW" dirty="0" smtClean="0"/>
              <a:t>(</a:t>
            </a:r>
            <a:r>
              <a:rPr lang="zh-TW" altLang="en-US" dirty="0" smtClean="0"/>
              <a:t>說明</a:t>
            </a:r>
            <a:r>
              <a:rPr lang="en-US" altLang="zh-TW" dirty="0" smtClean="0"/>
              <a:t>)</a:t>
            </a:r>
            <a:r>
              <a:rPr lang="zh-TW" altLang="en-US" dirty="0" smtClean="0"/>
              <a:t>文字，相當於</a:t>
            </a:r>
            <a:r>
              <a:rPr lang="en-US" altLang="zh-TW" dirty="0" smtClean="0"/>
              <a:t>Tips</a:t>
            </a:r>
            <a:r>
              <a:rPr lang="zh-TW" altLang="en-US" dirty="0" smtClean="0"/>
              <a:t>的功能</a:t>
            </a:r>
            <a:endParaRPr lang="en-US" altLang="zh-TW" dirty="0" smtClean="0"/>
          </a:p>
          <a:p>
            <a:r>
              <a:rPr lang="zh-TW" altLang="en-US" dirty="0" smtClean="0"/>
              <a:t>語法</a:t>
            </a:r>
            <a:r>
              <a:rPr lang="en-US" altLang="zh-TW" dirty="0" smtClean="0"/>
              <a:t>:&lt;</a:t>
            </a:r>
            <a:r>
              <a:rPr lang="zh-TW" altLang="en-US" dirty="0" smtClean="0"/>
              <a:t>標籤 </a:t>
            </a:r>
            <a:r>
              <a:rPr lang="en-US" altLang="zh-TW" dirty="0" smtClean="0"/>
              <a:t>title=“</a:t>
            </a:r>
            <a:r>
              <a:rPr lang="zh-TW" altLang="en-US" dirty="0" smtClean="0"/>
              <a:t>說明文字內容</a:t>
            </a:r>
            <a:r>
              <a:rPr lang="en-US" altLang="zh-TW" dirty="0" smtClean="0"/>
              <a:t>”&gt;</a:t>
            </a:r>
          </a:p>
          <a:p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1" y="2507420"/>
            <a:ext cx="6410589" cy="301824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4"/>
          <a:srcRect l="12151" t="838" r="9040" b="-838"/>
          <a:stretch/>
        </p:blipFill>
        <p:spPr>
          <a:xfrm>
            <a:off x="5272736" y="3975428"/>
            <a:ext cx="5268235" cy="2656393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8518904" y="4773185"/>
            <a:ext cx="1114425" cy="352425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1933575" y="3324225"/>
            <a:ext cx="1657350" cy="352425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直線接點 10"/>
          <p:cNvCxnSpPr>
            <a:endCxn id="9" idx="3"/>
          </p:cNvCxnSpPr>
          <p:nvPr/>
        </p:nvCxnSpPr>
        <p:spPr>
          <a:xfrm flipH="1" flipV="1">
            <a:off x="3590925" y="3500438"/>
            <a:ext cx="4927980" cy="1272747"/>
          </a:xfrm>
          <a:prstGeom prst="line">
            <a:avLst/>
          </a:prstGeom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5631E-267F-4B98-8711-015E167954BF}" type="slidenum">
              <a:rPr lang="zh-TW" altLang="en-US" smtClean="0"/>
              <a:t>27</a:t>
            </a:fld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10384417" y="6488668"/>
            <a:ext cx="18416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sample_title.html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52422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</a:t>
            </a:r>
            <a:r>
              <a:rPr lang="en-US" altLang="zh-TW" dirty="0" smtClean="0"/>
              <a:t>2 </a:t>
            </a:r>
            <a:r>
              <a:rPr lang="en-US" altLang="zh-TW" dirty="0"/>
              <a:t>HTML Style and attribute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685801" y="1514475"/>
            <a:ext cx="11134724" cy="4276726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延續前一個練習，網頁的標籤</a:t>
            </a:r>
            <a:r>
              <a:rPr lang="en-US" altLang="zh-TW" dirty="0" smtClean="0"/>
              <a:t>(title)</a:t>
            </a:r>
            <a:r>
              <a:rPr lang="zh-TW" altLang="en-US" dirty="0" smtClean="0"/>
              <a:t>顯示 </a:t>
            </a:r>
            <a:r>
              <a:rPr lang="en-US" altLang="zh-TW" b="0" dirty="0"/>
              <a:t>HTML Style and </a:t>
            </a:r>
            <a:r>
              <a:rPr lang="en-US" altLang="zh-TW" b="0" dirty="0" smtClean="0"/>
              <a:t>attribute</a:t>
            </a:r>
            <a:endParaRPr lang="en-US" altLang="zh-TW" dirty="0" smtClean="0"/>
          </a:p>
          <a:p>
            <a:r>
              <a:rPr lang="zh-TW" altLang="en-US" dirty="0" smtClean="0"/>
              <a:t>請將</a:t>
            </a:r>
            <a:r>
              <a:rPr lang="en-US" altLang="zh-TW" dirty="0" smtClean="0"/>
              <a:t>HW2_Style.txt</a:t>
            </a:r>
            <a:r>
              <a:rPr lang="zh-TW" altLang="en-US" dirty="0" smtClean="0"/>
              <a:t> 內的樣式定義檔，貼在</a:t>
            </a:r>
            <a:r>
              <a:rPr lang="en-US" altLang="zh-TW" dirty="0" smtClean="0"/>
              <a:t>HTML</a:t>
            </a:r>
            <a:r>
              <a:rPr lang="zh-TW" altLang="en-US" dirty="0" smtClean="0"/>
              <a:t>當中的適當位置</a:t>
            </a:r>
            <a:endParaRPr lang="en-US" altLang="zh-TW" dirty="0" smtClean="0"/>
          </a:p>
          <a:p>
            <a:r>
              <a:rPr lang="zh-TW" altLang="en-US" dirty="0" smtClean="0"/>
              <a:t>請將網頁當中女性的名字，給予</a:t>
            </a:r>
            <a:r>
              <a:rPr lang="en-US" altLang="zh-TW" dirty="0" smtClean="0"/>
              <a:t>Class</a:t>
            </a:r>
            <a:r>
              <a:rPr lang="zh-TW" altLang="en-US" dirty="0" smtClean="0"/>
              <a:t>名稱</a:t>
            </a:r>
            <a:r>
              <a:rPr lang="en-US" altLang="zh-TW" dirty="0"/>
              <a:t>w</a:t>
            </a:r>
            <a:r>
              <a:rPr lang="en-US" altLang="zh-TW" dirty="0" smtClean="0"/>
              <a:t>omen </a:t>
            </a:r>
            <a:r>
              <a:rPr lang="zh-TW" altLang="en-US" dirty="0" smtClean="0"/>
              <a:t>，男性的名字，給予</a:t>
            </a:r>
            <a:r>
              <a:rPr lang="en-US" altLang="zh-TW" dirty="0" smtClean="0"/>
              <a:t>Class</a:t>
            </a:r>
            <a:r>
              <a:rPr lang="zh-TW" altLang="en-US" dirty="0" smtClean="0"/>
              <a:t>名稱為</a:t>
            </a:r>
            <a:r>
              <a:rPr lang="en-US" altLang="zh-TW" dirty="0" smtClean="0"/>
              <a:t>man</a:t>
            </a:r>
          </a:p>
          <a:p>
            <a:r>
              <a:rPr lang="zh-TW" altLang="en-US" dirty="0" smtClean="0"/>
              <a:t>延續前一個練習，請將指定的人名做以下的文字設定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魏</a:t>
            </a:r>
            <a:r>
              <a:rPr lang="zh-TW" altLang="en-US" dirty="0"/>
              <a:t>瓔</a:t>
            </a:r>
            <a:r>
              <a:rPr lang="zh-TW" altLang="en-US" dirty="0" smtClean="0"/>
              <a:t>珞</a:t>
            </a:r>
            <a:r>
              <a:rPr lang="en-US" altLang="zh-TW" dirty="0" smtClean="0"/>
              <a:t>:</a:t>
            </a:r>
            <a:r>
              <a:rPr lang="zh-TW" altLang="en-US" dirty="0" smtClean="0"/>
              <a:t>紅色、字體大小</a:t>
            </a:r>
            <a:r>
              <a:rPr lang="en-US" altLang="zh-TW" dirty="0" smtClean="0"/>
              <a:t>:24px </a:t>
            </a:r>
            <a:r>
              <a:rPr lang="zh-TW" altLang="en-US" dirty="0" smtClean="0"/>
              <a:t>字型 微軟正黑體</a:t>
            </a:r>
            <a:endParaRPr lang="en-US" altLang="zh-TW" dirty="0" smtClean="0"/>
          </a:p>
          <a:p>
            <a:pPr lvl="1"/>
            <a:r>
              <a:rPr lang="zh-TW" altLang="en-US" dirty="0"/>
              <a:t>富察</a:t>
            </a:r>
            <a:r>
              <a:rPr lang="zh-TW" altLang="en-US" dirty="0" smtClean="0"/>
              <a:t>皇后：</a:t>
            </a:r>
            <a:r>
              <a:rPr lang="en-US" altLang="zh-TW" b="0" dirty="0" err="1"/>
              <a:t>rgb</a:t>
            </a:r>
            <a:r>
              <a:rPr lang="en-US" altLang="zh-TW" b="0" dirty="0"/>
              <a:t>(204, 0, 204)</a:t>
            </a:r>
            <a:r>
              <a:rPr lang="zh-TW" altLang="en-US" dirty="0" smtClean="0"/>
              <a:t>、</a:t>
            </a:r>
            <a:r>
              <a:rPr lang="zh-TW" altLang="en-US" dirty="0"/>
              <a:t>字體大小</a:t>
            </a:r>
            <a:r>
              <a:rPr lang="en-US" altLang="zh-TW" dirty="0" smtClean="0"/>
              <a:t>:120%</a:t>
            </a:r>
          </a:p>
          <a:p>
            <a:pPr lvl="1"/>
            <a:r>
              <a:rPr lang="zh-TW" altLang="en-US" dirty="0" smtClean="0"/>
              <a:t>皇帝</a:t>
            </a:r>
            <a:r>
              <a:rPr lang="en-US" altLang="zh-TW" dirty="0"/>
              <a:t>#ff9933</a:t>
            </a:r>
            <a:r>
              <a:rPr lang="zh-TW" altLang="en-US" dirty="0" smtClean="0"/>
              <a:t>、</a:t>
            </a:r>
            <a:r>
              <a:rPr lang="zh-TW" altLang="en-US" dirty="0"/>
              <a:t>字體大小</a:t>
            </a:r>
            <a:r>
              <a:rPr lang="en-US" altLang="zh-TW" dirty="0"/>
              <a:t>:150%</a:t>
            </a:r>
          </a:p>
          <a:p>
            <a:pPr lvl="1"/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5631E-267F-4B98-8711-015E167954BF}" type="slidenum">
              <a:rPr lang="zh-TW" altLang="en-US" smtClean="0"/>
              <a:t>28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9665191" y="6230408"/>
            <a:ext cx="2155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HW2_element2.html</a:t>
            </a:r>
          </a:p>
        </p:txBody>
      </p:sp>
    </p:spTree>
    <p:extLst>
      <p:ext uri="{BB962C8B-B14F-4D97-AF65-F5344CB8AC3E}">
        <p14:creationId xmlns:p14="http://schemas.microsoft.com/office/powerpoint/2010/main" val="424200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</a:t>
            </a:r>
            <a:r>
              <a:rPr lang="en-US" altLang="zh-TW" dirty="0" smtClean="0"/>
              <a:t>2 </a:t>
            </a:r>
            <a:r>
              <a:rPr lang="en-US" altLang="zh-TW" dirty="0"/>
              <a:t>HTML </a:t>
            </a:r>
            <a:r>
              <a:rPr lang="en-US" altLang="zh-TW" dirty="0" smtClean="0"/>
              <a:t>Style and attribute (</a:t>
            </a:r>
            <a:r>
              <a:rPr lang="zh-TW" altLang="en-US" dirty="0" smtClean="0"/>
              <a:t>結果畫面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5631E-267F-4B98-8711-015E167954BF}" type="slidenum">
              <a:rPr lang="zh-TW" altLang="en-US" smtClean="0"/>
              <a:t>29</a:t>
            </a:fld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9665191" y="6230408"/>
            <a:ext cx="2155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HW2_element2.html</a:t>
            </a: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8383" y="1280160"/>
            <a:ext cx="6739046" cy="4922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205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solidFill>
                  <a:srgbClr val="FFFF00"/>
                </a:solidFill>
              </a:rPr>
              <a:t>HTML </a:t>
            </a:r>
            <a:r>
              <a:rPr lang="zh-TW" altLang="en-US" b="1" dirty="0" smtClean="0">
                <a:solidFill>
                  <a:srgbClr val="FFFF00"/>
                </a:solidFill>
              </a:rPr>
              <a:t>語法標</a:t>
            </a:r>
            <a:r>
              <a:rPr lang="zh-TW" altLang="en-US" b="1" dirty="0">
                <a:solidFill>
                  <a:srgbClr val="FFFF00"/>
                </a:solidFill>
              </a:rPr>
              <a:t>簽</a:t>
            </a:r>
            <a:endParaRPr lang="zh-TW" altLang="en-US" b="1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294967295"/>
          </p:nvPr>
        </p:nvSpPr>
        <p:spPr>
          <a:xfrm>
            <a:off x="11641138" y="5870575"/>
            <a:ext cx="550862" cy="377825"/>
          </a:xfrm>
        </p:spPr>
        <p:txBody>
          <a:bodyPr/>
          <a:lstStyle/>
          <a:p>
            <a:fld id="{0F45631E-267F-4B98-8711-015E167954BF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797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HTML </a:t>
            </a:r>
            <a:r>
              <a:rPr lang="zh-TW" altLang="en-US" dirty="0" smtClean="0"/>
              <a:t>文字格式</a:t>
            </a:r>
            <a:r>
              <a:rPr lang="en-US" altLang="zh-TW" dirty="0" smtClean="0"/>
              <a:t>(Formatting)</a:t>
            </a:r>
            <a:endParaRPr lang="zh-TW" altLang="en-US" dirty="0"/>
          </a:p>
        </p:txBody>
      </p:sp>
      <p:sp>
        <p:nvSpPr>
          <p:cNvPr id="6" name="文字版面配置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4294967295"/>
          </p:nvPr>
        </p:nvSpPr>
        <p:spPr>
          <a:xfrm>
            <a:off x="58057" y="6480175"/>
            <a:ext cx="550863" cy="377825"/>
          </a:xfrm>
        </p:spPr>
        <p:txBody>
          <a:bodyPr/>
          <a:lstStyle/>
          <a:p>
            <a:fld id="{0F45631E-267F-4B98-8711-015E167954BF}" type="slidenum">
              <a:rPr lang="zh-TW" altLang="en-US" smtClean="0"/>
              <a:t>30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63158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475" y="2687125"/>
            <a:ext cx="10318751" cy="2288222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&lt;b&gt;</a:t>
            </a:r>
            <a:r>
              <a:rPr lang="zh-TW" altLang="en-US" dirty="0" smtClean="0"/>
              <a:t>文字粗體</a:t>
            </a:r>
            <a:r>
              <a:rPr lang="en-US" altLang="zh-TW" dirty="0"/>
              <a:t> </a:t>
            </a:r>
            <a:r>
              <a:rPr lang="en-US" altLang="zh-TW" dirty="0" smtClean="0"/>
              <a:t>/ </a:t>
            </a:r>
            <a:r>
              <a:rPr lang="en-US" altLang="zh-TW" dirty="0"/>
              <a:t>&lt;</a:t>
            </a:r>
            <a:r>
              <a:rPr lang="en-US" altLang="zh-TW" dirty="0" err="1"/>
              <a:t>i</a:t>
            </a:r>
            <a:r>
              <a:rPr lang="en-US" altLang="zh-TW" dirty="0"/>
              <a:t>&gt;</a:t>
            </a:r>
            <a:r>
              <a:rPr lang="zh-TW" altLang="en-US" dirty="0" smtClean="0"/>
              <a:t>斜體</a:t>
            </a:r>
            <a:r>
              <a:rPr lang="en-US" altLang="zh-TW" dirty="0" smtClean="0"/>
              <a:t>/&lt;u&gt; </a:t>
            </a:r>
            <a:r>
              <a:rPr lang="zh-TW" altLang="en-US" dirty="0" smtClean="0"/>
              <a:t>加底線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41956" y="1141944"/>
            <a:ext cx="10131425" cy="4276726"/>
          </a:xfrm>
        </p:spPr>
        <p:txBody>
          <a:bodyPr>
            <a:normAutofit/>
          </a:bodyPr>
          <a:lstStyle/>
          <a:p>
            <a:r>
              <a:rPr lang="zh-TW" altLang="en-US" b="0" dirty="0"/>
              <a:t>若要將</a:t>
            </a:r>
            <a:r>
              <a:rPr lang="zh-TW" altLang="en-US" b="0" dirty="0" smtClean="0"/>
              <a:t>文字</a:t>
            </a:r>
            <a:r>
              <a:rPr lang="zh-TW" altLang="en-US" dirty="0" smtClean="0">
                <a:solidFill>
                  <a:srgbClr val="FFFF00"/>
                </a:solidFill>
              </a:rPr>
              <a:t>加底線</a:t>
            </a:r>
            <a:r>
              <a:rPr lang="zh-TW" altLang="en-US" b="0" dirty="0" smtClean="0"/>
              <a:t>顯示</a:t>
            </a:r>
            <a:r>
              <a:rPr lang="zh-TW" altLang="en-US" b="0" dirty="0"/>
              <a:t>，則只要用</a:t>
            </a:r>
            <a:r>
              <a:rPr lang="en-US" altLang="zh-TW" dirty="0" smtClean="0">
                <a:solidFill>
                  <a:srgbClr val="FFFF00"/>
                </a:solidFill>
              </a:rPr>
              <a:t>&lt;u&gt; &lt;/u&gt;</a:t>
            </a:r>
            <a:r>
              <a:rPr lang="zh-TW" altLang="en-US" b="0" dirty="0"/>
              <a:t>包起來</a:t>
            </a:r>
            <a:r>
              <a:rPr lang="zh-TW" altLang="en-US" b="0" dirty="0" smtClean="0"/>
              <a:t>即可</a:t>
            </a:r>
            <a:endParaRPr lang="en-US" altLang="zh-TW" sz="2000" b="0" dirty="0" smtClean="0"/>
          </a:p>
          <a:p>
            <a:r>
              <a:rPr lang="zh-TW" altLang="en-US" sz="2000" b="0" dirty="0" smtClean="0"/>
              <a:t>若要</a:t>
            </a:r>
            <a:r>
              <a:rPr lang="zh-TW" altLang="en-US" sz="2000" b="0" dirty="0"/>
              <a:t>將</a:t>
            </a:r>
            <a:r>
              <a:rPr lang="zh-TW" altLang="en-US" sz="2000" b="0" dirty="0" smtClean="0"/>
              <a:t>文字用 </a:t>
            </a:r>
            <a:r>
              <a:rPr lang="zh-TW" altLang="en-US" sz="2000" dirty="0" smtClean="0">
                <a:solidFill>
                  <a:srgbClr val="FFFF00"/>
                </a:solidFill>
              </a:rPr>
              <a:t>粗體</a:t>
            </a:r>
            <a:r>
              <a:rPr lang="zh-TW" altLang="en-US" sz="2000" b="0" dirty="0" smtClean="0"/>
              <a:t>顯示，則只要用</a:t>
            </a:r>
            <a:r>
              <a:rPr lang="en-US" altLang="zh-TW" sz="2000" dirty="0" smtClean="0">
                <a:solidFill>
                  <a:srgbClr val="FFFF00"/>
                </a:solidFill>
              </a:rPr>
              <a:t>&lt;b&gt; &lt;/b&gt;</a:t>
            </a:r>
            <a:r>
              <a:rPr lang="zh-TW" altLang="en-US" sz="2000" b="0" dirty="0" smtClean="0"/>
              <a:t>包起來即可</a:t>
            </a:r>
            <a:endParaRPr lang="en-US" altLang="zh-TW" sz="2000" b="0" dirty="0" smtClean="0"/>
          </a:p>
          <a:p>
            <a:r>
              <a:rPr lang="zh-TW" altLang="en-US" sz="2000" b="0" dirty="0"/>
              <a:t>若要將文字用 </a:t>
            </a:r>
            <a:r>
              <a:rPr lang="zh-TW" altLang="en-US" sz="2000" dirty="0" smtClean="0">
                <a:solidFill>
                  <a:srgbClr val="FFFF00"/>
                </a:solidFill>
              </a:rPr>
              <a:t>斜體</a:t>
            </a:r>
            <a:r>
              <a:rPr lang="zh-TW" altLang="en-US" sz="2000" b="0" dirty="0"/>
              <a:t>顯示，則只要用</a:t>
            </a:r>
            <a:r>
              <a:rPr lang="en-US" altLang="zh-TW" sz="2000" dirty="0" smtClean="0">
                <a:solidFill>
                  <a:srgbClr val="FFFF00"/>
                </a:solidFill>
              </a:rPr>
              <a:t>&lt;</a:t>
            </a:r>
            <a:r>
              <a:rPr lang="en-US" altLang="zh-TW" sz="2000" dirty="0" err="1" smtClean="0">
                <a:solidFill>
                  <a:srgbClr val="FFFF00"/>
                </a:solidFill>
              </a:rPr>
              <a:t>i</a:t>
            </a:r>
            <a:r>
              <a:rPr lang="en-US" altLang="zh-TW" sz="2000" dirty="0" smtClean="0">
                <a:solidFill>
                  <a:srgbClr val="FFFF00"/>
                </a:solidFill>
              </a:rPr>
              <a:t>&gt; &lt;/</a:t>
            </a:r>
            <a:r>
              <a:rPr lang="en-US" altLang="zh-TW" sz="2000" dirty="0" err="1" smtClean="0">
                <a:solidFill>
                  <a:srgbClr val="FFFF00"/>
                </a:solidFill>
              </a:rPr>
              <a:t>i</a:t>
            </a:r>
            <a:r>
              <a:rPr lang="en-US" altLang="zh-TW" sz="2000" dirty="0" smtClean="0">
                <a:solidFill>
                  <a:srgbClr val="FFFF00"/>
                </a:solidFill>
              </a:rPr>
              <a:t>&gt;</a:t>
            </a:r>
            <a:r>
              <a:rPr lang="zh-TW" altLang="en-US" sz="2000" b="0" dirty="0"/>
              <a:t>包起來</a:t>
            </a:r>
            <a:r>
              <a:rPr lang="zh-TW" altLang="en-US" sz="2000" b="0" dirty="0" smtClean="0"/>
              <a:t>即可</a:t>
            </a:r>
            <a:endParaRPr lang="en-US" altLang="zh-TW" sz="2000" b="0" dirty="0" smtClean="0"/>
          </a:p>
          <a:p>
            <a:endParaRPr lang="zh-TW" altLang="en-US" sz="2000" b="0" dirty="0"/>
          </a:p>
          <a:p>
            <a:endParaRPr lang="zh-TW" altLang="en-US" sz="2000" b="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5631E-267F-4B98-8711-015E167954BF}" type="slidenum">
              <a:rPr lang="zh-TW" altLang="en-US" smtClean="0"/>
              <a:t>31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8013" y="4308475"/>
            <a:ext cx="4743450" cy="242887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0198056" y="6527965"/>
            <a:ext cx="19939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sample_b_i_u.html</a:t>
            </a:r>
          </a:p>
        </p:txBody>
      </p:sp>
    </p:spTree>
    <p:extLst>
      <p:ext uri="{BB962C8B-B14F-4D97-AF65-F5344CB8AC3E}">
        <p14:creationId xmlns:p14="http://schemas.microsoft.com/office/powerpoint/2010/main" val="689727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&lt;strong&gt;</a:t>
            </a:r>
            <a:r>
              <a:rPr lang="zh-TW" altLang="en-US" dirty="0" smtClean="0"/>
              <a:t>強調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宛如看書畫重點一樣，將需要注意的文字段落，進行標示</a:t>
            </a:r>
            <a:endParaRPr lang="en-US" altLang="zh-TW" dirty="0" smtClean="0"/>
          </a:p>
          <a:p>
            <a:r>
              <a:rPr lang="zh-TW" altLang="en-US" dirty="0" smtClean="0"/>
              <a:t>一般來說，重點文字多半預設都採用粗體</a:t>
            </a:r>
            <a:endParaRPr lang="en-US" altLang="zh-TW" dirty="0" smtClean="0"/>
          </a:p>
          <a:p>
            <a:r>
              <a:rPr lang="zh-TW" altLang="en-US" dirty="0" smtClean="0"/>
              <a:t>與</a:t>
            </a:r>
            <a:r>
              <a:rPr lang="en-US" altLang="zh-TW" dirty="0" smtClean="0"/>
              <a:t>&lt;b&gt;</a:t>
            </a:r>
            <a:r>
              <a:rPr lang="zh-TW" altLang="en-US" dirty="0" smtClean="0"/>
              <a:t>看起來是沒有很大的差異的，就看如何應用罷了</a:t>
            </a:r>
            <a:endParaRPr lang="en-US" altLang="zh-TW" dirty="0" smtClean="0"/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5631E-267F-4B98-8711-015E167954BF}" type="slidenum">
              <a:rPr lang="zh-TW" altLang="en-US" smtClean="0"/>
              <a:t>32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2926" y="3227185"/>
            <a:ext cx="3101827" cy="250247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3514" y="3227185"/>
            <a:ext cx="5981700" cy="3019425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10122995" y="6488668"/>
            <a:ext cx="20597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sample_strong.html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02042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511850" y="293696"/>
            <a:ext cx="10131425" cy="925844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&lt;</a:t>
            </a:r>
            <a:r>
              <a:rPr lang="en-US" altLang="zh-TW" dirty="0"/>
              <a:t>ins</a:t>
            </a:r>
            <a:r>
              <a:rPr lang="en-US" altLang="zh-TW" dirty="0" smtClean="0"/>
              <a:t>&gt;</a:t>
            </a:r>
            <a:r>
              <a:rPr lang="zh-TW" altLang="en-US" dirty="0" smtClean="0"/>
              <a:t>插入</a:t>
            </a:r>
            <a:r>
              <a:rPr lang="en-US" altLang="zh-TW" dirty="0" smtClean="0"/>
              <a:t>/&lt;</a:t>
            </a:r>
            <a:r>
              <a:rPr lang="en-US" altLang="zh-TW" dirty="0"/>
              <a:t>del</a:t>
            </a:r>
            <a:r>
              <a:rPr lang="en-US" altLang="zh-TW" dirty="0" smtClean="0"/>
              <a:t>&gt;</a:t>
            </a:r>
            <a:r>
              <a:rPr lang="zh-TW" altLang="en-US" dirty="0"/>
              <a:t>刪除元素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i="1" dirty="0"/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5631E-267F-4B98-8711-015E167954BF}" type="slidenum">
              <a:rPr lang="zh-TW" altLang="en-US" smtClean="0"/>
              <a:t>33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5656" y="3638758"/>
            <a:ext cx="5482736" cy="1411324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7300" y="2288073"/>
            <a:ext cx="8923338" cy="921119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10055389" y="6483813"/>
            <a:ext cx="21366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sample_del_ins.html</a:t>
            </a:r>
          </a:p>
        </p:txBody>
      </p:sp>
    </p:spTree>
    <p:extLst>
      <p:ext uri="{BB962C8B-B14F-4D97-AF65-F5344CB8AC3E}">
        <p14:creationId xmlns:p14="http://schemas.microsoft.com/office/powerpoint/2010/main" val="2145336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&lt;sup&gt;</a:t>
            </a:r>
            <a:r>
              <a:rPr lang="zh-TW" altLang="en-US" dirty="0" smtClean="0"/>
              <a:t>上標</a:t>
            </a:r>
            <a:r>
              <a:rPr lang="en-US" altLang="zh-TW" dirty="0"/>
              <a:t>/&lt;sub&gt;</a:t>
            </a:r>
            <a:r>
              <a:rPr lang="zh-TW" altLang="en-US" dirty="0" smtClean="0"/>
              <a:t>下標籤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5631E-267F-4B98-8711-015E167954BF}" type="slidenum">
              <a:rPr lang="zh-TW" altLang="en-US" smtClean="0"/>
              <a:t>34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2280" y="3784248"/>
            <a:ext cx="9487632" cy="1413214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4222" y="1815924"/>
            <a:ext cx="9858375" cy="166687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9704331" y="6497737"/>
            <a:ext cx="24876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sample_supandsub.html</a:t>
            </a:r>
          </a:p>
        </p:txBody>
      </p:sp>
    </p:spTree>
    <p:extLst>
      <p:ext uri="{BB962C8B-B14F-4D97-AF65-F5344CB8AC3E}">
        <p14:creationId xmlns:p14="http://schemas.microsoft.com/office/powerpoint/2010/main" val="3806173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FFFF00"/>
                </a:solidFill>
              </a:rPr>
              <a:t>&lt;mark&gt; </a:t>
            </a:r>
            <a:r>
              <a:rPr lang="zh-TW" altLang="en-US" dirty="0" smtClean="0">
                <a:solidFill>
                  <a:srgbClr val="FFFF00"/>
                </a:solidFill>
              </a:rPr>
              <a:t>為文字標上記號顏色</a:t>
            </a:r>
            <a:endParaRPr lang="zh-TW" altLang="en-US" dirty="0">
              <a:solidFill>
                <a:srgbClr val="FFFF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我們在念書的時候，會為了想要紀錄重點，幫文字標上明憲的顏色，而</a:t>
            </a:r>
            <a:r>
              <a:rPr lang="en-US" altLang="zh-TW" dirty="0" smtClean="0"/>
              <a:t>mark</a:t>
            </a:r>
            <a:r>
              <a:rPr lang="zh-TW" altLang="en-US" dirty="0" smtClean="0"/>
              <a:t>就有類似的功能</a:t>
            </a:r>
            <a:endParaRPr lang="en-US" altLang="zh-TW" dirty="0" smtClean="0"/>
          </a:p>
          <a:p>
            <a:r>
              <a:rPr lang="zh-TW" altLang="en-US" dirty="0" smtClean="0"/>
              <a:t>其顏色預設回黃色，可透過顏色屬性進行改變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5631E-267F-4B98-8711-015E167954BF}" type="slidenum">
              <a:rPr lang="zh-TW" altLang="en-US" smtClean="0"/>
              <a:t>35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150" y="2890470"/>
            <a:ext cx="10096500" cy="1095375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0063" y="4282951"/>
            <a:ext cx="7962900" cy="112395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0246146" y="6488668"/>
            <a:ext cx="19458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sample_mark.html</a:t>
            </a:r>
          </a:p>
        </p:txBody>
      </p:sp>
    </p:spTree>
    <p:extLst>
      <p:ext uri="{BB962C8B-B14F-4D97-AF65-F5344CB8AC3E}">
        <p14:creationId xmlns:p14="http://schemas.microsoft.com/office/powerpoint/2010/main" val="1850703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FFFF00"/>
                </a:solidFill>
              </a:rPr>
              <a:t>&lt;center&gt;</a:t>
            </a:r>
            <a:r>
              <a:rPr lang="zh-TW" altLang="en-US" dirty="0" smtClean="0">
                <a:solidFill>
                  <a:srgbClr val="FFFF00"/>
                </a:solidFill>
              </a:rPr>
              <a:t>內容置中</a:t>
            </a:r>
            <a:endParaRPr lang="zh-TW" altLang="en-US" dirty="0">
              <a:solidFill>
                <a:srgbClr val="FFFF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86708" y="1194219"/>
            <a:ext cx="8946541" cy="4195481"/>
          </a:xfrm>
        </p:spPr>
        <p:txBody>
          <a:bodyPr/>
          <a:lstStyle/>
          <a:p>
            <a:r>
              <a:rPr lang="zh-TW" altLang="en-US" dirty="0" smtClean="0"/>
              <a:t>當我們要將元素顯示在網頁正中央時，可用 </a:t>
            </a:r>
            <a:r>
              <a:rPr lang="en-US" altLang="zh-TW" dirty="0" smtClean="0"/>
              <a:t>&lt;center&gt;</a:t>
            </a:r>
            <a:r>
              <a:rPr lang="zh-TW" altLang="en-US" dirty="0" smtClean="0"/>
              <a:t>這個標籤，用完請記得加上結束標籤</a:t>
            </a:r>
            <a:r>
              <a:rPr lang="en-US" altLang="zh-TW" dirty="0" smtClean="0"/>
              <a:t>&lt;/center&gt;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5631E-267F-4B98-8711-015E167954BF}" type="slidenum">
              <a:rPr lang="zh-TW" altLang="en-US" smtClean="0"/>
              <a:t>36</a:t>
            </a:fld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3"/>
          <a:srcRect l="823" t="463" r="1621" b="-463"/>
          <a:stretch/>
        </p:blipFill>
        <p:spPr>
          <a:xfrm>
            <a:off x="3194114" y="3436963"/>
            <a:ext cx="5663284" cy="1474899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1400" y="2301468"/>
            <a:ext cx="6638925" cy="89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413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FFFF00"/>
                </a:solidFill>
              </a:rPr>
              <a:t>&lt;</a:t>
            </a:r>
            <a:r>
              <a:rPr lang="en-US" altLang="zh-TW" dirty="0" err="1">
                <a:solidFill>
                  <a:srgbClr val="FFFF00"/>
                </a:solidFill>
              </a:rPr>
              <a:t>hr</a:t>
            </a:r>
            <a:r>
              <a:rPr lang="en-US" altLang="zh-TW" dirty="0">
                <a:solidFill>
                  <a:srgbClr val="FFFF00"/>
                </a:solidFill>
              </a:rPr>
              <a:t>&gt;</a:t>
            </a:r>
            <a:r>
              <a:rPr lang="zh-TW" altLang="en-US" dirty="0" smtClean="0">
                <a:solidFill>
                  <a:srgbClr val="FFFF00"/>
                </a:solidFill>
              </a:rPr>
              <a:t>水平線元素</a:t>
            </a:r>
            <a:endParaRPr lang="zh-TW" altLang="en-US" dirty="0">
              <a:solidFill>
                <a:srgbClr val="FFFF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85801" y="1514475"/>
            <a:ext cx="5099537" cy="4276726"/>
          </a:xfrm>
        </p:spPr>
        <p:txBody>
          <a:bodyPr>
            <a:noAutofit/>
          </a:bodyPr>
          <a:lstStyle/>
          <a:p>
            <a:r>
              <a:rPr lang="zh-TW" altLang="en-US" sz="2000" dirty="0" smtClean="0"/>
              <a:t>在網頁設計中，文件需要做區隔時，會插入水平線元素作為區隔</a:t>
            </a:r>
            <a:endParaRPr lang="en-US" altLang="zh-TW" sz="2000" dirty="0" smtClean="0"/>
          </a:p>
          <a:p>
            <a:r>
              <a:rPr lang="zh-TW" altLang="en-US" sz="2000" dirty="0" smtClean="0"/>
              <a:t>主要應用屬性</a:t>
            </a:r>
            <a:r>
              <a:rPr lang="en-US" altLang="zh-TW" sz="2000" dirty="0" smtClean="0"/>
              <a:t>:</a:t>
            </a:r>
          </a:p>
          <a:p>
            <a:pPr lvl="1"/>
            <a:r>
              <a:rPr lang="en-US" altLang="zh-TW" sz="2000" dirty="0" smtClean="0"/>
              <a:t>Align :</a:t>
            </a:r>
            <a:r>
              <a:rPr lang="zh-TW" altLang="en-US" sz="2000" dirty="0" smtClean="0"/>
              <a:t>對</a:t>
            </a:r>
            <a:r>
              <a:rPr lang="zh-TW" altLang="en-US" sz="2000" dirty="0"/>
              <a:t>齊</a:t>
            </a:r>
            <a:r>
              <a:rPr lang="zh-TW" altLang="en-US" sz="2000" dirty="0" smtClean="0"/>
              <a:t>方式</a:t>
            </a:r>
            <a:endParaRPr lang="en-US" altLang="zh-TW" sz="2000" dirty="0" smtClean="0"/>
          </a:p>
          <a:p>
            <a:pPr lvl="1"/>
            <a:r>
              <a:rPr lang="en-US" altLang="zh-TW" sz="2000" dirty="0" smtClean="0"/>
              <a:t>Color: </a:t>
            </a:r>
            <a:r>
              <a:rPr lang="zh-TW" altLang="en-US" sz="2000" dirty="0" smtClean="0"/>
              <a:t>顏色</a:t>
            </a:r>
            <a:endParaRPr lang="en-US" altLang="zh-TW" sz="2000" dirty="0" smtClean="0"/>
          </a:p>
          <a:p>
            <a:pPr lvl="1"/>
            <a:r>
              <a:rPr lang="en-US" altLang="zh-TW" sz="2000" dirty="0" smtClean="0"/>
              <a:t>Size:</a:t>
            </a:r>
            <a:r>
              <a:rPr lang="zh-TW" altLang="en-US" sz="2000" dirty="0" smtClean="0"/>
              <a:t>水平線的高度</a:t>
            </a:r>
            <a:endParaRPr lang="en-US" altLang="zh-TW" sz="2000" dirty="0" smtClean="0"/>
          </a:p>
          <a:p>
            <a:pPr lvl="1"/>
            <a:r>
              <a:rPr lang="en-US" altLang="zh-TW" sz="2000" dirty="0" smtClean="0"/>
              <a:t>Width: </a:t>
            </a:r>
            <a:r>
              <a:rPr lang="zh-TW" altLang="en-US" sz="2000" dirty="0" smtClean="0"/>
              <a:t>水平線的寬度</a:t>
            </a:r>
            <a:endParaRPr lang="en-US" altLang="zh-TW" sz="2000" dirty="0" smtClean="0"/>
          </a:p>
          <a:p>
            <a:pPr lvl="2"/>
            <a:r>
              <a:rPr lang="zh-TW" altLang="en-US" sz="2000" dirty="0" smtClean="0"/>
              <a:t>直接定義水平線長度</a:t>
            </a:r>
            <a:r>
              <a:rPr lang="en-US" altLang="zh-TW" sz="2000" dirty="0" smtClean="0"/>
              <a:t>(</a:t>
            </a:r>
            <a:r>
              <a:rPr lang="zh-TW" altLang="en-US" sz="2000" dirty="0" smtClean="0"/>
              <a:t>例如</a:t>
            </a:r>
            <a:r>
              <a:rPr lang="en-US" altLang="zh-TW" sz="2000" dirty="0" smtClean="0"/>
              <a:t>:width=“25”)</a:t>
            </a:r>
          </a:p>
          <a:p>
            <a:pPr lvl="2"/>
            <a:r>
              <a:rPr lang="zh-TW" altLang="en-US" sz="2000" dirty="0" smtClean="0"/>
              <a:t>根據網頁百分比定義</a:t>
            </a:r>
            <a:r>
              <a:rPr lang="en-US" altLang="zh-TW" sz="2000" dirty="0" smtClean="0"/>
              <a:t>(</a:t>
            </a:r>
            <a:r>
              <a:rPr lang="zh-TW" altLang="en-US" sz="2000" dirty="0" smtClean="0"/>
              <a:t>例如</a:t>
            </a:r>
            <a:r>
              <a:rPr lang="en-US" altLang="zh-TW" sz="2000" dirty="0" smtClean="0"/>
              <a:t>:width=“60%”</a:t>
            </a:r>
            <a:endParaRPr lang="zh-TW" altLang="en-US" sz="2000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5631E-267F-4B98-8711-015E167954BF}" type="slidenum">
              <a:rPr lang="zh-TW" altLang="en-US" smtClean="0"/>
              <a:t>37</a:t>
            </a:fld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1367" y="934987"/>
            <a:ext cx="5368105" cy="304213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6561" y="4050645"/>
            <a:ext cx="3053337" cy="2545311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0546678" y="6488668"/>
            <a:ext cx="16453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sample_hr.html</a:t>
            </a:r>
          </a:p>
        </p:txBody>
      </p:sp>
    </p:spTree>
    <p:extLst>
      <p:ext uri="{BB962C8B-B14F-4D97-AF65-F5344CB8AC3E}">
        <p14:creationId xmlns:p14="http://schemas.microsoft.com/office/powerpoint/2010/main" val="3952694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FFFF00"/>
                </a:solidFill>
              </a:rPr>
              <a:t>&lt;</a:t>
            </a:r>
            <a:r>
              <a:rPr lang="en-US" altLang="zh-TW" dirty="0" err="1">
                <a:solidFill>
                  <a:srgbClr val="FFFF00"/>
                </a:solidFill>
              </a:rPr>
              <a:t>hr</a:t>
            </a:r>
            <a:r>
              <a:rPr lang="en-US" altLang="zh-TW" dirty="0">
                <a:solidFill>
                  <a:srgbClr val="FFFF00"/>
                </a:solidFill>
              </a:rPr>
              <a:t>&gt;</a:t>
            </a:r>
            <a:r>
              <a:rPr lang="zh-TW" altLang="en-US" dirty="0" smtClean="0">
                <a:solidFill>
                  <a:srgbClr val="FFFF00"/>
                </a:solidFill>
              </a:rPr>
              <a:t>水平線元素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5631E-267F-4B98-8711-015E167954BF}" type="slidenum">
              <a:rPr lang="zh-TW" altLang="en-US" smtClean="0"/>
              <a:t>38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4128" y="3990606"/>
            <a:ext cx="5818292" cy="230395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3935" y="1652370"/>
            <a:ext cx="9410700" cy="207645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9717155" y="6453059"/>
            <a:ext cx="24748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sample_hr_Sample.html</a:t>
            </a:r>
          </a:p>
        </p:txBody>
      </p:sp>
    </p:spTree>
    <p:extLst>
      <p:ext uri="{BB962C8B-B14F-4D97-AF65-F5344CB8AC3E}">
        <p14:creationId xmlns:p14="http://schemas.microsoft.com/office/powerpoint/2010/main" val="3132624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685801" y="0"/>
            <a:ext cx="10131425" cy="925844"/>
          </a:xfrm>
        </p:spPr>
        <p:txBody>
          <a:bodyPr/>
          <a:lstStyle/>
          <a:p>
            <a:r>
              <a:rPr lang="en-US" altLang="zh-TW" dirty="0" smtClean="0">
                <a:solidFill>
                  <a:srgbClr val="FFFF00"/>
                </a:solidFill>
              </a:rPr>
              <a:t>&lt;!-- </a:t>
            </a:r>
            <a:r>
              <a:rPr lang="en-US" altLang="zh-TW" dirty="0">
                <a:solidFill>
                  <a:srgbClr val="FFFF00"/>
                </a:solidFill>
              </a:rPr>
              <a:t>--&gt; ( </a:t>
            </a:r>
            <a:r>
              <a:rPr lang="zh-TW" altLang="en-US" dirty="0">
                <a:solidFill>
                  <a:srgbClr val="FFFF00"/>
                </a:solidFill>
              </a:rPr>
              <a:t>註解</a:t>
            </a:r>
            <a:r>
              <a:rPr lang="en-US" altLang="zh-TW" dirty="0">
                <a:solidFill>
                  <a:srgbClr val="FFFF00"/>
                </a:solidFill>
              </a:rPr>
              <a:t>)</a:t>
            </a:r>
            <a:endParaRPr lang="zh-TW" altLang="en-US" dirty="0">
              <a:solidFill>
                <a:srgbClr val="FFFF00"/>
              </a:solidFill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571501" y="1075268"/>
            <a:ext cx="10131425" cy="4276726"/>
          </a:xfrm>
        </p:spPr>
        <p:txBody>
          <a:bodyPr>
            <a:normAutofit/>
          </a:bodyPr>
          <a:lstStyle/>
          <a:p>
            <a:pPr lvl="1"/>
            <a:r>
              <a:rPr lang="zh-TW" altLang="en-US" sz="2000" dirty="0" smtClean="0"/>
              <a:t>註解可以是單一行，也可以多行</a:t>
            </a:r>
            <a:endParaRPr lang="en-US" altLang="zh-TW" sz="2000" dirty="0" smtClean="0"/>
          </a:p>
          <a:p>
            <a:pPr lvl="1"/>
            <a:r>
              <a:rPr lang="zh-TW" altLang="en-US" sz="2000" dirty="0" smtClean="0"/>
              <a:t>元素一旦被註解，其內容即不會顯示在畫面</a:t>
            </a:r>
            <a:endParaRPr lang="en-US" altLang="zh-TW" sz="2000" dirty="0" smtClean="0"/>
          </a:p>
          <a:p>
            <a:pPr lvl="1"/>
            <a:r>
              <a:rPr lang="zh-TW" altLang="en-US" sz="2000" dirty="0" smtClean="0"/>
              <a:t>在</a:t>
            </a:r>
            <a:r>
              <a:rPr lang="en-US" altLang="zh-TW" sz="2000" dirty="0" smtClean="0"/>
              <a:t>VS Code</a:t>
            </a:r>
            <a:r>
              <a:rPr lang="zh-TW" altLang="en-US" sz="2000" dirty="0" smtClean="0"/>
              <a:t>當中，快速鍵為</a:t>
            </a:r>
            <a:r>
              <a:rPr lang="en-US" altLang="zh-TW" sz="2000" dirty="0" smtClean="0"/>
              <a:t>[Ctrl] + [ / ]</a:t>
            </a:r>
          </a:p>
          <a:p>
            <a:pPr lvl="1"/>
            <a:r>
              <a:rPr lang="zh-TW" altLang="en-US" sz="2000" b="1" dirty="0" smtClean="0">
                <a:solidFill>
                  <a:srgbClr val="FFFF00"/>
                </a:solidFill>
              </a:rPr>
              <a:t>人的記憶力有限，善用註解，可以幫助自己及團隊提高工作效率</a:t>
            </a:r>
            <a:endParaRPr lang="en-US" altLang="zh-TW" sz="2000" b="1" dirty="0" smtClean="0">
              <a:solidFill>
                <a:srgbClr val="FFFF00"/>
              </a:solidFill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5631E-267F-4B98-8711-015E167954BF}" type="slidenum">
              <a:rPr lang="zh-TW" altLang="en-US" smtClean="0"/>
              <a:t>39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055" y="2715972"/>
            <a:ext cx="7523651" cy="2785446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0877" y="5042295"/>
            <a:ext cx="5559426" cy="1626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322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網頁語法標籤的分類</a:t>
            </a:r>
            <a:endParaRPr lang="zh-TW" altLang="en-US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5631E-267F-4B98-8711-015E167954BF}" type="slidenum">
              <a:rPr lang="zh-TW" altLang="en-US" smtClean="0"/>
              <a:t>4</a:t>
            </a:fld>
            <a:endParaRPr lang="zh-TW" altLang="en-US"/>
          </a:p>
        </p:txBody>
      </p:sp>
      <p:sp>
        <p:nvSpPr>
          <p:cNvPr id="6" name="橢圓 5"/>
          <p:cNvSpPr/>
          <p:nvPr/>
        </p:nvSpPr>
        <p:spPr>
          <a:xfrm>
            <a:off x="2111188" y="1969995"/>
            <a:ext cx="3025589" cy="2622177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結構性標籤</a:t>
            </a:r>
            <a:endParaRPr lang="en-US" altLang="zh-TW" dirty="0" smtClean="0"/>
          </a:p>
          <a:p>
            <a:pPr algn="ctr"/>
            <a:r>
              <a:rPr lang="en-US" altLang="zh-TW" dirty="0" smtClean="0"/>
              <a:t>&lt;p&gt; / &lt;h1&gt;-&lt;h6&gt; / &lt;</a:t>
            </a:r>
            <a:r>
              <a:rPr lang="en-US" altLang="zh-TW" dirty="0" err="1" smtClean="0"/>
              <a:t>br</a:t>
            </a:r>
            <a:r>
              <a:rPr lang="en-US" altLang="zh-TW" dirty="0" smtClean="0"/>
              <a:t>&gt; /&lt;b&gt;…</a:t>
            </a:r>
            <a:endParaRPr lang="zh-TW" altLang="en-US" dirty="0"/>
          </a:p>
        </p:txBody>
      </p:sp>
      <p:sp>
        <p:nvSpPr>
          <p:cNvPr id="8" name="橢圓 7"/>
          <p:cNvSpPr/>
          <p:nvPr/>
        </p:nvSpPr>
        <p:spPr>
          <a:xfrm>
            <a:off x="6628279" y="1969995"/>
            <a:ext cx="3025589" cy="2622177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語法標籤</a:t>
            </a:r>
            <a:endParaRPr lang="en-US" altLang="zh-TW" dirty="0" smtClean="0"/>
          </a:p>
          <a:p>
            <a:pPr algn="ctr"/>
            <a:r>
              <a:rPr lang="en-US" altLang="zh-TW" dirty="0" smtClean="0"/>
              <a:t>&lt;strong&gt;&lt;pre&gt; &lt;</a:t>
            </a:r>
            <a:r>
              <a:rPr lang="en-US" altLang="zh-TW" dirty="0" err="1" smtClean="0"/>
              <a:t>blockquote</a:t>
            </a:r>
            <a:r>
              <a:rPr lang="en-US" altLang="zh-TW" dirty="0" smtClean="0"/>
              <a:t>&gt;&lt;address&gt;…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2004732" y="4919383"/>
            <a:ext cx="3237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描述標題和段落的元素</a:t>
            </a:r>
            <a:endParaRPr lang="zh-TW" altLang="en-US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6628279" y="4919382"/>
            <a:ext cx="32373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algn="ctr">
              <a:defRPr sz="24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 smtClean="0"/>
              <a:t>提供額外的資訊，例如</a:t>
            </a:r>
            <a:r>
              <a:rPr lang="en-US" altLang="zh-TW" dirty="0" smtClean="0"/>
              <a:t>:</a:t>
            </a:r>
            <a:r>
              <a:rPr lang="zh-TW" altLang="en-US" dirty="0" smtClean="0"/>
              <a:t>強調文字 等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19603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</a:t>
            </a:r>
            <a:r>
              <a:rPr lang="en-US" altLang="zh-TW" dirty="0" smtClean="0"/>
              <a:t>3 HTML Formatting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685801" y="1514475"/>
            <a:ext cx="11134724" cy="4276726"/>
          </a:xfrm>
        </p:spPr>
        <p:txBody>
          <a:bodyPr>
            <a:normAutofit fontScale="92500" lnSpcReduction="10000"/>
          </a:bodyPr>
          <a:lstStyle/>
          <a:p>
            <a:r>
              <a:rPr lang="zh-TW" altLang="en-US" dirty="0"/>
              <a:t>延續前一個練習，網頁的標籤</a:t>
            </a:r>
            <a:r>
              <a:rPr lang="en-US" altLang="zh-TW" dirty="0"/>
              <a:t>(title)</a:t>
            </a:r>
            <a:r>
              <a:rPr lang="zh-TW" altLang="en-US" dirty="0"/>
              <a:t>顯示 </a:t>
            </a:r>
            <a:r>
              <a:rPr lang="en-US" altLang="zh-TW" b="0" dirty="0"/>
              <a:t>HTML Formatting</a:t>
            </a:r>
          </a:p>
          <a:p>
            <a:r>
              <a:rPr lang="zh-TW" altLang="en-US" dirty="0" smtClean="0"/>
              <a:t>網頁標題的部分，請設定置中顯示，並將標題加上底線</a:t>
            </a:r>
            <a:endParaRPr lang="en-US" altLang="zh-TW" dirty="0" smtClean="0"/>
          </a:p>
          <a:p>
            <a:r>
              <a:rPr lang="zh-TW" altLang="en-US" dirty="0" smtClean="0"/>
              <a:t>所有的人名的部分，請設定為  粗體 </a:t>
            </a:r>
            <a:r>
              <a:rPr lang="en-US" altLang="zh-TW" dirty="0" smtClean="0"/>
              <a:t>+</a:t>
            </a:r>
            <a:r>
              <a:rPr lang="zh-TW" altLang="en-US" dirty="0" smtClean="0"/>
              <a:t> 斜體</a:t>
            </a:r>
            <a:endParaRPr lang="en-US" altLang="zh-TW" dirty="0" smtClean="0"/>
          </a:p>
          <a:p>
            <a:r>
              <a:rPr lang="zh-TW" altLang="en-US" dirty="0" smtClean="0"/>
              <a:t>在標題下，顯示一條分隔線，其設定如下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高度 </a:t>
            </a:r>
            <a:r>
              <a:rPr lang="en-US" altLang="zh-TW" dirty="0" smtClean="0"/>
              <a:t>: 2</a:t>
            </a:r>
          </a:p>
          <a:p>
            <a:pPr lvl="1"/>
            <a:r>
              <a:rPr lang="zh-TW" altLang="en-US" dirty="0" smtClean="0"/>
              <a:t>寬度：</a:t>
            </a:r>
            <a:r>
              <a:rPr lang="en-US" altLang="zh-TW" b="0" dirty="0" smtClean="0"/>
              <a:t>85</a:t>
            </a:r>
            <a:r>
              <a:rPr lang="en-US" altLang="zh-TW" b="0" dirty="0"/>
              <a:t>% </a:t>
            </a:r>
            <a:endParaRPr lang="en-US" altLang="zh-TW" b="0" dirty="0" smtClean="0"/>
          </a:p>
          <a:p>
            <a:pPr lvl="1"/>
            <a:r>
              <a:rPr lang="zh-TW" altLang="en-US" b="0" dirty="0" smtClean="0"/>
              <a:t>顏色 ：</a:t>
            </a:r>
            <a:r>
              <a:rPr lang="en-US" altLang="zh-TW" b="0" dirty="0" smtClean="0"/>
              <a:t>#222222</a:t>
            </a:r>
          </a:p>
          <a:p>
            <a:pPr lvl="1"/>
            <a:r>
              <a:rPr lang="zh-TW" altLang="en-US" b="0" dirty="0" smtClean="0"/>
              <a:t>對齊：置中對其</a:t>
            </a:r>
            <a:endParaRPr lang="en-US" altLang="zh-TW" b="0" dirty="0" smtClean="0"/>
          </a:p>
          <a:p>
            <a:r>
              <a:rPr lang="zh-TW" altLang="en-US" dirty="0" smtClean="0"/>
              <a:t>在第一段文字當中有幾個註解文字</a:t>
            </a:r>
            <a:r>
              <a:rPr lang="en-US" altLang="zh-TW" dirty="0" smtClean="0"/>
              <a:t>[2] [3] [4] </a:t>
            </a:r>
            <a:r>
              <a:rPr lang="zh-TW" altLang="en-US" dirty="0" smtClean="0"/>
              <a:t>，請將些做以下的設定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設定為上標字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當滑鼠移到文字上時分別顯示 </a:t>
            </a:r>
            <a:r>
              <a:rPr lang="en-US" altLang="zh-TW" dirty="0" smtClean="0"/>
              <a:t>“</a:t>
            </a:r>
            <a:r>
              <a:rPr lang="zh-TW" altLang="en-US" dirty="0" smtClean="0"/>
              <a:t>註解 </a:t>
            </a:r>
            <a:r>
              <a:rPr lang="en-US" altLang="zh-TW" dirty="0"/>
              <a:t>2” “</a:t>
            </a:r>
            <a:r>
              <a:rPr lang="zh-TW" altLang="en-US" dirty="0"/>
              <a:t>註解 </a:t>
            </a:r>
            <a:r>
              <a:rPr lang="en-US" altLang="zh-TW" dirty="0" smtClean="0"/>
              <a:t>3” </a:t>
            </a:r>
            <a:r>
              <a:rPr lang="en-US" altLang="zh-TW" dirty="0"/>
              <a:t>“</a:t>
            </a:r>
            <a:r>
              <a:rPr lang="zh-TW" altLang="en-US" dirty="0"/>
              <a:t>註解 </a:t>
            </a:r>
            <a:r>
              <a:rPr lang="en-US" altLang="zh-TW" dirty="0" smtClean="0"/>
              <a:t>4” </a:t>
            </a:r>
            <a:r>
              <a:rPr lang="zh-TW" altLang="en-US" dirty="0" smtClean="0"/>
              <a:t>的文字</a:t>
            </a:r>
            <a:r>
              <a:rPr lang="en-US" altLang="zh-TW" dirty="0" smtClean="0"/>
              <a:t> 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5631E-267F-4B98-8711-015E167954BF}" type="slidenum">
              <a:rPr lang="zh-TW" altLang="en-US" smtClean="0"/>
              <a:t>40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9665191" y="6230408"/>
            <a:ext cx="2155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/>
              <a:t>H</a:t>
            </a:r>
            <a:r>
              <a:rPr lang="en-US" altLang="zh-TW" dirty="0" smtClean="0"/>
              <a:t>W</a:t>
            </a:r>
            <a:r>
              <a:rPr lang="en-US" altLang="zh-TW" dirty="0"/>
              <a:t>3</a:t>
            </a:r>
            <a:r>
              <a:rPr lang="zh-TW" altLang="en-US" dirty="0" smtClean="0"/>
              <a:t>_element</a:t>
            </a:r>
            <a:r>
              <a:rPr lang="en-US" altLang="zh-TW" dirty="0" smtClean="0"/>
              <a:t>3</a:t>
            </a:r>
            <a:r>
              <a:rPr lang="zh-TW" altLang="en-US" dirty="0" smtClean="0"/>
              <a:t>.html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74633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圖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2985" y="1230016"/>
            <a:ext cx="6557055" cy="5032897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</a:t>
            </a:r>
            <a:r>
              <a:rPr lang="en-US" altLang="zh-TW" dirty="0" smtClean="0"/>
              <a:t>3</a:t>
            </a:r>
            <a:r>
              <a:rPr lang="zh-TW" altLang="en-US" dirty="0" smtClean="0"/>
              <a:t> </a:t>
            </a:r>
            <a:r>
              <a:rPr lang="en-US" altLang="zh-TW" dirty="0"/>
              <a:t>HTML </a:t>
            </a:r>
            <a:r>
              <a:rPr lang="en-US" altLang="zh-TW" dirty="0" smtClean="0"/>
              <a:t>Formatting </a:t>
            </a:r>
            <a:r>
              <a:rPr lang="en-US" altLang="zh-TW" dirty="0"/>
              <a:t>-</a:t>
            </a:r>
            <a:r>
              <a:rPr lang="zh-TW" altLang="en-US" dirty="0"/>
              <a:t>完成畫面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5631E-267F-4B98-8711-015E167954BF}" type="slidenum">
              <a:rPr lang="zh-TW" altLang="en-US" smtClean="0"/>
              <a:t>41</a:t>
            </a:fld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5374944" y="2679309"/>
            <a:ext cx="564452" cy="230832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sz="900" dirty="0" smtClean="0"/>
              <a:t>註解 </a:t>
            </a:r>
            <a:r>
              <a:rPr lang="en-US" altLang="zh-TW" sz="900" dirty="0" smtClean="0"/>
              <a:t>2</a:t>
            </a:r>
            <a:endParaRPr lang="zh-TW" altLang="en-US" sz="900" dirty="0"/>
          </a:p>
        </p:txBody>
      </p:sp>
    </p:spTree>
    <p:extLst>
      <p:ext uri="{BB962C8B-B14F-4D97-AF65-F5344CB8AC3E}">
        <p14:creationId xmlns:p14="http://schemas.microsoft.com/office/powerpoint/2010/main" val="1342649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HTML Quotation and Citation Elements</a:t>
            </a:r>
            <a:br>
              <a:rPr lang="en-US" altLang="zh-TW" dirty="0"/>
            </a:br>
            <a:r>
              <a:rPr lang="zh-TW" altLang="en-US" dirty="0" smtClean="0"/>
              <a:t>語法標示 與格式化標籤</a:t>
            </a:r>
            <a:endParaRPr lang="zh-TW" altLang="en-US" dirty="0"/>
          </a:p>
        </p:txBody>
      </p:sp>
      <p:sp>
        <p:nvSpPr>
          <p:cNvPr id="6" name="文字版面配置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4294967295"/>
          </p:nvPr>
        </p:nvSpPr>
        <p:spPr>
          <a:xfrm>
            <a:off x="11641138" y="5870575"/>
            <a:ext cx="550862" cy="377825"/>
          </a:xfrm>
        </p:spPr>
        <p:txBody>
          <a:bodyPr/>
          <a:lstStyle/>
          <a:p>
            <a:fld id="{0F45631E-267F-4B98-8711-015E167954BF}" type="slidenum">
              <a:rPr lang="zh-TW" altLang="en-US" smtClean="0"/>
              <a:t>42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1917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0" dirty="0"/>
              <a:t>HTML Quotation and Citation </a:t>
            </a:r>
            <a:r>
              <a:rPr lang="en-US" altLang="zh-TW" b="0" dirty="0" smtClean="0"/>
              <a:t>Elements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這類的標籤多半是針對文字段落的定義</a:t>
            </a:r>
            <a:endParaRPr lang="en-US" altLang="zh-TW" dirty="0" smtClean="0"/>
          </a:p>
          <a:p>
            <a:r>
              <a:rPr lang="zh-TW" altLang="en-US" dirty="0" smtClean="0"/>
              <a:t>在目前的瀏覽器上，會針對這些特殊標籤，給予預設的文字樣式設定，例如：</a:t>
            </a:r>
            <a:r>
              <a:rPr lang="en-US" altLang="zh-TW" dirty="0" smtClean="0"/>
              <a:t>&lt;address&gt;</a:t>
            </a:r>
            <a:r>
              <a:rPr lang="zh-TW" altLang="en-US" dirty="0" smtClean="0"/>
              <a:t>、</a:t>
            </a:r>
            <a:r>
              <a:rPr lang="en-US" altLang="zh-TW" dirty="0" smtClean="0"/>
              <a:t>&lt;cite&gt; </a:t>
            </a:r>
            <a:r>
              <a:rPr lang="zh-TW" altLang="en-US" dirty="0" smtClean="0"/>
              <a:t>這類的文字，多半瀏覽器都會預設為斜體，省去另外設計的麻煩。</a:t>
            </a:r>
            <a:endParaRPr lang="en-US" altLang="zh-TW" dirty="0" smtClean="0"/>
          </a:p>
          <a:p>
            <a:r>
              <a:rPr lang="zh-TW" altLang="en-US" dirty="0"/>
              <a:t>這類的標籤，無法一一列表解釋，請參照</a:t>
            </a:r>
            <a:r>
              <a:rPr lang="en-US" altLang="zh-TW" dirty="0"/>
              <a:t>W3Cschool</a:t>
            </a:r>
            <a:r>
              <a:rPr lang="zh-TW" altLang="en-US" dirty="0"/>
              <a:t>上的</a:t>
            </a:r>
            <a:r>
              <a:rPr lang="en-US" altLang="zh-TW" dirty="0"/>
              <a:t>Quotation and Citation Elements</a:t>
            </a:r>
            <a:r>
              <a:rPr lang="zh-TW" altLang="en-US" dirty="0"/>
              <a:t>單元，進行深入了解</a:t>
            </a:r>
            <a:endParaRPr lang="en-US" altLang="zh-TW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5631E-267F-4B98-8711-015E167954BF}" type="slidenum">
              <a:rPr lang="zh-TW" altLang="en-US" smtClean="0"/>
              <a:t>43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5702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FFFF00"/>
                </a:solidFill>
              </a:rPr>
              <a:t>&lt;</a:t>
            </a:r>
            <a:r>
              <a:rPr lang="en-US" altLang="zh-TW" dirty="0" err="1">
                <a:solidFill>
                  <a:srgbClr val="FFFF00"/>
                </a:solidFill>
              </a:rPr>
              <a:t>blockquote</a:t>
            </a:r>
            <a:r>
              <a:rPr lang="en-US" altLang="zh-TW" dirty="0">
                <a:solidFill>
                  <a:srgbClr val="FFFF00"/>
                </a:solidFill>
              </a:rPr>
              <a:t>&gt; </a:t>
            </a:r>
            <a:r>
              <a:rPr lang="zh-TW" altLang="en-US" dirty="0" smtClean="0">
                <a:solidFill>
                  <a:srgbClr val="FFFF00"/>
                </a:solidFill>
              </a:rPr>
              <a:t>縮排</a:t>
            </a:r>
            <a:endParaRPr lang="zh-TW" altLang="en-US" dirty="0">
              <a:solidFill>
                <a:srgbClr val="FFFF00"/>
              </a:solidFill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709524" y="1145985"/>
            <a:ext cx="10131425" cy="4276726"/>
          </a:xfrm>
        </p:spPr>
        <p:txBody>
          <a:bodyPr/>
          <a:lstStyle/>
          <a:p>
            <a:pPr lvl="1"/>
            <a:r>
              <a:rPr lang="zh-TW" altLang="en-US" dirty="0" smtClean="0"/>
              <a:t>在網頁設計時，有時因文章的需求，須進行縮排的設定，讓文章好閱讀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5631E-267F-4B98-8711-015E167954BF}" type="slidenum">
              <a:rPr lang="zh-TW" altLang="en-US" smtClean="0"/>
              <a:t>44</a:t>
            </a:fld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9019" y="1927036"/>
            <a:ext cx="3343275" cy="349567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9310" y="1690545"/>
            <a:ext cx="4943475" cy="435292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9677850" y="6488668"/>
            <a:ext cx="25141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sample_blockquote.html</a:t>
            </a:r>
          </a:p>
        </p:txBody>
      </p:sp>
    </p:spTree>
    <p:extLst>
      <p:ext uri="{BB962C8B-B14F-4D97-AF65-F5344CB8AC3E}">
        <p14:creationId xmlns:p14="http://schemas.microsoft.com/office/powerpoint/2010/main" val="199230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&lt;q&gt;</a:t>
            </a:r>
            <a:r>
              <a:rPr lang="zh-TW" altLang="en-US" dirty="0" smtClean="0"/>
              <a:t> 加上</a:t>
            </a:r>
            <a:r>
              <a:rPr lang="en-US" altLang="zh-TW" dirty="0" smtClean="0"/>
              <a:t>” </a:t>
            </a:r>
            <a:r>
              <a:rPr lang="zh-TW" altLang="en-US" dirty="0" smtClean="0"/>
              <a:t>符號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41956" y="1075268"/>
            <a:ext cx="10131425" cy="4276726"/>
          </a:xfrm>
        </p:spPr>
        <p:txBody>
          <a:bodyPr/>
          <a:lstStyle/>
          <a:p>
            <a:r>
              <a:rPr lang="zh-TW" altLang="en-US" dirty="0" smtClean="0"/>
              <a:t>在文章當中，若想要為文字加上</a:t>
            </a:r>
            <a:r>
              <a:rPr lang="en-US" altLang="zh-TW" dirty="0" smtClean="0"/>
              <a:t>” </a:t>
            </a:r>
            <a:r>
              <a:rPr lang="zh-TW" altLang="en-US" dirty="0" smtClean="0"/>
              <a:t>符號，則可應用 </a:t>
            </a:r>
            <a:r>
              <a:rPr lang="en-US" altLang="zh-TW" dirty="0" smtClean="0"/>
              <a:t>&lt;q&gt; </a:t>
            </a:r>
            <a:r>
              <a:rPr lang="zh-TW" altLang="en-US" dirty="0" smtClean="0"/>
              <a:t>標籤進行標註</a:t>
            </a:r>
            <a:endParaRPr lang="en-US" altLang="zh-TW" dirty="0" smtClean="0"/>
          </a:p>
          <a:p>
            <a:r>
              <a:rPr lang="zh-TW" altLang="en-US" dirty="0" smtClean="0"/>
              <a:t>但由於瀏覽器支援的關係，在某些版本的</a:t>
            </a:r>
            <a:r>
              <a:rPr lang="en-US" altLang="zh-TW" dirty="0" smtClean="0"/>
              <a:t>IE</a:t>
            </a:r>
            <a:r>
              <a:rPr lang="zh-TW" altLang="en-US" dirty="0" smtClean="0"/>
              <a:t>當中，無法正常顯示，因此建議除非必要，請不要隨便使用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5631E-267F-4B98-8711-015E167954BF}" type="slidenum">
              <a:rPr lang="zh-TW" altLang="en-US" smtClean="0"/>
              <a:t>45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2871" y="2440571"/>
            <a:ext cx="4000500" cy="3571875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2270" y="2419160"/>
            <a:ext cx="4656206" cy="343730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0603616" y="6488668"/>
            <a:ext cx="15883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sample_q.html</a:t>
            </a:r>
          </a:p>
        </p:txBody>
      </p:sp>
    </p:spTree>
    <p:extLst>
      <p:ext uri="{BB962C8B-B14F-4D97-AF65-F5344CB8AC3E}">
        <p14:creationId xmlns:p14="http://schemas.microsoft.com/office/powerpoint/2010/main" val="3640693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&lt;</a:t>
            </a:r>
            <a:r>
              <a:rPr lang="en-US" altLang="zh-TW" dirty="0" err="1" smtClean="0"/>
              <a:t>abbr</a:t>
            </a:r>
            <a:r>
              <a:rPr lang="en-US" altLang="zh-TW" dirty="0" smtClean="0"/>
              <a:t>&gt;</a:t>
            </a:r>
            <a:r>
              <a:rPr lang="zh-TW" altLang="en-US" dirty="0" smtClean="0"/>
              <a:t> 定義縮寫文字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85801" y="1152809"/>
            <a:ext cx="10131425" cy="4276726"/>
          </a:xfrm>
        </p:spPr>
        <p:txBody>
          <a:bodyPr/>
          <a:lstStyle/>
          <a:p>
            <a:r>
              <a:rPr lang="zh-TW" altLang="en-US" dirty="0" smtClean="0"/>
              <a:t>此標籤為標示此段文字為縮寫</a:t>
            </a:r>
            <a:endParaRPr lang="en-US" altLang="zh-TW" dirty="0" smtClean="0"/>
          </a:p>
          <a:p>
            <a:r>
              <a:rPr lang="zh-TW" altLang="en-US" dirty="0" smtClean="0"/>
              <a:t>需搭配</a:t>
            </a:r>
            <a:r>
              <a:rPr lang="en-US" altLang="zh-TW" dirty="0" smtClean="0"/>
              <a:t>”title” </a:t>
            </a:r>
            <a:r>
              <a:rPr lang="zh-TW" altLang="en-US" dirty="0" smtClean="0"/>
              <a:t>屬性，將縮寫的全文寫在標籤當中，在網頁當中，當滑鼠移動到標籤上時，即可顯示其全文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5631E-267F-4B98-8711-015E167954BF}" type="slidenum">
              <a:rPr lang="zh-TW" altLang="en-US" smtClean="0"/>
              <a:t>46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2377" y="3759874"/>
            <a:ext cx="6435969" cy="184956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1" y="2450134"/>
            <a:ext cx="10580810" cy="1129841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0314242" y="6462033"/>
            <a:ext cx="18777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/>
              <a:t>sample_abbr.html</a:t>
            </a:r>
          </a:p>
        </p:txBody>
      </p:sp>
    </p:spTree>
    <p:extLst>
      <p:ext uri="{BB962C8B-B14F-4D97-AF65-F5344CB8AC3E}">
        <p14:creationId xmlns:p14="http://schemas.microsoft.com/office/powerpoint/2010/main" val="486711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&lt;address</a:t>
            </a:r>
            <a:r>
              <a:rPr lang="en-US" altLang="zh-TW" dirty="0"/>
              <a:t>&gt;</a:t>
            </a:r>
            <a:r>
              <a:rPr lang="zh-TW" altLang="en-US" dirty="0" smtClean="0"/>
              <a:t>元素</a:t>
            </a:r>
            <a:endParaRPr lang="zh-TW" altLang="en-US" dirty="0"/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23888" lvl="4" indent="-268288"/>
            <a:r>
              <a:rPr lang="zh-TW" altLang="en-US" sz="1800" b="1" dirty="0" smtClean="0"/>
              <a:t>一般</a:t>
            </a:r>
            <a:r>
              <a:rPr lang="en-US" altLang="zh-TW" sz="1800" b="1" dirty="0" smtClean="0"/>
              <a:t>address</a:t>
            </a:r>
            <a:r>
              <a:rPr lang="zh-TW" altLang="en-US" sz="1800" b="1" dirty="0" smtClean="0"/>
              <a:t>多半是放作者的聯絡資料</a:t>
            </a:r>
            <a:endParaRPr lang="en-US" altLang="zh-TW" sz="1800" b="1" dirty="0" smtClean="0"/>
          </a:p>
          <a:p>
            <a:pPr marL="623888" lvl="4" indent="-268288"/>
            <a:r>
              <a:rPr lang="zh-TW" altLang="en-US" sz="1800" dirty="0" smtClean="0"/>
              <a:t>當瀏覽器看到 </a:t>
            </a:r>
            <a:r>
              <a:rPr lang="en-US" altLang="zh-TW" sz="1800" dirty="0" smtClean="0"/>
              <a:t>address </a:t>
            </a:r>
            <a:r>
              <a:rPr lang="zh-TW" altLang="en-US" sz="1800" dirty="0" smtClean="0"/>
              <a:t>元素時，多半會將其設為</a:t>
            </a:r>
            <a:r>
              <a:rPr lang="zh-TW" altLang="en-US" sz="1800" dirty="0"/>
              <a:t>斜體</a:t>
            </a:r>
            <a:endParaRPr lang="en-US" altLang="zh-TW" sz="1800" b="1" dirty="0" smtClean="0"/>
          </a:p>
          <a:p>
            <a:pPr marL="623888" lvl="4" indent="-268288"/>
            <a:r>
              <a:rPr lang="zh-TW" altLang="en-US" sz="1800" b="1" dirty="0" smtClean="0"/>
              <a:t>下面是一個例子，它是使用 </a:t>
            </a:r>
            <a:r>
              <a:rPr lang="en-US" altLang="zh-TW" sz="1800" b="1" dirty="0" smtClean="0"/>
              <a:t>&lt;address&gt; </a:t>
            </a:r>
            <a:r>
              <a:rPr lang="zh-TW" altLang="en-US" sz="1800" b="1" dirty="0" smtClean="0"/>
              <a:t>元素標示聯絡資訊。</a:t>
            </a:r>
            <a:endParaRPr lang="zh-TW" altLang="en-US" sz="1800" b="1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5631E-267F-4B98-8711-015E167954BF}" type="slidenum">
              <a:rPr lang="zh-TW" altLang="en-US" smtClean="0"/>
              <a:t>47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5140" y="3383960"/>
            <a:ext cx="7324725" cy="130492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4051" y="4554243"/>
            <a:ext cx="2543175" cy="13716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9999092" y="6488668"/>
            <a:ext cx="21929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sample_address.html</a:t>
            </a:r>
          </a:p>
        </p:txBody>
      </p:sp>
    </p:spTree>
    <p:extLst>
      <p:ext uri="{BB962C8B-B14F-4D97-AF65-F5344CB8AC3E}">
        <p14:creationId xmlns:p14="http://schemas.microsoft.com/office/powerpoint/2010/main" val="165554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&lt;cite&gt;</a:t>
            </a:r>
            <a:r>
              <a:rPr lang="zh-TW" altLang="en-US" dirty="0" smtClean="0"/>
              <a:t>標示引用或參照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可將該段落文字標示為參照來源，多半是用在書籍、電影或論文</a:t>
            </a:r>
            <a:endParaRPr lang="en-US" altLang="zh-TW" dirty="0" smtClean="0"/>
          </a:p>
          <a:p>
            <a:r>
              <a:rPr lang="zh-TW" altLang="en-US" dirty="0" smtClean="0"/>
              <a:t>瀏覽器會將這類標籤的文字，預設為斜體，省去設計者另外設計標籤的麻煩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5631E-267F-4B98-8711-015E167954BF}" type="slidenum">
              <a:rPr lang="zh-TW" altLang="en-US" smtClean="0"/>
              <a:t>48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985" y="2455816"/>
            <a:ext cx="6823259" cy="2672443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3398" y="4813255"/>
            <a:ext cx="4410328" cy="1908266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4121332" y="3581174"/>
            <a:ext cx="3526971" cy="77724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7702406" y="5520418"/>
            <a:ext cx="1574075" cy="1034369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接點 9"/>
          <p:cNvCxnSpPr/>
          <p:nvPr/>
        </p:nvCxnSpPr>
        <p:spPr>
          <a:xfrm>
            <a:off x="6167521" y="4342585"/>
            <a:ext cx="1534885" cy="117783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10384902" y="6469317"/>
            <a:ext cx="18070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sample_cite.html</a:t>
            </a:r>
          </a:p>
        </p:txBody>
      </p:sp>
    </p:spTree>
    <p:extLst>
      <p:ext uri="{BB962C8B-B14F-4D97-AF65-F5344CB8AC3E}">
        <p14:creationId xmlns:p14="http://schemas.microsoft.com/office/powerpoint/2010/main" val="929701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&lt;</a:t>
            </a:r>
            <a:r>
              <a:rPr lang="en-US" altLang="zh-TW" dirty="0"/>
              <a:t>time&gt;</a:t>
            </a:r>
            <a:r>
              <a:rPr lang="zh-TW" altLang="en-US" dirty="0"/>
              <a:t>元素</a:t>
            </a:r>
            <a:r>
              <a:rPr lang="en-US" altLang="zh-TW" dirty="0"/>
              <a:t>(</a:t>
            </a:r>
            <a:r>
              <a:rPr lang="zh-TW" altLang="en-US" dirty="0"/>
              <a:t>日期時間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zh-TW" dirty="0" smtClean="0"/>
              <a:t>&lt;time&gt; </a:t>
            </a:r>
            <a:r>
              <a:rPr lang="zh-TW" altLang="en-US" dirty="0" smtClean="0"/>
              <a:t>元素是</a:t>
            </a:r>
            <a:r>
              <a:rPr lang="en-US" altLang="zh-TW" dirty="0" smtClean="0"/>
              <a:t>HTML 5 </a:t>
            </a:r>
            <a:r>
              <a:rPr lang="zh-TW" altLang="en-US" dirty="0" smtClean="0"/>
              <a:t>新增的元素，用來標示日期時間</a:t>
            </a:r>
            <a:r>
              <a:rPr lang="en-US" altLang="zh-TW" dirty="0" smtClean="0"/>
              <a:t>(</a:t>
            </a:r>
            <a:r>
              <a:rPr lang="zh-TW" altLang="en-US" dirty="0" smtClean="0"/>
              <a:t>非自動產生的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，例如：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5631E-267F-4B98-8711-015E167954BF}" type="slidenum">
              <a:rPr lang="zh-TW" altLang="en-US" smtClean="0"/>
              <a:t>49</a:t>
            </a:fld>
            <a:endParaRPr lang="zh-TW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96080" y="2376799"/>
            <a:ext cx="7953773" cy="357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96080" y="3140239"/>
            <a:ext cx="7953773" cy="357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96080" y="3903679"/>
            <a:ext cx="7953773" cy="3419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09260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圖片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4522" y="3739598"/>
            <a:ext cx="3847147" cy="2356884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>
                <a:solidFill>
                  <a:srgbClr val="FFFF00"/>
                </a:solidFill>
              </a:rPr>
              <a:t>HTML </a:t>
            </a:r>
            <a:r>
              <a:rPr lang="zh-TW" altLang="en-US" sz="4000" dirty="0" smtClean="0">
                <a:solidFill>
                  <a:srgbClr val="FFFF00"/>
                </a:solidFill>
              </a:rPr>
              <a:t>標簽編寫注意事項</a:t>
            </a:r>
            <a:endParaRPr lang="zh-TW" altLang="en-US" dirty="0">
              <a:solidFill>
                <a:srgbClr val="FFFF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12642" y="1075268"/>
            <a:ext cx="9655371" cy="4385006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HTML</a:t>
            </a:r>
            <a:r>
              <a:rPr lang="zh-TW" altLang="en-US" sz="2000" dirty="0" smtClean="0"/>
              <a:t>標籤除了單獨使用外，可同時使用多個串接使用</a:t>
            </a:r>
            <a:endParaRPr lang="en-US" altLang="zh-TW" sz="2000" dirty="0" smtClean="0"/>
          </a:p>
          <a:p>
            <a:pPr marL="0" indent="0">
              <a:buNone/>
            </a:pPr>
            <a:endParaRPr lang="en-US" altLang="zh-TW" sz="2000" dirty="0" smtClean="0"/>
          </a:p>
          <a:p>
            <a:pPr marL="0" indent="0">
              <a:buNone/>
            </a:pPr>
            <a:endParaRPr lang="en-US" altLang="zh-TW" sz="2000" dirty="0" smtClean="0"/>
          </a:p>
          <a:p>
            <a:r>
              <a:rPr lang="zh-TW" altLang="en-US" sz="2000" dirty="0" smtClean="0"/>
              <a:t>效果呈現以標籤開始跟結束的區塊為主，切記</a:t>
            </a:r>
            <a:r>
              <a:rPr lang="zh-TW" altLang="en-US" sz="2800" dirty="0" smtClean="0">
                <a:solidFill>
                  <a:srgbClr val="FF0000"/>
                </a:solidFill>
              </a:rPr>
              <a:t>一定要有始有終</a:t>
            </a:r>
            <a:r>
              <a:rPr lang="en-US" altLang="zh-TW" dirty="0"/>
              <a:t>(</a:t>
            </a:r>
            <a:r>
              <a:rPr lang="zh-TW" altLang="en-US" dirty="0"/>
              <a:t>有開始</a:t>
            </a:r>
            <a:r>
              <a:rPr lang="zh-TW" altLang="en-US" sz="2000" dirty="0" smtClean="0"/>
              <a:t>標籤就有結束標籤</a:t>
            </a:r>
            <a:r>
              <a:rPr lang="en-US" altLang="zh-TW" sz="2000" dirty="0" smtClean="0"/>
              <a:t>)</a:t>
            </a:r>
            <a:endParaRPr lang="en-US" altLang="zh-TW" sz="2000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TW" dirty="0"/>
          </a:p>
          <a:p>
            <a:endParaRPr lang="en-US" altLang="zh-TW" sz="2000" dirty="0" smtClean="0"/>
          </a:p>
          <a:p>
            <a:endParaRPr lang="zh-TW" altLang="en-US" sz="2000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5631E-267F-4B98-8711-015E167954BF}" type="slidenum">
              <a:rPr lang="zh-TW" altLang="en-US" smtClean="0"/>
              <a:t>5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4987" y="1546316"/>
            <a:ext cx="4924425" cy="80010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72084" y="2907027"/>
            <a:ext cx="2228850" cy="590550"/>
          </a:xfrm>
          <a:prstGeom prst="rect">
            <a:avLst/>
          </a:prstGeom>
        </p:spPr>
      </p:pic>
      <p:grpSp>
        <p:nvGrpSpPr>
          <p:cNvPr id="14" name="群組 13"/>
          <p:cNvGrpSpPr/>
          <p:nvPr/>
        </p:nvGrpSpPr>
        <p:grpSpPr>
          <a:xfrm>
            <a:off x="6047717" y="6012208"/>
            <a:ext cx="1837740" cy="742586"/>
            <a:chOff x="6091711" y="5576670"/>
            <a:chExt cx="1789234" cy="742586"/>
          </a:xfrm>
        </p:grpSpPr>
        <p:cxnSp>
          <p:nvCxnSpPr>
            <p:cNvPr id="12" name="直線單箭頭接點 11"/>
            <p:cNvCxnSpPr>
              <a:stCxn id="13" idx="0"/>
            </p:cNvCxnSpPr>
            <p:nvPr/>
          </p:nvCxnSpPr>
          <p:spPr>
            <a:xfrm flipV="1">
              <a:off x="6986328" y="5576670"/>
              <a:ext cx="593773" cy="40403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13" name="文字方塊 12"/>
            <p:cNvSpPr txBox="1"/>
            <p:nvPr/>
          </p:nvSpPr>
          <p:spPr>
            <a:xfrm>
              <a:off x="6091711" y="5980702"/>
              <a:ext cx="1789234" cy="338554"/>
            </a:xfrm>
            <a:prstGeom prst="rect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zh-TW" altLang="en-US" sz="1600" b="1" dirty="0" smtClean="0">
                  <a:solidFill>
                    <a:schemeClr val="tx1"/>
                  </a:solidFill>
                </a:rPr>
                <a:t>沒有</a:t>
              </a:r>
              <a:r>
                <a:rPr lang="en-US" altLang="zh-TW" sz="1600" b="1" dirty="0" smtClean="0">
                  <a:solidFill>
                    <a:schemeClr val="tx1"/>
                  </a:solidFill>
                </a:rPr>
                <a:t>Close  </a:t>
              </a:r>
              <a:r>
                <a:rPr lang="zh-TW" altLang="en-US" sz="1600" b="1" dirty="0" smtClean="0">
                  <a:solidFill>
                    <a:schemeClr val="tx1"/>
                  </a:solidFill>
                </a:rPr>
                <a:t>標籤</a:t>
              </a:r>
              <a:endParaRPr lang="zh-TW" altLang="en-US" sz="1600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6" name="直線單箭頭接點 15"/>
          <p:cNvCxnSpPr>
            <a:stCxn id="17" idx="2"/>
          </p:cNvCxnSpPr>
          <p:nvPr/>
        </p:nvCxnSpPr>
        <p:spPr>
          <a:xfrm flipH="1">
            <a:off x="9965323" y="3651465"/>
            <a:ext cx="930798" cy="542648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7" name="文字方塊 16"/>
          <p:cNvSpPr txBox="1"/>
          <p:nvPr/>
        </p:nvSpPr>
        <p:spPr>
          <a:xfrm>
            <a:off x="10097881" y="3312911"/>
            <a:ext cx="1596479" cy="33855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TW" altLang="en-US" sz="1600" b="1" dirty="0" smtClean="0">
                <a:solidFill>
                  <a:schemeClr val="tx1"/>
                </a:solidFill>
              </a:rPr>
              <a:t>有</a:t>
            </a:r>
            <a:r>
              <a:rPr lang="en-US" altLang="zh-TW" sz="1600" b="1" dirty="0" smtClean="0">
                <a:solidFill>
                  <a:schemeClr val="tx1"/>
                </a:solidFill>
              </a:rPr>
              <a:t>Close  </a:t>
            </a:r>
            <a:r>
              <a:rPr lang="zh-TW" altLang="en-US" sz="1600" b="1" dirty="0" smtClean="0">
                <a:solidFill>
                  <a:schemeClr val="tx1"/>
                </a:solidFill>
              </a:rPr>
              <a:t>標籤</a:t>
            </a:r>
            <a:endParaRPr lang="zh-TW" altLang="en-US" sz="1600" b="1" dirty="0">
              <a:solidFill>
                <a:schemeClr val="tx1"/>
              </a:solidFill>
            </a:endParaRPr>
          </a:p>
        </p:txBody>
      </p:sp>
      <p:pic>
        <p:nvPicPr>
          <p:cNvPr id="31" name="圖片 3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5151" y="3849082"/>
            <a:ext cx="5879067" cy="224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520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solidFill>
                  <a:srgbClr val="FFFF00"/>
                </a:solidFill>
              </a:rPr>
              <a:t>練習</a:t>
            </a:r>
            <a:r>
              <a:rPr lang="en-US" altLang="zh-TW" dirty="0" smtClean="0">
                <a:solidFill>
                  <a:srgbClr val="FFFF00"/>
                </a:solidFill>
              </a:rPr>
              <a:t>4 </a:t>
            </a:r>
            <a:r>
              <a:rPr lang="en-US" altLang="zh-TW" dirty="0">
                <a:solidFill>
                  <a:srgbClr val="FFFF00"/>
                </a:solidFill>
              </a:rPr>
              <a:t>HTML Quotation and Citation Elements</a:t>
            </a:r>
            <a:endParaRPr lang="zh-TW" altLang="en-US" dirty="0">
              <a:solidFill>
                <a:srgbClr val="FFFF00"/>
              </a:solidFill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685801" y="1514475"/>
            <a:ext cx="11134724" cy="4276726"/>
          </a:xfrm>
        </p:spPr>
        <p:txBody>
          <a:bodyPr>
            <a:normAutofit/>
          </a:bodyPr>
          <a:lstStyle/>
          <a:p>
            <a:r>
              <a:rPr lang="zh-TW" altLang="en-US" dirty="0"/>
              <a:t>延續前一個練習，網頁的標籤</a:t>
            </a:r>
            <a:r>
              <a:rPr lang="en-US" altLang="zh-TW" dirty="0"/>
              <a:t>(title</a:t>
            </a:r>
            <a:r>
              <a:rPr lang="en-US" altLang="zh-TW" dirty="0" smtClean="0"/>
              <a:t>)</a:t>
            </a:r>
            <a:r>
              <a:rPr lang="en-US" altLang="zh-TW" dirty="0"/>
              <a:t> HTML Quotation and Citation </a:t>
            </a:r>
            <a:r>
              <a:rPr lang="en-US" altLang="zh-TW" dirty="0" smtClean="0"/>
              <a:t>Elements</a:t>
            </a:r>
          </a:p>
          <a:p>
            <a:r>
              <a:rPr lang="zh-TW" altLang="en-US" dirty="0" smtClean="0"/>
              <a:t>請將每個</a:t>
            </a:r>
            <a:r>
              <a:rPr lang="en-US" altLang="zh-TW" dirty="0" smtClean="0"/>
              <a:t>Section</a:t>
            </a:r>
            <a:r>
              <a:rPr lang="zh-TW" altLang="en-US" dirty="0" smtClean="0"/>
              <a:t>的內文部分，進行縮排設定</a:t>
            </a:r>
            <a:endParaRPr lang="en-US" altLang="zh-TW" dirty="0" smtClean="0"/>
          </a:p>
          <a:p>
            <a:r>
              <a:rPr lang="zh-TW" altLang="en-US" dirty="0" smtClean="0"/>
              <a:t>請將劇名的部分加上標籤標示</a:t>
            </a:r>
            <a:endParaRPr lang="en-US" altLang="zh-TW" dirty="0" smtClean="0"/>
          </a:p>
          <a:p>
            <a:r>
              <a:rPr lang="zh-TW" altLang="en-US" dirty="0" smtClean="0"/>
              <a:t>在</a:t>
            </a:r>
            <a:r>
              <a:rPr lang="en-US" altLang="zh-TW" dirty="0" smtClean="0"/>
              <a:t>footer</a:t>
            </a:r>
            <a:r>
              <a:rPr lang="zh-TW" altLang="en-US" dirty="0" smtClean="0"/>
              <a:t>當中，新增導演、編劇的資訊，並將整個</a:t>
            </a:r>
            <a:r>
              <a:rPr lang="en-US" altLang="zh-TW" dirty="0" smtClean="0"/>
              <a:t>footer </a:t>
            </a:r>
            <a:r>
              <a:rPr lang="zh-TW" altLang="en-US" dirty="0" smtClean="0"/>
              <a:t>的資料定義為</a:t>
            </a:r>
            <a:r>
              <a:rPr lang="en-US" altLang="zh-TW" dirty="0" smtClean="0"/>
              <a:t>address</a:t>
            </a:r>
            <a:r>
              <a:rPr lang="zh-TW" altLang="en-US" dirty="0" smtClean="0"/>
              <a:t>的標籤資訊</a:t>
            </a:r>
            <a:endParaRPr lang="en-US" altLang="zh-TW" dirty="0" smtClean="0"/>
          </a:p>
          <a:p>
            <a:r>
              <a:rPr lang="zh-TW" altLang="en-US" dirty="0" smtClean="0"/>
              <a:t>請將導演跟編劇的資訊，文字顏色改為藍</a:t>
            </a:r>
            <a:r>
              <a:rPr lang="zh-TW" altLang="en-US" dirty="0"/>
              <a:t>色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5631E-267F-4B98-8711-015E167954BF}" type="slidenum">
              <a:rPr lang="zh-TW" altLang="en-US" smtClean="0"/>
              <a:t>50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9665191" y="6230408"/>
            <a:ext cx="2155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/>
              <a:t>H</a:t>
            </a:r>
            <a:r>
              <a:rPr lang="en-US" altLang="zh-TW" dirty="0" smtClean="0"/>
              <a:t>W4</a:t>
            </a:r>
            <a:r>
              <a:rPr lang="zh-TW" altLang="en-US" dirty="0" smtClean="0"/>
              <a:t>_element</a:t>
            </a:r>
            <a:r>
              <a:rPr lang="en-US" altLang="zh-TW" dirty="0" smtClean="0"/>
              <a:t>4</a:t>
            </a:r>
            <a:r>
              <a:rPr lang="zh-TW" altLang="en-US" dirty="0" smtClean="0"/>
              <a:t>.html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06967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 smtClean="0">
                <a:solidFill>
                  <a:srgbClr val="FFFF00"/>
                </a:solidFill>
              </a:rPr>
              <a:t>練習</a:t>
            </a:r>
            <a:r>
              <a:rPr lang="en-US" altLang="zh-TW" dirty="0" smtClean="0">
                <a:solidFill>
                  <a:srgbClr val="FFFF00"/>
                </a:solidFill>
              </a:rPr>
              <a:t>4 </a:t>
            </a:r>
            <a:r>
              <a:rPr lang="en-US" altLang="zh-TW" dirty="0">
                <a:solidFill>
                  <a:srgbClr val="FFFF00"/>
                </a:solidFill>
              </a:rPr>
              <a:t>HTML Quotation and Citation Elements</a:t>
            </a:r>
            <a:r>
              <a:rPr lang="en-US" altLang="zh-TW" dirty="0" smtClean="0">
                <a:solidFill>
                  <a:srgbClr val="FFFF00"/>
                </a:solidFill>
              </a:rPr>
              <a:t>-</a:t>
            </a:r>
            <a:r>
              <a:rPr lang="zh-TW" altLang="en-US" dirty="0">
                <a:solidFill>
                  <a:srgbClr val="FFFF00"/>
                </a:solidFill>
              </a:rPr>
              <a:t>完成畫面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5631E-267F-4B98-8711-015E167954BF}" type="slidenum">
              <a:rPr lang="zh-TW" altLang="en-US" smtClean="0"/>
              <a:t>51</a:t>
            </a:fld>
            <a:endParaRPr lang="zh-TW" altLang="en-US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3362" y="1075268"/>
            <a:ext cx="6276295" cy="4976766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9665191" y="6230408"/>
            <a:ext cx="2155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/>
              <a:t>H</a:t>
            </a:r>
            <a:r>
              <a:rPr lang="en-US" altLang="zh-TW" dirty="0" smtClean="0"/>
              <a:t>W4</a:t>
            </a:r>
            <a:r>
              <a:rPr lang="zh-TW" altLang="en-US" dirty="0" smtClean="0"/>
              <a:t>_element</a:t>
            </a:r>
            <a:r>
              <a:rPr lang="en-US" altLang="zh-TW" dirty="0" smtClean="0"/>
              <a:t>4</a:t>
            </a:r>
            <a:r>
              <a:rPr lang="zh-TW" altLang="en-US" dirty="0" smtClean="0"/>
              <a:t>.html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97848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HTML </a:t>
            </a:r>
            <a:r>
              <a:rPr lang="zh-TW" altLang="en-US" b="1" dirty="0"/>
              <a:t>文件中</a:t>
            </a:r>
            <a:r>
              <a:rPr lang="zh-TW" altLang="en-US" b="1" dirty="0" smtClean="0"/>
              <a:t>顯示特殊字元</a:t>
            </a:r>
            <a:r>
              <a:rPr lang="zh-TW" altLang="en-US" b="1" dirty="0"/>
              <a:t>符號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2069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跳脫字元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1104293" y="1700643"/>
            <a:ext cx="8946541" cy="4195481"/>
          </a:xfrm>
        </p:spPr>
        <p:txBody>
          <a:bodyPr/>
          <a:lstStyle/>
          <a:p>
            <a:r>
              <a:rPr lang="zh-TW" altLang="en-US" dirty="0" smtClean="0"/>
              <a:t>請各位同學，請你花三分鐘的時間，寫出以下的網頁</a:t>
            </a:r>
            <a:r>
              <a:rPr lang="en-US" altLang="zh-TW" dirty="0" smtClean="0"/>
              <a:t>:</a:t>
            </a: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6713" y="3041145"/>
            <a:ext cx="5981700" cy="1514475"/>
          </a:xfrm>
          <a:prstGeom prst="rect">
            <a:avLst/>
          </a:prstGeom>
        </p:spPr>
      </p:pic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5631E-267F-4B98-8711-015E167954BF}" type="slidenum">
              <a:rPr lang="zh-TW" altLang="en-US" smtClean="0"/>
              <a:t>53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9127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跳脫字元</a:t>
            </a:r>
          </a:p>
        </p:txBody>
      </p:sp>
      <p:sp>
        <p:nvSpPr>
          <p:cNvPr id="6" name="內容版面配置區 4"/>
          <p:cNvSpPr txBox="1">
            <a:spLocks/>
          </p:cNvSpPr>
          <p:nvPr/>
        </p:nvSpPr>
        <p:spPr>
          <a:xfrm>
            <a:off x="1104293" y="1546336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zh-TW" altLang="en-US" dirty="0" smtClean="0"/>
              <a:t>你現在顯示的是哪一種網頁呢</a:t>
            </a:r>
            <a:r>
              <a:rPr lang="en-US" altLang="zh-TW" dirty="0" smtClean="0"/>
              <a:t>?</a:t>
            </a:r>
          </a:p>
        </p:txBody>
      </p:sp>
      <p:pic>
        <p:nvPicPr>
          <p:cNvPr id="10" name="內容版面配置區 9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0258" y="4179717"/>
            <a:ext cx="5191125" cy="1562100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6395" y="2129601"/>
            <a:ext cx="5981700" cy="1514475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6456" y="4217817"/>
            <a:ext cx="4924425" cy="1524000"/>
          </a:xfrm>
          <a:prstGeom prst="rect">
            <a:avLst/>
          </a:prstGeom>
        </p:spPr>
      </p:pic>
      <p:sp>
        <p:nvSpPr>
          <p:cNvPr id="12" name="橢圓 11"/>
          <p:cNvSpPr/>
          <p:nvPr/>
        </p:nvSpPr>
        <p:spPr>
          <a:xfrm>
            <a:off x="8206291" y="2492569"/>
            <a:ext cx="334536" cy="32338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1</a:t>
            </a:r>
            <a:endParaRPr lang="zh-TW" altLang="en-US" b="1" dirty="0"/>
          </a:p>
        </p:txBody>
      </p:sp>
      <p:sp>
        <p:nvSpPr>
          <p:cNvPr id="13" name="橢圓 12"/>
          <p:cNvSpPr/>
          <p:nvPr/>
        </p:nvSpPr>
        <p:spPr>
          <a:xfrm>
            <a:off x="5577563" y="5192751"/>
            <a:ext cx="334536" cy="32338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2</a:t>
            </a:r>
            <a:endParaRPr lang="zh-TW" altLang="en-US" b="1" dirty="0"/>
          </a:p>
        </p:txBody>
      </p:sp>
      <p:sp>
        <p:nvSpPr>
          <p:cNvPr id="14" name="橢圓 13"/>
          <p:cNvSpPr/>
          <p:nvPr/>
        </p:nvSpPr>
        <p:spPr>
          <a:xfrm>
            <a:off x="8540827" y="5031058"/>
            <a:ext cx="334536" cy="32338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3</a:t>
            </a:r>
            <a:endParaRPr lang="zh-TW" altLang="en-US" b="1" dirty="0"/>
          </a:p>
        </p:txBody>
      </p:sp>
      <p:sp>
        <p:nvSpPr>
          <p:cNvPr id="3" name="矩形 2"/>
          <p:cNvSpPr/>
          <p:nvPr/>
        </p:nvSpPr>
        <p:spPr>
          <a:xfrm>
            <a:off x="2154088" y="5741817"/>
            <a:ext cx="31935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/>
              <a:t>sample_htmlEntities_none.html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7750703" y="5786546"/>
            <a:ext cx="33959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/>
              <a:t>sample</a:t>
            </a:r>
            <a:r>
              <a:rPr lang="zh-TW" altLang="en-US" dirty="0"/>
              <a:t>_htmlEntities_none2.html</a:t>
            </a:r>
          </a:p>
        </p:txBody>
      </p:sp>
      <p:sp>
        <p:nvSpPr>
          <p:cNvPr id="15" name="矩形 14"/>
          <p:cNvSpPr/>
          <p:nvPr/>
        </p:nvSpPr>
        <p:spPr>
          <a:xfrm>
            <a:off x="4053548" y="3663819"/>
            <a:ext cx="25972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/>
              <a:t>sample_htmlEntities.html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5631E-267F-4B98-8711-015E167954BF}" type="slidenum">
              <a:rPr lang="zh-TW" altLang="en-US" smtClean="0"/>
              <a:t>54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0534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跳脫字元</a:t>
            </a:r>
            <a:endParaRPr lang="zh-TW" altLang="en-US" dirty="0"/>
          </a:p>
        </p:txBody>
      </p:sp>
      <p:sp>
        <p:nvSpPr>
          <p:cNvPr id="7" name="內容版面配置區 6"/>
          <p:cNvSpPr>
            <a:spLocks noGrp="1"/>
          </p:cNvSpPr>
          <p:nvPr>
            <p:ph idx="1"/>
          </p:nvPr>
        </p:nvSpPr>
        <p:spPr>
          <a:xfrm>
            <a:off x="593436" y="1128340"/>
            <a:ext cx="10131425" cy="4276726"/>
          </a:xfrm>
        </p:spPr>
        <p:txBody>
          <a:bodyPr/>
          <a:lstStyle/>
          <a:p>
            <a:r>
              <a:rPr lang="zh-TW" altLang="en-US" dirty="0" smtClean="0"/>
              <a:t>在</a:t>
            </a:r>
            <a:r>
              <a:rPr lang="en-US" altLang="zh-TW" dirty="0" smtClean="0"/>
              <a:t>HTML</a:t>
            </a:r>
            <a:r>
              <a:rPr lang="zh-TW" altLang="en-US" dirty="0" smtClean="0"/>
              <a:t>當中，有些字元，是保留給</a:t>
            </a:r>
            <a:r>
              <a:rPr lang="en-US" altLang="zh-TW" dirty="0" smtClean="0"/>
              <a:t>HTML</a:t>
            </a:r>
            <a:r>
              <a:rPr lang="zh-TW" altLang="en-US" dirty="0" smtClean="0"/>
              <a:t>使用的，例如</a:t>
            </a:r>
            <a:r>
              <a:rPr lang="en-US" altLang="zh-TW" dirty="0" smtClean="0"/>
              <a:t>:</a:t>
            </a:r>
            <a:r>
              <a:rPr lang="zh-TW" altLang="en-US" dirty="0" smtClean="0"/>
              <a:t>左右括弧「</a:t>
            </a:r>
            <a:r>
              <a:rPr lang="en-US" altLang="zh-TW" dirty="0" smtClean="0"/>
              <a:t>(</a:t>
            </a:r>
            <a:r>
              <a:rPr lang="zh-TW" altLang="en-US" dirty="0" smtClean="0"/>
              <a:t>」</a:t>
            </a:r>
            <a:r>
              <a:rPr lang="zh-TW" altLang="en-US" dirty="0"/>
              <a:t> 「</a:t>
            </a:r>
            <a:r>
              <a:rPr lang="en-US" altLang="zh-TW" dirty="0" smtClean="0"/>
              <a:t>)</a:t>
            </a:r>
            <a:r>
              <a:rPr lang="zh-TW" altLang="en-US" dirty="0" smtClean="0"/>
              <a:t> 」。</a:t>
            </a:r>
            <a:endParaRPr lang="en-US" altLang="zh-TW" dirty="0" smtClean="0"/>
          </a:p>
          <a:p>
            <a:r>
              <a:rPr lang="zh-TW" altLang="en-US" dirty="0" smtClean="0"/>
              <a:t>若要顯示這些字元，就必須使用跳脫字元</a:t>
            </a:r>
            <a:r>
              <a:rPr lang="en-US" altLang="zh-TW" dirty="0" smtClean="0"/>
              <a:t>(escape characters)</a:t>
            </a:r>
            <a:r>
              <a:rPr lang="zh-TW" altLang="en-US" dirty="0" smtClean="0"/>
              <a:t>來替代</a:t>
            </a:r>
            <a:endParaRPr lang="en-US" altLang="zh-TW" dirty="0" smtClean="0"/>
          </a:p>
          <a:p>
            <a:r>
              <a:rPr lang="zh-TW" altLang="en-US" dirty="0"/>
              <a:t>以前面的例子來說，在不特別處理的狀況下，由於瀏覽器會把 </a:t>
            </a:r>
            <a:r>
              <a:rPr lang="en-US" altLang="zh-TW" dirty="0"/>
              <a:t>&lt;title&gt;</a:t>
            </a:r>
            <a:r>
              <a:rPr lang="zh-TW" altLang="en-US" dirty="0"/>
              <a:t>當成一般標籤，故網頁內容就會一片空白</a:t>
            </a:r>
          </a:p>
          <a:p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365" y="3085357"/>
            <a:ext cx="7193477" cy="3117853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9149" y="5073369"/>
            <a:ext cx="4529973" cy="1401926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8908226" y="6475295"/>
            <a:ext cx="38179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 smtClean="0"/>
              <a:t>sample</a:t>
            </a:r>
            <a:r>
              <a:rPr lang="zh-TW" altLang="en-US" dirty="0"/>
              <a:t>_htmlEntities_none2.html</a:t>
            </a:r>
          </a:p>
        </p:txBody>
      </p:sp>
    </p:spTree>
    <p:extLst>
      <p:ext uri="{BB962C8B-B14F-4D97-AF65-F5344CB8AC3E}">
        <p14:creationId xmlns:p14="http://schemas.microsoft.com/office/powerpoint/2010/main" val="190950778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內容版面配置區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透過特殊字元的方式，來定義 </a:t>
            </a:r>
            <a:r>
              <a:rPr lang="en-US" altLang="zh-TW" dirty="0" smtClean="0"/>
              <a:t>&lt;</a:t>
            </a:r>
            <a:r>
              <a:rPr lang="zh-TW" altLang="en-US" dirty="0" smtClean="0"/>
              <a:t> 或 </a:t>
            </a:r>
            <a:r>
              <a:rPr lang="en-US" altLang="zh-TW" dirty="0" smtClean="0"/>
              <a:t>&gt;</a:t>
            </a:r>
            <a:r>
              <a:rPr lang="zh-TW" altLang="en-US" dirty="0" smtClean="0"/>
              <a:t> 這時候，會被當成一般字元來顯示，因此網頁格式會比較正確</a:t>
            </a:r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跳脫字元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5631E-267F-4B98-8711-015E167954BF}" type="slidenum">
              <a:rPr lang="zh-TW" altLang="en-US" smtClean="0"/>
              <a:t>56</a:t>
            </a:fld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9518601" y="6368018"/>
            <a:ext cx="25972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/>
              <a:t>sample_htmlEntities</a:t>
            </a:r>
            <a:r>
              <a:rPr lang="en-US" altLang="zh-TW" dirty="0" smtClean="0"/>
              <a:t>.html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575" y="2222639"/>
            <a:ext cx="8996933" cy="2595562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2182" y="4601633"/>
            <a:ext cx="5372100" cy="16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420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跳脫字元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5631E-267F-4B98-8711-015E167954BF}" type="slidenum">
              <a:rPr lang="zh-TW" altLang="en-US" smtClean="0"/>
              <a:t>57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322" y="2438930"/>
            <a:ext cx="7027909" cy="3001433"/>
          </a:xfrm>
          <a:prstGeom prst="rect">
            <a:avLst/>
          </a:prstGeom>
        </p:spPr>
      </p:pic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732462" y="4845050"/>
            <a:ext cx="5981700" cy="151447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8723312" y="6483927"/>
            <a:ext cx="31935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/>
              <a:t>sample</a:t>
            </a:r>
            <a:r>
              <a:rPr lang="zh-TW" altLang="en-US" dirty="0"/>
              <a:t>_htmlEntities</a:t>
            </a:r>
            <a:r>
              <a:rPr lang="zh-TW" altLang="en-US" dirty="0" smtClean="0"/>
              <a:t>_none.html</a:t>
            </a:r>
            <a:endParaRPr lang="zh-TW" altLang="en-US" dirty="0"/>
          </a:p>
        </p:txBody>
      </p:sp>
      <p:sp>
        <p:nvSpPr>
          <p:cNvPr id="8" name="內容版面配置區 7"/>
          <p:cNvSpPr txBox="1">
            <a:spLocks/>
          </p:cNvSpPr>
          <p:nvPr/>
        </p:nvSpPr>
        <p:spPr>
          <a:xfrm>
            <a:off x="523874" y="1143000"/>
            <a:ext cx="10131425" cy="427672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2000" b="1" i="0" kern="1200" cap="none" baseline="0">
                <a:solidFill>
                  <a:schemeClr val="tx1"/>
                </a:solidFill>
                <a:effectLst/>
                <a:latin typeface="Calibri" panose="020F0502020204030204" pitchFamily="34" charset="0"/>
                <a:ea typeface="微軟正黑體" panose="020B0604030504040204" pitchFamily="34" charset="-120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2000" b="1" i="0" kern="1200" cap="none" baseline="0">
                <a:solidFill>
                  <a:schemeClr val="tx1"/>
                </a:solidFill>
                <a:effectLst/>
                <a:latin typeface="Calibri" panose="020F0502020204030204" pitchFamily="34" charset="0"/>
                <a:ea typeface="微軟正黑體" panose="020B0604030504040204" pitchFamily="34" charset="-120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2000" b="1" i="0" kern="1200" cap="none" baseline="0">
                <a:solidFill>
                  <a:schemeClr val="tx1"/>
                </a:solidFill>
                <a:effectLst/>
                <a:latin typeface="Calibri" panose="020F0502020204030204" pitchFamily="34" charset="0"/>
                <a:ea typeface="微軟正黑體" panose="020B0604030504040204" pitchFamily="34" charset="-120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2000" b="1" i="0" kern="1200" cap="none" baseline="0">
                <a:solidFill>
                  <a:schemeClr val="tx1"/>
                </a:solidFill>
                <a:effectLst/>
                <a:latin typeface="Calibri" panose="020F0502020204030204" pitchFamily="34" charset="0"/>
                <a:ea typeface="微軟正黑體" panose="020B0604030504040204" pitchFamily="34" charset="-120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2000" b="1" i="0" kern="1200" cap="none" baseline="0">
                <a:solidFill>
                  <a:schemeClr val="tx1"/>
                </a:solidFill>
                <a:effectLst/>
                <a:latin typeface="Calibri" panose="020F0502020204030204" pitchFamily="34" charset="0"/>
                <a:ea typeface="微軟正黑體" panose="020B0604030504040204" pitchFamily="34" charset="-12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 smtClean="0"/>
              <a:t>在比較新版本的 瀏覽器當中，有的會支援 </a:t>
            </a:r>
            <a:r>
              <a:rPr lang="en-US" altLang="zh-TW" dirty="0" smtClean="0"/>
              <a:t>&lt;</a:t>
            </a:r>
            <a:r>
              <a:rPr lang="zh-TW" altLang="en-US" dirty="0" smtClean="0"/>
              <a:t> </a:t>
            </a:r>
            <a:r>
              <a:rPr lang="en-US" altLang="zh-TW" dirty="0" smtClean="0"/>
              <a:t>title&gt;</a:t>
            </a:r>
            <a:r>
              <a:rPr lang="zh-TW" altLang="en-US" dirty="0" smtClean="0"/>
              <a:t>的寫法，因此網頁也可顯示</a:t>
            </a:r>
            <a:endParaRPr lang="en-US" altLang="zh-TW" dirty="0" smtClean="0"/>
          </a:p>
          <a:p>
            <a:r>
              <a:rPr lang="zh-TW" altLang="en-US" dirty="0" smtClean="0"/>
              <a:t>但跟使用</a:t>
            </a:r>
            <a:r>
              <a:rPr lang="en-US" altLang="zh-TW" dirty="0" smtClean="0"/>
              <a:t>&amp;</a:t>
            </a:r>
            <a:r>
              <a:rPr lang="en-US" altLang="zh-TW" dirty="0" err="1" smtClean="0"/>
              <a:t>lt</a:t>
            </a:r>
            <a:r>
              <a:rPr lang="en-US" altLang="zh-TW" dirty="0" smtClean="0"/>
              <a:t>; </a:t>
            </a:r>
            <a:r>
              <a:rPr lang="zh-TW" altLang="en-US" dirty="0" smtClean="0"/>
              <a:t>的方式比起來，其格式會有些差異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54504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跳脫字元</a:t>
            </a:r>
          </a:p>
        </p:txBody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78674" y="1021316"/>
            <a:ext cx="9459950" cy="4997450"/>
          </a:xfrm>
        </p:spPr>
        <p:txBody>
          <a:bodyPr/>
          <a:lstStyle/>
          <a:p>
            <a:r>
              <a:rPr lang="zh-TW" altLang="en-US" dirty="0"/>
              <a:t>在 </a:t>
            </a:r>
            <a:r>
              <a:rPr lang="en-US" altLang="zh-TW" dirty="0"/>
              <a:t>HTML </a:t>
            </a:r>
            <a:r>
              <a:rPr lang="zh-TW" altLang="en-US" dirty="0"/>
              <a:t>文件中</a:t>
            </a:r>
            <a:r>
              <a:rPr lang="en-US" altLang="zh-TW" dirty="0"/>
              <a:t>, </a:t>
            </a:r>
            <a:r>
              <a:rPr lang="zh-TW" altLang="en-US" dirty="0"/>
              <a:t>必須使用特殊的字串來表示這些符號。例如要顯示 </a:t>
            </a:r>
            <a:r>
              <a:rPr lang="en-US" altLang="zh-TW" dirty="0"/>
              <a:t>&lt; </a:t>
            </a:r>
            <a:r>
              <a:rPr lang="zh-TW" altLang="en-US" dirty="0"/>
              <a:t>或 </a:t>
            </a:r>
            <a:r>
              <a:rPr lang="en-US" altLang="zh-TW" dirty="0"/>
              <a:t>&gt; </a:t>
            </a:r>
            <a:r>
              <a:rPr lang="zh-TW" altLang="en-US" dirty="0"/>
              <a:t>符號都要先將它們替換成下表所示的特殊語法才可以：</a:t>
            </a:r>
          </a:p>
          <a:p>
            <a:endParaRPr lang="en-US" altLang="zh-TW" dirty="0"/>
          </a:p>
        </p:txBody>
      </p:sp>
      <p:sp>
        <p:nvSpPr>
          <p:cNvPr id="2" name="矩形 1"/>
          <p:cNvSpPr/>
          <p:nvPr/>
        </p:nvSpPr>
        <p:spPr>
          <a:xfrm>
            <a:off x="1278674" y="6174859"/>
            <a:ext cx="87607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/>
              <a:t>更多的特殊符號，請參考 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zh-TW" altLang="en-US" dirty="0" smtClean="0">
                <a:hlinkClick r:id="rId2"/>
              </a:rPr>
              <a:t>http</a:t>
            </a:r>
            <a:r>
              <a:rPr lang="zh-TW" altLang="en-US" dirty="0">
                <a:hlinkClick r:id="rId2"/>
              </a:rPr>
              <a:t>://www.w3schools.com/html/html_entities.asp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5631E-267F-4B98-8711-015E167954BF}" type="slidenum">
              <a:rPr lang="zh-TW" altLang="en-US" smtClean="0"/>
              <a:t>58</a:t>
            </a:fld>
            <a:endParaRPr lang="zh-TW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1090002"/>
              </p:ext>
            </p:extLst>
          </p:nvPr>
        </p:nvGraphicFramePr>
        <p:xfrm>
          <a:off x="1908764" y="1878446"/>
          <a:ext cx="7316044" cy="4010025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1829011">
                  <a:extLst>
                    <a:ext uri="{9D8B030D-6E8A-4147-A177-3AD203B41FA5}">
                      <a16:colId xmlns:a16="http://schemas.microsoft.com/office/drawing/2014/main" val="6790874"/>
                    </a:ext>
                  </a:extLst>
                </a:gridCol>
                <a:gridCol w="1829011">
                  <a:extLst>
                    <a:ext uri="{9D8B030D-6E8A-4147-A177-3AD203B41FA5}">
                      <a16:colId xmlns:a16="http://schemas.microsoft.com/office/drawing/2014/main" val="2089209660"/>
                    </a:ext>
                  </a:extLst>
                </a:gridCol>
                <a:gridCol w="1829011">
                  <a:extLst>
                    <a:ext uri="{9D8B030D-6E8A-4147-A177-3AD203B41FA5}">
                      <a16:colId xmlns:a16="http://schemas.microsoft.com/office/drawing/2014/main" val="3798730366"/>
                    </a:ext>
                  </a:extLst>
                </a:gridCol>
                <a:gridCol w="1829011">
                  <a:extLst>
                    <a:ext uri="{9D8B030D-6E8A-4147-A177-3AD203B41FA5}">
                      <a16:colId xmlns:a16="http://schemas.microsoft.com/office/drawing/2014/main" val="3398200908"/>
                    </a:ext>
                  </a:extLst>
                </a:gridCol>
              </a:tblGrid>
              <a:tr h="292867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Result</a:t>
                      </a:r>
                    </a:p>
                  </a:txBody>
                  <a:tcPr marL="90113" marR="45056" marT="45056" marB="4505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effectLst/>
                        </a:rPr>
                        <a:t>Description</a:t>
                      </a:r>
                    </a:p>
                  </a:txBody>
                  <a:tcPr marL="45056" marR="45056" marT="45056" marB="4505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TW" altLang="en-US" sz="1300" dirty="0" smtClean="0">
                          <a:effectLst/>
                        </a:rPr>
                        <a:t>替代字元</a:t>
                      </a:r>
                      <a:endParaRPr lang="en-US" sz="1300" dirty="0">
                        <a:effectLst/>
                      </a:endParaRPr>
                    </a:p>
                  </a:txBody>
                  <a:tcPr marL="45056" marR="45056" marT="45056" marB="4505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effectLst/>
                        </a:rPr>
                        <a:t>Entity Number</a:t>
                      </a:r>
                    </a:p>
                  </a:txBody>
                  <a:tcPr marL="45056" marR="45056" marT="45056" marB="45056"/>
                </a:tc>
                <a:extLst>
                  <a:ext uri="{0D108BD9-81ED-4DB2-BD59-A6C34878D82A}">
                    <a16:rowId xmlns:a16="http://schemas.microsoft.com/office/drawing/2014/main" val="544355250"/>
                  </a:ext>
                </a:extLst>
              </a:tr>
              <a:tr h="292867">
                <a:tc>
                  <a:txBody>
                    <a:bodyPr/>
                    <a:lstStyle/>
                    <a:p>
                      <a:pPr algn="l" fontAlgn="t"/>
                      <a:endParaRPr lang="zh-TW" altLang="en-US" sz="1300">
                        <a:effectLst/>
                      </a:endParaRPr>
                    </a:p>
                  </a:txBody>
                  <a:tcPr marL="90113" marR="45056" marT="45056" marB="4505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non-breaking space</a:t>
                      </a:r>
                    </a:p>
                  </a:txBody>
                  <a:tcPr marL="45056" marR="45056" marT="45056" marB="4505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&amp;nbsp;</a:t>
                      </a:r>
                    </a:p>
                  </a:txBody>
                  <a:tcPr marL="45056" marR="45056" marT="45056" marB="4505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TW" sz="1300">
                          <a:effectLst/>
                        </a:rPr>
                        <a:t>&amp;#160;</a:t>
                      </a:r>
                    </a:p>
                  </a:txBody>
                  <a:tcPr marL="45056" marR="45056" marT="45056" marB="45056"/>
                </a:tc>
                <a:extLst>
                  <a:ext uri="{0D108BD9-81ED-4DB2-BD59-A6C34878D82A}">
                    <a16:rowId xmlns:a16="http://schemas.microsoft.com/office/drawing/2014/main" val="3117533348"/>
                  </a:ext>
                </a:extLst>
              </a:tr>
              <a:tr h="292867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TW" sz="1300" dirty="0">
                          <a:effectLst/>
                        </a:rPr>
                        <a:t>&lt;</a:t>
                      </a:r>
                    </a:p>
                  </a:txBody>
                  <a:tcPr marL="90113" marR="45056" marT="45056" marB="4505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less than</a:t>
                      </a:r>
                    </a:p>
                  </a:txBody>
                  <a:tcPr marL="45056" marR="45056" marT="45056" marB="4505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effectLst/>
                        </a:rPr>
                        <a:t>&amp;</a:t>
                      </a:r>
                      <a:r>
                        <a:rPr lang="en-US" sz="1300" dirty="0" err="1">
                          <a:effectLst/>
                        </a:rPr>
                        <a:t>lt</a:t>
                      </a:r>
                      <a:r>
                        <a:rPr lang="en-US" sz="1300" dirty="0">
                          <a:effectLst/>
                        </a:rPr>
                        <a:t>;</a:t>
                      </a:r>
                    </a:p>
                  </a:txBody>
                  <a:tcPr marL="45056" marR="45056" marT="45056" marB="4505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TW" sz="1300">
                          <a:effectLst/>
                        </a:rPr>
                        <a:t>&amp;#60;</a:t>
                      </a:r>
                    </a:p>
                  </a:txBody>
                  <a:tcPr marL="45056" marR="45056" marT="45056" marB="45056"/>
                </a:tc>
                <a:extLst>
                  <a:ext uri="{0D108BD9-81ED-4DB2-BD59-A6C34878D82A}">
                    <a16:rowId xmlns:a16="http://schemas.microsoft.com/office/drawing/2014/main" val="2889141909"/>
                  </a:ext>
                </a:extLst>
              </a:tr>
              <a:tr h="292867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TW" sz="1300">
                          <a:effectLst/>
                        </a:rPr>
                        <a:t>&gt;</a:t>
                      </a:r>
                    </a:p>
                  </a:txBody>
                  <a:tcPr marL="90113" marR="45056" marT="45056" marB="4505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effectLst/>
                        </a:rPr>
                        <a:t>greater than</a:t>
                      </a:r>
                    </a:p>
                  </a:txBody>
                  <a:tcPr marL="45056" marR="45056" marT="45056" marB="4505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effectLst/>
                        </a:rPr>
                        <a:t>&amp;</a:t>
                      </a:r>
                      <a:r>
                        <a:rPr lang="en-US" sz="1300" dirty="0" err="1">
                          <a:effectLst/>
                        </a:rPr>
                        <a:t>gt</a:t>
                      </a:r>
                      <a:r>
                        <a:rPr lang="en-US" sz="1300" dirty="0">
                          <a:effectLst/>
                        </a:rPr>
                        <a:t>;</a:t>
                      </a:r>
                    </a:p>
                  </a:txBody>
                  <a:tcPr marL="45056" marR="45056" marT="45056" marB="4505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TW" sz="1300" dirty="0">
                          <a:effectLst/>
                        </a:rPr>
                        <a:t>&amp;#62;</a:t>
                      </a:r>
                    </a:p>
                  </a:txBody>
                  <a:tcPr marL="45056" marR="45056" marT="45056" marB="45056"/>
                </a:tc>
                <a:extLst>
                  <a:ext uri="{0D108BD9-81ED-4DB2-BD59-A6C34878D82A}">
                    <a16:rowId xmlns:a16="http://schemas.microsoft.com/office/drawing/2014/main" val="2291727631"/>
                  </a:ext>
                </a:extLst>
              </a:tr>
              <a:tr h="292867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TW" sz="1300">
                          <a:effectLst/>
                        </a:rPr>
                        <a:t>&amp;</a:t>
                      </a:r>
                    </a:p>
                  </a:txBody>
                  <a:tcPr marL="90113" marR="45056" marT="45056" marB="4505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ampersand</a:t>
                      </a:r>
                    </a:p>
                  </a:txBody>
                  <a:tcPr marL="45056" marR="45056" marT="45056" marB="4505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&amp;amp;</a:t>
                      </a:r>
                    </a:p>
                  </a:txBody>
                  <a:tcPr marL="45056" marR="45056" marT="45056" marB="4505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TW" sz="1300">
                          <a:effectLst/>
                        </a:rPr>
                        <a:t>&amp;#38;</a:t>
                      </a:r>
                    </a:p>
                  </a:txBody>
                  <a:tcPr marL="45056" marR="45056" marT="45056" marB="45056"/>
                </a:tc>
                <a:extLst>
                  <a:ext uri="{0D108BD9-81ED-4DB2-BD59-A6C34878D82A}">
                    <a16:rowId xmlns:a16="http://schemas.microsoft.com/office/drawing/2014/main" val="1512014293"/>
                  </a:ext>
                </a:extLst>
              </a:tr>
              <a:tr h="292867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TW" sz="1300">
                          <a:effectLst/>
                        </a:rPr>
                        <a:t>"</a:t>
                      </a:r>
                    </a:p>
                  </a:txBody>
                  <a:tcPr marL="90113" marR="45056" marT="45056" marB="4505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double quotation mark</a:t>
                      </a:r>
                    </a:p>
                  </a:txBody>
                  <a:tcPr marL="45056" marR="45056" marT="45056" marB="4505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&amp;quot;</a:t>
                      </a:r>
                    </a:p>
                  </a:txBody>
                  <a:tcPr marL="45056" marR="45056" marT="45056" marB="4505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TW" sz="1300">
                          <a:effectLst/>
                        </a:rPr>
                        <a:t>&amp;#34;</a:t>
                      </a:r>
                    </a:p>
                  </a:txBody>
                  <a:tcPr marL="45056" marR="45056" marT="45056" marB="45056"/>
                </a:tc>
                <a:extLst>
                  <a:ext uri="{0D108BD9-81ED-4DB2-BD59-A6C34878D82A}">
                    <a16:rowId xmlns:a16="http://schemas.microsoft.com/office/drawing/2014/main" val="927210417"/>
                  </a:ext>
                </a:extLst>
              </a:tr>
              <a:tr h="495621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TW" sz="1300">
                          <a:effectLst/>
                        </a:rPr>
                        <a:t>'</a:t>
                      </a:r>
                    </a:p>
                  </a:txBody>
                  <a:tcPr marL="90113" marR="45056" marT="45056" marB="4505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single quotation mark (apostrophe)</a:t>
                      </a:r>
                    </a:p>
                  </a:txBody>
                  <a:tcPr marL="45056" marR="45056" marT="45056" marB="4505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&amp;apos;</a:t>
                      </a:r>
                    </a:p>
                  </a:txBody>
                  <a:tcPr marL="45056" marR="45056" marT="45056" marB="4505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TW" sz="1300">
                          <a:effectLst/>
                        </a:rPr>
                        <a:t>&amp;#39;</a:t>
                      </a:r>
                    </a:p>
                  </a:txBody>
                  <a:tcPr marL="45056" marR="45056" marT="45056" marB="45056"/>
                </a:tc>
                <a:extLst>
                  <a:ext uri="{0D108BD9-81ED-4DB2-BD59-A6C34878D82A}">
                    <a16:rowId xmlns:a16="http://schemas.microsoft.com/office/drawing/2014/main" val="972227828"/>
                  </a:ext>
                </a:extLst>
              </a:tr>
              <a:tr h="292867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TW" sz="1300">
                          <a:effectLst/>
                        </a:rPr>
                        <a:t>¢</a:t>
                      </a:r>
                    </a:p>
                  </a:txBody>
                  <a:tcPr marL="90113" marR="45056" marT="45056" marB="4505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cent</a:t>
                      </a:r>
                    </a:p>
                  </a:txBody>
                  <a:tcPr marL="45056" marR="45056" marT="45056" marB="4505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effectLst/>
                        </a:rPr>
                        <a:t>&amp;cent;</a:t>
                      </a:r>
                    </a:p>
                  </a:txBody>
                  <a:tcPr marL="45056" marR="45056" marT="45056" marB="4505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TW" sz="1300">
                          <a:effectLst/>
                        </a:rPr>
                        <a:t>&amp;#162;</a:t>
                      </a:r>
                    </a:p>
                  </a:txBody>
                  <a:tcPr marL="45056" marR="45056" marT="45056" marB="45056"/>
                </a:tc>
                <a:extLst>
                  <a:ext uri="{0D108BD9-81ED-4DB2-BD59-A6C34878D82A}">
                    <a16:rowId xmlns:a16="http://schemas.microsoft.com/office/drawing/2014/main" val="1460842503"/>
                  </a:ext>
                </a:extLst>
              </a:tr>
              <a:tr h="292867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TW" sz="1300">
                          <a:effectLst/>
                        </a:rPr>
                        <a:t>£</a:t>
                      </a:r>
                    </a:p>
                  </a:txBody>
                  <a:tcPr marL="90113" marR="45056" marT="45056" marB="4505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pound</a:t>
                      </a:r>
                    </a:p>
                  </a:txBody>
                  <a:tcPr marL="45056" marR="45056" marT="45056" marB="4505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&amp;pound;</a:t>
                      </a:r>
                    </a:p>
                  </a:txBody>
                  <a:tcPr marL="45056" marR="45056" marT="45056" marB="4505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TW" sz="1300">
                          <a:effectLst/>
                        </a:rPr>
                        <a:t>&amp;#163;</a:t>
                      </a:r>
                    </a:p>
                  </a:txBody>
                  <a:tcPr marL="45056" marR="45056" marT="45056" marB="45056"/>
                </a:tc>
                <a:extLst>
                  <a:ext uri="{0D108BD9-81ED-4DB2-BD59-A6C34878D82A}">
                    <a16:rowId xmlns:a16="http://schemas.microsoft.com/office/drawing/2014/main" val="3554117409"/>
                  </a:ext>
                </a:extLst>
              </a:tr>
              <a:tr h="292867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TW" sz="1300">
                          <a:effectLst/>
                        </a:rPr>
                        <a:t>¥</a:t>
                      </a:r>
                    </a:p>
                  </a:txBody>
                  <a:tcPr marL="90113" marR="45056" marT="45056" marB="4505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yen</a:t>
                      </a:r>
                    </a:p>
                  </a:txBody>
                  <a:tcPr marL="45056" marR="45056" marT="45056" marB="4505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&amp;yen;</a:t>
                      </a:r>
                    </a:p>
                  </a:txBody>
                  <a:tcPr marL="45056" marR="45056" marT="45056" marB="4505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TW" sz="1300">
                          <a:effectLst/>
                        </a:rPr>
                        <a:t>&amp;#165;</a:t>
                      </a:r>
                    </a:p>
                  </a:txBody>
                  <a:tcPr marL="45056" marR="45056" marT="45056" marB="45056"/>
                </a:tc>
                <a:extLst>
                  <a:ext uri="{0D108BD9-81ED-4DB2-BD59-A6C34878D82A}">
                    <a16:rowId xmlns:a16="http://schemas.microsoft.com/office/drawing/2014/main" val="3803810475"/>
                  </a:ext>
                </a:extLst>
              </a:tr>
              <a:tr h="292867">
                <a:tc>
                  <a:txBody>
                    <a:bodyPr/>
                    <a:lstStyle/>
                    <a:p>
                      <a:pPr algn="l" fontAlgn="t"/>
                      <a:r>
                        <a:rPr lang="zh-TW" altLang="en-US" sz="1300">
                          <a:effectLst/>
                        </a:rPr>
                        <a:t>€</a:t>
                      </a:r>
                    </a:p>
                  </a:txBody>
                  <a:tcPr marL="90113" marR="45056" marT="45056" marB="4505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euro</a:t>
                      </a:r>
                    </a:p>
                  </a:txBody>
                  <a:tcPr marL="45056" marR="45056" marT="45056" marB="4505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&amp;euro;</a:t>
                      </a:r>
                    </a:p>
                  </a:txBody>
                  <a:tcPr marL="45056" marR="45056" marT="45056" marB="4505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TW" sz="1300">
                          <a:effectLst/>
                        </a:rPr>
                        <a:t>&amp;#8364;</a:t>
                      </a:r>
                    </a:p>
                  </a:txBody>
                  <a:tcPr marL="45056" marR="45056" marT="45056" marB="45056"/>
                </a:tc>
                <a:extLst>
                  <a:ext uri="{0D108BD9-81ED-4DB2-BD59-A6C34878D82A}">
                    <a16:rowId xmlns:a16="http://schemas.microsoft.com/office/drawing/2014/main" val="1937820206"/>
                  </a:ext>
                </a:extLst>
              </a:tr>
              <a:tr h="292867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TW" sz="1300">
                          <a:effectLst/>
                        </a:rPr>
                        <a:t>©</a:t>
                      </a:r>
                    </a:p>
                  </a:txBody>
                  <a:tcPr marL="90113" marR="45056" marT="45056" marB="4505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copyright</a:t>
                      </a:r>
                    </a:p>
                  </a:txBody>
                  <a:tcPr marL="45056" marR="45056" marT="45056" marB="4505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&amp;copy;</a:t>
                      </a:r>
                    </a:p>
                  </a:txBody>
                  <a:tcPr marL="45056" marR="45056" marT="45056" marB="4505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TW" sz="1300">
                          <a:effectLst/>
                        </a:rPr>
                        <a:t>&amp;#169;</a:t>
                      </a:r>
                    </a:p>
                  </a:txBody>
                  <a:tcPr marL="45056" marR="45056" marT="45056" marB="45056"/>
                </a:tc>
                <a:extLst>
                  <a:ext uri="{0D108BD9-81ED-4DB2-BD59-A6C34878D82A}">
                    <a16:rowId xmlns:a16="http://schemas.microsoft.com/office/drawing/2014/main" val="1478861882"/>
                  </a:ext>
                </a:extLst>
              </a:tr>
              <a:tr h="292867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TW" sz="1300">
                          <a:effectLst/>
                        </a:rPr>
                        <a:t>®</a:t>
                      </a:r>
                    </a:p>
                  </a:txBody>
                  <a:tcPr marL="90113" marR="45056" marT="45056" marB="4505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registered trademark</a:t>
                      </a:r>
                    </a:p>
                  </a:txBody>
                  <a:tcPr marL="45056" marR="45056" marT="45056" marB="4505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&amp;reg;</a:t>
                      </a:r>
                    </a:p>
                  </a:txBody>
                  <a:tcPr marL="45056" marR="45056" marT="45056" marB="4505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zh-TW" sz="1300" dirty="0">
                          <a:effectLst/>
                        </a:rPr>
                        <a:t>&amp;#174;</a:t>
                      </a:r>
                    </a:p>
                  </a:txBody>
                  <a:tcPr marL="45056" marR="45056" marT="45056" marB="45056"/>
                </a:tc>
                <a:extLst>
                  <a:ext uri="{0D108BD9-81ED-4DB2-BD59-A6C34878D82A}">
                    <a16:rowId xmlns:a16="http://schemas.microsoft.com/office/drawing/2014/main" val="5326271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1844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特殊字元符號</a:t>
            </a:r>
          </a:p>
        </p:txBody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TW" altLang="en-US" dirty="0" smtClean="0"/>
              <a:t>像剛剛的練習，正確的寫法應該如下所示，</a:t>
            </a:r>
            <a:r>
              <a:rPr lang="zh-TW" altLang="en-US" dirty="0"/>
              <a:t>請大家動手試試看吧</a:t>
            </a:r>
            <a:r>
              <a:rPr lang="en-US" altLang="zh-TW" dirty="0" smtClean="0"/>
              <a:t>!</a:t>
            </a:r>
            <a:endParaRPr lang="zh-TW" altLang="en-US" dirty="0"/>
          </a:p>
          <a:p>
            <a:endParaRPr lang="zh-TW" altLang="en-US" dirty="0"/>
          </a:p>
          <a:p>
            <a:endParaRPr lang="zh-TW" altLang="en-US" dirty="0"/>
          </a:p>
          <a:p>
            <a:endParaRPr lang="zh-TW" altLang="en-US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 smtClean="0"/>
              <a:t>如果 </a:t>
            </a:r>
            <a:r>
              <a:rPr lang="en-US" altLang="zh-TW" dirty="0"/>
              <a:t>HTML </a:t>
            </a:r>
            <a:r>
              <a:rPr lang="zh-TW" altLang="en-US" dirty="0"/>
              <a:t>文件是純中文</a:t>
            </a:r>
            <a:r>
              <a:rPr lang="en-US" altLang="zh-TW" dirty="0"/>
              <a:t>, </a:t>
            </a:r>
            <a:r>
              <a:rPr lang="zh-TW" altLang="en-US" dirty="0"/>
              <a:t>也可考慮使用全形字來顯示這些符號</a:t>
            </a:r>
            <a:r>
              <a:rPr lang="en-US" altLang="zh-TW" dirty="0"/>
              <a:t>, </a:t>
            </a:r>
            <a:r>
              <a:rPr lang="zh-TW" altLang="en-US" dirty="0"/>
              <a:t>這樣就不必記下上面這些特殊的語法了</a:t>
            </a:r>
            <a:r>
              <a:rPr lang="zh-TW" altLang="en-US" dirty="0" smtClean="0"/>
              <a:t>。</a:t>
            </a:r>
            <a:endParaRPr lang="en-US" altLang="zh-TW" dirty="0" smtClean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1" y="2410131"/>
            <a:ext cx="10924826" cy="2344936"/>
          </a:xfrm>
          <a:prstGeom prst="rect">
            <a:avLst/>
          </a:prstGeom>
        </p:spPr>
      </p:pic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5631E-267F-4B98-8711-015E167954BF}" type="slidenum">
              <a:rPr lang="zh-TW" altLang="en-US" smtClean="0"/>
              <a:t>59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4890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FFFF00"/>
                </a:solidFill>
              </a:rPr>
              <a:t>HTML </a:t>
            </a:r>
            <a:r>
              <a:rPr lang="zh-TW" altLang="en-US" dirty="0">
                <a:solidFill>
                  <a:srgbClr val="FFFF00"/>
                </a:solidFill>
              </a:rPr>
              <a:t>標簽編寫注意事項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85801" y="1016000"/>
            <a:ext cx="10131425" cy="5721349"/>
          </a:xfrm>
        </p:spPr>
        <p:txBody>
          <a:bodyPr>
            <a:normAutofit/>
          </a:bodyPr>
          <a:lstStyle/>
          <a:p>
            <a:r>
              <a:rPr lang="zh-TW" altLang="en-US" dirty="0"/>
              <a:t>標籤的前後順序對格式內容沒有</a:t>
            </a:r>
            <a:r>
              <a:rPr lang="zh-TW" altLang="en-US" dirty="0" smtClean="0"/>
              <a:t>影響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寫網頁的時候，建議要養成縮排的習慣，以便於後續的檢查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以下</a:t>
            </a:r>
            <a:r>
              <a:rPr lang="zh-TW" altLang="en-US" dirty="0"/>
              <a:t>列出的是部份的標籤，</a:t>
            </a:r>
            <a:r>
              <a:rPr lang="en-US" altLang="zh-TW" dirty="0"/>
              <a:t>HTML</a:t>
            </a:r>
            <a:r>
              <a:rPr lang="zh-TW" altLang="en-US" dirty="0"/>
              <a:t>標籤數量眾多，課堂上無法一一介紹，</a:t>
            </a:r>
            <a:r>
              <a:rPr lang="zh-TW" altLang="en-US" dirty="0">
                <a:solidFill>
                  <a:srgbClr val="FF0000"/>
                </a:solidFill>
              </a:rPr>
              <a:t>請大家務必於下課後，</a:t>
            </a:r>
            <a:r>
              <a:rPr lang="zh-TW" altLang="en-US" dirty="0" smtClean="0">
                <a:solidFill>
                  <a:srgbClr val="FF0000"/>
                </a:solidFill>
              </a:rPr>
              <a:t>按照練習的安排，進行學習內容的</a:t>
            </a:r>
            <a:r>
              <a:rPr lang="zh-TW" altLang="en-US" dirty="0">
                <a:solidFill>
                  <a:srgbClr val="FF0000"/>
                </a:solidFill>
              </a:rPr>
              <a:t>複習</a:t>
            </a:r>
            <a:endParaRPr lang="en-US" altLang="zh-TW" dirty="0">
              <a:solidFill>
                <a:srgbClr val="FF0000"/>
              </a:solidFill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5631E-267F-4B98-8711-015E167954BF}" type="slidenum">
              <a:rPr lang="zh-TW" altLang="en-US" smtClean="0"/>
              <a:t>6</a:t>
            </a:fld>
            <a:endParaRPr lang="zh-TW" altLang="en-US"/>
          </a:p>
        </p:txBody>
      </p:sp>
      <p:grpSp>
        <p:nvGrpSpPr>
          <p:cNvPr id="11" name="群組 10"/>
          <p:cNvGrpSpPr/>
          <p:nvPr/>
        </p:nvGrpSpPr>
        <p:grpSpPr>
          <a:xfrm>
            <a:off x="926965" y="1404005"/>
            <a:ext cx="8760185" cy="1238250"/>
            <a:chOff x="941479" y="1861205"/>
            <a:chExt cx="8760185" cy="1238250"/>
          </a:xfrm>
        </p:grpSpPr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41479" y="1973625"/>
              <a:ext cx="4584110" cy="1013413"/>
            </a:xfrm>
            <a:prstGeom prst="rect">
              <a:avLst/>
            </a:prstGeom>
          </p:spPr>
        </p:pic>
        <p:pic>
          <p:nvPicPr>
            <p:cNvPr id="7" name="圖片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10789" y="1861205"/>
              <a:ext cx="3190875" cy="1238250"/>
            </a:xfrm>
            <a:prstGeom prst="rect">
              <a:avLst/>
            </a:prstGeom>
          </p:spPr>
        </p:pic>
        <p:sp>
          <p:nvSpPr>
            <p:cNvPr id="8" name="矩形 7"/>
            <p:cNvSpPr/>
            <p:nvPr/>
          </p:nvSpPr>
          <p:spPr>
            <a:xfrm>
              <a:off x="1443445" y="2063931"/>
              <a:ext cx="966651" cy="685800"/>
            </a:xfrm>
            <a:prstGeom prst="rect">
              <a:avLst/>
            </a:prstGeom>
            <a:solidFill>
              <a:schemeClr val="accent1">
                <a:alpha val="7000"/>
              </a:schemeClr>
            </a:solidFill>
            <a:ln w="22225" cmpd="sng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向右箭號 8"/>
            <p:cNvSpPr/>
            <p:nvPr/>
          </p:nvSpPr>
          <p:spPr>
            <a:xfrm>
              <a:off x="5702503" y="2349702"/>
              <a:ext cx="631372" cy="261257"/>
            </a:xfrm>
            <a:prstGeom prst="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10" name="圖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9777" y="3159107"/>
            <a:ext cx="6372827" cy="243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998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/>
          <a:srcRect r="44867"/>
          <a:stretch/>
        </p:blipFill>
        <p:spPr>
          <a:xfrm>
            <a:off x="6005460" y="1465730"/>
            <a:ext cx="4469799" cy="4631578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FFFF00"/>
                </a:solidFill>
              </a:rPr>
              <a:t>練習</a:t>
            </a:r>
            <a:r>
              <a:rPr lang="en-US" altLang="zh-TW" b="1" dirty="0" smtClean="0">
                <a:solidFill>
                  <a:srgbClr val="FFFF00"/>
                </a:solidFill>
              </a:rPr>
              <a:t>5 W3School</a:t>
            </a:r>
            <a:r>
              <a:rPr lang="zh-TW" altLang="en-US" b="1" dirty="0" smtClean="0">
                <a:solidFill>
                  <a:srgbClr val="FFFF00"/>
                </a:solidFill>
              </a:rPr>
              <a:t>練習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TW" altLang="en-US" sz="1600" dirty="0" smtClean="0"/>
              <a:t>請完成</a:t>
            </a:r>
            <a:r>
              <a:rPr lang="en-US" altLang="zh-TW" sz="1600" dirty="0" smtClean="0"/>
              <a:t>W3School</a:t>
            </a:r>
            <a:r>
              <a:rPr lang="zh-TW" altLang="en-US" sz="1600" dirty="0" smtClean="0"/>
              <a:t>當中以下幾個章節的閱讀跟練習</a:t>
            </a:r>
            <a:endParaRPr lang="en-US" altLang="zh-TW" sz="1600" dirty="0" smtClean="0"/>
          </a:p>
          <a:p>
            <a:pPr lvl="1"/>
            <a:r>
              <a:rPr lang="en-US" altLang="zh-TW" dirty="0" smtClean="0"/>
              <a:t>HTML Elements</a:t>
            </a:r>
          </a:p>
          <a:p>
            <a:pPr lvl="1"/>
            <a:r>
              <a:rPr lang="en-US" altLang="zh-TW" dirty="0" smtClean="0"/>
              <a:t>HTML Attributes</a:t>
            </a:r>
          </a:p>
          <a:p>
            <a:pPr lvl="1"/>
            <a:r>
              <a:rPr lang="en-US" altLang="zh-TW" dirty="0"/>
              <a:t>HTML </a:t>
            </a:r>
            <a:r>
              <a:rPr lang="en-US" altLang="zh-TW" dirty="0" smtClean="0"/>
              <a:t>Headings</a:t>
            </a:r>
          </a:p>
          <a:p>
            <a:pPr lvl="1"/>
            <a:r>
              <a:rPr lang="en-US" altLang="zh-TW" dirty="0"/>
              <a:t>HTML </a:t>
            </a:r>
            <a:r>
              <a:rPr lang="en-US" altLang="zh-TW" dirty="0" smtClean="0"/>
              <a:t>Paragraphs</a:t>
            </a:r>
          </a:p>
          <a:p>
            <a:pPr lvl="1"/>
            <a:r>
              <a:rPr lang="en-US" altLang="zh-TW" dirty="0" smtClean="0"/>
              <a:t>HTML Styles</a:t>
            </a:r>
          </a:p>
          <a:p>
            <a:pPr lvl="1"/>
            <a:r>
              <a:rPr lang="en-US" altLang="zh-TW" dirty="0"/>
              <a:t>HTML </a:t>
            </a:r>
            <a:r>
              <a:rPr lang="en-US" altLang="zh-TW" dirty="0" smtClean="0"/>
              <a:t>Formatting</a:t>
            </a:r>
          </a:p>
          <a:p>
            <a:pPr lvl="1"/>
            <a:r>
              <a:rPr lang="en-US" altLang="zh-TW" dirty="0"/>
              <a:t>HTML </a:t>
            </a:r>
            <a:r>
              <a:rPr lang="en-US" altLang="zh-TW" dirty="0" smtClean="0"/>
              <a:t>Quotations</a:t>
            </a:r>
          </a:p>
          <a:p>
            <a:pPr lvl="1"/>
            <a:r>
              <a:rPr lang="en-US" altLang="zh-TW" dirty="0" smtClean="0"/>
              <a:t>HTML Comments</a:t>
            </a:r>
          </a:p>
          <a:p>
            <a:pPr lvl="1"/>
            <a:r>
              <a:rPr lang="en-US" altLang="zh-TW" dirty="0" smtClean="0"/>
              <a:t>HTML</a:t>
            </a:r>
            <a:r>
              <a:rPr lang="en-US" altLang="zh-TW" dirty="0"/>
              <a:t> Computer Code Elements</a:t>
            </a:r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 smtClean="0"/>
          </a:p>
          <a:p>
            <a:pPr lvl="1"/>
            <a:endParaRPr lang="en-US" altLang="zh-TW" dirty="0"/>
          </a:p>
          <a:p>
            <a:pPr lvl="1"/>
            <a:endParaRPr lang="en-US" altLang="zh-TW" dirty="0" smtClean="0"/>
          </a:p>
          <a:p>
            <a:pPr lvl="1"/>
            <a:endParaRPr lang="en-US" altLang="zh-TW" dirty="0"/>
          </a:p>
          <a:p>
            <a:endParaRPr lang="en-US" altLang="zh-TW" sz="1600" dirty="0" smtClean="0"/>
          </a:p>
          <a:p>
            <a:pPr lvl="1"/>
            <a:endParaRPr lang="en-US" altLang="zh-TW" dirty="0" smtClean="0"/>
          </a:p>
        </p:txBody>
      </p:sp>
      <p:sp>
        <p:nvSpPr>
          <p:cNvPr id="11" name="投影片編號版面配置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6864F-428E-4D85-BFCD-9D18D758658B}" type="slidenum">
              <a:rPr lang="zh-TW" altLang="en-US" smtClean="0"/>
              <a:t>60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6107710" y="2617694"/>
            <a:ext cx="1489877" cy="2633382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2359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FFFF00"/>
                </a:solidFill>
              </a:rPr>
              <a:t>練習</a:t>
            </a:r>
            <a:r>
              <a:rPr lang="en-US" altLang="zh-TW" dirty="0">
                <a:solidFill>
                  <a:srgbClr val="FFFF00"/>
                </a:solidFill>
              </a:rPr>
              <a:t>6</a:t>
            </a:r>
            <a:r>
              <a:rPr lang="en-US" altLang="zh-TW" dirty="0" smtClean="0">
                <a:solidFill>
                  <a:srgbClr val="FFFF00"/>
                </a:solidFill>
              </a:rPr>
              <a:t> </a:t>
            </a:r>
            <a:r>
              <a:rPr lang="en-US" altLang="zh-TW" dirty="0" err="1" smtClean="0">
                <a:solidFill>
                  <a:srgbClr val="FFFF00"/>
                </a:solidFill>
              </a:rPr>
              <a:t>Codecademy</a:t>
            </a:r>
            <a:r>
              <a:rPr lang="zh-TW" altLang="en-US" b="1" dirty="0" smtClean="0">
                <a:solidFill>
                  <a:srgbClr val="FFFF00"/>
                </a:solidFill>
              </a:rPr>
              <a:t>練習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TW" altLang="en-US" sz="2400" dirty="0" smtClean="0"/>
              <a:t>請完成</a:t>
            </a:r>
            <a:r>
              <a:rPr lang="en-US" altLang="zh-TW" sz="2400" dirty="0" err="1" smtClean="0"/>
              <a:t>Codecademy</a:t>
            </a:r>
            <a:r>
              <a:rPr lang="zh-TW" altLang="en-US" sz="2400" dirty="0" smtClean="0"/>
              <a:t>的指定章節</a:t>
            </a:r>
            <a:endParaRPr lang="en-US" altLang="zh-TW" sz="2400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altLang="zh-TW" sz="2400" dirty="0" smtClean="0"/>
              <a:t>HTML Structure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zh-TW" sz="2400" dirty="0" smtClean="0"/>
              <a:t>Headings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zh-TW" sz="2400" dirty="0" smtClean="0"/>
              <a:t>Attributes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zh-TW" sz="2400" dirty="0" smtClean="0"/>
              <a:t>Display Text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zh-TW" sz="2400" dirty="0" smtClean="0"/>
              <a:t>Styling Text</a:t>
            </a:r>
          </a:p>
          <a:p>
            <a:endParaRPr lang="en-US" altLang="zh-TW" sz="2800" dirty="0" smtClean="0"/>
          </a:p>
          <a:p>
            <a:pPr lvl="1"/>
            <a:endParaRPr lang="en-US" altLang="zh-TW" sz="2400" dirty="0"/>
          </a:p>
          <a:p>
            <a:endParaRPr lang="en-US" altLang="zh-TW" sz="2400" dirty="0" smtClean="0"/>
          </a:p>
          <a:p>
            <a:pPr lvl="1"/>
            <a:endParaRPr lang="en-US" altLang="zh-TW" sz="2400" dirty="0" smtClean="0"/>
          </a:p>
        </p:txBody>
      </p:sp>
      <p:sp>
        <p:nvSpPr>
          <p:cNvPr id="11" name="投影片編號版面配置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6864F-428E-4D85-BFCD-9D18D758658B}" type="slidenum">
              <a:rPr lang="zh-TW" altLang="en-US" smtClean="0"/>
              <a:t>61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/>
          <a:srcRect r="14350"/>
          <a:stretch/>
        </p:blipFill>
        <p:spPr>
          <a:xfrm>
            <a:off x="5998440" y="1713778"/>
            <a:ext cx="4992832" cy="317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344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solidFill>
                  <a:srgbClr val="FFFF00"/>
                </a:solidFill>
              </a:rPr>
              <a:t>常見</a:t>
            </a:r>
            <a:r>
              <a:rPr lang="en-US" altLang="zh-TW" dirty="0" smtClean="0">
                <a:solidFill>
                  <a:srgbClr val="FFFF00"/>
                </a:solidFill>
              </a:rPr>
              <a:t>HTML </a:t>
            </a:r>
            <a:r>
              <a:rPr lang="zh-TW" altLang="en-US" dirty="0" smtClean="0">
                <a:solidFill>
                  <a:srgbClr val="FFFF00"/>
                </a:solidFill>
              </a:rPr>
              <a:t>文字標</a:t>
            </a:r>
            <a:r>
              <a:rPr lang="zh-TW" altLang="en-US" dirty="0">
                <a:solidFill>
                  <a:srgbClr val="FFFF00"/>
                </a:solidFill>
              </a:rPr>
              <a:t>簽</a:t>
            </a:r>
            <a:endParaRPr lang="zh-TW" altLang="en-US" dirty="0"/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5631E-267F-4B98-8711-015E167954BF}" type="slidenum">
              <a:rPr lang="zh-TW" altLang="en-US" smtClean="0"/>
              <a:t>7</a:t>
            </a:fld>
            <a:endParaRPr lang="zh-TW" altLang="en-US"/>
          </a:p>
        </p:txBody>
      </p:sp>
      <p:grpSp>
        <p:nvGrpSpPr>
          <p:cNvPr id="4" name="群組 3"/>
          <p:cNvGrpSpPr/>
          <p:nvPr/>
        </p:nvGrpSpPr>
        <p:grpSpPr>
          <a:xfrm>
            <a:off x="6609805" y="1947579"/>
            <a:ext cx="3847012" cy="3855222"/>
            <a:chOff x="1403648" y="1256127"/>
            <a:chExt cx="5445263" cy="5177766"/>
          </a:xfrm>
        </p:grpSpPr>
        <p:pic>
          <p:nvPicPr>
            <p:cNvPr id="5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403648" y="3416367"/>
              <a:ext cx="5445263" cy="30175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" name="Picture 5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403648" y="1256127"/>
              <a:ext cx="5431547" cy="22174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517837" y="1947579"/>
            <a:ext cx="4561197" cy="28987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62720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HTML </a:t>
            </a:r>
            <a:r>
              <a:rPr lang="zh-TW" altLang="en-US" dirty="0" smtClean="0"/>
              <a:t>段落元素</a:t>
            </a:r>
            <a:r>
              <a:rPr lang="en-US" altLang="zh-TW" dirty="0" smtClean="0"/>
              <a:t>(Paragraphs)</a:t>
            </a:r>
            <a:endParaRPr lang="zh-TW" altLang="en-US" dirty="0"/>
          </a:p>
        </p:txBody>
      </p:sp>
      <p:sp>
        <p:nvSpPr>
          <p:cNvPr id="6" name="文字版面配置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4294967295"/>
          </p:nvPr>
        </p:nvSpPr>
        <p:spPr>
          <a:xfrm>
            <a:off x="0" y="6359525"/>
            <a:ext cx="550863" cy="377825"/>
          </a:xfrm>
        </p:spPr>
        <p:txBody>
          <a:bodyPr/>
          <a:lstStyle/>
          <a:p>
            <a:fld id="{0F45631E-267F-4B98-8711-015E167954BF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8518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solidFill>
                  <a:srgbClr val="FFFF00"/>
                </a:solidFill>
              </a:rPr>
              <a:t>標題標籤 </a:t>
            </a:r>
            <a:r>
              <a:rPr lang="en-US" altLang="zh-TW" dirty="0" smtClean="0">
                <a:solidFill>
                  <a:srgbClr val="FFFF00"/>
                </a:solidFill>
              </a:rPr>
              <a:t>&lt;h1&gt; – &lt;h6&gt;</a:t>
            </a:r>
            <a:endParaRPr lang="zh-TW" altLang="en-US" dirty="0">
              <a:solidFill>
                <a:srgbClr val="FFFF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標題標籤共有 </a:t>
            </a:r>
            <a:r>
              <a:rPr lang="en-US" altLang="zh-TW" dirty="0" smtClean="0"/>
              <a:t>6 </a:t>
            </a:r>
            <a:r>
              <a:rPr lang="zh-TW" altLang="en-US" dirty="0" smtClean="0"/>
              <a:t>階</a:t>
            </a:r>
            <a:endParaRPr lang="en-US" altLang="zh-TW" dirty="0" smtClean="0"/>
          </a:p>
          <a:p>
            <a:r>
              <a:rPr lang="zh-TW" altLang="en-US" dirty="0" smtClean="0"/>
              <a:t>可根據文件標題的階層進行不同的定義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5631E-267F-4B98-8711-015E167954BF}" type="slidenum">
              <a:rPr lang="zh-TW" altLang="en-US" smtClean="0"/>
              <a:t>9</a:t>
            </a:fld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3539" y="2782573"/>
            <a:ext cx="3329632" cy="320040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3256" y="2621574"/>
            <a:ext cx="4996228" cy="3522398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0627105" y="6488668"/>
            <a:ext cx="15883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sample</a:t>
            </a:r>
            <a:r>
              <a:rPr lang="zh-TW" altLang="en-US" dirty="0" smtClean="0"/>
              <a:t>_</a:t>
            </a:r>
            <a:r>
              <a:rPr lang="en-US" altLang="zh-TW" dirty="0" smtClean="0"/>
              <a:t>h</a:t>
            </a:r>
            <a:r>
              <a:rPr lang="zh-TW" altLang="en-US" dirty="0" smtClean="0"/>
              <a:t>.html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00583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佈景主題2">
  <a:themeElements>
    <a:clrScheme name="天體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天體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天體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佈景主題2" id="{E6DD585D-652E-4E52-908F-A1E5B23CD7AD}" vid="{0F73B68A-E6A2-49F5-B1BA-BF3DAE721320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佈景主題2</Template>
  <TotalTime>1178</TotalTime>
  <Words>2826</Words>
  <Application>Microsoft Office PowerPoint</Application>
  <PresentationFormat>寬螢幕</PresentationFormat>
  <Paragraphs>423</Paragraphs>
  <Slides>61</Slides>
  <Notes>11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61</vt:i4>
      </vt:variant>
    </vt:vector>
  </HeadingPairs>
  <TitlesOfParts>
    <vt:vector size="70" baseType="lpstr">
      <vt:lpstr>微軟正黑體</vt:lpstr>
      <vt:lpstr>新細明體</vt:lpstr>
      <vt:lpstr>Arial</vt:lpstr>
      <vt:lpstr>Arial Black</vt:lpstr>
      <vt:lpstr>Calibri</vt:lpstr>
      <vt:lpstr>Calibri Light</vt:lpstr>
      <vt:lpstr>Corbel</vt:lpstr>
      <vt:lpstr>Wingdings 3</vt:lpstr>
      <vt:lpstr>1_佈景主題2</vt:lpstr>
      <vt:lpstr>網頁文字元素</vt:lpstr>
      <vt:lpstr>Agenda</vt:lpstr>
      <vt:lpstr>HTML 語法標簽</vt:lpstr>
      <vt:lpstr>網頁語法標籤的分類</vt:lpstr>
      <vt:lpstr>HTML 標簽編寫注意事項</vt:lpstr>
      <vt:lpstr>HTML 標簽編寫注意事項</vt:lpstr>
      <vt:lpstr>常見HTML 文字標簽</vt:lpstr>
      <vt:lpstr>HTML 段落元素(Paragraphs)</vt:lpstr>
      <vt:lpstr>標題標籤 &lt;h1&gt; – &lt;h6&gt;</vt:lpstr>
      <vt:lpstr>段落元素&lt;p&gt;</vt:lpstr>
      <vt:lpstr>換行元素&lt;br&gt; 或是 &lt;br /&gt;</vt:lpstr>
      <vt:lpstr>&lt;p&gt;與&lt;br&gt;的差別</vt:lpstr>
      <vt:lpstr>&lt;span&gt;定義區塊</vt:lpstr>
      <vt:lpstr>空白壓縮</vt:lpstr>
      <vt:lpstr>&lt;pre&gt; 元素 ( 預先格式化的區塊)</vt:lpstr>
      <vt:lpstr>&lt;pre&gt; 元素 ( 預先格式化的區塊)</vt:lpstr>
      <vt:lpstr>練習1 HTML Paragraphs</vt:lpstr>
      <vt:lpstr>練習1 HTML Paragraphs</vt:lpstr>
      <vt:lpstr>HTML 樣式與屬性(Style &amp; attribute)</vt:lpstr>
      <vt:lpstr>Style Settings</vt:lpstr>
      <vt:lpstr>Style- Settings</vt:lpstr>
      <vt:lpstr>Style-Font</vt:lpstr>
      <vt:lpstr>Style-Color</vt:lpstr>
      <vt:lpstr>Style-Color</vt:lpstr>
      <vt:lpstr>Attribute(屬性)</vt:lpstr>
      <vt:lpstr>Attribute(屬性)-id and Class</vt:lpstr>
      <vt:lpstr>Attribute- title(提示文字)</vt:lpstr>
      <vt:lpstr>練習2 HTML Style and attribute</vt:lpstr>
      <vt:lpstr>練習2 HTML Style and attribute (結果畫面)</vt:lpstr>
      <vt:lpstr>HTML 文字格式(Formatting)</vt:lpstr>
      <vt:lpstr>&lt;b&gt;文字粗體 / &lt;i&gt;斜體/&lt;u&gt; 加底線</vt:lpstr>
      <vt:lpstr>&lt;strong&gt;強調</vt:lpstr>
      <vt:lpstr>&lt;ins&gt;插入/&lt;del&gt;刪除元素</vt:lpstr>
      <vt:lpstr>&lt;sup&gt;上標/&lt;sub&gt;下標籤</vt:lpstr>
      <vt:lpstr>&lt;mark&gt; 為文字標上記號顏色</vt:lpstr>
      <vt:lpstr>&lt;center&gt;內容置中</vt:lpstr>
      <vt:lpstr>&lt;hr&gt;水平線元素</vt:lpstr>
      <vt:lpstr>&lt;hr&gt;水平線元素</vt:lpstr>
      <vt:lpstr>&lt;!-- --&gt; ( 註解)</vt:lpstr>
      <vt:lpstr>練習3 HTML Formatting</vt:lpstr>
      <vt:lpstr>練習3 HTML Formatting -完成畫面</vt:lpstr>
      <vt:lpstr>HTML Quotation and Citation Elements 語法標示 與格式化標籤</vt:lpstr>
      <vt:lpstr>HTML Quotation and Citation Elements</vt:lpstr>
      <vt:lpstr>&lt;blockquote&gt; 縮排</vt:lpstr>
      <vt:lpstr>&lt;q&gt; 加上” 符號</vt:lpstr>
      <vt:lpstr>&lt;abbr&gt; 定義縮寫文字</vt:lpstr>
      <vt:lpstr>&lt;address&gt;元素</vt:lpstr>
      <vt:lpstr>&lt;cite&gt;標示引用或參照</vt:lpstr>
      <vt:lpstr>&lt;time&gt;元素(日期時間)</vt:lpstr>
      <vt:lpstr>練習4 HTML Quotation and Citation Elements</vt:lpstr>
      <vt:lpstr>練習4 HTML Quotation and Citation Elements-完成畫面</vt:lpstr>
      <vt:lpstr>HTML 文件中顯示特殊字元符號</vt:lpstr>
      <vt:lpstr>跳脫字元</vt:lpstr>
      <vt:lpstr>跳脫字元</vt:lpstr>
      <vt:lpstr>跳脫字元</vt:lpstr>
      <vt:lpstr>跳脫字元</vt:lpstr>
      <vt:lpstr>跳脫字元</vt:lpstr>
      <vt:lpstr>跳脫字元</vt:lpstr>
      <vt:lpstr>特殊字元符號</vt:lpstr>
      <vt:lpstr>練習5 W3School練習</vt:lpstr>
      <vt:lpstr>練習6 Codecademy練習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網頁文字元素</dc:title>
  <dc:creator>Jo Lin(林湘筠)</dc:creator>
  <cp:lastModifiedBy>Jo Lin(林湘筠)</cp:lastModifiedBy>
  <cp:revision>96</cp:revision>
  <dcterms:created xsi:type="dcterms:W3CDTF">2018-09-10T00:41:43Z</dcterms:created>
  <dcterms:modified xsi:type="dcterms:W3CDTF">2018-12-12T05:11:36Z</dcterms:modified>
</cp:coreProperties>
</file>