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  <p:sldMasterId id="2147483765" r:id="rId2"/>
  </p:sldMasterIdLst>
  <p:notesMasterIdLst>
    <p:notesMasterId r:id="rId42"/>
  </p:notesMasterIdLst>
  <p:sldIdLst>
    <p:sldId id="257" r:id="rId3"/>
    <p:sldId id="28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86" r:id="rId14"/>
    <p:sldId id="268" r:id="rId15"/>
    <p:sldId id="325" r:id="rId16"/>
    <p:sldId id="326" r:id="rId17"/>
    <p:sldId id="315" r:id="rId18"/>
    <p:sldId id="289" r:id="rId19"/>
    <p:sldId id="327" r:id="rId20"/>
    <p:sldId id="287" r:id="rId21"/>
    <p:sldId id="303" r:id="rId22"/>
    <p:sldId id="305" r:id="rId23"/>
    <p:sldId id="311" r:id="rId24"/>
    <p:sldId id="307" r:id="rId25"/>
    <p:sldId id="313" r:id="rId26"/>
    <p:sldId id="309" r:id="rId27"/>
    <p:sldId id="314" r:id="rId28"/>
    <p:sldId id="317" r:id="rId29"/>
    <p:sldId id="288" r:id="rId30"/>
    <p:sldId id="272" r:id="rId31"/>
    <p:sldId id="273" r:id="rId32"/>
    <p:sldId id="274" r:id="rId33"/>
    <p:sldId id="279" r:id="rId34"/>
    <p:sldId id="318" r:id="rId35"/>
    <p:sldId id="320" r:id="rId36"/>
    <p:sldId id="280" r:id="rId37"/>
    <p:sldId id="321" r:id="rId38"/>
    <p:sldId id="322" r:id="rId39"/>
    <p:sldId id="319" r:id="rId40"/>
    <p:sldId id="28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1910157-4A23-4BC7-B4A6-4B8153DCFE1B}">
          <p14:sldIdLst>
            <p14:sldId id="257"/>
          </p14:sldIdLst>
        </p14:section>
        <p14:section name="網頁結構分類" id="{95FB9418-117C-4088-9865-2502321119A9}">
          <p14:sldIdLst>
            <p14:sldId id="285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86"/>
            <p14:sldId id="268"/>
            <p14:sldId id="325"/>
            <p14:sldId id="326"/>
          </p14:sldIdLst>
        </p14:section>
        <p14:section name="目錄結構" id="{C2FDCECD-94DB-41BF-9970-606A9A0D65F2}">
          <p14:sldIdLst>
            <p14:sldId id="315"/>
            <p14:sldId id="289"/>
            <p14:sldId id="327"/>
            <p14:sldId id="287"/>
            <p14:sldId id="303"/>
            <p14:sldId id="305"/>
            <p14:sldId id="311"/>
            <p14:sldId id="307"/>
            <p14:sldId id="313"/>
            <p14:sldId id="309"/>
            <p14:sldId id="314"/>
          </p14:sldIdLst>
        </p14:section>
        <p14:section name="撰寫連結" id="{A489C2D4-DE89-44F6-BA1F-F5F4B89FE065}">
          <p14:sldIdLst>
            <p14:sldId id="317"/>
            <p14:sldId id="288"/>
            <p14:sldId id="272"/>
            <p14:sldId id="273"/>
            <p14:sldId id="274"/>
            <p14:sldId id="279"/>
            <p14:sldId id="318"/>
          </p14:sldIdLst>
        </p14:section>
        <p14:section name="撰寫網頁內書籤連結(索引)" id="{E4911983-0D21-413B-800B-1857DA672F4E}">
          <p14:sldIdLst>
            <p14:sldId id="320"/>
            <p14:sldId id="280"/>
            <p14:sldId id="321"/>
            <p14:sldId id="322"/>
            <p14:sldId id="319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33"/>
    <a:srgbClr val="677FC9"/>
    <a:srgbClr val="CC99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69E36-CC74-4151-9F02-101D4E3FB798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EA359-7E7D-49CA-B757-B52AD265F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96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上奇  </a:t>
            </a:r>
            <a:r>
              <a:rPr lang="en-US" altLang="zh-TW" dirty="0" smtClean="0"/>
              <a:t>P6-2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F001F-5D3B-4A26-9F33-B5001DB9C84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0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377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Value of the href attribute is highlighted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- Explain that this is the 'value' of the href attribute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Clickable area is highlighted (what the user sees)</a:t>
            </a:r>
          </a:p>
        </p:txBody>
      </p:sp>
    </p:spTree>
    <p:extLst>
      <p:ext uri="{BB962C8B-B14F-4D97-AF65-F5344CB8AC3E}">
        <p14:creationId xmlns:p14="http://schemas.microsoft.com/office/powerpoint/2010/main" val="873812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上奇 </a:t>
            </a:r>
            <a:r>
              <a:rPr lang="en-US" altLang="zh-TW" dirty="0" smtClean="0"/>
              <a:t>P6-4 ~ 6-5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F001F-5D3B-4A26-9F33-B5001DB9C84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330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29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Shows files used for a fictional site (compare to Finder / Windows explorer)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Home page, then sections about Movies, Music, and Theater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Movies has two sections: Cinema and DVD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Note: Folders often referred to as directories on server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Root folder - folder that everything else sits inside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Child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Parent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Granchild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Grandparent folder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Note use of terms similar to those of a family tree</a:t>
            </a:r>
          </a:p>
        </p:txBody>
      </p:sp>
    </p:spTree>
    <p:extLst>
      <p:ext uri="{BB962C8B-B14F-4D97-AF65-F5344CB8AC3E}">
        <p14:creationId xmlns:p14="http://schemas.microsoft.com/office/powerpoint/2010/main" val="1799436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29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Shows files used for a fictional site (compare to Finder / Windows explorer)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Home page, then sections about Movies, Music, and Theater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Movies has two sections: Cinema and DVD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Note: Folders often referred to as directories on server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Root folder - folder that everything else sits inside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Child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Parent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Granchild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Grandparent folder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Note use of terms similar to those of a family tree</a:t>
            </a:r>
          </a:p>
        </p:txBody>
      </p:sp>
    </p:spTree>
    <p:extLst>
      <p:ext uri="{BB962C8B-B14F-4D97-AF65-F5344CB8AC3E}">
        <p14:creationId xmlns:p14="http://schemas.microsoft.com/office/powerpoint/2010/main" val="182909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29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Shows files used for a fictional site (compare to Finder / Windows explorer)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Home page, then sections about Movies, Music, and Theater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Movies has two sections: Cinema and DVD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Note: Folders often referred to as directories on server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Root folder - folder that everything else sits inside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Child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Parent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Granchild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Grandparent folder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Note use of terms similar to those of a family tree</a:t>
            </a:r>
          </a:p>
        </p:txBody>
      </p:sp>
    </p:spTree>
    <p:extLst>
      <p:ext uri="{BB962C8B-B14F-4D97-AF65-F5344CB8AC3E}">
        <p14:creationId xmlns:p14="http://schemas.microsoft.com/office/powerpoint/2010/main" val="2586373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29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Shows files used for a fictional site (compare to Finder / Windows explorer)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Home page, then sections about Movies, Music, and Theater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Movies has two sections: Cinema and DVD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Note: Folders often referred to as directories on server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Root folder - folder that everything else sits inside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Child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Parent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Granchild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Grandparent folder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Note use of terms similar to those of a family tree</a:t>
            </a:r>
          </a:p>
        </p:txBody>
      </p:sp>
    </p:spTree>
    <p:extLst>
      <p:ext uri="{BB962C8B-B14F-4D97-AF65-F5344CB8AC3E}">
        <p14:creationId xmlns:p14="http://schemas.microsoft.com/office/powerpoint/2010/main" val="331567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29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Shows files used for a fictional site (compare to Finder / Windows explorer)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Home page, then sections about Movies, Music, and Theater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Movies has two sections: Cinema and DVD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Note: Folders often referred to as directories on server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Root folder - folder that everything else sits inside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Child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Parent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Granchild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Grandparent folder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Note use of terms similar to those of a family tree</a:t>
            </a:r>
          </a:p>
        </p:txBody>
      </p:sp>
    </p:spTree>
    <p:extLst>
      <p:ext uri="{BB962C8B-B14F-4D97-AF65-F5344CB8AC3E}">
        <p14:creationId xmlns:p14="http://schemas.microsoft.com/office/powerpoint/2010/main" val="3890287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29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Shows files used for a fictional site (compare to Finder / Windows explorer)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Home page, then sections about Movies, Music, and Theater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Movies has two sections: Cinema and DVD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Note: Folders often referred to as directories on server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Root folder - folder that everything else sits inside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Child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Parent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Granchild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Grandparent folder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Note use of terms similar to those of a family tree</a:t>
            </a:r>
          </a:p>
        </p:txBody>
      </p:sp>
    </p:spTree>
    <p:extLst>
      <p:ext uri="{BB962C8B-B14F-4D97-AF65-F5344CB8AC3E}">
        <p14:creationId xmlns:p14="http://schemas.microsoft.com/office/powerpoint/2010/main" val="298667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29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Shows files used for a fictional site (compare to Finder / Windows explorer)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Home page, then sections about Movies, Music, and Theater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Movies has two sections: Cinema and DVD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Note: Folders often referred to as directories on server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Root folder - folder that everything else sits inside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Child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Parent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Granchild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Grandparent folder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Note use of terms similar to those of a family tree</a:t>
            </a:r>
          </a:p>
        </p:txBody>
      </p:sp>
    </p:spTree>
    <p:extLst>
      <p:ext uri="{BB962C8B-B14F-4D97-AF65-F5344CB8AC3E}">
        <p14:creationId xmlns:p14="http://schemas.microsoft.com/office/powerpoint/2010/main" val="2781432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29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Shows files used for a fictional site (compare to Finder / Windows explorer)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Home page, then sections about Movies, Music, and Theater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Movies has two sections: Cinema and DVD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Note: Folders often referred to as directories on server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Root folder - folder that everything else sits inside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Child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Parent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Granchild folder</a:t>
            </a: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Click: Grandparent folder</a:t>
            </a:r>
          </a:p>
          <a:p>
            <a:pPr eaLnBrk="1" hangingPunct="1"/>
            <a:endParaRPr lang="en-US" altLang="zh-TW" sz="2200" smtClean="0">
              <a:latin typeface="Lucida Grande" pitchFamily="-101" charset="0"/>
              <a:cs typeface="Lucida Grande" pitchFamily="-101" charset="0"/>
              <a:sym typeface="Lucida Grande" pitchFamily="-101" charset="0"/>
            </a:endParaRPr>
          </a:p>
          <a:p>
            <a:pPr eaLnBrk="1" hangingPunct="1"/>
            <a:r>
              <a:rPr lang="en-US" altLang="zh-TW" sz="2200" smtClean="0">
                <a:latin typeface="Lucida Grande" pitchFamily="-101" charset="0"/>
                <a:cs typeface="Lucida Grande" pitchFamily="-101" charset="0"/>
                <a:sym typeface="Lucida Grande" pitchFamily="-101" charset="0"/>
              </a:rPr>
              <a:t>Note use of terms similar to those of a family tree</a:t>
            </a:r>
          </a:p>
        </p:txBody>
      </p:sp>
    </p:spTree>
    <p:extLst>
      <p:ext uri="{BB962C8B-B14F-4D97-AF65-F5344CB8AC3E}">
        <p14:creationId xmlns:p14="http://schemas.microsoft.com/office/powerpoint/2010/main" val="220218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E57F2FA-21B9-4C84-8739-159495A97844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54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7350-6081-4C7D-8582-87248F6BEA23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3169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6475-1BB4-4BBB-9DA4-81F38AB5AB7E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0874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B8CA-3693-441F-957E-6AFBC03F1B52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9031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D7B6-3AB1-4FB8-BF8F-AF28F66AA9DE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20021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5E6-C0C9-4AAC-833F-38F16014AC65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7991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4217-F60D-4425-BE25-A33C998B7E66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5049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5DC3-3E05-478B-8067-021B598E7240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18163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AD71-B854-4FCA-897A-3F49C48365B7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07870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3E8-BD6F-4DF3-87B3-04CBBCA3D093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979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39A-3200-41DF-81C2-6CB15237BFCB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92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50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1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E3E-1D7C-40E5-88AB-3FC279F47D54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2569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 cap="none" baseline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E57F2FA-21B9-4C84-8739-159495A97844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59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E3E-1D7C-40E5-88AB-3FC279F47D54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852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12" y="377615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10131425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983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4946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358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5"/>
            <a:ext cx="1600200" cy="377825"/>
          </a:xfrm>
        </p:spPr>
        <p:txBody>
          <a:bodyPr/>
          <a:lstStyle/>
          <a:p>
            <a:fld id="{3457E56C-4C92-4A51-8406-B6B068C835E3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3" y="6248398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7" y="6248399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0" y="1954213"/>
            <a:ext cx="10207625" cy="39179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6065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29"/>
            <a:ext cx="1600200" cy="377825"/>
          </a:xfrm>
        </p:spPr>
        <p:txBody>
          <a:bodyPr/>
          <a:lstStyle/>
          <a:p>
            <a:fld id="{1FF657A7-F8FD-44F5-86FC-E1EA127F88BC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29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4" y="6327774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1914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F197-AA70-41CF-B81B-9BAE378C7E50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4018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462D-E891-4A17-A4A6-EF17A05BE01E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2751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ADC-BCAE-4A6D-9541-EA951A3B1066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4207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7350-6081-4C7D-8582-87248F6BEA23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4089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38850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847" y="149424"/>
            <a:ext cx="10584738" cy="925844"/>
          </a:xfrm>
        </p:spPr>
        <p:txBody>
          <a:bodyPr/>
          <a:lstStyle>
            <a:lvl1pPr>
              <a:defRPr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01783"/>
            <a:ext cx="10131425" cy="4589418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9500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6475-1BB4-4BBB-9DA4-81F38AB5AB7E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3733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B8CA-3693-441F-957E-6AFBC03F1B52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368645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D7B6-3AB1-4FB8-BF8F-AF28F66AA9DE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249408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5E6-C0C9-4AAC-833F-38F16014AC65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057300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4217-F60D-4425-BE25-A33C998B7E66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706531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5DC3-3E05-478B-8067-021B598E7240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035904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AD71-B854-4FCA-897A-3F49C48365B7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770053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3E8-BD6F-4DF3-87B3-04CBBCA3D093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97938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39A-3200-41DF-81C2-6CB15237BFCB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6276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4946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03" y="149424"/>
            <a:ext cx="10407923" cy="925844"/>
          </a:xfrm>
        </p:spPr>
        <p:txBody>
          <a:bodyPr/>
          <a:lstStyle>
            <a:lvl1pPr>
              <a:defRPr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3323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-6096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5"/>
            <a:ext cx="1600200" cy="377825"/>
          </a:xfrm>
        </p:spPr>
        <p:txBody>
          <a:bodyPr/>
          <a:lstStyle/>
          <a:p>
            <a:fld id="{3457E56C-4C92-4A51-8406-B6B068C835E3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3" y="6248398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7" y="6248399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0" y="1954213"/>
            <a:ext cx="10207625" cy="39179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01350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29"/>
            <a:ext cx="1600200" cy="377825"/>
          </a:xfrm>
        </p:spPr>
        <p:txBody>
          <a:bodyPr/>
          <a:lstStyle/>
          <a:p>
            <a:fld id="{1FF657A7-F8FD-44F5-86FC-E1EA127F88BC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29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4" y="6327774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7394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F197-AA70-41CF-B81B-9BAE378C7E50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6882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462D-E891-4A17-A4A6-EF17A05BE01E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9335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ADC-BCAE-4A6D-9541-EA951A3B1066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7837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81175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579D56-0B4C-4B9B-843A-92A7DA1C3562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" y="6248400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086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64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81175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579D56-0B4C-4B9B-843A-92A7DA1C3562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" y="6248400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526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83" r:id="rId18"/>
    <p:sldLayoutId id="2147483784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超連結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網狀結構</a:t>
            </a:r>
            <a:endParaRPr lang="zh-TW" alt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樹狀結構是一種很好用、也很好管理的網站組織。不過如果覺得網站內容具有多種觀點</a:t>
            </a:r>
            <a:r>
              <a:rPr lang="en-US" altLang="zh-TW"/>
              <a:t>, </a:t>
            </a:r>
            <a:r>
              <a:rPr lang="zh-TW" altLang="en-US"/>
              <a:t>需要多元化的架構</a:t>
            </a:r>
            <a:r>
              <a:rPr lang="en-US" altLang="zh-TW"/>
              <a:t>, </a:t>
            </a:r>
            <a:r>
              <a:rPr lang="zh-TW" altLang="en-US"/>
              <a:t>就可考慮使用網狀的結構。</a:t>
            </a:r>
          </a:p>
          <a:p>
            <a:r>
              <a:rPr lang="zh-TW" altLang="en-US"/>
              <a:t>在網狀結構中</a:t>
            </a:r>
            <a:r>
              <a:rPr lang="en-US" altLang="zh-TW"/>
              <a:t>, </a:t>
            </a:r>
            <a:r>
              <a:rPr lang="zh-TW" altLang="en-US"/>
              <a:t>網頁間的連結關係就像一張網一樣交錯著：</a:t>
            </a:r>
          </a:p>
          <a:p>
            <a:endParaRPr lang="en-US" altLang="zh-TW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07" y="2817213"/>
            <a:ext cx="4971073" cy="327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6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網狀結構</a:t>
            </a:r>
            <a:endParaRPr lang="zh-TW" alt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像這樣使用者會比較容易找到與目前主題前後相關的其它主題。</a:t>
            </a:r>
          </a:p>
          <a:p>
            <a:r>
              <a:rPr lang="zh-TW" altLang="en-US" dirty="0"/>
              <a:t>請注意！網狀結構不像前面兩種結構</a:t>
            </a:r>
            <a:r>
              <a:rPr lang="en-US" altLang="zh-TW" dirty="0"/>
              <a:t>, </a:t>
            </a:r>
            <a:r>
              <a:rPr lang="zh-TW" altLang="en-US" dirty="0"/>
              <a:t>屬於比較單純的線性關係</a:t>
            </a:r>
            <a:r>
              <a:rPr lang="en-US" altLang="zh-TW" dirty="0"/>
              <a:t>, </a:t>
            </a:r>
            <a:r>
              <a:rPr lang="zh-TW" altLang="en-US" dirty="0"/>
              <a:t>此處的線可能是前後加上下</a:t>
            </a:r>
            <a:r>
              <a:rPr lang="en-US" altLang="zh-TW" dirty="0"/>
              <a:t>, </a:t>
            </a:r>
            <a:r>
              <a:rPr lang="zh-TW" altLang="en-US" dirty="0"/>
              <a:t>要一一照顧到所有的結關係可能不是這麼容易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其實並非一定要 </a:t>
            </a:r>
            <a:r>
              <a:rPr lang="en-US" altLang="zh-TW" dirty="0"/>
              <a:t>『</a:t>
            </a:r>
            <a:r>
              <a:rPr lang="zh-TW" altLang="en-US" dirty="0"/>
              <a:t>相關</a:t>
            </a:r>
            <a:r>
              <a:rPr lang="en-US" altLang="zh-TW" dirty="0"/>
              <a:t>』 </a:t>
            </a:r>
            <a:r>
              <a:rPr lang="zh-TW" altLang="en-US" dirty="0"/>
              <a:t>的內容才把它們編成網狀</a:t>
            </a:r>
            <a:r>
              <a:rPr lang="en-US" altLang="zh-TW" dirty="0"/>
              <a:t>, </a:t>
            </a:r>
            <a:r>
              <a:rPr lang="zh-TW" altLang="en-US" dirty="0"/>
              <a:t>不太相關的主題編在一起其實也很符合許多上 </a:t>
            </a:r>
            <a:r>
              <a:rPr lang="en-US" altLang="zh-TW" dirty="0"/>
              <a:t>WWW </a:t>
            </a:r>
            <a:r>
              <a:rPr lang="zh-TW" altLang="en-US" dirty="0"/>
              <a:t>瀏覽者的行為模式</a:t>
            </a:r>
            <a:r>
              <a:rPr lang="en-US" altLang="zh-TW" dirty="0"/>
              <a:t>, </a:t>
            </a:r>
            <a:r>
              <a:rPr lang="zh-TW" altLang="en-US" dirty="0"/>
              <a:t>因為不少人就是沒有特定的需求四處按按、逛逛。</a:t>
            </a:r>
          </a:p>
          <a:p>
            <a:r>
              <a:rPr lang="zh-TW" altLang="en-US" dirty="0"/>
              <a:t>所以一些期刊式、線上手冊、或是一些教學指南、課程</a:t>
            </a:r>
            <a:r>
              <a:rPr lang="en-US" altLang="zh-TW" dirty="0"/>
              <a:t>, </a:t>
            </a:r>
            <a:r>
              <a:rPr lang="zh-TW" altLang="en-US" dirty="0"/>
              <a:t>只要內容有涵蓋多種主題</a:t>
            </a:r>
            <a:r>
              <a:rPr lang="en-US" altLang="zh-TW" dirty="0"/>
              <a:t>, </a:t>
            </a:r>
            <a:r>
              <a:rPr lang="zh-TW" altLang="en-US" dirty="0"/>
              <a:t>都可考慮使用這種網狀的架構</a:t>
            </a:r>
            <a:r>
              <a:rPr lang="en-US" altLang="zh-TW" dirty="0"/>
              <a:t>, </a:t>
            </a:r>
            <a:r>
              <a:rPr lang="zh-TW" altLang="en-US" dirty="0"/>
              <a:t>只要在建立網頁文件間的連結時不要弄錯即可。</a:t>
            </a:r>
          </a:p>
          <a:p>
            <a:pPr marL="0" indent="0">
              <a:buNone/>
            </a:pPr>
            <a:endParaRPr lang="zh-TW" altLang="en-US" dirty="0"/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5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超連結</a:t>
            </a:r>
            <a:r>
              <a:rPr lang="en-US" altLang="zh-TW" dirty="0"/>
              <a:t>(Hyper Link)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550863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6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網</a:t>
            </a:r>
            <a:r>
              <a:rPr lang="zh-TW" altLang="en-US" dirty="0"/>
              <a:t>址</a:t>
            </a:r>
            <a:r>
              <a:rPr lang="en-US" altLang="zh-TW" dirty="0" smtClean="0"/>
              <a:t>(URL)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每一個網頁，在</a:t>
            </a:r>
            <a:r>
              <a:rPr lang="zh-TW" altLang="en-US" dirty="0"/>
              <a:t>網路上都有其位址，就有如地址</a:t>
            </a:r>
            <a:r>
              <a:rPr lang="zh-TW" altLang="en-US" dirty="0" smtClean="0"/>
              <a:t>一般，因此稱為網址</a:t>
            </a:r>
            <a:r>
              <a:rPr lang="en-US" altLang="zh-TW" dirty="0" smtClean="0"/>
              <a:t>(URL</a:t>
            </a:r>
            <a:r>
              <a:rPr lang="zh-TW" altLang="en-US" dirty="0" smtClean="0"/>
              <a:t>：</a:t>
            </a:r>
            <a:r>
              <a:rPr lang="en-US" altLang="zh-TW" dirty="0"/>
              <a:t> Uniform Resource </a:t>
            </a:r>
            <a:r>
              <a:rPr lang="en-US" altLang="zh-TW" dirty="0" smtClean="0"/>
              <a:t>Locator)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2950" y="2579080"/>
            <a:ext cx="11871391" cy="58477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http://</a:t>
            </a:r>
            <a:r>
              <a:rPr lang="en-US" altLang="zh-TW" sz="3200" b="1" dirty="0">
                <a:solidFill>
                  <a:srgbClr val="00B050"/>
                </a:solidFill>
              </a:rPr>
              <a:t>mis.npust.edu.tw</a:t>
            </a:r>
            <a:r>
              <a:rPr lang="en-US" altLang="zh-TW" sz="3200" b="1" dirty="0">
                <a:solidFill>
                  <a:srgbClr val="FF0000"/>
                </a:solidFill>
              </a:rPr>
              <a:t>/</a:t>
            </a:r>
            <a:r>
              <a:rPr lang="en-US" altLang="zh-TW" sz="3200" b="1" dirty="0">
                <a:solidFill>
                  <a:srgbClr val="FF9933"/>
                </a:solidFill>
              </a:rPr>
              <a:t>files</a:t>
            </a:r>
            <a:r>
              <a:rPr lang="en-US" altLang="zh-TW" sz="3200" b="1" dirty="0">
                <a:solidFill>
                  <a:srgbClr val="FF0000"/>
                </a:solidFill>
              </a:rPr>
              <a:t>/</a:t>
            </a:r>
            <a:r>
              <a:rPr lang="en-US" altLang="zh-TW" sz="3200" b="1" dirty="0">
                <a:solidFill>
                  <a:srgbClr val="00B0F0"/>
                </a:solidFill>
              </a:rPr>
              <a:t>15-1052-10653,c82-1.php?Lang=zh-tw</a:t>
            </a:r>
            <a:endParaRPr lang="zh-TW" altLang="en-US" sz="3200" dirty="0">
              <a:solidFill>
                <a:srgbClr val="00B0F0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6640" y="3260908"/>
            <a:ext cx="1210588" cy="1065285"/>
            <a:chOff x="962675" y="3279531"/>
            <a:chExt cx="1210588" cy="1065285"/>
          </a:xfrm>
        </p:grpSpPr>
        <p:cxnSp>
          <p:nvCxnSpPr>
            <p:cNvPr id="7" name="直線接點 6"/>
            <p:cNvCxnSpPr/>
            <p:nvPr/>
          </p:nvCxnSpPr>
          <p:spPr>
            <a:xfrm flipV="1">
              <a:off x="1101977" y="3279531"/>
              <a:ext cx="931985" cy="879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1563573" y="3288323"/>
              <a:ext cx="8792" cy="58029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962675" y="394470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FF0000"/>
                  </a:solidFill>
                </a:rPr>
                <a:t>通訊協定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342025" y="3260908"/>
            <a:ext cx="2991381" cy="1065285"/>
            <a:chOff x="1032326" y="3279531"/>
            <a:chExt cx="931985" cy="1065285"/>
          </a:xfrm>
        </p:grpSpPr>
        <p:cxnSp>
          <p:nvCxnSpPr>
            <p:cNvPr id="19" name="直線接點 18"/>
            <p:cNvCxnSpPr/>
            <p:nvPr/>
          </p:nvCxnSpPr>
          <p:spPr>
            <a:xfrm flipV="1">
              <a:off x="1032326" y="3279531"/>
              <a:ext cx="931985" cy="8792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1493922" y="3288323"/>
              <a:ext cx="3953" cy="554954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1281076" y="3944706"/>
              <a:ext cx="43448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92D050"/>
                  </a:solidFill>
                </a:rPr>
                <a:t>網</a:t>
              </a:r>
              <a:r>
                <a:rPr lang="zh-TW" altLang="en-US" sz="2000" b="1" dirty="0">
                  <a:solidFill>
                    <a:srgbClr val="92D050"/>
                  </a:solidFill>
                </a:rPr>
                <a:t>域</a:t>
              </a:r>
              <a:r>
                <a:rPr lang="zh-TW" altLang="en-US" sz="2000" b="1" dirty="0" smtClean="0">
                  <a:solidFill>
                    <a:srgbClr val="92D050"/>
                  </a:solidFill>
                </a:rPr>
                <a:t>名稱</a:t>
              </a:r>
              <a:endParaRPr lang="zh-TW" altLang="en-US" sz="2000" b="1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242439" y="3269700"/>
            <a:ext cx="1251807" cy="1077622"/>
            <a:chOff x="814253" y="3279531"/>
            <a:chExt cx="1315360" cy="1032663"/>
          </a:xfrm>
        </p:grpSpPr>
        <p:cxnSp>
          <p:nvCxnSpPr>
            <p:cNvPr id="24" name="直線接點 23"/>
            <p:cNvCxnSpPr/>
            <p:nvPr/>
          </p:nvCxnSpPr>
          <p:spPr>
            <a:xfrm flipV="1">
              <a:off x="1032326" y="3279531"/>
              <a:ext cx="931985" cy="8792"/>
            </a:xfrm>
            <a:prstGeom prst="line">
              <a:avLst/>
            </a:prstGeom>
            <a:ln w="5715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1493922" y="3288323"/>
              <a:ext cx="3953" cy="554954"/>
            </a:xfrm>
            <a:prstGeom prst="line">
              <a:avLst/>
            </a:prstGeom>
            <a:ln w="5715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814253" y="3928777"/>
              <a:ext cx="1315360" cy="383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FFFF00"/>
                  </a:solidFill>
                </a:rPr>
                <a:t>網頁路徑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563955" y="3260908"/>
            <a:ext cx="6296868" cy="1094243"/>
            <a:chOff x="754215" y="3279531"/>
            <a:chExt cx="1210096" cy="1048590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754215" y="3279531"/>
              <a:ext cx="1210096" cy="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1357286" y="3288323"/>
              <a:ext cx="3953" cy="554954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1100564" y="3944704"/>
              <a:ext cx="517399" cy="383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 smtClean="0">
                  <a:solidFill>
                    <a:srgbClr val="00B0F0"/>
                  </a:solidFill>
                </a:rPr>
                <a:t>網頁與查詢參數</a:t>
              </a:r>
              <a:endParaRPr lang="zh-TW" altLang="en-US" sz="20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8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網址</a:t>
            </a:r>
            <a:r>
              <a:rPr lang="en-US" altLang="zh-TW" dirty="0"/>
              <a:t>(URL)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zh-TW" altLang="en-US" dirty="0" smtClean="0">
                <a:solidFill>
                  <a:srgbClr val="FF0000"/>
                </a:solidFill>
              </a:rPr>
              <a:t>通訊協定：</a:t>
            </a:r>
            <a:r>
              <a:rPr lang="zh-TW" altLang="en-US" dirty="0" smtClean="0"/>
              <a:t>決定資源傳送的協定，</a:t>
            </a:r>
            <a:r>
              <a:rPr lang="zh-TW" altLang="en-US" dirty="0"/>
              <a:t>對包括資料格式、傳送速度、傳送步驟等問題做出統一的規定。常見的有</a:t>
            </a:r>
            <a:r>
              <a:rPr lang="en-US" altLang="zh-TW" dirty="0"/>
              <a:t>HTTP</a:t>
            </a:r>
            <a:r>
              <a:rPr lang="zh-TW" altLang="en-US" dirty="0"/>
              <a:t>、</a:t>
            </a:r>
            <a:r>
              <a:rPr lang="en-US" altLang="zh-TW" dirty="0"/>
              <a:t>HTTPS</a:t>
            </a:r>
            <a:r>
              <a:rPr lang="zh-TW" altLang="en-US" dirty="0"/>
              <a:t>、</a:t>
            </a:r>
            <a:r>
              <a:rPr lang="en-US" altLang="zh-TW" dirty="0"/>
              <a:t>FTP</a:t>
            </a:r>
            <a:r>
              <a:rPr lang="zh-TW" altLang="en-US" dirty="0"/>
              <a:t>等等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342900" lvl="1" indent="-342900"/>
            <a:r>
              <a:rPr lang="zh-TW" altLang="en-US" dirty="0" smtClean="0"/>
              <a:t>通訊協定的種類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355519" y="2815423"/>
          <a:ext cx="8896195" cy="302671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15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8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68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通訊協定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服務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2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http://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網頁服務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http://http://www.mis.npust.edu.tw/</a:t>
                      </a:r>
                      <a:endParaRPr lang="zh-TW" alt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2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https://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加密網頁服務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https://www.w3schools.com/html/html_styles.asp</a:t>
                      </a:r>
                      <a:endParaRPr lang="zh-TW" alt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42297"/>
                  </a:ext>
                </a:extLst>
              </a:tr>
              <a:tr h="4602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ftp://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檔案傳輸服務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ftp://ftp.npust.edu.tw/cpatch/ftp/cuteftp/source/</a:t>
                      </a:r>
                      <a:endParaRPr lang="zh-TW" alt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2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telnet://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遠端登入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telnet://ptt.cc</a:t>
                      </a:r>
                      <a:endParaRPr lang="zh-TW" alt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02923"/>
                  </a:ext>
                </a:extLst>
              </a:tr>
              <a:tr h="4602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file:///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本機的資料夾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file:///D:/Software/</a:t>
                      </a:r>
                      <a:endParaRPr lang="zh-TW" alt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258983" y="6449844"/>
            <a:ext cx="493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資料來源：</a:t>
            </a:r>
            <a:r>
              <a:rPr lang="en-US" altLang="zh-TW" sz="1400" dirty="0"/>
              <a:t>https://www.seoseo.com.tw/article_detail_609.html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00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網址</a:t>
            </a:r>
            <a:r>
              <a:rPr lang="en-US" altLang="zh-TW" dirty="0"/>
              <a:t>(URL)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solidFill>
                  <a:srgbClr val="92D050"/>
                </a:solidFill>
              </a:rPr>
              <a:t>伺服器</a:t>
            </a:r>
            <a:r>
              <a:rPr lang="zh-TW" altLang="en-US" dirty="0"/>
              <a:t>，</a:t>
            </a:r>
            <a:r>
              <a:rPr lang="zh-TW" altLang="en-US" b="0" dirty="0"/>
              <a:t>通常為網站所註冊的網域名稱，有時為</a:t>
            </a:r>
            <a:r>
              <a:rPr lang="en-US" altLang="zh-TW" b="0" dirty="0"/>
              <a:t>IP</a:t>
            </a:r>
            <a:r>
              <a:rPr lang="zh-TW" altLang="en-US" b="0" dirty="0"/>
              <a:t>位址，網域名稱是為了讓人類更容易理解與記憶，而用以替代</a:t>
            </a:r>
            <a:r>
              <a:rPr lang="en-US" altLang="zh-TW" b="0" dirty="0"/>
              <a:t>IP</a:t>
            </a:r>
            <a:r>
              <a:rPr lang="zh-TW" altLang="en-US" b="0" dirty="0"/>
              <a:t>位址的代稱，若是網域則其中可以再細分為三個部分</a:t>
            </a:r>
            <a:r>
              <a:rPr lang="zh-TW" altLang="en-US" b="0" dirty="0" smtClean="0"/>
              <a:t>：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子網域名稱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次級域名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頂層網域</a:t>
            </a:r>
            <a:r>
              <a:rPr lang="en-US" altLang="zh-TW" b="0" dirty="0" smtClean="0"/>
              <a:t>(TLDs) - </a:t>
            </a:r>
            <a:r>
              <a:rPr lang="zh-TW" altLang="en-US" b="0" dirty="0" smtClean="0"/>
              <a:t>可以想成是一種對網站的分類，除常見的</a:t>
            </a:r>
            <a:r>
              <a:rPr lang="en-US" altLang="zh-TW" b="0" dirty="0" smtClean="0"/>
              <a:t>.com .org </a:t>
            </a:r>
            <a:r>
              <a:rPr lang="en-US" altLang="zh-TW" b="0" dirty="0" err="1" smtClean="0"/>
              <a:t>.net</a:t>
            </a:r>
            <a:r>
              <a:rPr lang="en-US" altLang="zh-TW" b="0" dirty="0" smtClean="0"/>
              <a:t> .</a:t>
            </a:r>
            <a:r>
              <a:rPr lang="en-US" altLang="zh-TW" b="0" dirty="0" err="1" smtClean="0"/>
              <a:t>edu</a:t>
            </a:r>
            <a:r>
              <a:rPr lang="en-US" altLang="zh-TW" b="0" dirty="0" smtClean="0"/>
              <a:t> .</a:t>
            </a:r>
            <a:r>
              <a:rPr lang="en-US" altLang="zh-TW" b="0" dirty="0" err="1" smtClean="0"/>
              <a:t>gov</a:t>
            </a:r>
            <a:r>
              <a:rPr lang="en-US" altLang="zh-TW" b="0" dirty="0" smtClean="0"/>
              <a:t> .co .</a:t>
            </a:r>
            <a:r>
              <a:rPr lang="en-US" altLang="zh-TW" b="0" dirty="0" err="1" smtClean="0"/>
              <a:t>io</a:t>
            </a:r>
            <a:r>
              <a:rPr lang="zh-TW" altLang="en-US" b="0" dirty="0" smtClean="0"/>
              <a:t>外還有非常多種。</a:t>
            </a:r>
            <a:endParaRPr lang="zh-TW" altLang="en-US" b="0" dirty="0"/>
          </a:p>
          <a:p>
            <a:r>
              <a:rPr lang="zh-TW" altLang="en-US" dirty="0">
                <a:solidFill>
                  <a:srgbClr val="FFFF00"/>
                </a:solidFill>
              </a:rPr>
              <a:t>路徑 </a:t>
            </a:r>
            <a:r>
              <a:rPr lang="en-US" altLang="zh-TW" b="0" dirty="0">
                <a:solidFill>
                  <a:srgbClr val="FFFF00"/>
                </a:solidFill>
              </a:rPr>
              <a:t>-</a:t>
            </a:r>
            <a:r>
              <a:rPr lang="en-US" altLang="zh-TW" b="0" dirty="0"/>
              <a:t> </a:t>
            </a:r>
            <a:r>
              <a:rPr lang="zh-TW" altLang="en-US" b="0" dirty="0"/>
              <a:t>用</a:t>
            </a:r>
            <a:r>
              <a:rPr lang="zh-TW" altLang="en-US" dirty="0">
                <a:solidFill>
                  <a:srgbClr val="FFFF00"/>
                </a:solidFill>
              </a:rPr>
              <a:t>「</a:t>
            </a:r>
            <a:r>
              <a:rPr lang="en-US" altLang="zh-TW" dirty="0">
                <a:solidFill>
                  <a:srgbClr val="FFFF00"/>
                </a:solidFill>
              </a:rPr>
              <a:t>/</a:t>
            </a:r>
            <a:r>
              <a:rPr lang="zh-TW" altLang="en-US" dirty="0">
                <a:solidFill>
                  <a:srgbClr val="FFFF00"/>
                </a:solidFill>
              </a:rPr>
              <a:t>」</a:t>
            </a:r>
            <a:r>
              <a:rPr lang="zh-TW" altLang="en-US" b="0" dirty="0"/>
              <a:t>作為層級或不同目錄的區隔，可能包含目錄、頁面或檔案名稱</a:t>
            </a:r>
          </a:p>
          <a:p>
            <a:r>
              <a:rPr lang="zh-TW" altLang="en-US" dirty="0">
                <a:solidFill>
                  <a:srgbClr val="00B0F0"/>
                </a:solidFill>
              </a:rPr>
              <a:t>查詢</a:t>
            </a:r>
            <a:r>
              <a:rPr lang="zh-TW" altLang="en-US" b="0" dirty="0">
                <a:solidFill>
                  <a:srgbClr val="00B0F0"/>
                </a:solidFill>
              </a:rPr>
              <a:t> </a:t>
            </a:r>
            <a:r>
              <a:rPr lang="en-US" altLang="zh-TW" b="0" dirty="0">
                <a:solidFill>
                  <a:srgbClr val="00B0F0"/>
                </a:solidFill>
              </a:rPr>
              <a:t>-</a:t>
            </a:r>
            <a:r>
              <a:rPr lang="en-US" altLang="zh-TW" b="0" dirty="0"/>
              <a:t> </a:t>
            </a:r>
            <a:r>
              <a:rPr lang="zh-TW" altLang="en-US" b="0" dirty="0"/>
              <a:t>以</a:t>
            </a:r>
            <a:r>
              <a:rPr lang="zh-TW" altLang="en-US" dirty="0">
                <a:solidFill>
                  <a:srgbClr val="FFFF00"/>
                </a:solidFill>
              </a:rPr>
              <a:t>「</a:t>
            </a:r>
            <a:r>
              <a:rPr lang="en-US" altLang="zh-TW" dirty="0">
                <a:solidFill>
                  <a:srgbClr val="FFFF00"/>
                </a:solidFill>
              </a:rPr>
              <a:t>?</a:t>
            </a:r>
            <a:r>
              <a:rPr lang="zh-TW" altLang="en-US" dirty="0">
                <a:solidFill>
                  <a:srgbClr val="FFFF00"/>
                </a:solidFill>
              </a:rPr>
              <a:t>」</a:t>
            </a:r>
            <a:r>
              <a:rPr lang="zh-TW" altLang="en-US" b="0" dirty="0"/>
              <a:t>為開頭與前面的部分分開，後面的參數彼此之間不具階層關係，</a:t>
            </a:r>
            <a:r>
              <a:rPr lang="zh-TW" altLang="en-US" dirty="0">
                <a:solidFill>
                  <a:srgbClr val="FFFF00"/>
                </a:solidFill>
              </a:rPr>
              <a:t>參數之間以「</a:t>
            </a:r>
            <a:r>
              <a:rPr lang="en-US" altLang="zh-TW" dirty="0">
                <a:solidFill>
                  <a:srgbClr val="FFFF00"/>
                </a:solidFill>
              </a:rPr>
              <a:t>&amp;</a:t>
            </a:r>
            <a:r>
              <a:rPr lang="zh-TW" altLang="en-US" dirty="0">
                <a:solidFill>
                  <a:srgbClr val="FFFF00"/>
                </a:solidFill>
              </a:rPr>
              <a:t>」分隔，參數名稱與值之間再以「</a:t>
            </a:r>
            <a:r>
              <a:rPr lang="en-US" altLang="zh-TW" dirty="0">
                <a:solidFill>
                  <a:srgbClr val="FFFF00"/>
                </a:solidFill>
              </a:rPr>
              <a:t>=</a:t>
            </a:r>
            <a:r>
              <a:rPr lang="zh-TW" altLang="en-US" dirty="0">
                <a:solidFill>
                  <a:srgbClr val="FFFF00"/>
                </a:solidFill>
              </a:rPr>
              <a:t>」分開</a:t>
            </a:r>
          </a:p>
          <a:p>
            <a:r>
              <a:rPr lang="zh-TW" altLang="en-US" dirty="0"/>
              <a:t>分段、錨點</a:t>
            </a:r>
            <a:r>
              <a:rPr lang="zh-TW" altLang="en-US" b="0" dirty="0"/>
              <a:t> </a:t>
            </a:r>
            <a:r>
              <a:rPr lang="en-US" altLang="zh-TW" b="0" dirty="0"/>
              <a:t>- </a:t>
            </a:r>
            <a:r>
              <a:rPr lang="zh-TW" altLang="en-US" b="0" dirty="0"/>
              <a:t>通常</a:t>
            </a:r>
            <a:r>
              <a:rPr lang="zh-TW" altLang="en-US" b="0" dirty="0" smtClean="0"/>
              <a:t>以</a:t>
            </a:r>
            <a:r>
              <a:rPr lang="zh-TW" altLang="en-US" dirty="0" smtClean="0">
                <a:solidFill>
                  <a:srgbClr val="FFFF00"/>
                </a:solidFill>
              </a:rPr>
              <a:t>「</a:t>
            </a:r>
            <a:r>
              <a:rPr lang="en-US" altLang="zh-TW" b="0" dirty="0" smtClean="0"/>
              <a:t>#</a:t>
            </a:r>
            <a:r>
              <a:rPr lang="zh-TW" altLang="en-US" dirty="0" smtClean="0">
                <a:solidFill>
                  <a:srgbClr val="FFFF00"/>
                </a:solidFill>
              </a:rPr>
              <a:t>」</a:t>
            </a:r>
            <a:r>
              <a:rPr lang="zh-TW" altLang="en-US" b="0" dirty="0" smtClean="0"/>
              <a:t>為</a:t>
            </a:r>
            <a:r>
              <a:rPr lang="zh-TW" altLang="en-US" b="0" dirty="0"/>
              <a:t>開頭，當在網址中使用，瀏覽器會直接滾動至插入該名稱錨點的位置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D7B6F83-1016-40C4-BC32-CC7106C5FA9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258983" y="6449844"/>
            <a:ext cx="493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資料來源：</a:t>
            </a:r>
            <a:r>
              <a:rPr lang="en-US" altLang="zh-TW" sz="1400" dirty="0"/>
              <a:t>https://www.seoseo.com.tw/article_detail_609.html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028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目錄結構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550863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9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6448425" y="791171"/>
            <a:ext cx="4914900" cy="5440736"/>
            <a:chOff x="6029325" y="178594"/>
            <a:chExt cx="4914900" cy="5440736"/>
          </a:xfrm>
        </p:grpSpPr>
        <p:sp>
          <p:nvSpPr>
            <p:cNvPr id="2" name="矩形 1"/>
            <p:cNvSpPr/>
            <p:nvPr/>
          </p:nvSpPr>
          <p:spPr>
            <a:xfrm>
              <a:off x="6029325" y="178594"/>
              <a:ext cx="4914900" cy="5440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971" name="Rectangle 2"/>
            <p:cNvSpPr>
              <a:spLocks/>
            </p:cNvSpPr>
            <p:nvPr/>
          </p:nvSpPr>
          <p:spPr bwMode="auto">
            <a:xfrm>
              <a:off x="6774656" y="321469"/>
              <a:ext cx="3230051" cy="529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MyHtml</a:t>
              </a:r>
              <a:endParaRPr lang="en-US" altLang="zh-TW" sz="239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Photos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	</a:t>
              </a: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Taiwan</a:t>
              </a:r>
              <a:endParaRPr lang="en-US" altLang="zh-TW" sz="239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Japan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music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</a:t>
              </a:r>
            </a:p>
          </p:txBody>
        </p:sp>
        <p:grpSp>
          <p:nvGrpSpPr>
            <p:cNvPr id="211972" name="Group 10"/>
            <p:cNvGrpSpPr>
              <a:grpSpLocks/>
            </p:cNvGrpSpPr>
            <p:nvPr/>
          </p:nvGrpSpPr>
          <p:grpSpPr bwMode="auto">
            <a:xfrm>
              <a:off x="6313885" y="420291"/>
              <a:ext cx="1218902" cy="3781722"/>
              <a:chOff x="6934200" y="584200"/>
              <a:chExt cx="1733550" cy="5378450"/>
            </a:xfrm>
          </p:grpSpPr>
          <p:sp>
            <p:nvSpPr>
              <p:cNvPr id="211973" name="Freeform 2"/>
              <p:cNvSpPr>
                <a:spLocks/>
              </p:cNvSpPr>
              <p:nvPr/>
            </p:nvSpPr>
            <p:spPr bwMode="auto">
              <a:xfrm>
                <a:off x="8293100" y="38481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4" name="Freeform 3"/>
              <p:cNvSpPr>
                <a:spLocks/>
              </p:cNvSpPr>
              <p:nvPr/>
            </p:nvSpPr>
            <p:spPr bwMode="auto">
              <a:xfrm>
                <a:off x="8318500" y="19685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5" name="Freeform 4"/>
              <p:cNvSpPr>
                <a:spLocks/>
              </p:cNvSpPr>
              <p:nvPr/>
            </p:nvSpPr>
            <p:spPr bwMode="auto">
              <a:xfrm>
                <a:off x="7696200" y="14986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 dirty="0"/>
              </a:p>
            </p:txBody>
          </p:sp>
          <p:sp>
            <p:nvSpPr>
              <p:cNvPr id="211976" name="Freeform 5"/>
              <p:cNvSpPr>
                <a:spLocks/>
              </p:cNvSpPr>
              <p:nvPr/>
            </p:nvSpPr>
            <p:spPr bwMode="auto">
              <a:xfrm>
                <a:off x="6934200" y="5842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7" name="Freeform 6"/>
              <p:cNvSpPr>
                <a:spLocks/>
              </p:cNvSpPr>
              <p:nvPr/>
            </p:nvSpPr>
            <p:spPr bwMode="auto">
              <a:xfrm>
                <a:off x="7785100" y="57150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</p:grp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r>
              <a:rPr lang="zh-TW" altLang="en-US" dirty="0"/>
              <a:t>結構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801" y="1201783"/>
            <a:ext cx="4400549" cy="4589418"/>
          </a:xfrm>
        </p:spPr>
        <p:txBody>
          <a:bodyPr/>
          <a:lstStyle/>
          <a:p>
            <a:r>
              <a:rPr lang="zh-TW" altLang="en-US" dirty="0" smtClean="0"/>
              <a:t>一般在進行較大型網頁設計的時候，都會將資料放在不同的資料夾</a:t>
            </a:r>
            <a:endParaRPr lang="en-US" altLang="zh-TW" dirty="0" smtClean="0"/>
          </a:p>
          <a:p>
            <a:r>
              <a:rPr lang="zh-TW" altLang="en-US" dirty="0" smtClean="0"/>
              <a:t>右邊是一個網頁架構的範例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21190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661" y="357165"/>
            <a:ext cx="10131425" cy="925844"/>
          </a:xfrm>
        </p:spPr>
        <p:txBody>
          <a:bodyPr/>
          <a:lstStyle/>
          <a:p>
            <a:r>
              <a:rPr lang="zh-TW" altLang="en-US" dirty="0"/>
              <a:t>目錄</a:t>
            </a:r>
            <a:r>
              <a:rPr lang="zh-TW" altLang="en-US" dirty="0" smtClean="0"/>
              <a:t>結構</a:t>
            </a:r>
            <a:r>
              <a:rPr lang="en-US" altLang="zh-TW" dirty="0" smtClean="0"/>
              <a:t>-</a:t>
            </a:r>
            <a:r>
              <a:rPr lang="zh-TW" altLang="en-US" dirty="0" smtClean="0"/>
              <a:t>樹狀圖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06071" y="1626588"/>
            <a:ext cx="966931" cy="341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MyHtml</a:t>
            </a:r>
            <a:endParaRPr lang="en-US" altLang="zh-TW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07190" y="3213484"/>
            <a:ext cx="1236236" cy="3416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index.html</a:t>
            </a:r>
          </a:p>
        </p:txBody>
      </p:sp>
      <p:sp>
        <p:nvSpPr>
          <p:cNvPr id="22" name="矩形 21"/>
          <p:cNvSpPr/>
          <p:nvPr/>
        </p:nvSpPr>
        <p:spPr>
          <a:xfrm>
            <a:off x="3673002" y="5387769"/>
            <a:ext cx="1556836" cy="8402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Index.html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Listings.html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Reviews.html</a:t>
            </a:r>
            <a:endParaRPr lang="en-US" altLang="zh-TW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78419" y="5382415"/>
            <a:ext cx="1556836" cy="8402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Index.html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Listings.html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Reviews.html</a:t>
            </a:r>
            <a:endParaRPr lang="en-US" altLang="zh-TW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40069" y="4233399"/>
            <a:ext cx="1556836" cy="8402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Index.html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Listings.html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Reviews.html</a:t>
            </a:r>
            <a:endParaRPr lang="en-US" altLang="zh-TW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4622236" y="3213486"/>
            <a:ext cx="1734602" cy="341632"/>
            <a:chOff x="4622236" y="2096863"/>
            <a:chExt cx="1734602" cy="341632"/>
          </a:xfrm>
        </p:grpSpPr>
        <p:sp>
          <p:nvSpPr>
            <p:cNvPr id="17" name="矩形 16"/>
            <p:cNvSpPr/>
            <p:nvPr/>
          </p:nvSpPr>
          <p:spPr>
            <a:xfrm>
              <a:off x="4622236" y="2096863"/>
              <a:ext cx="1734602" cy="3416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TW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Photos</a:t>
              </a:r>
              <a:endParaRPr lang="en-US" altLang="zh-TW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4656829" y="2153905"/>
              <a:ext cx="245566" cy="174129"/>
            </a:xfrm>
            <a:custGeom>
              <a:avLst/>
              <a:gdLst>
                <a:gd name="T0" fmla="*/ 21600 w 21600"/>
                <a:gd name="T1" fmla="*/ 21600 h 21600"/>
                <a:gd name="T2" fmla="*/ 21600 w 21600"/>
                <a:gd name="T3" fmla="*/ 4964 h 21600"/>
                <a:gd name="T4" fmla="*/ 11186 w 21600"/>
                <a:gd name="T5" fmla="*/ 4964 h 21600"/>
                <a:gd name="T6" fmla="*/ 8444 w 21600"/>
                <a:gd name="T7" fmla="*/ 0 h 21600"/>
                <a:gd name="T8" fmla="*/ 2749 w 21600"/>
                <a:gd name="T9" fmla="*/ 0 h 21600"/>
                <a:gd name="T10" fmla="*/ 0 w 21600"/>
                <a:gd name="T11" fmla="*/ 4985 h 21600"/>
                <a:gd name="T12" fmla="*/ 0 w 21600"/>
                <a:gd name="T13" fmla="*/ 21198 h 21600"/>
                <a:gd name="T14" fmla="*/ 21600 w 21600"/>
                <a:gd name="T15" fmla="*/ 21600 h 21600"/>
                <a:gd name="T16" fmla="*/ 21600 w 21600"/>
                <a:gd name="T17" fmla="*/ 2160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21600" y="21600"/>
                  </a:moveTo>
                  <a:lnTo>
                    <a:pt x="21600" y="4964"/>
                  </a:lnTo>
                  <a:lnTo>
                    <a:pt x="11186" y="4964"/>
                  </a:lnTo>
                  <a:lnTo>
                    <a:pt x="8444" y="0"/>
                  </a:lnTo>
                  <a:lnTo>
                    <a:pt x="2749" y="0"/>
                  </a:lnTo>
                  <a:lnTo>
                    <a:pt x="0" y="4985"/>
                  </a:lnTo>
                  <a:lnTo>
                    <a:pt x="0" y="21198"/>
                  </a:lnTo>
                  <a:lnTo>
                    <a:pt x="21600" y="216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FF9933"/>
            </a:solidFill>
            <a:ln w="0">
              <a:solidFill>
                <a:srgbClr val="D9D5D1">
                  <a:alpha val="79999"/>
                </a:srgb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9pPr>
            </a:lstStyle>
            <a:p>
              <a:pPr eaLnBrk="1" hangingPunct="1"/>
              <a:endParaRPr lang="zh-TW" altLang="zh-TW" sz="2953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7901243" y="3213484"/>
            <a:ext cx="1434488" cy="341632"/>
            <a:chOff x="7700720" y="2096863"/>
            <a:chExt cx="1434488" cy="341632"/>
          </a:xfrm>
        </p:grpSpPr>
        <p:sp>
          <p:nvSpPr>
            <p:cNvPr id="25" name="矩形 24"/>
            <p:cNvSpPr/>
            <p:nvPr/>
          </p:nvSpPr>
          <p:spPr>
            <a:xfrm>
              <a:off x="7700720" y="2096863"/>
              <a:ext cx="1434488" cy="3416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TW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Music</a:t>
              </a:r>
              <a:endParaRPr lang="en-US" altLang="zh-TW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7766770" y="2156482"/>
              <a:ext cx="245566" cy="174129"/>
            </a:xfrm>
            <a:custGeom>
              <a:avLst/>
              <a:gdLst>
                <a:gd name="T0" fmla="*/ 21600 w 21600"/>
                <a:gd name="T1" fmla="*/ 21600 h 21600"/>
                <a:gd name="T2" fmla="*/ 21600 w 21600"/>
                <a:gd name="T3" fmla="*/ 4964 h 21600"/>
                <a:gd name="T4" fmla="*/ 11186 w 21600"/>
                <a:gd name="T5" fmla="*/ 4964 h 21600"/>
                <a:gd name="T6" fmla="*/ 8444 w 21600"/>
                <a:gd name="T7" fmla="*/ 0 h 21600"/>
                <a:gd name="T8" fmla="*/ 2749 w 21600"/>
                <a:gd name="T9" fmla="*/ 0 h 21600"/>
                <a:gd name="T10" fmla="*/ 0 w 21600"/>
                <a:gd name="T11" fmla="*/ 4985 h 21600"/>
                <a:gd name="T12" fmla="*/ 0 w 21600"/>
                <a:gd name="T13" fmla="*/ 21198 h 21600"/>
                <a:gd name="T14" fmla="*/ 21600 w 21600"/>
                <a:gd name="T15" fmla="*/ 21600 h 21600"/>
                <a:gd name="T16" fmla="*/ 21600 w 21600"/>
                <a:gd name="T17" fmla="*/ 2160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21600" y="21600"/>
                  </a:moveTo>
                  <a:lnTo>
                    <a:pt x="21600" y="4964"/>
                  </a:lnTo>
                  <a:lnTo>
                    <a:pt x="11186" y="4964"/>
                  </a:lnTo>
                  <a:lnTo>
                    <a:pt x="8444" y="0"/>
                  </a:lnTo>
                  <a:lnTo>
                    <a:pt x="2749" y="0"/>
                  </a:lnTo>
                  <a:lnTo>
                    <a:pt x="0" y="4985"/>
                  </a:lnTo>
                  <a:lnTo>
                    <a:pt x="0" y="21198"/>
                  </a:lnTo>
                  <a:lnTo>
                    <a:pt x="21600" y="216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FF9933"/>
            </a:solidFill>
            <a:ln w="0">
              <a:solidFill>
                <a:srgbClr val="D9D5D1">
                  <a:alpha val="79999"/>
                </a:srgb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9pPr>
            </a:lstStyle>
            <a:p>
              <a:pPr eaLnBrk="1" hangingPunct="1"/>
              <a:endParaRPr lang="zh-TW" altLang="zh-TW" sz="2953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5612165" y="4482700"/>
            <a:ext cx="1489345" cy="341632"/>
            <a:chOff x="5412616" y="3104735"/>
            <a:chExt cx="1489345" cy="341632"/>
          </a:xfrm>
        </p:grpSpPr>
        <p:sp>
          <p:nvSpPr>
            <p:cNvPr id="19" name="矩形 18"/>
            <p:cNvSpPr/>
            <p:nvPr/>
          </p:nvSpPr>
          <p:spPr>
            <a:xfrm>
              <a:off x="5412616" y="3104735"/>
              <a:ext cx="1489345" cy="3416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TW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Japan</a:t>
              </a:r>
              <a:endParaRPr lang="en-US" altLang="zh-TW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5489537" y="3188485"/>
              <a:ext cx="245566" cy="174129"/>
            </a:xfrm>
            <a:custGeom>
              <a:avLst/>
              <a:gdLst>
                <a:gd name="T0" fmla="*/ 21600 w 21600"/>
                <a:gd name="T1" fmla="*/ 21600 h 21600"/>
                <a:gd name="T2" fmla="*/ 21600 w 21600"/>
                <a:gd name="T3" fmla="*/ 4964 h 21600"/>
                <a:gd name="T4" fmla="*/ 11186 w 21600"/>
                <a:gd name="T5" fmla="*/ 4964 h 21600"/>
                <a:gd name="T6" fmla="*/ 8444 w 21600"/>
                <a:gd name="T7" fmla="*/ 0 h 21600"/>
                <a:gd name="T8" fmla="*/ 2749 w 21600"/>
                <a:gd name="T9" fmla="*/ 0 h 21600"/>
                <a:gd name="T10" fmla="*/ 0 w 21600"/>
                <a:gd name="T11" fmla="*/ 4985 h 21600"/>
                <a:gd name="T12" fmla="*/ 0 w 21600"/>
                <a:gd name="T13" fmla="*/ 21198 h 21600"/>
                <a:gd name="T14" fmla="*/ 21600 w 21600"/>
                <a:gd name="T15" fmla="*/ 21600 h 21600"/>
                <a:gd name="T16" fmla="*/ 21600 w 21600"/>
                <a:gd name="T17" fmla="*/ 2160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00"/>
                <a:gd name="T28" fmla="*/ 0 h 21600"/>
                <a:gd name="T29" fmla="*/ 21600 w 21600"/>
                <a:gd name="T30" fmla="*/ 21600 h 2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00" h="21600">
                  <a:moveTo>
                    <a:pt x="21600" y="21600"/>
                  </a:moveTo>
                  <a:lnTo>
                    <a:pt x="21600" y="4964"/>
                  </a:lnTo>
                  <a:lnTo>
                    <a:pt x="11186" y="4964"/>
                  </a:lnTo>
                  <a:lnTo>
                    <a:pt x="8444" y="0"/>
                  </a:lnTo>
                  <a:lnTo>
                    <a:pt x="2749" y="0"/>
                  </a:lnTo>
                  <a:lnTo>
                    <a:pt x="0" y="4985"/>
                  </a:lnTo>
                  <a:lnTo>
                    <a:pt x="0" y="21198"/>
                  </a:lnTo>
                  <a:lnTo>
                    <a:pt x="21600" y="216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FF9933"/>
            </a:solidFill>
            <a:ln w="0">
              <a:solidFill>
                <a:srgbClr val="D9D5D1">
                  <a:alpha val="79999"/>
                </a:srgbClr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9pPr>
            </a:lstStyle>
            <a:p>
              <a:pPr eaLnBrk="1" hangingPunct="1"/>
              <a:endParaRPr lang="zh-TW" altLang="zh-TW" sz="2953"/>
            </a:p>
          </p:txBody>
        </p:sp>
      </p:grpSp>
      <p:sp>
        <p:nvSpPr>
          <p:cNvPr id="18" name="矩形 17"/>
          <p:cNvSpPr/>
          <p:nvPr/>
        </p:nvSpPr>
        <p:spPr>
          <a:xfrm>
            <a:off x="3697903" y="4482700"/>
            <a:ext cx="1482242" cy="341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Taiwan</a:t>
            </a:r>
            <a:endParaRPr lang="en-US" altLang="zh-TW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3735200" y="4566452"/>
            <a:ext cx="245566" cy="174129"/>
          </a:xfrm>
          <a:custGeom>
            <a:avLst/>
            <a:gdLst>
              <a:gd name="T0" fmla="*/ 21600 w 21600"/>
              <a:gd name="T1" fmla="*/ 21600 h 21600"/>
              <a:gd name="T2" fmla="*/ 21600 w 21600"/>
              <a:gd name="T3" fmla="*/ 4964 h 21600"/>
              <a:gd name="T4" fmla="*/ 11186 w 21600"/>
              <a:gd name="T5" fmla="*/ 4964 h 21600"/>
              <a:gd name="T6" fmla="*/ 8444 w 21600"/>
              <a:gd name="T7" fmla="*/ 0 h 21600"/>
              <a:gd name="T8" fmla="*/ 2749 w 21600"/>
              <a:gd name="T9" fmla="*/ 0 h 21600"/>
              <a:gd name="T10" fmla="*/ 0 w 21600"/>
              <a:gd name="T11" fmla="*/ 4985 h 21600"/>
              <a:gd name="T12" fmla="*/ 0 w 21600"/>
              <a:gd name="T13" fmla="*/ 21198 h 21600"/>
              <a:gd name="T14" fmla="*/ 21600 w 21600"/>
              <a:gd name="T15" fmla="*/ 21600 h 21600"/>
              <a:gd name="T16" fmla="*/ 21600 w 21600"/>
              <a:gd name="T17" fmla="*/ 21600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600"/>
              <a:gd name="T28" fmla="*/ 0 h 21600"/>
              <a:gd name="T29" fmla="*/ 21600 w 21600"/>
              <a:gd name="T30" fmla="*/ 21600 h 21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600" h="21600">
                <a:moveTo>
                  <a:pt x="21600" y="21600"/>
                </a:moveTo>
                <a:lnTo>
                  <a:pt x="21600" y="4964"/>
                </a:lnTo>
                <a:lnTo>
                  <a:pt x="11186" y="4964"/>
                </a:lnTo>
                <a:lnTo>
                  <a:pt x="8444" y="0"/>
                </a:lnTo>
                <a:lnTo>
                  <a:pt x="2749" y="0"/>
                </a:lnTo>
                <a:lnTo>
                  <a:pt x="0" y="4985"/>
                </a:lnTo>
                <a:lnTo>
                  <a:pt x="0" y="21198"/>
                </a:lnTo>
                <a:lnTo>
                  <a:pt x="21600" y="21600"/>
                </a:lnTo>
                <a:close/>
                <a:moveTo>
                  <a:pt x="21600" y="21600"/>
                </a:moveTo>
              </a:path>
            </a:pathLst>
          </a:custGeom>
          <a:solidFill>
            <a:srgbClr val="FF9933"/>
          </a:solidFill>
          <a:ln w="0">
            <a:solidFill>
              <a:srgbClr val="D9D5D1">
                <a:alpha val="79999"/>
              </a:srgbClr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9pPr>
          </a:lstStyle>
          <a:p>
            <a:pPr eaLnBrk="1" hangingPunct="1"/>
            <a:endParaRPr lang="zh-TW" altLang="zh-TW" sz="2953"/>
          </a:p>
        </p:txBody>
      </p:sp>
      <p:cxnSp>
        <p:nvCxnSpPr>
          <p:cNvPr id="35" name="直線接點 34"/>
          <p:cNvCxnSpPr>
            <a:stCxn id="18" idx="2"/>
            <a:endCxn id="22" idx="0"/>
          </p:cNvCxnSpPr>
          <p:nvPr/>
        </p:nvCxnSpPr>
        <p:spPr>
          <a:xfrm>
            <a:off x="4439024" y="4824332"/>
            <a:ext cx="12396" cy="563437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9" idx="2"/>
            <a:endCxn id="23" idx="0"/>
          </p:cNvCxnSpPr>
          <p:nvPr/>
        </p:nvCxnSpPr>
        <p:spPr>
          <a:xfrm flipH="1">
            <a:off x="6356837" y="4824332"/>
            <a:ext cx="1" cy="558083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25" idx="2"/>
            <a:endCxn id="24" idx="0"/>
          </p:cNvCxnSpPr>
          <p:nvPr/>
        </p:nvCxnSpPr>
        <p:spPr>
          <a:xfrm>
            <a:off x="8618487" y="3555116"/>
            <a:ext cx="0" cy="678283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endCxn id="18" idx="0"/>
          </p:cNvCxnSpPr>
          <p:nvPr/>
        </p:nvCxnSpPr>
        <p:spPr>
          <a:xfrm>
            <a:off x="4439024" y="3984102"/>
            <a:ext cx="0" cy="498598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endCxn id="19" idx="0"/>
          </p:cNvCxnSpPr>
          <p:nvPr/>
        </p:nvCxnSpPr>
        <p:spPr>
          <a:xfrm>
            <a:off x="6356837" y="3982542"/>
            <a:ext cx="1" cy="500158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451420" y="3982542"/>
            <a:ext cx="1905417" cy="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17" idx="2"/>
          </p:cNvCxnSpPr>
          <p:nvPr/>
        </p:nvCxnSpPr>
        <p:spPr>
          <a:xfrm>
            <a:off x="5489537" y="3555118"/>
            <a:ext cx="0" cy="442379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endCxn id="15" idx="0"/>
          </p:cNvCxnSpPr>
          <p:nvPr/>
        </p:nvCxnSpPr>
        <p:spPr>
          <a:xfrm>
            <a:off x="2125308" y="2736924"/>
            <a:ext cx="0" cy="47656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14" idx="2"/>
            <a:endCxn id="17" idx="0"/>
          </p:cNvCxnSpPr>
          <p:nvPr/>
        </p:nvCxnSpPr>
        <p:spPr>
          <a:xfrm>
            <a:off x="5489537" y="1968220"/>
            <a:ext cx="0" cy="1245266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2125308" y="2736923"/>
            <a:ext cx="6473569" cy="18405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endCxn id="25" idx="0"/>
          </p:cNvCxnSpPr>
          <p:nvPr/>
        </p:nvCxnSpPr>
        <p:spPr>
          <a:xfrm>
            <a:off x="8618487" y="2755328"/>
            <a:ext cx="0" cy="458156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7135255" y="1538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根節點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0" name="直線單箭頭接點 79"/>
          <p:cNvCxnSpPr>
            <a:stCxn id="76" idx="1"/>
          </p:cNvCxnSpPr>
          <p:nvPr/>
        </p:nvCxnSpPr>
        <p:spPr>
          <a:xfrm flipH="1">
            <a:off x="6145823" y="1723320"/>
            <a:ext cx="989432" cy="89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2177375" y="41133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</a:rPr>
              <a:t>父</a:t>
            </a:r>
            <a:r>
              <a:rPr lang="zh-TW" altLang="en-US" b="1" dirty="0" smtClean="0">
                <a:solidFill>
                  <a:srgbClr val="FFFF00"/>
                </a:solidFill>
              </a:rPr>
              <a:t>節點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cxnSp>
        <p:nvCxnSpPr>
          <p:cNvPr id="85" name="直線單箭頭接點 84"/>
          <p:cNvCxnSpPr/>
          <p:nvPr/>
        </p:nvCxnSpPr>
        <p:spPr>
          <a:xfrm flipV="1">
            <a:off x="3109595" y="3444658"/>
            <a:ext cx="1178236" cy="6738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8408662" y="5542635"/>
            <a:ext cx="166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子節點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7" name="直線單箭頭接點 86"/>
          <p:cNvCxnSpPr>
            <a:stCxn id="86" idx="1"/>
          </p:cNvCxnSpPr>
          <p:nvPr/>
        </p:nvCxnSpPr>
        <p:spPr>
          <a:xfrm flipH="1" flipV="1">
            <a:off x="7262446" y="4805949"/>
            <a:ext cx="1146216" cy="921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0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目錄結構 </a:t>
            </a:r>
            <a:r>
              <a:rPr lang="en-US" altLang="zh-TW" dirty="0"/>
              <a:t>-</a:t>
            </a:r>
            <a:r>
              <a:rPr lang="zh-TW" altLang="en-US" dirty="0" smtClean="0"/>
              <a:t>絕對</a:t>
            </a:r>
            <a:r>
              <a:rPr lang="en-US" altLang="zh-TW" dirty="0" smtClean="0"/>
              <a:t>URL</a:t>
            </a:r>
            <a:r>
              <a:rPr lang="zh-TW" altLang="en-US" dirty="0" smtClean="0"/>
              <a:t>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相對</a:t>
            </a:r>
            <a:r>
              <a:rPr lang="en-US" altLang="zh-TW" dirty="0" smtClean="0"/>
              <a:t>URL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絕對</a:t>
            </a:r>
            <a:r>
              <a:rPr lang="en-US" altLang="zh-TW" dirty="0" smtClean="0"/>
              <a:t>URL</a:t>
            </a:r>
            <a:br>
              <a:rPr lang="en-US" altLang="zh-TW" dirty="0" smtClean="0"/>
            </a:br>
            <a:r>
              <a:rPr lang="zh-TW" altLang="en-US" dirty="0" smtClean="0"/>
              <a:t>從網域名稱開始，後面接著該網頁的路徑，若沒有指定網頁，就會直接顯示該網頁的首頁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相對 </a:t>
            </a:r>
            <a:r>
              <a:rPr lang="en-US" altLang="zh-TW" dirty="0" smtClean="0"/>
              <a:t>URL</a:t>
            </a:r>
            <a:br>
              <a:rPr lang="en-US" altLang="zh-TW" dirty="0" smtClean="0"/>
            </a:br>
            <a:r>
              <a:rPr lang="zh-TW" altLang="en-US" dirty="0" smtClean="0"/>
              <a:t>若設計網站的時候，是在同一個資料夾下，則可直接用相對</a:t>
            </a:r>
            <a:r>
              <a:rPr lang="en-US" altLang="zh-TW" dirty="0" smtClean="0"/>
              <a:t>URL</a:t>
            </a:r>
            <a:r>
              <a:rPr lang="zh-TW" altLang="en-US" dirty="0" smtClean="0"/>
              <a:t>的寫法進行撰寫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1442170" y="2479963"/>
            <a:ext cx="8777248" cy="6405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18000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&lt;a </a:t>
            </a:r>
            <a:r>
              <a:rPr lang="en-US" altLang="zh-TW" sz="1800" dirty="0" err="1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href</a:t>
            </a:r>
            <a:r>
              <a:rPr lang="en-US" altLang="zh-TW" sz="1800" dirty="0" smtClean="0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=“</a:t>
            </a:r>
            <a:r>
              <a:rPr lang="en-US" altLang="zh-TW" sz="1800" b="1" dirty="0">
                <a:solidFill>
                  <a:srgbClr val="FF0000"/>
                </a:solidFill>
                <a:latin typeface="Courier" pitchFamily="-101" charset="0"/>
                <a:sym typeface="Courier" pitchFamily="-101" charset="0"/>
              </a:rPr>
              <a:t>http://mis.npust.edu.tw/bin/</a:t>
            </a:r>
            <a:r>
              <a:rPr lang="en-US" altLang="zh-TW" sz="1800" dirty="0" smtClean="0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”&gt;</a:t>
            </a:r>
            <a:r>
              <a:rPr lang="zh-TW" altLang="en-US" sz="1800" dirty="0" smtClean="0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屏科大資管系</a:t>
            </a:r>
            <a:r>
              <a:rPr lang="en-US" altLang="zh-TW" sz="1800" dirty="0" smtClean="0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&lt;/</a:t>
            </a:r>
            <a:r>
              <a:rPr lang="en-US" altLang="zh-TW" sz="1800" dirty="0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a&gt;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1442170" y="4684614"/>
            <a:ext cx="8777248" cy="91751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18000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&lt;a </a:t>
            </a:r>
            <a:r>
              <a:rPr lang="en-US" altLang="zh-TW" sz="1800" dirty="0" err="1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href</a:t>
            </a:r>
            <a:r>
              <a:rPr lang="en-US" altLang="zh-TW" sz="1800" dirty="0" smtClean="0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=“</a:t>
            </a:r>
            <a:r>
              <a:rPr lang="en-US" altLang="zh-TW" sz="1800" b="1" dirty="0" smtClean="0">
                <a:solidFill>
                  <a:srgbClr val="FF0000"/>
                </a:solidFill>
                <a:latin typeface="Courier" pitchFamily="-101" charset="0"/>
                <a:sym typeface="Courier" pitchFamily="-101" charset="0"/>
              </a:rPr>
              <a:t>index.html</a:t>
            </a:r>
            <a:r>
              <a:rPr lang="en-US" altLang="zh-TW" sz="1800" dirty="0" smtClean="0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”&gt;</a:t>
            </a:r>
            <a:r>
              <a:rPr lang="zh-TW" altLang="en-US" sz="1800" dirty="0" smtClean="0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連結首頁</a:t>
            </a:r>
            <a:r>
              <a:rPr lang="en-US" altLang="zh-TW" sz="1800" dirty="0" smtClean="0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&lt;/</a:t>
            </a:r>
            <a:r>
              <a:rPr lang="en-US" altLang="zh-TW" sz="1800" dirty="0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a</a:t>
            </a:r>
            <a:r>
              <a:rPr lang="en-US" altLang="zh-TW" sz="1800" dirty="0" smtClean="0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&gt;</a:t>
            </a:r>
          </a:p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&lt;a </a:t>
            </a:r>
            <a:r>
              <a:rPr lang="en-US" altLang="zh-TW" sz="1800" dirty="0" err="1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href</a:t>
            </a:r>
            <a:r>
              <a:rPr lang="en-US" altLang="zh-TW" sz="1800" b="1" dirty="0" smtClean="0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=“</a:t>
            </a:r>
            <a:r>
              <a:rPr lang="en-US" altLang="zh-TW" sz="1800" b="1" dirty="0" smtClean="0">
                <a:solidFill>
                  <a:srgbClr val="FF0000"/>
                </a:solidFill>
                <a:latin typeface="Courier" pitchFamily="-101" charset="0"/>
                <a:sym typeface="Courier" pitchFamily="-101" charset="0"/>
              </a:rPr>
              <a:t>\photo\photoList.html</a:t>
            </a:r>
            <a:r>
              <a:rPr lang="en-US" altLang="zh-TW" sz="1800" dirty="0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”&gt;</a:t>
            </a:r>
            <a:r>
              <a:rPr lang="zh-TW" altLang="en-US" sz="1800" dirty="0" smtClean="0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連結到</a:t>
            </a:r>
            <a:r>
              <a:rPr lang="zh-TW" altLang="en-US" sz="1800" dirty="0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相簿</a:t>
            </a:r>
            <a:r>
              <a:rPr lang="en-US" altLang="zh-TW" sz="1800" dirty="0" smtClean="0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&lt;/</a:t>
            </a:r>
            <a:r>
              <a:rPr lang="en-US" altLang="zh-TW" sz="1800" dirty="0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a</a:t>
            </a:r>
            <a:r>
              <a:rPr lang="en-US" altLang="zh-TW" sz="1800" dirty="0" smtClean="0">
                <a:solidFill>
                  <a:schemeClr val="bg1"/>
                </a:solidFill>
                <a:latin typeface="Courier" pitchFamily="-101" charset="0"/>
                <a:sym typeface="Courier" pitchFamily="-101" charset="0"/>
              </a:rPr>
              <a:t>&gt;</a:t>
            </a:r>
            <a:endParaRPr lang="en-US" altLang="zh-TW" sz="1800" dirty="0">
              <a:solidFill>
                <a:schemeClr val="bg1"/>
              </a:solidFill>
              <a:latin typeface="Courier" pitchFamily="-101" charset="0"/>
              <a:sym typeface="Courier" pitchFamily="-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網頁結構分</a:t>
            </a:r>
            <a:r>
              <a:rPr lang="zh-TW" altLang="en-US" dirty="0"/>
              <a:t>類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94917" y="1267421"/>
            <a:ext cx="4062881" cy="5440736"/>
            <a:chOff x="6029325" y="178594"/>
            <a:chExt cx="4914900" cy="5440736"/>
          </a:xfrm>
        </p:grpSpPr>
        <p:sp>
          <p:nvSpPr>
            <p:cNvPr id="2" name="矩形 1"/>
            <p:cNvSpPr/>
            <p:nvPr/>
          </p:nvSpPr>
          <p:spPr>
            <a:xfrm>
              <a:off x="6029325" y="178594"/>
              <a:ext cx="4914900" cy="5440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971" name="Rectangle 2"/>
            <p:cNvSpPr>
              <a:spLocks/>
            </p:cNvSpPr>
            <p:nvPr/>
          </p:nvSpPr>
          <p:spPr bwMode="auto">
            <a:xfrm>
              <a:off x="6774656" y="321469"/>
              <a:ext cx="3230051" cy="529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MyHtml</a:t>
              </a:r>
              <a:endParaRPr lang="en-US" altLang="zh-TW" sz="239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Photos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	</a:t>
              </a: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Taiwan</a:t>
              </a:r>
              <a:endParaRPr lang="en-US" altLang="zh-TW" sz="239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Japan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music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</a:t>
              </a:r>
            </a:p>
          </p:txBody>
        </p:sp>
        <p:grpSp>
          <p:nvGrpSpPr>
            <p:cNvPr id="211972" name="Group 10"/>
            <p:cNvGrpSpPr>
              <a:grpSpLocks/>
            </p:cNvGrpSpPr>
            <p:nvPr/>
          </p:nvGrpSpPr>
          <p:grpSpPr bwMode="auto">
            <a:xfrm>
              <a:off x="6313885" y="420291"/>
              <a:ext cx="1218902" cy="3781722"/>
              <a:chOff x="6934200" y="584200"/>
              <a:chExt cx="1733550" cy="5378450"/>
            </a:xfrm>
          </p:grpSpPr>
          <p:sp>
            <p:nvSpPr>
              <p:cNvPr id="211973" name="Freeform 2"/>
              <p:cNvSpPr>
                <a:spLocks/>
              </p:cNvSpPr>
              <p:nvPr/>
            </p:nvSpPr>
            <p:spPr bwMode="auto">
              <a:xfrm>
                <a:off x="8293100" y="38481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4" name="Freeform 3"/>
              <p:cNvSpPr>
                <a:spLocks/>
              </p:cNvSpPr>
              <p:nvPr/>
            </p:nvSpPr>
            <p:spPr bwMode="auto">
              <a:xfrm>
                <a:off x="8318500" y="19685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5" name="Freeform 4"/>
              <p:cNvSpPr>
                <a:spLocks/>
              </p:cNvSpPr>
              <p:nvPr/>
            </p:nvSpPr>
            <p:spPr bwMode="auto">
              <a:xfrm>
                <a:off x="7696200" y="14986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 dirty="0"/>
              </a:p>
            </p:txBody>
          </p:sp>
          <p:sp>
            <p:nvSpPr>
              <p:cNvPr id="211976" name="Freeform 5"/>
              <p:cNvSpPr>
                <a:spLocks/>
              </p:cNvSpPr>
              <p:nvPr/>
            </p:nvSpPr>
            <p:spPr bwMode="auto">
              <a:xfrm>
                <a:off x="6934200" y="5842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7" name="Freeform 6"/>
              <p:cNvSpPr>
                <a:spLocks/>
              </p:cNvSpPr>
              <p:nvPr/>
            </p:nvSpPr>
            <p:spPr bwMode="auto">
              <a:xfrm>
                <a:off x="7785100" y="57150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</p:grp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r>
              <a:rPr lang="zh-TW" altLang="en-US" dirty="0"/>
              <a:t>結構</a:t>
            </a:r>
          </a:p>
        </p:txBody>
      </p:sp>
      <p:cxnSp>
        <p:nvCxnSpPr>
          <p:cNvPr id="10" name="直線單箭頭接點 9"/>
          <p:cNvCxnSpPr>
            <a:stCxn id="12" idx="3"/>
          </p:cNvCxnSpPr>
          <p:nvPr/>
        </p:nvCxnSpPr>
        <p:spPr>
          <a:xfrm flipV="1">
            <a:off x="1261884" y="1482202"/>
            <a:ext cx="771229" cy="270"/>
          </a:xfrm>
          <a:prstGeom prst="straightConnector1">
            <a:avLst/>
          </a:prstGeom>
          <a:ln>
            <a:solidFill>
              <a:srgbClr val="FFCC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0" y="122086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CC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根目錄</a:t>
            </a:r>
            <a:endParaRPr lang="zh-TW" altLang="en-US" sz="2800" b="1" dirty="0">
              <a:solidFill>
                <a:srgbClr val="FFCC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0" name="Group 10"/>
          <p:cNvGrpSpPr>
            <a:grpSpLocks/>
          </p:cNvGrpSpPr>
          <p:nvPr/>
        </p:nvGrpSpPr>
        <p:grpSpPr bwMode="auto">
          <a:xfrm>
            <a:off x="1389440" y="1683247"/>
            <a:ext cx="1016868" cy="3551279"/>
            <a:chOff x="64" y="0"/>
            <a:chExt cx="911" cy="3252"/>
          </a:xfrm>
        </p:grpSpPr>
        <p:sp>
          <p:nvSpPr>
            <p:cNvPr id="21" name="Line 3"/>
            <p:cNvSpPr>
              <a:spLocks noChangeShapeType="1"/>
            </p:cNvSpPr>
            <p:nvPr/>
          </p:nvSpPr>
          <p:spPr bwMode="auto">
            <a:xfrm>
              <a:off x="114" y="0"/>
              <a:ext cx="268" cy="0"/>
            </a:xfrm>
            <a:prstGeom prst="line">
              <a:avLst/>
            </a:prstGeom>
            <a:noFill/>
            <a:ln w="57150" cap="rnd">
              <a:solidFill>
                <a:schemeClr val="accent6">
                  <a:lumMod val="60000"/>
                  <a:lumOff val="40000"/>
                </a:schemeClr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2" name="Line 4"/>
            <p:cNvSpPr>
              <a:spLocks noChangeShapeType="1"/>
            </p:cNvSpPr>
            <p:nvPr/>
          </p:nvSpPr>
          <p:spPr bwMode="auto">
            <a:xfrm>
              <a:off x="64" y="2224"/>
              <a:ext cx="403" cy="0"/>
            </a:xfrm>
            <a:prstGeom prst="line">
              <a:avLst/>
            </a:prstGeom>
            <a:noFill/>
            <a:ln w="57150" cap="rnd">
              <a:solidFill>
                <a:schemeClr val="accent6">
                  <a:lumMod val="60000"/>
                  <a:lumOff val="40000"/>
                </a:schemeClr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64" y="0"/>
              <a:ext cx="0" cy="2161"/>
            </a:xfrm>
            <a:prstGeom prst="line">
              <a:avLst/>
            </a:prstGeom>
            <a:noFill/>
            <a:ln w="57150" cap="rnd">
              <a:solidFill>
                <a:schemeClr val="accent6">
                  <a:lumMod val="60000"/>
                  <a:lumOff val="40000"/>
                </a:schemeClr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496" y="576"/>
              <a:ext cx="324" cy="0"/>
            </a:xfrm>
            <a:prstGeom prst="lin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504" y="568"/>
              <a:ext cx="30" cy="2674"/>
            </a:xfrm>
            <a:prstGeom prst="lin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540" y="3242"/>
              <a:ext cx="435" cy="10"/>
            </a:xfrm>
            <a:prstGeom prst="lin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50468" y="36602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子目錄</a:t>
            </a:r>
            <a:endParaRPr lang="zh-TW" altLang="en-US" sz="2400" b="1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6263274" y="1257808"/>
            <a:ext cx="3990975" cy="5440736"/>
            <a:chOff x="6029325" y="178594"/>
            <a:chExt cx="4914900" cy="5440736"/>
          </a:xfrm>
        </p:grpSpPr>
        <p:sp>
          <p:nvSpPr>
            <p:cNvPr id="52" name="矩形 51"/>
            <p:cNvSpPr/>
            <p:nvPr/>
          </p:nvSpPr>
          <p:spPr>
            <a:xfrm>
              <a:off x="6029325" y="178594"/>
              <a:ext cx="4914900" cy="5440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Rectangle 2"/>
            <p:cNvSpPr>
              <a:spLocks/>
            </p:cNvSpPr>
            <p:nvPr/>
          </p:nvSpPr>
          <p:spPr bwMode="auto">
            <a:xfrm>
              <a:off x="6774656" y="321469"/>
              <a:ext cx="3230051" cy="529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MyHtml</a:t>
              </a:r>
              <a:endParaRPr lang="en-US" altLang="zh-TW" sz="239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Photos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	</a:t>
              </a: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Taiwan</a:t>
              </a:r>
              <a:endParaRPr lang="en-US" altLang="zh-TW" sz="239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Japan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music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</a:t>
              </a:r>
            </a:p>
          </p:txBody>
        </p:sp>
        <p:grpSp>
          <p:nvGrpSpPr>
            <p:cNvPr id="54" name="Group 10"/>
            <p:cNvGrpSpPr>
              <a:grpSpLocks/>
            </p:cNvGrpSpPr>
            <p:nvPr/>
          </p:nvGrpSpPr>
          <p:grpSpPr bwMode="auto">
            <a:xfrm>
              <a:off x="6313885" y="420291"/>
              <a:ext cx="1218902" cy="3781722"/>
              <a:chOff x="6934200" y="584200"/>
              <a:chExt cx="1733550" cy="5378450"/>
            </a:xfrm>
          </p:grpSpPr>
          <p:sp>
            <p:nvSpPr>
              <p:cNvPr id="55" name="Freeform 2"/>
              <p:cNvSpPr>
                <a:spLocks/>
              </p:cNvSpPr>
              <p:nvPr/>
            </p:nvSpPr>
            <p:spPr bwMode="auto">
              <a:xfrm>
                <a:off x="8293100" y="38481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56" name="Freeform 3"/>
              <p:cNvSpPr>
                <a:spLocks/>
              </p:cNvSpPr>
              <p:nvPr/>
            </p:nvSpPr>
            <p:spPr bwMode="auto">
              <a:xfrm>
                <a:off x="8318500" y="19685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57" name="Freeform 4"/>
              <p:cNvSpPr>
                <a:spLocks/>
              </p:cNvSpPr>
              <p:nvPr/>
            </p:nvSpPr>
            <p:spPr bwMode="auto">
              <a:xfrm>
                <a:off x="7696200" y="14986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 dirty="0"/>
              </a:p>
            </p:txBody>
          </p:sp>
          <p:sp>
            <p:nvSpPr>
              <p:cNvPr id="58" name="Freeform 5"/>
              <p:cNvSpPr>
                <a:spLocks/>
              </p:cNvSpPr>
              <p:nvPr/>
            </p:nvSpPr>
            <p:spPr bwMode="auto">
              <a:xfrm>
                <a:off x="6934200" y="5842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7785100" y="57150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</p:grpSp>
      </p:grpSp>
      <p:grpSp>
        <p:nvGrpSpPr>
          <p:cNvPr id="60" name="Group 10"/>
          <p:cNvGrpSpPr>
            <a:grpSpLocks/>
          </p:cNvGrpSpPr>
          <p:nvPr/>
        </p:nvGrpSpPr>
        <p:grpSpPr bwMode="auto">
          <a:xfrm flipH="1">
            <a:off x="9753349" y="1510161"/>
            <a:ext cx="956592" cy="2339742"/>
            <a:chOff x="64" y="0"/>
            <a:chExt cx="857" cy="3242"/>
          </a:xfrm>
        </p:grpSpPr>
        <p:sp>
          <p:nvSpPr>
            <p:cNvPr id="61" name="Line 3"/>
            <p:cNvSpPr>
              <a:spLocks noChangeShapeType="1"/>
            </p:cNvSpPr>
            <p:nvPr/>
          </p:nvSpPr>
          <p:spPr bwMode="auto">
            <a:xfrm>
              <a:off x="114" y="0"/>
              <a:ext cx="268" cy="0"/>
            </a:xfrm>
            <a:prstGeom prst="line">
              <a:avLst/>
            </a:prstGeom>
            <a:noFill/>
            <a:ln w="57150" cap="rnd">
              <a:solidFill>
                <a:srgbClr val="FFC000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62" name="Line 4"/>
            <p:cNvSpPr>
              <a:spLocks noChangeShapeType="1"/>
            </p:cNvSpPr>
            <p:nvPr/>
          </p:nvSpPr>
          <p:spPr bwMode="auto">
            <a:xfrm>
              <a:off x="64" y="2224"/>
              <a:ext cx="403" cy="0"/>
            </a:xfrm>
            <a:prstGeom prst="line">
              <a:avLst/>
            </a:prstGeom>
            <a:noFill/>
            <a:ln w="57150" cap="rnd">
              <a:solidFill>
                <a:srgbClr val="FFC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63" name="Line 5"/>
            <p:cNvSpPr>
              <a:spLocks noChangeShapeType="1"/>
            </p:cNvSpPr>
            <p:nvPr/>
          </p:nvSpPr>
          <p:spPr bwMode="auto">
            <a:xfrm>
              <a:off x="64" y="0"/>
              <a:ext cx="0" cy="2161"/>
            </a:xfrm>
            <a:prstGeom prst="line">
              <a:avLst/>
            </a:prstGeom>
            <a:noFill/>
            <a:ln w="57150" cap="rnd">
              <a:solidFill>
                <a:srgbClr val="FFC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64" name="Line 6"/>
            <p:cNvSpPr>
              <a:spLocks noChangeShapeType="1"/>
            </p:cNvSpPr>
            <p:nvPr/>
          </p:nvSpPr>
          <p:spPr bwMode="auto">
            <a:xfrm>
              <a:off x="496" y="576"/>
              <a:ext cx="350" cy="7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65" name="Line 8"/>
            <p:cNvSpPr>
              <a:spLocks noChangeShapeType="1"/>
            </p:cNvSpPr>
            <p:nvPr/>
          </p:nvSpPr>
          <p:spPr bwMode="auto">
            <a:xfrm>
              <a:off x="521" y="555"/>
              <a:ext cx="13" cy="2687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 flipV="1">
              <a:off x="504" y="3239"/>
              <a:ext cx="417" cy="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</p:grpSp>
      <p:sp>
        <p:nvSpPr>
          <p:cNvPr id="67" name="文字方塊 66"/>
          <p:cNvSpPr txBox="1"/>
          <p:nvPr/>
        </p:nvSpPr>
        <p:spPr>
          <a:xfrm>
            <a:off x="10335065" y="10752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父目錄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01475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628775" y="1075267"/>
            <a:ext cx="4048125" cy="5289989"/>
            <a:chOff x="6029325" y="178594"/>
            <a:chExt cx="4914900" cy="5440736"/>
          </a:xfrm>
        </p:grpSpPr>
        <p:sp>
          <p:nvSpPr>
            <p:cNvPr id="2" name="矩形 1"/>
            <p:cNvSpPr/>
            <p:nvPr/>
          </p:nvSpPr>
          <p:spPr>
            <a:xfrm>
              <a:off x="6029325" y="178594"/>
              <a:ext cx="4914900" cy="5440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971" name="Rectangle 2"/>
            <p:cNvSpPr>
              <a:spLocks/>
            </p:cNvSpPr>
            <p:nvPr/>
          </p:nvSpPr>
          <p:spPr bwMode="auto">
            <a:xfrm>
              <a:off x="6774656" y="321469"/>
              <a:ext cx="3230051" cy="529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MyHtml</a:t>
              </a:r>
              <a:endParaRPr lang="en-US" altLang="zh-TW" sz="239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Photos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	</a:t>
              </a: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Taiwan</a:t>
              </a:r>
              <a:endParaRPr lang="en-US" altLang="zh-TW" sz="239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Japan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music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</a:t>
              </a:r>
            </a:p>
          </p:txBody>
        </p:sp>
        <p:grpSp>
          <p:nvGrpSpPr>
            <p:cNvPr id="211972" name="Group 10"/>
            <p:cNvGrpSpPr>
              <a:grpSpLocks/>
            </p:cNvGrpSpPr>
            <p:nvPr/>
          </p:nvGrpSpPr>
          <p:grpSpPr bwMode="auto">
            <a:xfrm>
              <a:off x="6313885" y="420291"/>
              <a:ext cx="1218902" cy="3781722"/>
              <a:chOff x="6934200" y="584200"/>
              <a:chExt cx="1733550" cy="5378450"/>
            </a:xfrm>
          </p:grpSpPr>
          <p:sp>
            <p:nvSpPr>
              <p:cNvPr id="211973" name="Freeform 2"/>
              <p:cNvSpPr>
                <a:spLocks/>
              </p:cNvSpPr>
              <p:nvPr/>
            </p:nvSpPr>
            <p:spPr bwMode="auto">
              <a:xfrm>
                <a:off x="8293100" y="38481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4" name="Freeform 3"/>
              <p:cNvSpPr>
                <a:spLocks/>
              </p:cNvSpPr>
              <p:nvPr/>
            </p:nvSpPr>
            <p:spPr bwMode="auto">
              <a:xfrm>
                <a:off x="8318500" y="19685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5" name="Freeform 4"/>
              <p:cNvSpPr>
                <a:spLocks/>
              </p:cNvSpPr>
              <p:nvPr/>
            </p:nvSpPr>
            <p:spPr bwMode="auto">
              <a:xfrm>
                <a:off x="7696200" y="14986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 dirty="0"/>
              </a:p>
            </p:txBody>
          </p:sp>
          <p:sp>
            <p:nvSpPr>
              <p:cNvPr id="211976" name="Freeform 5"/>
              <p:cNvSpPr>
                <a:spLocks/>
              </p:cNvSpPr>
              <p:nvPr/>
            </p:nvSpPr>
            <p:spPr bwMode="auto">
              <a:xfrm>
                <a:off x="6934200" y="5842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7" name="Freeform 6"/>
              <p:cNvSpPr>
                <a:spLocks/>
              </p:cNvSpPr>
              <p:nvPr/>
            </p:nvSpPr>
            <p:spPr bwMode="auto">
              <a:xfrm>
                <a:off x="7785100" y="57150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</p:grp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r>
              <a:rPr lang="zh-TW" altLang="en-US" dirty="0"/>
              <a:t>結構</a:t>
            </a:r>
          </a:p>
        </p:txBody>
      </p:sp>
      <p:grpSp>
        <p:nvGrpSpPr>
          <p:cNvPr id="20" name="Group 10"/>
          <p:cNvGrpSpPr>
            <a:grpSpLocks/>
          </p:cNvGrpSpPr>
          <p:nvPr/>
        </p:nvGrpSpPr>
        <p:grpSpPr bwMode="auto">
          <a:xfrm>
            <a:off x="1356122" y="1309596"/>
            <a:ext cx="1155278" cy="2325680"/>
            <a:chOff x="63" y="0"/>
            <a:chExt cx="1035" cy="2070"/>
          </a:xfrm>
        </p:grpSpPr>
        <p:sp>
          <p:nvSpPr>
            <p:cNvPr id="21" name="Line 3"/>
            <p:cNvSpPr>
              <a:spLocks noChangeShapeType="1"/>
            </p:cNvSpPr>
            <p:nvPr/>
          </p:nvSpPr>
          <p:spPr bwMode="auto">
            <a:xfrm>
              <a:off x="114" y="0"/>
              <a:ext cx="268" cy="0"/>
            </a:xfrm>
            <a:prstGeom prst="line">
              <a:avLst/>
            </a:prstGeom>
            <a:noFill/>
            <a:ln w="57150" cap="rnd">
              <a:solidFill>
                <a:srgbClr val="FF9900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2" name="Line 4"/>
            <p:cNvSpPr>
              <a:spLocks noChangeShapeType="1"/>
            </p:cNvSpPr>
            <p:nvPr/>
          </p:nvSpPr>
          <p:spPr bwMode="auto">
            <a:xfrm>
              <a:off x="116" y="1561"/>
              <a:ext cx="403" cy="0"/>
            </a:xfrm>
            <a:prstGeom prst="line">
              <a:avLst/>
            </a:prstGeom>
            <a:noFill/>
            <a:ln w="57150" cap="rnd">
              <a:solidFill>
                <a:srgbClr val="FF99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 flipH="1">
              <a:off x="63" y="0"/>
              <a:ext cx="1" cy="1561"/>
            </a:xfrm>
            <a:prstGeom prst="line">
              <a:avLst/>
            </a:prstGeom>
            <a:noFill/>
            <a:ln w="57150" cap="rnd">
              <a:solidFill>
                <a:srgbClr val="FF99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 flipV="1">
              <a:off x="551" y="893"/>
              <a:ext cx="547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>
              <a:off x="551" y="893"/>
              <a:ext cx="0" cy="1177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551" y="2060"/>
              <a:ext cx="547" cy="1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-37726" y="20267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孫子目錄</a:t>
            </a:r>
            <a:endParaRPr lang="zh-TW" altLang="en-US" sz="2400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6590415" y="1085690"/>
            <a:ext cx="4190560" cy="5269142"/>
            <a:chOff x="6029325" y="178594"/>
            <a:chExt cx="4914900" cy="5440736"/>
          </a:xfrm>
        </p:grpSpPr>
        <p:sp>
          <p:nvSpPr>
            <p:cNvPr id="45" name="矩形 44"/>
            <p:cNvSpPr/>
            <p:nvPr/>
          </p:nvSpPr>
          <p:spPr>
            <a:xfrm>
              <a:off x="6029325" y="178594"/>
              <a:ext cx="4914900" cy="5440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Rectangle 2"/>
            <p:cNvSpPr>
              <a:spLocks/>
            </p:cNvSpPr>
            <p:nvPr/>
          </p:nvSpPr>
          <p:spPr bwMode="auto">
            <a:xfrm>
              <a:off x="6774656" y="321469"/>
              <a:ext cx="3230051" cy="529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MyHtml</a:t>
              </a:r>
              <a:endParaRPr lang="en-US" altLang="zh-TW" sz="239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Photos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	</a:t>
              </a: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Taiwan</a:t>
              </a:r>
              <a:endParaRPr lang="en-US" altLang="zh-TW" sz="239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Japan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music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</a:t>
              </a:r>
            </a:p>
          </p:txBody>
        </p:sp>
        <p:grpSp>
          <p:nvGrpSpPr>
            <p:cNvPr id="47" name="Group 10"/>
            <p:cNvGrpSpPr>
              <a:grpSpLocks/>
            </p:cNvGrpSpPr>
            <p:nvPr/>
          </p:nvGrpSpPr>
          <p:grpSpPr bwMode="auto">
            <a:xfrm>
              <a:off x="6313885" y="420291"/>
              <a:ext cx="1218902" cy="3781722"/>
              <a:chOff x="6934200" y="584200"/>
              <a:chExt cx="1733550" cy="5378450"/>
            </a:xfrm>
          </p:grpSpPr>
          <p:sp>
            <p:nvSpPr>
              <p:cNvPr id="48" name="Freeform 2"/>
              <p:cNvSpPr>
                <a:spLocks/>
              </p:cNvSpPr>
              <p:nvPr/>
            </p:nvSpPr>
            <p:spPr bwMode="auto">
              <a:xfrm>
                <a:off x="8293100" y="38481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49" name="Freeform 3"/>
              <p:cNvSpPr>
                <a:spLocks/>
              </p:cNvSpPr>
              <p:nvPr/>
            </p:nvSpPr>
            <p:spPr bwMode="auto">
              <a:xfrm>
                <a:off x="8318500" y="19685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50" name="Freeform 4"/>
              <p:cNvSpPr>
                <a:spLocks/>
              </p:cNvSpPr>
              <p:nvPr/>
            </p:nvSpPr>
            <p:spPr bwMode="auto">
              <a:xfrm>
                <a:off x="7696200" y="14986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 dirty="0"/>
              </a:p>
            </p:txBody>
          </p:sp>
          <p:sp>
            <p:nvSpPr>
              <p:cNvPr id="51" name="Freeform 5"/>
              <p:cNvSpPr>
                <a:spLocks/>
              </p:cNvSpPr>
              <p:nvPr/>
            </p:nvSpPr>
            <p:spPr bwMode="auto">
              <a:xfrm>
                <a:off x="6934200" y="5842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>
                <a:off x="7785100" y="57150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</p:grpSp>
      </p:grpSp>
      <p:grpSp>
        <p:nvGrpSpPr>
          <p:cNvPr id="53" name="Group 10"/>
          <p:cNvGrpSpPr>
            <a:grpSpLocks/>
          </p:cNvGrpSpPr>
          <p:nvPr/>
        </p:nvGrpSpPr>
        <p:grpSpPr bwMode="auto">
          <a:xfrm flipH="1">
            <a:off x="9981768" y="1288748"/>
            <a:ext cx="1155278" cy="2325680"/>
            <a:chOff x="63" y="0"/>
            <a:chExt cx="1035" cy="2070"/>
          </a:xfrm>
        </p:grpSpPr>
        <p:sp>
          <p:nvSpPr>
            <p:cNvPr id="54" name="Line 3"/>
            <p:cNvSpPr>
              <a:spLocks noChangeShapeType="1"/>
            </p:cNvSpPr>
            <p:nvPr/>
          </p:nvSpPr>
          <p:spPr bwMode="auto">
            <a:xfrm>
              <a:off x="114" y="0"/>
              <a:ext cx="361" cy="0"/>
            </a:xfrm>
            <a:prstGeom prst="line">
              <a:avLst/>
            </a:prstGeom>
            <a:noFill/>
            <a:ln w="57150" cap="rnd">
              <a:solidFill>
                <a:srgbClr val="92D050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116" y="1561"/>
              <a:ext cx="403" cy="0"/>
            </a:xfrm>
            <a:prstGeom prst="line">
              <a:avLst/>
            </a:prstGeom>
            <a:noFill/>
            <a:ln w="57150" cap="rnd">
              <a:solidFill>
                <a:srgbClr val="92D05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56" name="Line 5"/>
            <p:cNvSpPr>
              <a:spLocks noChangeShapeType="1"/>
            </p:cNvSpPr>
            <p:nvPr/>
          </p:nvSpPr>
          <p:spPr bwMode="auto">
            <a:xfrm flipH="1">
              <a:off x="63" y="0"/>
              <a:ext cx="1" cy="1561"/>
            </a:xfrm>
            <a:prstGeom prst="line">
              <a:avLst/>
            </a:prstGeom>
            <a:noFill/>
            <a:ln w="57150" cap="rnd">
              <a:solidFill>
                <a:srgbClr val="92D05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57" name="Line 6"/>
            <p:cNvSpPr>
              <a:spLocks noChangeShapeType="1"/>
            </p:cNvSpPr>
            <p:nvPr/>
          </p:nvSpPr>
          <p:spPr bwMode="auto">
            <a:xfrm flipV="1">
              <a:off x="551" y="893"/>
              <a:ext cx="547" cy="0"/>
            </a:xfrm>
            <a:prstGeom prst="line">
              <a:avLst/>
            </a:prstGeom>
            <a:noFill/>
            <a:ln w="57150">
              <a:solidFill>
                <a:srgbClr val="92D050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58" name="Line 8"/>
            <p:cNvSpPr>
              <a:spLocks noChangeShapeType="1"/>
            </p:cNvSpPr>
            <p:nvPr/>
          </p:nvSpPr>
          <p:spPr bwMode="auto">
            <a:xfrm flipH="1">
              <a:off x="551" y="893"/>
              <a:ext cx="0" cy="1177"/>
            </a:xfrm>
            <a:prstGeom prst="line">
              <a:avLst/>
            </a:prstGeom>
            <a:noFill/>
            <a:ln w="57150">
              <a:solidFill>
                <a:srgbClr val="92D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59" name="Line 9"/>
            <p:cNvSpPr>
              <a:spLocks noChangeShapeType="1"/>
            </p:cNvSpPr>
            <p:nvPr/>
          </p:nvSpPr>
          <p:spPr bwMode="auto">
            <a:xfrm>
              <a:off x="551" y="2060"/>
              <a:ext cx="547" cy="10"/>
            </a:xfrm>
            <a:prstGeom prst="line">
              <a:avLst/>
            </a:prstGeom>
            <a:noFill/>
            <a:ln w="57150">
              <a:solidFill>
                <a:srgbClr val="92D050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</p:grpSp>
      <p:sp>
        <p:nvSpPr>
          <p:cNvPr id="60" name="文字方塊 59"/>
          <p:cNvSpPr txBox="1"/>
          <p:nvPr/>
        </p:nvSpPr>
        <p:spPr>
          <a:xfrm>
            <a:off x="9261395" y="10944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祖父目錄</a:t>
            </a:r>
            <a:endParaRPr lang="zh-TW" altLang="en-US" sz="2400" b="1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08582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6448425" y="791171"/>
            <a:ext cx="4914900" cy="5440736"/>
            <a:chOff x="6029325" y="178594"/>
            <a:chExt cx="4914900" cy="5440736"/>
          </a:xfrm>
        </p:grpSpPr>
        <p:sp>
          <p:nvSpPr>
            <p:cNvPr id="2" name="矩形 1"/>
            <p:cNvSpPr/>
            <p:nvPr/>
          </p:nvSpPr>
          <p:spPr>
            <a:xfrm>
              <a:off x="6029325" y="178594"/>
              <a:ext cx="4914900" cy="5440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971" name="Rectangle 2"/>
            <p:cNvSpPr>
              <a:spLocks/>
            </p:cNvSpPr>
            <p:nvPr/>
          </p:nvSpPr>
          <p:spPr bwMode="auto">
            <a:xfrm>
              <a:off x="6774656" y="321469"/>
              <a:ext cx="3230051" cy="529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MyHtml</a:t>
              </a:r>
              <a:endParaRPr lang="en-US" altLang="zh-TW" sz="239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</a:t>
              </a:r>
              <a:r>
                <a:rPr lang="en-US" altLang="zh-TW" sz="2391" dirty="0" smtClean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Photos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	</a:t>
              </a: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Taiwan</a:t>
              </a:r>
              <a:endParaRPr lang="en-US" altLang="zh-TW" sz="239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Japan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music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</a:t>
              </a:r>
            </a:p>
          </p:txBody>
        </p:sp>
        <p:grpSp>
          <p:nvGrpSpPr>
            <p:cNvPr id="211972" name="Group 10"/>
            <p:cNvGrpSpPr>
              <a:grpSpLocks/>
            </p:cNvGrpSpPr>
            <p:nvPr/>
          </p:nvGrpSpPr>
          <p:grpSpPr bwMode="auto">
            <a:xfrm>
              <a:off x="6313885" y="420291"/>
              <a:ext cx="1218902" cy="3781722"/>
              <a:chOff x="6934200" y="584200"/>
              <a:chExt cx="1733550" cy="5378450"/>
            </a:xfrm>
          </p:grpSpPr>
          <p:sp>
            <p:nvSpPr>
              <p:cNvPr id="211973" name="Freeform 2"/>
              <p:cNvSpPr>
                <a:spLocks/>
              </p:cNvSpPr>
              <p:nvPr/>
            </p:nvSpPr>
            <p:spPr bwMode="auto">
              <a:xfrm>
                <a:off x="8293100" y="38481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4" name="Freeform 3"/>
              <p:cNvSpPr>
                <a:spLocks/>
              </p:cNvSpPr>
              <p:nvPr/>
            </p:nvSpPr>
            <p:spPr bwMode="auto">
              <a:xfrm>
                <a:off x="8318500" y="19685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5" name="Freeform 4"/>
              <p:cNvSpPr>
                <a:spLocks/>
              </p:cNvSpPr>
              <p:nvPr/>
            </p:nvSpPr>
            <p:spPr bwMode="auto">
              <a:xfrm>
                <a:off x="7696200" y="14986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 dirty="0"/>
              </a:p>
            </p:txBody>
          </p:sp>
          <p:sp>
            <p:nvSpPr>
              <p:cNvPr id="211976" name="Freeform 5"/>
              <p:cNvSpPr>
                <a:spLocks/>
              </p:cNvSpPr>
              <p:nvPr/>
            </p:nvSpPr>
            <p:spPr bwMode="auto">
              <a:xfrm>
                <a:off x="6934200" y="5842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7" name="Freeform 6"/>
              <p:cNvSpPr>
                <a:spLocks/>
              </p:cNvSpPr>
              <p:nvPr/>
            </p:nvSpPr>
            <p:spPr bwMode="auto">
              <a:xfrm>
                <a:off x="7785100" y="57150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</p:grp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目錄結構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絕對路徑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801" y="1201782"/>
            <a:ext cx="4400549" cy="515139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假設目前伺服器的網</a:t>
            </a:r>
            <a:r>
              <a:rPr lang="zh-TW" altLang="en-US" dirty="0"/>
              <a:t>址</a:t>
            </a:r>
            <a:r>
              <a:rPr lang="zh-TW" altLang="en-US" dirty="0" smtClean="0"/>
              <a:t>是 </a:t>
            </a:r>
            <a:r>
              <a:rPr lang="en-US" altLang="zh-TW" dirty="0" smtClean="0">
                <a:hlinkClick r:id="rId3"/>
              </a:rPr>
              <a:t>http://www.html.net</a:t>
            </a:r>
            <a:endParaRPr lang="en-US" altLang="zh-TW" dirty="0" smtClean="0"/>
          </a:p>
          <a:p>
            <a:r>
              <a:rPr lang="zh-TW" altLang="en-US" dirty="0" smtClean="0"/>
              <a:t>要讀取根目錄下的網頁，則網頁的寫法如下：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1141810" y="2751979"/>
            <a:ext cx="4933950" cy="83099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http://www.html.net</a:t>
            </a:r>
          </a:p>
          <a:p>
            <a:r>
              <a:rPr lang="en-US" altLang="zh-TW" sz="2400" b="1" dirty="0"/>
              <a:t>h</a:t>
            </a:r>
            <a:r>
              <a:rPr lang="en-US" altLang="zh-TW" sz="2400" b="1" dirty="0" smtClean="0"/>
              <a:t>ttp://www.html.net/index.html</a:t>
            </a:r>
            <a:endParaRPr lang="zh-TW" altLang="en-US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7050882" y="791172"/>
            <a:ext cx="2521744" cy="49470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6120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6448425" y="791171"/>
            <a:ext cx="4914900" cy="5440736"/>
            <a:chOff x="6029325" y="178594"/>
            <a:chExt cx="4914900" cy="5440736"/>
          </a:xfrm>
        </p:grpSpPr>
        <p:sp>
          <p:nvSpPr>
            <p:cNvPr id="2" name="矩形 1"/>
            <p:cNvSpPr/>
            <p:nvPr/>
          </p:nvSpPr>
          <p:spPr>
            <a:xfrm>
              <a:off x="6029325" y="178594"/>
              <a:ext cx="4914900" cy="5440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971" name="Rectangle 2"/>
            <p:cNvSpPr>
              <a:spLocks/>
            </p:cNvSpPr>
            <p:nvPr/>
          </p:nvSpPr>
          <p:spPr bwMode="auto">
            <a:xfrm>
              <a:off x="6774656" y="321469"/>
              <a:ext cx="3230051" cy="529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MyHtml</a:t>
              </a:r>
              <a:endParaRPr lang="en-US" altLang="zh-TW" sz="239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Photos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	</a:t>
              </a: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Taiwan</a:t>
              </a:r>
              <a:endParaRPr lang="en-US" altLang="zh-TW" sz="239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 smtClean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Japan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music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</a:t>
              </a:r>
              <a:r>
                <a:rPr lang="en-US" altLang="zh-TW" sz="2391" dirty="0">
                  <a:solidFill>
                    <a:srgbClr val="00B05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</a:t>
              </a:r>
            </a:p>
          </p:txBody>
        </p:sp>
        <p:grpSp>
          <p:nvGrpSpPr>
            <p:cNvPr id="211972" name="Group 10"/>
            <p:cNvGrpSpPr>
              <a:grpSpLocks/>
            </p:cNvGrpSpPr>
            <p:nvPr/>
          </p:nvGrpSpPr>
          <p:grpSpPr bwMode="auto">
            <a:xfrm>
              <a:off x="6313885" y="420291"/>
              <a:ext cx="1218902" cy="3781722"/>
              <a:chOff x="6934200" y="584200"/>
              <a:chExt cx="1733550" cy="5378450"/>
            </a:xfrm>
          </p:grpSpPr>
          <p:sp>
            <p:nvSpPr>
              <p:cNvPr id="211973" name="Freeform 2"/>
              <p:cNvSpPr>
                <a:spLocks/>
              </p:cNvSpPr>
              <p:nvPr/>
            </p:nvSpPr>
            <p:spPr bwMode="auto">
              <a:xfrm>
                <a:off x="8293100" y="38481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4" name="Freeform 3"/>
              <p:cNvSpPr>
                <a:spLocks/>
              </p:cNvSpPr>
              <p:nvPr/>
            </p:nvSpPr>
            <p:spPr bwMode="auto">
              <a:xfrm>
                <a:off x="8318500" y="19685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5" name="Freeform 4"/>
              <p:cNvSpPr>
                <a:spLocks/>
              </p:cNvSpPr>
              <p:nvPr/>
            </p:nvSpPr>
            <p:spPr bwMode="auto">
              <a:xfrm>
                <a:off x="7696200" y="14986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 dirty="0"/>
              </a:p>
            </p:txBody>
          </p:sp>
          <p:sp>
            <p:nvSpPr>
              <p:cNvPr id="211976" name="Freeform 5"/>
              <p:cNvSpPr>
                <a:spLocks/>
              </p:cNvSpPr>
              <p:nvPr/>
            </p:nvSpPr>
            <p:spPr bwMode="auto">
              <a:xfrm>
                <a:off x="6934200" y="5842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7" name="Freeform 6"/>
              <p:cNvSpPr>
                <a:spLocks/>
              </p:cNvSpPr>
              <p:nvPr/>
            </p:nvSpPr>
            <p:spPr bwMode="auto">
              <a:xfrm>
                <a:off x="7785100" y="57150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</p:grp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目錄結構 </a:t>
            </a:r>
            <a:r>
              <a:rPr lang="en-US" altLang="zh-TW" dirty="0"/>
              <a:t>- </a:t>
            </a:r>
            <a:r>
              <a:rPr lang="zh-TW" altLang="en-US" dirty="0"/>
              <a:t>絕對路徑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801" y="1201782"/>
            <a:ext cx="4400549" cy="515139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要讀取的網頁是</a:t>
            </a:r>
            <a:r>
              <a:rPr lang="en-US" altLang="zh-TW" dirty="0"/>
              <a:t> </a:t>
            </a:r>
            <a:r>
              <a:rPr lang="en-US" altLang="zh-TW" dirty="0" smtClean="0"/>
              <a:t>Music</a:t>
            </a:r>
            <a:r>
              <a:rPr lang="zh-TW" altLang="en-US" dirty="0" smtClean="0"/>
              <a:t>下的</a:t>
            </a:r>
            <a:r>
              <a:rPr lang="en-US" altLang="zh-TW" dirty="0" smtClean="0"/>
              <a:t>listings.html</a:t>
            </a:r>
            <a:r>
              <a:rPr lang="zh-TW" altLang="en-US" dirty="0" smtClean="0"/>
              <a:t>，則寫法如下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要</a:t>
            </a:r>
            <a:r>
              <a:rPr lang="zh-TW" altLang="en-US" dirty="0"/>
              <a:t>讀取的網頁是</a:t>
            </a:r>
            <a:r>
              <a:rPr lang="en-US" altLang="zh-TW" dirty="0"/>
              <a:t> </a:t>
            </a:r>
            <a:r>
              <a:rPr lang="en-US" altLang="zh-TW" dirty="0" smtClean="0"/>
              <a:t>\Photos\Taiwan\</a:t>
            </a:r>
            <a:r>
              <a:rPr lang="zh-TW" altLang="en-US" dirty="0" smtClean="0"/>
              <a:t>的</a:t>
            </a:r>
            <a:r>
              <a:rPr lang="en-US" altLang="zh-TW" dirty="0"/>
              <a:t>listings.html</a:t>
            </a:r>
            <a:r>
              <a:rPr lang="zh-TW" altLang="en-US" dirty="0"/>
              <a:t>，則寫法</a:t>
            </a:r>
            <a:r>
              <a:rPr lang="zh-TW" altLang="en-US" dirty="0" smtClean="0"/>
              <a:t>如下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83661" y="2022752"/>
            <a:ext cx="493395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http://www.html.net/music/listings.html</a:t>
            </a:r>
            <a:endParaRPr lang="zh-TW" altLang="en-US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7050882" y="791171"/>
            <a:ext cx="2521744" cy="561379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83661" y="4187963"/>
            <a:ext cx="493395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http://www.html.net/photo/Taiwan/listings.html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5850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6538316" y="695921"/>
            <a:ext cx="4914900" cy="5440736"/>
            <a:chOff x="6029325" y="178594"/>
            <a:chExt cx="4914900" cy="5440736"/>
          </a:xfrm>
        </p:grpSpPr>
        <p:sp>
          <p:nvSpPr>
            <p:cNvPr id="2" name="矩形 1"/>
            <p:cNvSpPr/>
            <p:nvPr/>
          </p:nvSpPr>
          <p:spPr>
            <a:xfrm>
              <a:off x="6029325" y="178594"/>
              <a:ext cx="4914900" cy="5440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971" name="Rectangle 2"/>
            <p:cNvSpPr>
              <a:spLocks/>
            </p:cNvSpPr>
            <p:nvPr/>
          </p:nvSpPr>
          <p:spPr bwMode="auto">
            <a:xfrm>
              <a:off x="6774656" y="321469"/>
              <a:ext cx="3230051" cy="529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MyHtml</a:t>
              </a:r>
              <a:endParaRPr lang="en-US" altLang="zh-TW" sz="239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Photos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	</a:t>
              </a: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Taiwan</a:t>
              </a:r>
              <a:endParaRPr lang="en-US" altLang="zh-TW" sz="239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 smtClean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Japan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music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</a:t>
              </a:r>
              <a:r>
                <a:rPr lang="en-US" altLang="zh-TW" sz="2391" dirty="0">
                  <a:solidFill>
                    <a:srgbClr val="00B05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</a:t>
              </a:r>
            </a:p>
          </p:txBody>
        </p:sp>
        <p:grpSp>
          <p:nvGrpSpPr>
            <p:cNvPr id="211972" name="Group 10"/>
            <p:cNvGrpSpPr>
              <a:grpSpLocks/>
            </p:cNvGrpSpPr>
            <p:nvPr/>
          </p:nvGrpSpPr>
          <p:grpSpPr bwMode="auto">
            <a:xfrm>
              <a:off x="6313885" y="420291"/>
              <a:ext cx="1218902" cy="3781722"/>
              <a:chOff x="6934200" y="584200"/>
              <a:chExt cx="1733550" cy="5378450"/>
            </a:xfrm>
          </p:grpSpPr>
          <p:sp>
            <p:nvSpPr>
              <p:cNvPr id="211973" name="Freeform 2"/>
              <p:cNvSpPr>
                <a:spLocks/>
              </p:cNvSpPr>
              <p:nvPr/>
            </p:nvSpPr>
            <p:spPr bwMode="auto">
              <a:xfrm>
                <a:off x="8293100" y="38481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4" name="Freeform 3"/>
              <p:cNvSpPr>
                <a:spLocks/>
              </p:cNvSpPr>
              <p:nvPr/>
            </p:nvSpPr>
            <p:spPr bwMode="auto">
              <a:xfrm>
                <a:off x="8318500" y="19685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5" name="Freeform 4"/>
              <p:cNvSpPr>
                <a:spLocks/>
              </p:cNvSpPr>
              <p:nvPr/>
            </p:nvSpPr>
            <p:spPr bwMode="auto">
              <a:xfrm>
                <a:off x="7696200" y="14986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 dirty="0"/>
              </a:p>
            </p:txBody>
          </p:sp>
          <p:sp>
            <p:nvSpPr>
              <p:cNvPr id="211976" name="Freeform 5"/>
              <p:cNvSpPr>
                <a:spLocks/>
              </p:cNvSpPr>
              <p:nvPr/>
            </p:nvSpPr>
            <p:spPr bwMode="auto">
              <a:xfrm>
                <a:off x="6934200" y="5842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7" name="Freeform 6"/>
              <p:cNvSpPr>
                <a:spLocks/>
              </p:cNvSpPr>
              <p:nvPr/>
            </p:nvSpPr>
            <p:spPr bwMode="auto">
              <a:xfrm>
                <a:off x="7785100" y="57150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</p:grp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目錄結構 </a:t>
            </a:r>
            <a:r>
              <a:rPr lang="en-US" altLang="zh-TW" dirty="0" smtClean="0"/>
              <a:t>– </a:t>
            </a:r>
            <a:r>
              <a:rPr lang="zh-TW" altLang="en-US" dirty="0"/>
              <a:t>相</a:t>
            </a:r>
            <a:r>
              <a:rPr lang="zh-TW" altLang="en-US" dirty="0" smtClean="0"/>
              <a:t>對路徑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801" y="1201782"/>
            <a:ext cx="4400549" cy="515139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要讀取的網頁是</a:t>
            </a:r>
            <a:r>
              <a:rPr lang="en-US" altLang="zh-TW" dirty="0"/>
              <a:t> </a:t>
            </a:r>
            <a:r>
              <a:rPr lang="en-US" altLang="zh-TW" dirty="0" smtClean="0"/>
              <a:t>Music</a:t>
            </a:r>
            <a:r>
              <a:rPr lang="zh-TW" altLang="en-US" dirty="0" smtClean="0"/>
              <a:t>下的</a:t>
            </a:r>
            <a:r>
              <a:rPr lang="en-US" altLang="zh-TW" dirty="0" smtClean="0"/>
              <a:t>listings.html</a:t>
            </a:r>
            <a:r>
              <a:rPr lang="zh-TW" altLang="en-US" dirty="0" smtClean="0"/>
              <a:t>，則寫法如下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要</a:t>
            </a:r>
            <a:r>
              <a:rPr lang="zh-TW" altLang="en-US" dirty="0"/>
              <a:t>讀取的網頁是</a:t>
            </a:r>
            <a:r>
              <a:rPr lang="en-US" altLang="zh-TW" dirty="0"/>
              <a:t> </a:t>
            </a:r>
            <a:r>
              <a:rPr lang="en-US" altLang="zh-TW" dirty="0" smtClean="0"/>
              <a:t>\Photos\Taiwan\</a:t>
            </a:r>
            <a:r>
              <a:rPr lang="zh-TW" altLang="en-US" dirty="0" smtClean="0"/>
              <a:t>的</a:t>
            </a:r>
            <a:r>
              <a:rPr lang="en-US" altLang="zh-TW" dirty="0"/>
              <a:t>listings.html</a:t>
            </a:r>
            <a:r>
              <a:rPr lang="zh-TW" altLang="en-US" dirty="0"/>
              <a:t>，則寫法</a:t>
            </a:r>
            <a:r>
              <a:rPr lang="zh-TW" altLang="en-US" dirty="0" smtClean="0"/>
              <a:t>如下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83661" y="2022752"/>
            <a:ext cx="493395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music/listings.html</a:t>
            </a:r>
            <a:endParaRPr lang="zh-TW" altLang="en-US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7140773" y="695921"/>
            <a:ext cx="2521744" cy="561379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83661" y="3777478"/>
            <a:ext cx="493395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photo/Taiwan/listings.html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23396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6381750" y="867371"/>
            <a:ext cx="4914900" cy="5440736"/>
            <a:chOff x="6029325" y="178594"/>
            <a:chExt cx="4914900" cy="5440736"/>
          </a:xfrm>
        </p:grpSpPr>
        <p:sp>
          <p:nvSpPr>
            <p:cNvPr id="2" name="矩形 1"/>
            <p:cNvSpPr/>
            <p:nvPr/>
          </p:nvSpPr>
          <p:spPr>
            <a:xfrm>
              <a:off x="6029325" y="178594"/>
              <a:ext cx="4914900" cy="5440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1972" name="Group 10"/>
            <p:cNvGrpSpPr>
              <a:grpSpLocks/>
            </p:cNvGrpSpPr>
            <p:nvPr/>
          </p:nvGrpSpPr>
          <p:grpSpPr bwMode="auto">
            <a:xfrm>
              <a:off x="6313885" y="420291"/>
              <a:ext cx="1218902" cy="3781722"/>
              <a:chOff x="6934200" y="584200"/>
              <a:chExt cx="1733550" cy="5378450"/>
            </a:xfrm>
          </p:grpSpPr>
          <p:sp>
            <p:nvSpPr>
              <p:cNvPr id="211973" name="Freeform 2"/>
              <p:cNvSpPr>
                <a:spLocks/>
              </p:cNvSpPr>
              <p:nvPr/>
            </p:nvSpPr>
            <p:spPr bwMode="auto">
              <a:xfrm>
                <a:off x="8293100" y="38481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4" name="Freeform 3"/>
              <p:cNvSpPr>
                <a:spLocks/>
              </p:cNvSpPr>
              <p:nvPr/>
            </p:nvSpPr>
            <p:spPr bwMode="auto">
              <a:xfrm>
                <a:off x="8318500" y="19685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5" name="Freeform 4"/>
              <p:cNvSpPr>
                <a:spLocks/>
              </p:cNvSpPr>
              <p:nvPr/>
            </p:nvSpPr>
            <p:spPr bwMode="auto">
              <a:xfrm>
                <a:off x="7696200" y="14986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 dirty="0"/>
              </a:p>
            </p:txBody>
          </p:sp>
          <p:sp>
            <p:nvSpPr>
              <p:cNvPr id="211976" name="Freeform 5"/>
              <p:cNvSpPr>
                <a:spLocks/>
              </p:cNvSpPr>
              <p:nvPr/>
            </p:nvSpPr>
            <p:spPr bwMode="auto">
              <a:xfrm>
                <a:off x="6934200" y="5842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7" name="Freeform 6"/>
              <p:cNvSpPr>
                <a:spLocks/>
              </p:cNvSpPr>
              <p:nvPr/>
            </p:nvSpPr>
            <p:spPr bwMode="auto">
              <a:xfrm>
                <a:off x="7785100" y="57150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</p:grpSp>
        <p:sp>
          <p:nvSpPr>
            <p:cNvPr id="211971" name="Rectangle 2"/>
            <p:cNvSpPr>
              <a:spLocks/>
            </p:cNvSpPr>
            <p:nvPr/>
          </p:nvSpPr>
          <p:spPr bwMode="auto">
            <a:xfrm>
              <a:off x="6774656" y="321469"/>
              <a:ext cx="3230051" cy="529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MyHtml</a:t>
              </a:r>
              <a:endParaRPr lang="en-US" altLang="zh-TW" sz="239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</a:t>
              </a:r>
              <a:r>
                <a:rPr lang="en-US" altLang="zh-TW" sz="2391" dirty="0" smtClean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Photos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	</a:t>
              </a: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Taiwan</a:t>
              </a:r>
              <a:endParaRPr lang="en-US" altLang="zh-TW" sz="239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>
                  <a:solidFill>
                    <a:srgbClr val="677FC9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Japan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music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</a:t>
              </a:r>
              <a:r>
                <a:rPr lang="en-US" altLang="zh-TW" sz="2391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</a:t>
              </a:r>
              <a:r>
                <a:rPr lang="en-US" altLang="zh-TW" sz="2391" dirty="0">
                  <a:solidFill>
                    <a:srgbClr val="00B05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</a:t>
              </a:r>
            </a:p>
          </p:txBody>
        </p: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目錄結構 </a:t>
            </a:r>
            <a:r>
              <a:rPr lang="en-US" altLang="zh-TW" dirty="0" smtClean="0"/>
              <a:t>-</a:t>
            </a:r>
            <a:r>
              <a:rPr lang="zh-TW" altLang="en-US" dirty="0" smtClean="0"/>
              <a:t> 相對路徑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801" y="1201783"/>
            <a:ext cx="4400549" cy="458941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假設我們現在編輯的檔案是</a:t>
            </a:r>
            <a:r>
              <a:rPr lang="en-US" altLang="zh-TW" dirty="0" smtClean="0"/>
              <a:t>\music\index.html</a:t>
            </a:r>
          </a:p>
          <a:p>
            <a:pPr lvl="1"/>
            <a:r>
              <a:rPr lang="zh-TW" altLang="en-US" dirty="0" smtClean="0"/>
              <a:t>若我們要讀取根目錄下的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網頁，則網頁的寫法如下：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若我們要讀取同一層的</a:t>
            </a:r>
            <a:r>
              <a:rPr lang="en-US" altLang="zh-TW" dirty="0" smtClean="0"/>
              <a:t>reviews.html</a:t>
            </a:r>
            <a:r>
              <a:rPr lang="zh-TW" altLang="en-US" dirty="0" smtClean="0"/>
              <a:t>，寫法如下：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若我們要讀取的是</a:t>
            </a:r>
            <a:r>
              <a:rPr lang="en-US" altLang="zh-TW" dirty="0" smtClean="0"/>
              <a:t>Photo\Taiwan\Index.html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01300" y="2611405"/>
            <a:ext cx="313491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../index.html</a:t>
            </a:r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7104275" y="2495550"/>
            <a:ext cx="485551" cy="2667000"/>
            <a:chOff x="504" y="-78"/>
            <a:chExt cx="435" cy="3330"/>
          </a:xfrm>
        </p:grpSpPr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505" y="-61"/>
              <a:ext cx="324" cy="0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505" y="-78"/>
              <a:ext cx="29" cy="3320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504" y="3242"/>
              <a:ext cx="435" cy="10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</p:grpSp>
      <p:sp>
        <p:nvSpPr>
          <p:cNvPr id="7" name="矩形 6"/>
          <p:cNvSpPr/>
          <p:nvPr/>
        </p:nvSpPr>
        <p:spPr>
          <a:xfrm>
            <a:off x="7621786" y="4609207"/>
            <a:ext cx="2579489" cy="15153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612145" y="4059807"/>
            <a:ext cx="313491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reviews.html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1612144" y="5686883"/>
            <a:ext cx="42195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../Photos/Taiwan/index.html</a:t>
            </a:r>
          </a:p>
        </p:txBody>
      </p: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6553835" y="1571625"/>
            <a:ext cx="485551" cy="3590925"/>
            <a:chOff x="504" y="-78"/>
            <a:chExt cx="435" cy="3330"/>
          </a:xfrm>
        </p:grpSpPr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505" y="-61"/>
              <a:ext cx="324" cy="0"/>
            </a:xfrm>
            <a:prstGeom prst="line">
              <a:avLst/>
            </a:prstGeom>
            <a:noFill/>
            <a:ln w="57150">
              <a:solidFill>
                <a:srgbClr val="7030A0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>
              <a:off x="505" y="-78"/>
              <a:ext cx="29" cy="3320"/>
            </a:xfrm>
            <a:prstGeom prst="line">
              <a:avLst/>
            </a:prstGeom>
            <a:noFill/>
            <a:ln w="57150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504" y="3242"/>
              <a:ext cx="435" cy="10"/>
            </a:xfrm>
            <a:prstGeom prst="line">
              <a:avLst/>
            </a:prstGeom>
            <a:noFill/>
            <a:ln w="57150">
              <a:solidFill>
                <a:srgbClr val="7030A0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</p:grpSp>
      <p:grpSp>
        <p:nvGrpSpPr>
          <p:cNvPr id="27" name="Group 10"/>
          <p:cNvGrpSpPr>
            <a:grpSpLocks/>
          </p:cNvGrpSpPr>
          <p:nvPr/>
        </p:nvGrpSpPr>
        <p:grpSpPr bwMode="auto">
          <a:xfrm flipH="1" flipV="1">
            <a:off x="9838289" y="5029200"/>
            <a:ext cx="468808" cy="421656"/>
            <a:chOff x="489" y="-78"/>
            <a:chExt cx="435" cy="3418"/>
          </a:xfrm>
        </p:grpSpPr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505" y="-61"/>
              <a:ext cx="32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505" y="-78"/>
              <a:ext cx="20" cy="333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489" y="3330"/>
              <a:ext cx="435" cy="1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</p:grpSp>
    </p:spTree>
    <p:extLst>
      <p:ext uri="{BB962C8B-B14F-4D97-AF65-F5344CB8AC3E}">
        <p14:creationId xmlns:p14="http://schemas.microsoft.com/office/powerpoint/2010/main" val="23488604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6391275" y="838796"/>
            <a:ext cx="4914900" cy="5440736"/>
            <a:chOff x="6029325" y="178594"/>
            <a:chExt cx="4914900" cy="5440736"/>
          </a:xfrm>
        </p:grpSpPr>
        <p:sp>
          <p:nvSpPr>
            <p:cNvPr id="2" name="矩形 1"/>
            <p:cNvSpPr/>
            <p:nvPr/>
          </p:nvSpPr>
          <p:spPr>
            <a:xfrm>
              <a:off x="6029325" y="178594"/>
              <a:ext cx="4914900" cy="5440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1972" name="Group 10"/>
            <p:cNvGrpSpPr>
              <a:grpSpLocks/>
            </p:cNvGrpSpPr>
            <p:nvPr/>
          </p:nvGrpSpPr>
          <p:grpSpPr bwMode="auto">
            <a:xfrm>
              <a:off x="6313885" y="420291"/>
              <a:ext cx="1218902" cy="3781722"/>
              <a:chOff x="6934200" y="584200"/>
              <a:chExt cx="1733550" cy="5378450"/>
            </a:xfrm>
          </p:grpSpPr>
          <p:sp>
            <p:nvSpPr>
              <p:cNvPr id="211973" name="Freeform 2"/>
              <p:cNvSpPr>
                <a:spLocks/>
              </p:cNvSpPr>
              <p:nvPr/>
            </p:nvSpPr>
            <p:spPr bwMode="auto">
              <a:xfrm>
                <a:off x="8293100" y="38481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4" name="Freeform 3"/>
              <p:cNvSpPr>
                <a:spLocks/>
              </p:cNvSpPr>
              <p:nvPr/>
            </p:nvSpPr>
            <p:spPr bwMode="auto">
              <a:xfrm>
                <a:off x="8318500" y="19685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5" name="Freeform 4"/>
              <p:cNvSpPr>
                <a:spLocks/>
              </p:cNvSpPr>
              <p:nvPr/>
            </p:nvSpPr>
            <p:spPr bwMode="auto">
              <a:xfrm>
                <a:off x="7696200" y="14986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 dirty="0"/>
              </a:p>
            </p:txBody>
          </p:sp>
          <p:sp>
            <p:nvSpPr>
              <p:cNvPr id="211976" name="Freeform 5"/>
              <p:cNvSpPr>
                <a:spLocks/>
              </p:cNvSpPr>
              <p:nvPr/>
            </p:nvSpPr>
            <p:spPr bwMode="auto">
              <a:xfrm>
                <a:off x="6934200" y="5842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  <p:sp>
            <p:nvSpPr>
              <p:cNvPr id="211977" name="Freeform 6"/>
              <p:cNvSpPr>
                <a:spLocks/>
              </p:cNvSpPr>
              <p:nvPr/>
            </p:nvSpPr>
            <p:spPr bwMode="auto">
              <a:xfrm>
                <a:off x="7785100" y="5715000"/>
                <a:ext cx="349250" cy="247650"/>
              </a:xfrm>
              <a:custGeom>
                <a:avLst/>
                <a:gdLst>
                  <a:gd name="T0" fmla="*/ 21600 w 21600"/>
                  <a:gd name="T1" fmla="*/ 21600 h 21600"/>
                  <a:gd name="T2" fmla="*/ 21600 w 21600"/>
                  <a:gd name="T3" fmla="*/ 4964 h 21600"/>
                  <a:gd name="T4" fmla="*/ 11186 w 21600"/>
                  <a:gd name="T5" fmla="*/ 4964 h 21600"/>
                  <a:gd name="T6" fmla="*/ 8444 w 21600"/>
                  <a:gd name="T7" fmla="*/ 0 h 21600"/>
                  <a:gd name="T8" fmla="*/ 2749 w 21600"/>
                  <a:gd name="T9" fmla="*/ 0 h 21600"/>
                  <a:gd name="T10" fmla="*/ 0 w 21600"/>
                  <a:gd name="T11" fmla="*/ 4985 h 21600"/>
                  <a:gd name="T12" fmla="*/ 0 w 21600"/>
                  <a:gd name="T13" fmla="*/ 21198 h 21600"/>
                  <a:gd name="T14" fmla="*/ 21600 w 21600"/>
                  <a:gd name="T15" fmla="*/ 21600 h 21600"/>
                  <a:gd name="T16" fmla="*/ 21600 w 21600"/>
                  <a:gd name="T17" fmla="*/ 2160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21600" y="21600"/>
                    </a:moveTo>
                    <a:lnTo>
                      <a:pt x="21600" y="4964"/>
                    </a:lnTo>
                    <a:lnTo>
                      <a:pt x="11186" y="4964"/>
                    </a:lnTo>
                    <a:lnTo>
                      <a:pt x="8444" y="0"/>
                    </a:lnTo>
                    <a:lnTo>
                      <a:pt x="2749" y="0"/>
                    </a:lnTo>
                    <a:lnTo>
                      <a:pt x="0" y="4985"/>
                    </a:lnTo>
                    <a:lnTo>
                      <a:pt x="0" y="21198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9933"/>
              </a:solidFill>
              <a:ln w="0">
                <a:solidFill>
                  <a:srgbClr val="D9D5D1">
                    <a:alpha val="79999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1pPr>
                <a:lvl2pPr marL="37931725" indent="-37474525"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2pPr>
                <a:lvl3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3pPr>
                <a:lvl4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4pPr>
                <a:lvl5pPr eaLnBrk="0" hangingPunct="0"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pitchFamily="-101" charset="0"/>
                    <a:ea typeface="ヒラギノ角ゴ ProN W3" pitchFamily="-101" charset="-120"/>
                    <a:sym typeface="Gill Sans" pitchFamily="-101" charset="0"/>
                  </a:defRPr>
                </a:lvl9pPr>
              </a:lstStyle>
              <a:p>
                <a:pPr eaLnBrk="1" hangingPunct="1"/>
                <a:endParaRPr lang="zh-TW" altLang="zh-TW" sz="2953"/>
              </a:p>
            </p:txBody>
          </p:sp>
        </p:grpSp>
        <p:sp>
          <p:nvSpPr>
            <p:cNvPr id="211971" name="Rectangle 2"/>
            <p:cNvSpPr>
              <a:spLocks/>
            </p:cNvSpPr>
            <p:nvPr/>
          </p:nvSpPr>
          <p:spPr bwMode="auto">
            <a:xfrm>
              <a:off x="6774656" y="321469"/>
              <a:ext cx="3230051" cy="529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MyHtml</a:t>
              </a:r>
              <a:endParaRPr lang="en-US" altLang="zh-TW" sz="239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</a:t>
              </a:r>
              <a:r>
                <a:rPr lang="en-US" altLang="zh-TW" sz="2391" dirty="0" smtClean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Photos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	</a:t>
              </a: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Taiwan</a:t>
              </a:r>
              <a:endParaRPr lang="en-US" altLang="zh-TW" sz="239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 smtClean="0">
                  <a:solidFill>
                    <a:srgbClr val="00B05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Japan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</a:t>
              </a: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music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</a:t>
              </a:r>
              <a:r>
                <a:rPr lang="en-US" altLang="zh-TW" sz="239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index.html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listings.html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     reviews.html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altLang="zh-TW" sz="239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      </a:t>
              </a:r>
            </a:p>
          </p:txBody>
        </p: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目錄結構 </a:t>
            </a:r>
            <a:r>
              <a:rPr lang="en-US" altLang="zh-TW" dirty="0" smtClean="0"/>
              <a:t>-</a:t>
            </a:r>
            <a:r>
              <a:rPr lang="zh-TW" altLang="en-US" dirty="0" smtClean="0"/>
              <a:t> 相對路徑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801" y="1201783"/>
            <a:ext cx="4400549" cy="458941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假設我們現在編輯的檔案是</a:t>
            </a:r>
            <a:r>
              <a:rPr lang="en-US" altLang="zh-TW" dirty="0" smtClean="0"/>
              <a:t>\Photos\Taiwan\index.html</a:t>
            </a:r>
          </a:p>
          <a:p>
            <a:pPr lvl="1"/>
            <a:r>
              <a:rPr lang="zh-TW" altLang="en-US" dirty="0" smtClean="0"/>
              <a:t>若我們要讀取根目錄下的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網頁，則網頁的寫法如下：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若我們要讀取同一層的</a:t>
            </a:r>
            <a:r>
              <a:rPr lang="en-US" altLang="zh-TW" dirty="0" smtClean="0"/>
              <a:t>reviews.html</a:t>
            </a:r>
            <a:r>
              <a:rPr lang="zh-TW" altLang="en-US" dirty="0" smtClean="0"/>
              <a:t>，寫法如下：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若我們要讀取的是</a:t>
            </a:r>
            <a:r>
              <a:rPr lang="en-US" altLang="zh-TW" dirty="0" smtClean="0"/>
              <a:t>music\index.html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01300" y="2611405"/>
            <a:ext cx="313491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../../index.html</a:t>
            </a:r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 flipV="1">
            <a:off x="7030232" y="2734123"/>
            <a:ext cx="485551" cy="2438176"/>
            <a:chOff x="504" y="-61"/>
            <a:chExt cx="435" cy="3313"/>
          </a:xfrm>
        </p:grpSpPr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523" y="-61"/>
              <a:ext cx="324" cy="0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534" y="-19"/>
              <a:ext cx="13" cy="3261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504" y="3242"/>
              <a:ext cx="435" cy="10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</p:grpSp>
      <p:sp>
        <p:nvSpPr>
          <p:cNvPr id="7" name="矩形 6"/>
          <p:cNvSpPr/>
          <p:nvPr/>
        </p:nvSpPr>
        <p:spPr>
          <a:xfrm>
            <a:off x="8002374" y="1922563"/>
            <a:ext cx="2503702" cy="136356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612145" y="4059807"/>
            <a:ext cx="313491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reviews.html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1612144" y="5686883"/>
            <a:ext cx="42195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../../music/index.html</a:t>
            </a:r>
          </a:p>
        </p:txBody>
      </p:sp>
      <p:grpSp>
        <p:nvGrpSpPr>
          <p:cNvPr id="23" name="Group 10"/>
          <p:cNvGrpSpPr>
            <a:grpSpLocks/>
          </p:cNvGrpSpPr>
          <p:nvPr/>
        </p:nvGrpSpPr>
        <p:grpSpPr bwMode="auto">
          <a:xfrm flipH="1" flipV="1">
            <a:off x="10231517" y="2443018"/>
            <a:ext cx="485551" cy="719282"/>
            <a:chOff x="504" y="-78"/>
            <a:chExt cx="435" cy="3330"/>
          </a:xfrm>
        </p:grpSpPr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505" y="-61"/>
              <a:ext cx="32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>
              <a:off x="505" y="-78"/>
              <a:ext cx="29" cy="332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504" y="3242"/>
              <a:ext cx="435" cy="1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</p:grpSp>
      <p:grpSp>
        <p:nvGrpSpPr>
          <p:cNvPr id="27" name="Group 10"/>
          <p:cNvGrpSpPr>
            <a:grpSpLocks/>
          </p:cNvGrpSpPr>
          <p:nvPr/>
        </p:nvGrpSpPr>
        <p:grpSpPr bwMode="auto">
          <a:xfrm>
            <a:off x="7012326" y="1504950"/>
            <a:ext cx="729366" cy="1106455"/>
            <a:chOff x="498" y="-78"/>
            <a:chExt cx="435" cy="3303"/>
          </a:xfrm>
        </p:grpSpPr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505" y="-61"/>
              <a:ext cx="324" cy="0"/>
            </a:xfrm>
            <a:prstGeom prst="line">
              <a:avLst/>
            </a:prstGeom>
            <a:noFill/>
            <a:ln w="57150">
              <a:solidFill>
                <a:srgbClr val="7030A0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505" y="-78"/>
              <a:ext cx="3" cy="3303"/>
            </a:xfrm>
            <a:prstGeom prst="line">
              <a:avLst/>
            </a:prstGeom>
            <a:noFill/>
            <a:ln w="57150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498" y="3114"/>
              <a:ext cx="435" cy="10"/>
            </a:xfrm>
            <a:prstGeom prst="line">
              <a:avLst/>
            </a:prstGeom>
            <a:noFill/>
            <a:ln w="57150">
              <a:solidFill>
                <a:srgbClr val="7030A0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</p:grpSp>
    </p:spTree>
    <p:extLst>
      <p:ext uri="{BB962C8B-B14F-4D97-AF65-F5344CB8AC3E}">
        <p14:creationId xmlns:p14="http://schemas.microsoft.com/office/powerpoint/2010/main" val="20148804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撰寫連結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550863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2"/>
          <p:cNvSpPr>
            <a:spLocks/>
          </p:cNvSpPr>
          <p:nvPr/>
        </p:nvSpPr>
        <p:spPr bwMode="auto">
          <a:xfrm>
            <a:off x="636172" y="3201790"/>
            <a:ext cx="10919656" cy="45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9pPr>
          </a:lstStyle>
          <a:p>
            <a:pPr eaLnBrk="1" hangingPunct="1"/>
            <a:r>
              <a:rPr lang="en-US" altLang="zh-TW" sz="2953" dirty="0">
                <a:solidFill>
                  <a:srgbClr val="FFFFFF"/>
                </a:solidFill>
                <a:latin typeface="Courier" pitchFamily="-101" charset="0"/>
                <a:sym typeface="Courier" pitchFamily="-101" charset="0"/>
              </a:rPr>
              <a:t>&lt;a </a:t>
            </a:r>
            <a:r>
              <a:rPr lang="en-US" altLang="zh-TW" sz="2953" dirty="0" err="1">
                <a:solidFill>
                  <a:srgbClr val="FFFFFF"/>
                </a:solidFill>
                <a:latin typeface="Courier" pitchFamily="-101" charset="0"/>
                <a:sym typeface="Courier" pitchFamily="-101" charset="0"/>
              </a:rPr>
              <a:t>href</a:t>
            </a:r>
            <a:r>
              <a:rPr lang="en-US" altLang="zh-TW" sz="2953" dirty="0" smtClean="0">
                <a:solidFill>
                  <a:srgbClr val="FFFFFF"/>
                </a:solidFill>
                <a:latin typeface="Courier" pitchFamily="-101" charset="0"/>
                <a:sym typeface="Courier" pitchFamily="-101" charset="0"/>
              </a:rPr>
              <a:t>=“</a:t>
            </a:r>
            <a:r>
              <a:rPr lang="en-US" altLang="zh-TW" sz="2953" b="1" dirty="0" smtClean="0">
                <a:solidFill>
                  <a:srgbClr val="FFFF00"/>
                </a:solidFill>
                <a:latin typeface="Courier" pitchFamily="-101" charset="0"/>
                <a:sym typeface="Courier" pitchFamily="-101" charset="0"/>
              </a:rPr>
              <a:t>http://www.npust.edu.tw</a:t>
            </a:r>
            <a:r>
              <a:rPr lang="en-US" altLang="zh-TW" sz="2953" dirty="0" smtClean="0">
                <a:solidFill>
                  <a:srgbClr val="FFFFFF"/>
                </a:solidFill>
                <a:latin typeface="Courier" pitchFamily="-101" charset="0"/>
                <a:sym typeface="Courier" pitchFamily="-101" charset="0"/>
              </a:rPr>
              <a:t>”&gt;</a:t>
            </a:r>
            <a:r>
              <a:rPr lang="zh-TW" altLang="en-US" sz="2953" dirty="0" smtClean="0">
                <a:solidFill>
                  <a:srgbClr val="FFFFFF"/>
                </a:solidFill>
                <a:latin typeface="Courier" pitchFamily="-101" charset="0"/>
                <a:sym typeface="Courier" pitchFamily="-101" charset="0"/>
              </a:rPr>
              <a:t>屏科大首頁</a:t>
            </a:r>
            <a:r>
              <a:rPr lang="en-US" altLang="zh-TW" sz="2953" dirty="0" smtClean="0">
                <a:solidFill>
                  <a:srgbClr val="FFFFFF"/>
                </a:solidFill>
                <a:latin typeface="Courier" pitchFamily="-101" charset="0"/>
                <a:sym typeface="Courier" pitchFamily="-101" charset="0"/>
              </a:rPr>
              <a:t>&lt;/</a:t>
            </a:r>
            <a:r>
              <a:rPr lang="en-US" altLang="zh-TW" sz="2953" dirty="0">
                <a:solidFill>
                  <a:srgbClr val="FFFFFF"/>
                </a:solidFill>
                <a:latin typeface="Courier" pitchFamily="-101" charset="0"/>
                <a:sym typeface="Courier" pitchFamily="-101" charset="0"/>
              </a:rPr>
              <a:t>a&gt;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681496" y="1649451"/>
            <a:ext cx="4250531" cy="1448842"/>
            <a:chOff x="0" y="0"/>
            <a:chExt cx="3807" cy="1298"/>
          </a:xfrm>
        </p:grpSpPr>
        <p:sp>
          <p:nvSpPr>
            <p:cNvPr id="202757" name="Line 3"/>
            <p:cNvSpPr>
              <a:spLocks noChangeShapeType="1"/>
            </p:cNvSpPr>
            <p:nvPr/>
          </p:nvSpPr>
          <p:spPr bwMode="auto">
            <a:xfrm>
              <a:off x="0" y="1126"/>
              <a:ext cx="3801" cy="4"/>
            </a:xfrm>
            <a:prstGeom prst="line">
              <a:avLst/>
            </a:prstGeom>
            <a:noFill/>
            <a:ln w="381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02758" name="Line 4"/>
            <p:cNvSpPr>
              <a:spLocks noChangeShapeType="1"/>
            </p:cNvSpPr>
            <p:nvPr/>
          </p:nvSpPr>
          <p:spPr bwMode="auto">
            <a:xfrm>
              <a:off x="12" y="1116"/>
              <a:ext cx="2" cy="162"/>
            </a:xfrm>
            <a:prstGeom prst="line">
              <a:avLst/>
            </a:prstGeom>
            <a:noFill/>
            <a:ln w="381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02759" name="Line 5"/>
            <p:cNvSpPr>
              <a:spLocks noChangeShapeType="1"/>
            </p:cNvSpPr>
            <p:nvPr/>
          </p:nvSpPr>
          <p:spPr bwMode="auto">
            <a:xfrm>
              <a:off x="3795" y="1118"/>
              <a:ext cx="0" cy="180"/>
            </a:xfrm>
            <a:prstGeom prst="line">
              <a:avLst/>
            </a:prstGeom>
            <a:noFill/>
            <a:ln w="381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02760" name="Line 6"/>
            <p:cNvSpPr>
              <a:spLocks noChangeShapeType="1"/>
            </p:cNvSpPr>
            <p:nvPr/>
          </p:nvSpPr>
          <p:spPr bwMode="auto">
            <a:xfrm>
              <a:off x="1895" y="964"/>
              <a:ext cx="4" cy="174"/>
            </a:xfrm>
            <a:prstGeom prst="line">
              <a:avLst/>
            </a:prstGeom>
            <a:noFill/>
            <a:ln w="38100">
              <a:solidFill>
                <a:srgbClr val="E6E6E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1266"/>
            </a:p>
          </p:txBody>
        </p:sp>
        <p:sp>
          <p:nvSpPr>
            <p:cNvPr id="202761" name="Rectangle 7"/>
            <p:cNvSpPr>
              <a:spLocks/>
            </p:cNvSpPr>
            <p:nvPr/>
          </p:nvSpPr>
          <p:spPr bwMode="auto">
            <a:xfrm>
              <a:off x="15" y="0"/>
              <a:ext cx="3792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9pPr>
            </a:lstStyle>
            <a:p>
              <a:pPr algn="ctr" eaLnBrk="1" hangingPunct="1"/>
              <a:r>
                <a:rPr lang="zh-TW" altLang="en-US" sz="2953" b="1" dirty="0" smtClean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" panose="020B0604020202020204" pitchFamily="34" charset="0"/>
                  <a:sym typeface="Helvetica" panose="020B0604020202020204" pitchFamily="34" charset="0"/>
                </a:rPr>
                <a:t>要連結的目標網址</a:t>
              </a:r>
              <a:endParaRPr lang="en-US" altLang="zh-TW" sz="2953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&lt;a&gt;</a:t>
            </a:r>
            <a:r>
              <a:rPr lang="zh-TW" altLang="en-US" dirty="0" smtClean="0"/>
              <a:t>建立超連結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541" y="4141097"/>
            <a:ext cx="2603231" cy="75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334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超連結屬性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target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201783"/>
            <a:ext cx="11070770" cy="4589418"/>
          </a:xfrm>
        </p:spPr>
        <p:txBody>
          <a:bodyPr/>
          <a:lstStyle/>
          <a:p>
            <a:r>
              <a:rPr lang="zh-TW" altLang="en-US" dirty="0" smtClean="0"/>
              <a:t>定義連結視窗的開啟方式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29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03798"/>
              </p:ext>
            </p:extLst>
          </p:nvPr>
        </p:nvGraphicFramePr>
        <p:xfrm>
          <a:off x="2195797" y="3496492"/>
          <a:ext cx="6563575" cy="23915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69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3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30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屬性值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功能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3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_blank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將連結的網頁在新視窗開啟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3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_parent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將連結仔入到父框架當中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3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_self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預設值，將連結顯示在同一個框架或視窗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3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_top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將連結載入在整個瀏覽器視窗中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/>
          </p:cNvSpPr>
          <p:nvPr/>
        </p:nvSpPr>
        <p:spPr bwMode="auto">
          <a:xfrm>
            <a:off x="947015" y="1918250"/>
            <a:ext cx="1103331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101" charset="0"/>
                <a:ea typeface="ヒラギノ角ゴ ProN W3" pitchFamily="-101" charset="-120"/>
                <a:sym typeface="Gill Sans" pitchFamily="-101" charset="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FFFFFF"/>
                </a:solidFill>
                <a:latin typeface="Courier" pitchFamily="-101" charset="0"/>
                <a:sym typeface="Courier" pitchFamily="-101" charset="0"/>
              </a:rPr>
              <a:t>&lt;</a:t>
            </a:r>
            <a:r>
              <a:rPr lang="en-US" altLang="zh-TW" sz="2800" b="1" dirty="0">
                <a:solidFill>
                  <a:schemeClr val="tx1"/>
                </a:solidFill>
                <a:latin typeface="+mn-lt"/>
                <a:sym typeface="Courier" pitchFamily="-101" charset="0"/>
              </a:rPr>
              <a:t>a </a:t>
            </a:r>
            <a:r>
              <a:rPr lang="en-US" altLang="zh-TW" sz="2800" b="1" dirty="0" err="1" smtClean="0">
                <a:solidFill>
                  <a:schemeClr val="tx1"/>
                </a:solidFill>
                <a:latin typeface="+mn-lt"/>
                <a:sym typeface="Courier" pitchFamily="-101" charset="0"/>
              </a:rPr>
              <a:t>href</a:t>
            </a:r>
            <a:r>
              <a:rPr lang="en-US" altLang="zh-TW" sz="2800" b="1" dirty="0" smtClean="0">
                <a:solidFill>
                  <a:schemeClr val="tx1"/>
                </a:solidFill>
                <a:latin typeface="+mn-lt"/>
                <a:sym typeface="Courier" pitchFamily="-101" charset="0"/>
              </a:rPr>
              <a:t>=“http://www.npust.edu.tw”</a:t>
            </a:r>
            <a:r>
              <a:rPr lang="zh-TW" altLang="en-US" sz="2800" b="1" dirty="0" smtClean="0">
                <a:solidFill>
                  <a:schemeClr val="tx1"/>
                </a:solidFill>
                <a:latin typeface="+mn-lt"/>
                <a:sym typeface="Courier" pitchFamily="-101" charset="0"/>
              </a:rPr>
              <a:t> </a:t>
            </a:r>
            <a:r>
              <a:rPr lang="en-US" altLang="zh-TW" sz="2800" b="1" dirty="0" err="1">
                <a:solidFill>
                  <a:srgbClr val="FFFF00"/>
                </a:solidFill>
                <a:latin typeface="+mn-lt"/>
              </a:rPr>
              <a:t>targer</a:t>
            </a:r>
            <a:r>
              <a:rPr lang="en-US" altLang="zh-TW" sz="2800" b="1" dirty="0" smtClean="0">
                <a:solidFill>
                  <a:srgbClr val="FFFF00"/>
                </a:solidFill>
                <a:latin typeface="+mn-lt"/>
              </a:rPr>
              <a:t>=“_blank“</a:t>
            </a:r>
            <a:r>
              <a:rPr lang="en-US" altLang="zh-TW" sz="2800" b="1" dirty="0" smtClean="0">
                <a:solidFill>
                  <a:schemeClr val="tx1"/>
                </a:solidFill>
                <a:latin typeface="+mn-lt"/>
              </a:rPr>
              <a:t>&gt;</a:t>
            </a:r>
            <a:r>
              <a:rPr lang="zh-TW" altLang="en-US" sz="28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zh-TW" altLang="en-US" sz="2800" b="1" dirty="0" smtClean="0">
                <a:solidFill>
                  <a:schemeClr val="tx1"/>
                </a:solidFill>
                <a:latin typeface="+mn-lt"/>
                <a:sym typeface="Courier" pitchFamily="-101" charset="0"/>
              </a:rPr>
              <a:t>屏科大首頁</a:t>
            </a:r>
            <a:r>
              <a:rPr lang="en-US" altLang="zh-TW" sz="2800" b="1" dirty="0" smtClean="0">
                <a:solidFill>
                  <a:schemeClr val="tx1"/>
                </a:solidFill>
                <a:latin typeface="+mn-lt"/>
                <a:sym typeface="Courier" pitchFamily="-101" charset="0"/>
              </a:rPr>
              <a:t>&lt;/</a:t>
            </a:r>
            <a:r>
              <a:rPr lang="en-US" altLang="zh-TW" sz="2800" b="1" dirty="0">
                <a:solidFill>
                  <a:schemeClr val="tx1"/>
                </a:solidFill>
                <a:latin typeface="+mn-lt"/>
                <a:sym typeface="Courier" pitchFamily="-101" charset="0"/>
              </a:rPr>
              <a:t>a&gt;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6381352" y="2428804"/>
            <a:ext cx="2268616" cy="864659"/>
            <a:chOff x="1032326" y="3279531"/>
            <a:chExt cx="931985" cy="828584"/>
          </a:xfrm>
        </p:grpSpPr>
        <p:cxnSp>
          <p:nvCxnSpPr>
            <p:cNvPr id="10" name="直線接點 9"/>
            <p:cNvCxnSpPr/>
            <p:nvPr/>
          </p:nvCxnSpPr>
          <p:spPr>
            <a:xfrm flipV="1">
              <a:off x="1032326" y="3279531"/>
              <a:ext cx="931985" cy="8792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1493922" y="3288323"/>
              <a:ext cx="3952" cy="41071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1083943" y="3724698"/>
              <a:ext cx="827861" cy="383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 smtClean="0">
                  <a:solidFill>
                    <a:srgbClr val="FFFF00"/>
                  </a:solidFill>
                </a:rPr>
                <a:t>開啟視窗</a:t>
              </a:r>
              <a:r>
                <a:rPr lang="zh-TW" altLang="en-US" sz="2000" b="1" dirty="0">
                  <a:solidFill>
                    <a:srgbClr val="FFFF00"/>
                  </a:solidFill>
                </a:rPr>
                <a:t>屬性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1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</a:t>
            </a:r>
            <a:r>
              <a:rPr lang="zh-TW" altLang="en-US" dirty="0"/>
              <a:t>的網站結構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首先</a:t>
            </a:r>
            <a:r>
              <a:rPr lang="en-US" altLang="zh-TW" dirty="0"/>
              <a:t>, </a:t>
            </a:r>
            <a:r>
              <a:rPr lang="zh-TW" altLang="en-US" dirty="0"/>
              <a:t>好的網站結構可以</a:t>
            </a:r>
            <a:r>
              <a:rPr lang="zh-TW" altLang="en-US" dirty="0">
                <a:solidFill>
                  <a:srgbClr val="FF0000"/>
                </a:solidFill>
              </a:rPr>
              <a:t>幫助訪客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zh-TW" altLang="en-US" dirty="0">
                <a:solidFill>
                  <a:srgbClr val="FF0000"/>
                </a:solidFill>
              </a:rPr>
              <a:t>快速地在眾多網頁中找到有興趣或有用的內容</a:t>
            </a:r>
            <a:r>
              <a:rPr lang="zh-TW" altLang="en-US" dirty="0"/>
              <a:t>。即便訪客只是來閒逛</a:t>
            </a:r>
            <a:r>
              <a:rPr lang="en-US" altLang="zh-TW" dirty="0"/>
              <a:t>, </a:t>
            </a:r>
            <a:r>
              <a:rPr lang="zh-TW" altLang="en-US" dirty="0"/>
              <a:t>我們也可以透過網站結構引導訪客了解我們的網站。</a:t>
            </a:r>
          </a:p>
          <a:p>
            <a:r>
              <a:rPr lang="zh-TW" altLang="en-US" dirty="0"/>
              <a:t>其次</a:t>
            </a:r>
            <a:r>
              <a:rPr lang="en-US" altLang="zh-TW" dirty="0"/>
              <a:t>, </a:t>
            </a:r>
            <a:r>
              <a:rPr lang="zh-TW" altLang="en-US" dirty="0"/>
              <a:t>我們本身也會因為良好的網站結構</a:t>
            </a:r>
            <a:r>
              <a:rPr lang="en-US" altLang="zh-TW" dirty="0"/>
              <a:t>, </a:t>
            </a:r>
            <a:r>
              <a:rPr lang="zh-TW" altLang="en-US" dirty="0"/>
              <a:t>協助我們更有效率地更新、維護網站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網頁的基本結構大致有三種：</a:t>
            </a:r>
          </a:p>
          <a:p>
            <a:pPr lvl="1"/>
            <a:r>
              <a:rPr lang="zh-TW" altLang="en-US" dirty="0"/>
              <a:t>循序式的線狀結構</a:t>
            </a:r>
          </a:p>
          <a:p>
            <a:pPr lvl="1"/>
            <a:r>
              <a:rPr lang="zh-TW" altLang="en-US" dirty="0"/>
              <a:t>階層式的樹狀結構</a:t>
            </a:r>
          </a:p>
          <a:p>
            <a:pPr lvl="1"/>
            <a:r>
              <a:rPr lang="zh-TW" altLang="en-US" dirty="0"/>
              <a:t>網狀</a:t>
            </a:r>
            <a:r>
              <a:rPr lang="zh-TW" altLang="en-US" dirty="0" smtClean="0"/>
              <a:t>結構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0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超連結屬性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smtClean="0"/>
              <a:t>target </a:t>
            </a:r>
            <a:r>
              <a:rPr lang="zh-TW" altLang="en-US" dirty="0" smtClean="0"/>
              <a:t>顯示說明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9418" y="1173389"/>
            <a:ext cx="10131425" cy="4276726"/>
          </a:xfrm>
        </p:spPr>
        <p:txBody>
          <a:bodyPr/>
          <a:lstStyle/>
          <a:p>
            <a:r>
              <a:rPr lang="zh-TW" altLang="en-US" dirty="0" smtClean="0"/>
              <a:t>定義連結的提示資訊</a:t>
            </a:r>
            <a:r>
              <a:rPr lang="en-US" altLang="zh-TW" dirty="0" smtClean="0"/>
              <a:t>(title)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30</a:t>
            </a:fld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917986" y="1762221"/>
            <a:ext cx="11033315" cy="1314307"/>
            <a:chOff x="939758" y="1587914"/>
            <a:chExt cx="11033315" cy="1314307"/>
          </a:xfrm>
        </p:grpSpPr>
        <p:sp>
          <p:nvSpPr>
            <p:cNvPr id="9" name="Rectangle 2"/>
            <p:cNvSpPr>
              <a:spLocks/>
            </p:cNvSpPr>
            <p:nvPr/>
          </p:nvSpPr>
          <p:spPr bwMode="auto">
            <a:xfrm>
              <a:off x="939758" y="1587914"/>
              <a:ext cx="110333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101" charset="0"/>
                  <a:ea typeface="ヒラギノ角ゴ ProN W3" pitchFamily="-101" charset="-120"/>
                  <a:sym typeface="Gill Sans" pitchFamily="-101" charset="0"/>
                </a:defRPr>
              </a:lvl9pPr>
            </a:lstStyle>
            <a:p>
              <a:pPr eaLnBrk="1" hangingPunct="1"/>
              <a:r>
                <a:rPr lang="en-US" altLang="zh-TW" sz="2000" dirty="0">
                  <a:solidFill>
                    <a:srgbClr val="FFFFFF"/>
                  </a:solidFill>
                  <a:latin typeface="Courier" pitchFamily="-101" charset="0"/>
                  <a:sym typeface="Courier" pitchFamily="-101" charset="0"/>
                </a:rPr>
                <a:t>&lt;</a:t>
              </a:r>
              <a:r>
                <a:rPr lang="en-US" altLang="zh-TW" sz="2400" b="1" dirty="0">
                  <a:solidFill>
                    <a:schemeClr val="tx1"/>
                  </a:solidFill>
                  <a:latin typeface="+mn-lt"/>
                  <a:sym typeface="Courier" pitchFamily="-101" charset="0"/>
                </a:rPr>
                <a:t>a </a:t>
              </a:r>
              <a:r>
                <a:rPr lang="en-US" altLang="zh-TW" sz="2400" b="1" dirty="0" err="1" smtClean="0">
                  <a:solidFill>
                    <a:schemeClr val="tx1"/>
                  </a:solidFill>
                  <a:latin typeface="+mn-lt"/>
                  <a:sym typeface="Courier" pitchFamily="-101" charset="0"/>
                </a:rPr>
                <a:t>href</a:t>
              </a:r>
              <a:r>
                <a:rPr lang="en-US" altLang="zh-TW" sz="2400" b="1" dirty="0" smtClean="0">
                  <a:solidFill>
                    <a:schemeClr val="tx1"/>
                  </a:solidFill>
                  <a:latin typeface="+mn-lt"/>
                  <a:sym typeface="Courier" pitchFamily="-101" charset="0"/>
                </a:rPr>
                <a:t>=“http://www.npust.edu.tw”</a:t>
              </a:r>
              <a:r>
                <a:rPr lang="zh-TW" altLang="en-US" sz="2400" b="1" dirty="0" smtClean="0">
                  <a:solidFill>
                    <a:schemeClr val="tx1"/>
                  </a:solidFill>
                  <a:latin typeface="+mn-lt"/>
                  <a:sym typeface="Courier" pitchFamily="-101" charset="0"/>
                </a:rPr>
                <a:t> </a:t>
              </a:r>
              <a:r>
                <a:rPr lang="en-US" altLang="zh-TW" sz="2400" b="1" dirty="0" smtClean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Courier" pitchFamily="-101" charset="0"/>
                </a:rPr>
                <a:t>title</a:t>
              </a:r>
              <a:r>
                <a:rPr lang="en-US" altLang="zh-TW" sz="2400" b="1" dirty="0" smtClean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=“</a:t>
              </a:r>
              <a:r>
                <a:rPr lang="zh-TW" altLang="en-US" sz="2400" b="1" dirty="0" smtClean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在新視窗開啟</a:t>
              </a:r>
              <a:r>
                <a:rPr lang="en-US" altLang="zh-TW" sz="2400" b="1" dirty="0" smtClean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“</a:t>
              </a:r>
              <a:r>
                <a:rPr lang="en-US" altLang="zh-TW" sz="2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2400" b="1" dirty="0" smtClean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2400" b="1" dirty="0" smtClean="0">
                  <a:solidFill>
                    <a:schemeClr val="tx1"/>
                  </a:solidFill>
                  <a:latin typeface="+mn-lt"/>
                  <a:sym typeface="Courier" pitchFamily="-101" charset="0"/>
                </a:rPr>
                <a:t>屏科大首頁</a:t>
              </a:r>
              <a:r>
                <a:rPr lang="en-US" altLang="zh-TW" sz="2400" b="1" dirty="0" smtClean="0">
                  <a:solidFill>
                    <a:schemeClr val="tx1"/>
                  </a:solidFill>
                  <a:latin typeface="+mn-lt"/>
                  <a:sym typeface="Courier" pitchFamily="-101" charset="0"/>
                </a:rPr>
                <a:t>&lt;/</a:t>
              </a:r>
              <a:r>
                <a:rPr lang="en-US" altLang="zh-TW" sz="2400" b="1" dirty="0">
                  <a:solidFill>
                    <a:schemeClr val="tx1"/>
                  </a:solidFill>
                  <a:latin typeface="+mn-lt"/>
                  <a:sym typeface="Courier" pitchFamily="-101" charset="0"/>
                </a:rPr>
                <a:t>a&gt;</a:t>
              </a: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5597581" y="2037562"/>
              <a:ext cx="3089219" cy="864659"/>
              <a:chOff x="1032326" y="3279531"/>
              <a:chExt cx="931985" cy="828584"/>
            </a:xfrm>
          </p:grpSpPr>
          <p:cxnSp>
            <p:nvCxnSpPr>
              <p:cNvPr id="11" name="直線接點 10"/>
              <p:cNvCxnSpPr/>
              <p:nvPr/>
            </p:nvCxnSpPr>
            <p:spPr>
              <a:xfrm flipV="1">
                <a:off x="1032326" y="3279531"/>
                <a:ext cx="931985" cy="8792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>
                <a:off x="1493922" y="3288323"/>
                <a:ext cx="3952" cy="410713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" name="文字方塊 12"/>
              <p:cNvSpPr txBox="1"/>
              <p:nvPr/>
            </p:nvSpPr>
            <p:spPr>
              <a:xfrm>
                <a:off x="1083943" y="3724698"/>
                <a:ext cx="827861" cy="383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b="1" dirty="0" smtClean="0">
                    <a:solidFill>
                      <a:srgbClr val="FFFF00"/>
                    </a:solidFill>
                  </a:rPr>
                  <a:t>顯示的說明文字</a:t>
                </a:r>
                <a:endParaRPr lang="zh-TW" altLang="en-US" sz="2000" b="1" dirty="0">
                  <a:solidFill>
                    <a:srgbClr val="FFFF00"/>
                  </a:solidFill>
                </a:endParaRPr>
              </a:p>
            </p:txBody>
          </p:sp>
        </p:grp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39" y="3427892"/>
            <a:ext cx="10709581" cy="15781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950" y="4797468"/>
            <a:ext cx="3792979" cy="1825988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053120" y="4622545"/>
            <a:ext cx="110799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結果畫面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9071402" y="6472297"/>
            <a:ext cx="3120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Sample_HyperLink_Target.html</a:t>
            </a:r>
          </a:p>
        </p:txBody>
      </p:sp>
    </p:spTree>
    <p:extLst>
      <p:ext uri="{BB962C8B-B14F-4D97-AF65-F5344CB8AC3E}">
        <p14:creationId xmlns:p14="http://schemas.microsoft.com/office/powerpoint/2010/main" val="18033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標示超連結－</a:t>
            </a:r>
            <a:r>
              <a:rPr lang="en-US" altLang="zh-TW" dirty="0"/>
              <a:t>&lt;a&gt; </a:t>
            </a:r>
            <a:r>
              <a:rPr lang="zh-TW" altLang="en-US" dirty="0" smtClean="0"/>
              <a:t>電子郵件與檔案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連結電子郵件的語法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連結檔</a:t>
            </a:r>
            <a:r>
              <a:rPr lang="zh-TW" altLang="en-US" dirty="0"/>
              <a:t>案</a:t>
            </a:r>
            <a:r>
              <a:rPr lang="zh-TW" altLang="en-US" dirty="0" smtClean="0"/>
              <a:t>的</a:t>
            </a:r>
            <a:r>
              <a:rPr lang="zh-TW" altLang="en-US" dirty="0"/>
              <a:t>語法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07959" y="2044107"/>
            <a:ext cx="8162693" cy="49065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solidFill>
                  <a:srgbClr val="0070C0"/>
                </a:solidFill>
              </a:rPr>
              <a:t>&lt;a </a:t>
            </a:r>
            <a:r>
              <a:rPr lang="en-US" altLang="zh-TW" sz="2000" b="1" dirty="0" err="1">
                <a:solidFill>
                  <a:srgbClr val="0070C0"/>
                </a:solidFill>
              </a:rPr>
              <a:t>href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=“</a:t>
            </a:r>
            <a:r>
              <a:rPr lang="en-US" altLang="zh-TW" sz="2000" dirty="0" smtClean="0">
                <a:solidFill>
                  <a:srgbClr val="FF0000"/>
                </a:solidFill>
              </a:rPr>
              <a:t>mailto:</a:t>
            </a:r>
            <a:r>
              <a:rPr lang="en-US" altLang="zh-TW" sz="2000" dirty="0">
                <a:solidFill>
                  <a:srgbClr val="FF0000"/>
                </a:solidFill>
              </a:rPr>
              <a:t> mis@mail.npust.edu.tw</a:t>
            </a:r>
            <a:r>
              <a:rPr lang="en-US" altLang="zh-TW" sz="2000" dirty="0"/>
              <a:t> 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”&gt; Email to MIS&lt;/</a:t>
            </a:r>
            <a:r>
              <a:rPr lang="en-US" altLang="zh-TW" sz="2000" b="1" dirty="0">
                <a:solidFill>
                  <a:srgbClr val="0070C0"/>
                </a:solidFill>
              </a:rPr>
              <a:t>a&gt;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7959" y="3370016"/>
            <a:ext cx="8776668" cy="95262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solidFill>
                  <a:srgbClr val="0070C0"/>
                </a:solidFill>
              </a:rPr>
              <a:t>&lt;a </a:t>
            </a:r>
            <a:r>
              <a:rPr lang="en-US" altLang="zh-TW" sz="2000" b="1" dirty="0" err="1">
                <a:solidFill>
                  <a:srgbClr val="0070C0"/>
                </a:solidFill>
              </a:rPr>
              <a:t>href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=“</a:t>
            </a:r>
            <a:r>
              <a:rPr lang="en-US" altLang="zh-TW" sz="2000" dirty="0">
                <a:solidFill>
                  <a:srgbClr val="FF0000"/>
                </a:solidFill>
              </a:rPr>
              <a:t>http://aa.npust.edu.tw/doc/103%E5%AD%B8%E5%B9%B4%E8%A1%8C%E4%BA%8B%E6%9B%86.pdf</a:t>
            </a:r>
            <a:r>
              <a:rPr lang="en-US" altLang="zh-TW" sz="2000" dirty="0"/>
              <a:t> 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”&gt; 103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學年度行事曆下載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&lt;/</a:t>
            </a:r>
            <a:r>
              <a:rPr lang="en-US" altLang="zh-TW" sz="2000" b="1" dirty="0">
                <a:solidFill>
                  <a:srgbClr val="0070C0"/>
                </a:solidFill>
              </a:rPr>
              <a:t>a&gt;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4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</a:t>
            </a:r>
            <a:r>
              <a:rPr lang="zh-TW" altLang="en-US" dirty="0"/>
              <a:t>文件之間的關聯－</a:t>
            </a:r>
            <a:r>
              <a:rPr lang="en-US" altLang="zh-TW" dirty="0"/>
              <a:t>&lt;link&gt; 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文件當中，有時必須用到外掛的元件，比方說</a:t>
            </a:r>
            <a:r>
              <a:rPr lang="en-US" altLang="zh-TW" dirty="0" smtClean="0"/>
              <a:t>CSS</a:t>
            </a:r>
            <a:r>
              <a:rPr lang="zh-TW" altLang="en-US" dirty="0" smtClean="0"/>
              <a:t>設定檔案，此時就會用到</a:t>
            </a:r>
            <a:r>
              <a:rPr lang="en-US" altLang="zh-TW" dirty="0" smtClean="0"/>
              <a:t>Link</a:t>
            </a:r>
          </a:p>
          <a:p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&lt;Link&gt;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標籤只能出現在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 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區域，請不要亂放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11036"/>
          <a:stretch/>
        </p:blipFill>
        <p:spPr bwMode="auto">
          <a:xfrm>
            <a:off x="1743386" y="2578270"/>
            <a:ext cx="7495658" cy="294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9766849" y="6488668"/>
            <a:ext cx="2425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Sample_HyperLink.html</a:t>
            </a:r>
          </a:p>
        </p:txBody>
      </p:sp>
    </p:spTree>
    <p:extLst>
      <p:ext uri="{BB962C8B-B14F-4D97-AF65-F5344CB8AC3E}">
        <p14:creationId xmlns:p14="http://schemas.microsoft.com/office/powerpoint/2010/main" val="41894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 Hyper Link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801" y="1514475"/>
            <a:ext cx="6012542" cy="427672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請開啟</a:t>
            </a:r>
            <a:r>
              <a:rPr lang="en-US" altLang="zh-TW" dirty="0"/>
              <a:t>HW_Content_HyperLink.txt</a:t>
            </a:r>
            <a:r>
              <a:rPr lang="zh-TW" altLang="en-US" dirty="0" smtClean="0"/>
              <a:t>，找到演員介紹的部分，設計出以下的頁面</a:t>
            </a:r>
            <a:endParaRPr lang="en-US" altLang="zh-TW" dirty="0" smtClean="0"/>
          </a:p>
          <a:p>
            <a:r>
              <a:rPr lang="zh-TW" altLang="en-US" dirty="0"/>
              <a:t>網頁的標籤</a:t>
            </a:r>
            <a:r>
              <a:rPr lang="en-US" altLang="zh-TW" dirty="0"/>
              <a:t>(title)</a:t>
            </a:r>
            <a:r>
              <a:rPr lang="zh-TW" altLang="en-US" dirty="0">
                <a:solidFill>
                  <a:srgbClr val="FFFF00"/>
                </a:solidFill>
              </a:rPr>
              <a:t>顯示 </a:t>
            </a:r>
            <a:r>
              <a:rPr lang="en-US" altLang="zh-TW" b="0" dirty="0" smtClean="0">
                <a:solidFill>
                  <a:srgbClr val="FFFF00"/>
                </a:solidFill>
              </a:rPr>
              <a:t>Practice</a:t>
            </a:r>
            <a:r>
              <a:rPr lang="zh-TW" altLang="en-US" b="0" dirty="0" smtClean="0">
                <a:solidFill>
                  <a:srgbClr val="FFFF00"/>
                </a:solidFill>
              </a:rPr>
              <a:t> </a:t>
            </a:r>
            <a:r>
              <a:rPr lang="en-US" altLang="zh-TW" b="0" dirty="0" smtClean="0">
                <a:solidFill>
                  <a:srgbClr val="FFFF00"/>
                </a:solidFill>
              </a:rPr>
              <a:t>- </a:t>
            </a:r>
            <a:r>
              <a:rPr lang="en-US" altLang="zh-TW" b="0" dirty="0">
                <a:solidFill>
                  <a:srgbClr val="FFFF00"/>
                </a:solidFill>
              </a:rPr>
              <a:t>Hyper </a:t>
            </a:r>
            <a:r>
              <a:rPr lang="en-US" altLang="zh-TW" b="0" dirty="0" smtClean="0">
                <a:solidFill>
                  <a:srgbClr val="FFFF00"/>
                </a:solidFill>
              </a:rPr>
              <a:t>Link</a:t>
            </a:r>
          </a:p>
          <a:p>
            <a:r>
              <a:rPr lang="zh-TW" altLang="en-US" b="0" dirty="0" smtClean="0"/>
              <a:t>網頁內文，請套用 </a:t>
            </a:r>
            <a:r>
              <a:rPr lang="en-US" altLang="zh-TW" b="0" dirty="0" smtClean="0"/>
              <a:t>HTML5</a:t>
            </a:r>
            <a:r>
              <a:rPr lang="zh-TW" altLang="en-US" b="0" dirty="0" smtClean="0"/>
              <a:t>的結構標籤</a:t>
            </a:r>
            <a:r>
              <a:rPr lang="en-US" altLang="zh-TW" b="0" dirty="0" smtClean="0"/>
              <a:t>&lt;header&gt; &lt;article&gt;</a:t>
            </a:r>
          </a:p>
          <a:p>
            <a:r>
              <a:rPr lang="zh-TW" altLang="en-US" b="0" dirty="0" smtClean="0"/>
              <a:t>請在</a:t>
            </a:r>
            <a:r>
              <a:rPr lang="en-US" altLang="zh-TW" b="0" dirty="0" smtClean="0"/>
              <a:t>Header</a:t>
            </a:r>
            <a:r>
              <a:rPr lang="zh-TW" altLang="en-US" b="0" dirty="0" smtClean="0"/>
              <a:t>以及內文當中插入一條橫線，</a:t>
            </a:r>
            <a:r>
              <a:rPr lang="zh-TW" altLang="en-US" dirty="0" smtClean="0">
                <a:solidFill>
                  <a:srgbClr val="FFFF00"/>
                </a:solidFill>
              </a:rPr>
              <a:t>高度為</a:t>
            </a:r>
            <a:r>
              <a:rPr lang="en-US" altLang="zh-TW" dirty="0" smtClean="0">
                <a:solidFill>
                  <a:srgbClr val="FFFF00"/>
                </a:solidFill>
              </a:rPr>
              <a:t>2 </a:t>
            </a:r>
            <a:r>
              <a:rPr lang="zh-TW" altLang="en-US" dirty="0" smtClean="0">
                <a:solidFill>
                  <a:srgbClr val="FFFF00"/>
                </a:solidFill>
              </a:rPr>
              <a:t>顏色為紅色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r>
              <a:rPr lang="zh-TW" altLang="en-US" b="0" dirty="0" smtClean="0"/>
              <a:t>請將</a:t>
            </a:r>
            <a:r>
              <a:rPr lang="en-US" altLang="zh-TW" b="0" dirty="0" smtClean="0"/>
              <a:t>Style</a:t>
            </a:r>
            <a:r>
              <a:rPr lang="zh-TW" altLang="en-US" b="0" dirty="0" smtClean="0"/>
              <a:t>目錄下的</a:t>
            </a:r>
            <a:r>
              <a:rPr lang="en-US" altLang="zh-TW" b="0" dirty="0" smtClean="0"/>
              <a:t>HW1_HyperStyle.css</a:t>
            </a:r>
            <a:r>
              <a:rPr lang="zh-TW" altLang="en-US" b="0" dirty="0" smtClean="0"/>
              <a:t>檔案，放到網頁中適當的位置，</a:t>
            </a:r>
            <a:r>
              <a:rPr lang="en-US" altLang="zh-TW" b="0" dirty="0" smtClean="0"/>
              <a:t>(</a:t>
            </a:r>
            <a:r>
              <a:rPr lang="zh-TW" altLang="en-US" b="0" dirty="0" smtClean="0"/>
              <a:t>使用方法，請參考</a:t>
            </a:r>
            <a:r>
              <a:rPr lang="en-US" altLang="zh-TW" b="0" dirty="0" smtClean="0"/>
              <a:t>W3Cschool</a:t>
            </a:r>
            <a:r>
              <a:rPr lang="zh-TW" altLang="en-US" b="0" dirty="0" smtClean="0"/>
              <a:t>當中的</a:t>
            </a:r>
            <a:r>
              <a:rPr lang="en-US" altLang="zh-TW" b="0" dirty="0"/>
              <a:t>HTML </a:t>
            </a:r>
            <a:r>
              <a:rPr lang="en-US" altLang="zh-TW" b="0" dirty="0" smtClean="0"/>
              <a:t>Head</a:t>
            </a:r>
            <a:r>
              <a:rPr lang="zh-TW" altLang="en-US" b="0" dirty="0" smtClean="0"/>
              <a:t>單元</a:t>
            </a:r>
            <a:r>
              <a:rPr lang="en-US" altLang="zh-TW" b="0" dirty="0" smtClean="0"/>
              <a:t>)</a:t>
            </a:r>
          </a:p>
          <a:p>
            <a:r>
              <a:rPr lang="zh-TW" altLang="en-US" b="0" dirty="0" smtClean="0"/>
              <a:t>樣式項目，請參考結果</a:t>
            </a:r>
            <a:r>
              <a:rPr lang="zh-TW" altLang="en-US" b="0" dirty="0"/>
              <a:t>頁</a:t>
            </a:r>
            <a:r>
              <a:rPr lang="zh-TW" altLang="en-US" b="0" dirty="0" smtClean="0"/>
              <a:t>面顯示</a:t>
            </a:r>
            <a:endParaRPr lang="en-US" altLang="zh-TW" b="0" dirty="0" smtClean="0"/>
          </a:p>
          <a:p>
            <a:r>
              <a:rPr lang="zh-TW" altLang="en-US" b="0" dirty="0" smtClean="0"/>
              <a:t>每個演員的網頁，請用</a:t>
            </a:r>
            <a:r>
              <a:rPr lang="zh-TW" altLang="en-US" dirty="0" smtClean="0">
                <a:solidFill>
                  <a:srgbClr val="FFFF00"/>
                </a:solidFill>
              </a:rPr>
              <a:t>開啟新網頁</a:t>
            </a:r>
            <a:r>
              <a:rPr lang="zh-TW" altLang="en-US" b="0" dirty="0" smtClean="0"/>
              <a:t>的方式設定</a:t>
            </a:r>
            <a:endParaRPr lang="en-US" altLang="zh-TW" b="0" dirty="0" smtClean="0"/>
          </a:p>
          <a:p>
            <a:endParaRPr lang="en-US" altLang="zh-TW" b="0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841" y="2023961"/>
            <a:ext cx="2588986" cy="31813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822560" y="1734457"/>
            <a:ext cx="110799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結果畫面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965045" y="6488668"/>
            <a:ext cx="220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HW1_HyperLink.html</a:t>
            </a:r>
          </a:p>
        </p:txBody>
      </p:sp>
    </p:spTree>
    <p:extLst>
      <p:ext uri="{BB962C8B-B14F-4D97-AF65-F5344CB8AC3E}">
        <p14:creationId xmlns:p14="http://schemas.microsoft.com/office/powerpoint/2010/main" val="12090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撰寫網頁內索引</a:t>
            </a:r>
            <a:r>
              <a:rPr lang="en-US" altLang="zh-TW" dirty="0" smtClean="0"/>
              <a:t>(</a:t>
            </a:r>
            <a:r>
              <a:rPr lang="zh-TW" altLang="en-US" dirty="0" smtClean="0"/>
              <a:t>書籤</a:t>
            </a:r>
            <a:r>
              <a:rPr lang="en-US" altLang="zh-TW" dirty="0" smtClean="0"/>
              <a:t>)</a:t>
            </a:r>
            <a:r>
              <a:rPr lang="zh-TW" altLang="en-US" dirty="0" smtClean="0"/>
              <a:t>連結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550863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建立本頁書籤連</a:t>
            </a:r>
            <a:r>
              <a:rPr lang="zh-TW" altLang="en-US" dirty="0"/>
              <a:t>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318532"/>
            <a:ext cx="10131425" cy="4276726"/>
          </a:xfrm>
        </p:spPr>
        <p:txBody>
          <a:bodyPr/>
          <a:lstStyle/>
          <a:p>
            <a:r>
              <a:rPr lang="zh-TW" altLang="en-US" dirty="0" smtClean="0"/>
              <a:t>網頁的連結，除了連結不同網頁外，還可針對同一頁進行連結</a:t>
            </a:r>
            <a:endParaRPr lang="en-US" altLang="zh-TW" dirty="0" smtClean="0"/>
          </a:p>
          <a:p>
            <a:r>
              <a:rPr lang="zh-TW" altLang="en-US" dirty="0" smtClean="0"/>
              <a:t>建立書籤的步驟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將網頁內容架構建置完成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建立所要連結的錨點 </a:t>
            </a:r>
            <a:r>
              <a:rPr lang="en-US" altLang="zh-TW" dirty="0" smtClean="0"/>
              <a:t>(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中加上</a:t>
            </a:r>
            <a:r>
              <a:rPr lang="en-US" altLang="zh-TW" dirty="0" smtClean="0"/>
              <a:t>id,</a:t>
            </a:r>
            <a:r>
              <a:rPr lang="zh-TW" altLang="en-US" dirty="0" smtClean="0"/>
              <a:t>且名稱不得重複</a:t>
            </a:r>
            <a:r>
              <a:rPr lang="en-US" altLang="zh-TW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新增連結到超連結文字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利用超連結文字，新增超連結</a:t>
            </a:r>
            <a:r>
              <a:rPr lang="en-US" altLang="zh-TW" dirty="0" smtClean="0"/>
              <a:t>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6" y="3930858"/>
            <a:ext cx="3385571" cy="22112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372" y="3930858"/>
            <a:ext cx="3692641" cy="22447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138" y="3906655"/>
            <a:ext cx="3627939" cy="229313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18834" y="6142118"/>
            <a:ext cx="26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sample_bookmark_1.html</a:t>
            </a:r>
          </a:p>
        </p:txBody>
      </p:sp>
      <p:sp>
        <p:nvSpPr>
          <p:cNvPr id="11" name="矩形 10"/>
          <p:cNvSpPr/>
          <p:nvPr/>
        </p:nvSpPr>
        <p:spPr>
          <a:xfrm>
            <a:off x="4488491" y="6179105"/>
            <a:ext cx="26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sample_bookmark</a:t>
            </a:r>
            <a:r>
              <a:rPr lang="zh-TW" altLang="en-US" dirty="0" smtClean="0"/>
              <a:t>_</a:t>
            </a:r>
            <a:r>
              <a:rPr lang="en-US" altLang="zh-TW" dirty="0" smtClean="0"/>
              <a:t>2</a:t>
            </a:r>
            <a:r>
              <a:rPr lang="zh-TW" altLang="en-US" dirty="0" smtClean="0"/>
              <a:t>.html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588776" y="6199785"/>
            <a:ext cx="26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sample_bookmark</a:t>
            </a:r>
            <a:r>
              <a:rPr lang="zh-TW" altLang="en-US" dirty="0" smtClean="0"/>
              <a:t>_</a:t>
            </a:r>
            <a:r>
              <a:rPr lang="en-US" altLang="zh-TW" dirty="0" smtClean="0"/>
              <a:t>3</a:t>
            </a:r>
            <a:r>
              <a:rPr lang="zh-TW" altLang="en-US" dirty="0" smtClean="0"/>
              <a:t>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99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</a:t>
            </a:r>
            <a:r>
              <a:rPr lang="en-US" altLang="zh-TW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zh-TW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綜合練習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40658" y="1325562"/>
            <a:ext cx="11223170" cy="522287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b="0" dirty="0" smtClean="0"/>
              <a:t>請開啟</a:t>
            </a:r>
            <a:r>
              <a:rPr lang="en-US" altLang="zh-TW" dirty="0"/>
              <a:t>HW_Content_HyperLink.txt </a:t>
            </a:r>
            <a:r>
              <a:rPr lang="zh-TW" altLang="en-US" b="0" dirty="0" smtClean="0"/>
              <a:t>，找到演員介紹的部分，設計出以下的頁面</a:t>
            </a:r>
            <a:endParaRPr lang="en-US" altLang="zh-TW" b="0" dirty="0" smtClean="0"/>
          </a:p>
          <a:p>
            <a:r>
              <a:rPr lang="zh-TW" altLang="en-US" b="0" dirty="0"/>
              <a:t>網頁的標籤</a:t>
            </a:r>
            <a:r>
              <a:rPr lang="en-US" altLang="zh-TW" b="0" dirty="0"/>
              <a:t>(title)</a:t>
            </a:r>
            <a:r>
              <a:rPr lang="zh-TW" altLang="en-US" sz="2100" b="0" dirty="0"/>
              <a:t>顯示</a:t>
            </a:r>
            <a:r>
              <a:rPr lang="zh-TW" altLang="en-US" b="0" dirty="0">
                <a:solidFill>
                  <a:srgbClr val="FFFF00"/>
                </a:solidFill>
              </a:rPr>
              <a:t> </a:t>
            </a:r>
            <a:r>
              <a:rPr lang="en-US" altLang="zh-TW" b="0" dirty="0">
                <a:solidFill>
                  <a:srgbClr val="FFFF00"/>
                </a:solidFill>
              </a:rPr>
              <a:t>Practice - Drama encyclopedia</a:t>
            </a:r>
          </a:p>
          <a:p>
            <a:r>
              <a:rPr lang="zh-TW" altLang="en-US" b="0" dirty="0"/>
              <a:t>請將</a:t>
            </a:r>
            <a:r>
              <a:rPr lang="en-US" altLang="zh-TW" b="0" dirty="0"/>
              <a:t>Style</a:t>
            </a:r>
            <a:r>
              <a:rPr lang="zh-TW" altLang="en-US" b="0" dirty="0"/>
              <a:t>目錄下的</a:t>
            </a:r>
            <a:r>
              <a:rPr lang="en-US" altLang="zh-TW" b="0" dirty="0" smtClean="0"/>
              <a:t>HW2_bookmark.css</a:t>
            </a:r>
            <a:r>
              <a:rPr lang="zh-TW" altLang="en-US" b="0" dirty="0"/>
              <a:t>檔案，放到網頁中適當的位置，</a:t>
            </a:r>
            <a:r>
              <a:rPr lang="en-US" altLang="zh-TW" b="0" dirty="0"/>
              <a:t>(</a:t>
            </a:r>
            <a:r>
              <a:rPr lang="zh-TW" altLang="en-US" b="0" dirty="0"/>
              <a:t>使用方法，請參考</a:t>
            </a:r>
            <a:r>
              <a:rPr lang="en-US" altLang="zh-TW" b="0" dirty="0"/>
              <a:t>W3Cschool</a:t>
            </a:r>
            <a:r>
              <a:rPr lang="zh-TW" altLang="en-US" b="0" dirty="0"/>
              <a:t>當中的</a:t>
            </a:r>
            <a:r>
              <a:rPr lang="en-US" altLang="zh-TW" b="0" dirty="0"/>
              <a:t>HTML Head</a:t>
            </a:r>
            <a:r>
              <a:rPr lang="zh-TW" altLang="en-US" b="0" dirty="0"/>
              <a:t>單元</a:t>
            </a:r>
            <a:r>
              <a:rPr lang="en-US" altLang="zh-TW" b="0" dirty="0"/>
              <a:t>)</a:t>
            </a:r>
          </a:p>
          <a:p>
            <a:r>
              <a:rPr lang="zh-TW" altLang="en-US" b="0" dirty="0" smtClean="0"/>
              <a:t>網頁</a:t>
            </a:r>
            <a:r>
              <a:rPr lang="zh-TW" altLang="en-US" b="0" dirty="0"/>
              <a:t>內文，請套用 </a:t>
            </a:r>
            <a:r>
              <a:rPr lang="en-US" altLang="zh-TW" b="0" dirty="0"/>
              <a:t>HTML5</a:t>
            </a:r>
            <a:r>
              <a:rPr lang="zh-TW" altLang="en-US" b="0" dirty="0"/>
              <a:t>的結構標籤</a:t>
            </a:r>
            <a:r>
              <a:rPr lang="en-US" altLang="zh-TW" b="0" dirty="0"/>
              <a:t>&lt;header&gt; &lt;article</a:t>
            </a:r>
            <a:r>
              <a:rPr lang="en-US" altLang="zh-TW" b="0" dirty="0" smtClean="0"/>
              <a:t>&gt;&lt;Section&gt;&lt;footer&gt;</a:t>
            </a:r>
          </a:p>
          <a:p>
            <a:r>
              <a:rPr lang="zh-TW" altLang="en-US" b="0" dirty="0"/>
              <a:t>請</a:t>
            </a:r>
            <a:r>
              <a:rPr lang="zh-TW" altLang="en-US" b="0" dirty="0" smtClean="0"/>
              <a:t>在各區塊當中，插入</a:t>
            </a:r>
            <a:r>
              <a:rPr lang="zh-TW" altLang="en-US" b="0" dirty="0"/>
              <a:t>一條橫線，</a:t>
            </a:r>
            <a:r>
              <a:rPr lang="zh-TW" altLang="en-US" dirty="0">
                <a:solidFill>
                  <a:srgbClr val="FFFF00"/>
                </a:solidFill>
              </a:rPr>
              <a:t>高度</a:t>
            </a:r>
            <a:r>
              <a:rPr lang="zh-TW" altLang="en-US" dirty="0" smtClean="0">
                <a:solidFill>
                  <a:srgbClr val="FFFF00"/>
                </a:solidFill>
              </a:rPr>
              <a:t>為</a:t>
            </a:r>
            <a:r>
              <a:rPr lang="en-US" altLang="zh-TW" dirty="0" smtClean="0">
                <a:solidFill>
                  <a:srgbClr val="FFFF00"/>
                </a:solidFill>
              </a:rPr>
              <a:t>2 </a:t>
            </a:r>
            <a:r>
              <a:rPr lang="zh-TW" altLang="en-US" dirty="0" smtClean="0">
                <a:solidFill>
                  <a:srgbClr val="FFFF00"/>
                </a:solidFill>
              </a:rPr>
              <a:t>，顏色</a:t>
            </a:r>
            <a:r>
              <a:rPr lang="zh-TW" altLang="en-US" dirty="0">
                <a:solidFill>
                  <a:srgbClr val="FFFF00"/>
                </a:solidFill>
              </a:rPr>
              <a:t>為藍色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b="0" dirty="0" smtClean="0"/>
              <a:t>在</a:t>
            </a:r>
            <a:r>
              <a:rPr lang="en-US" altLang="zh-TW" b="0" dirty="0" smtClean="0"/>
              <a:t>Section</a:t>
            </a:r>
            <a:r>
              <a:rPr lang="zh-TW" altLang="en-US" b="0" dirty="0" smtClean="0"/>
              <a:t>當中，總共分成</a:t>
            </a:r>
            <a:r>
              <a:rPr lang="en-US" altLang="zh-TW" b="0" dirty="0" smtClean="0"/>
              <a:t>4</a:t>
            </a:r>
            <a:r>
              <a:rPr lang="zh-TW" altLang="en-US" b="0" dirty="0" smtClean="0"/>
              <a:t>大段，</a:t>
            </a:r>
            <a:r>
              <a:rPr lang="zh-TW" altLang="en-US" dirty="0" smtClean="0">
                <a:solidFill>
                  <a:srgbClr val="FFFF00"/>
                </a:solidFill>
              </a:rPr>
              <a:t>分別給予定義編號</a:t>
            </a:r>
            <a:r>
              <a:rPr lang="en-US" altLang="zh-TW" dirty="0" err="1" smtClean="0">
                <a:solidFill>
                  <a:srgbClr val="FFFF00"/>
                </a:solidFill>
              </a:rPr>
              <a:t>HyperLink</a:t>
            </a:r>
            <a:r>
              <a:rPr lang="en-US" altLang="zh-TW" dirty="0" smtClean="0">
                <a:solidFill>
                  <a:srgbClr val="FFFF00"/>
                </a:solidFill>
              </a:rPr>
              <a:t>(</a:t>
            </a:r>
            <a:r>
              <a:rPr lang="zh-TW" altLang="en-US" dirty="0" smtClean="0">
                <a:solidFill>
                  <a:srgbClr val="FFFF00"/>
                </a:solidFill>
              </a:rPr>
              <a:t>上方的連結列表</a:t>
            </a:r>
            <a:r>
              <a:rPr lang="en-US" altLang="zh-TW" dirty="0" smtClean="0">
                <a:solidFill>
                  <a:srgbClr val="FFFF00"/>
                </a:solidFill>
              </a:rPr>
              <a:t>)</a:t>
            </a:r>
            <a:r>
              <a:rPr lang="zh-TW" altLang="en-US" dirty="0" smtClean="0">
                <a:solidFill>
                  <a:srgbClr val="FFFF00"/>
                </a:solidFill>
              </a:rPr>
              <a:t>、</a:t>
            </a:r>
            <a:r>
              <a:rPr lang="en-US" altLang="zh-TW" dirty="0" smtClean="0">
                <a:solidFill>
                  <a:srgbClr val="FFFF00"/>
                </a:solidFill>
              </a:rPr>
              <a:t>sec01(</a:t>
            </a:r>
            <a:r>
              <a:rPr lang="zh-TW" altLang="en-US" dirty="0" smtClean="0">
                <a:solidFill>
                  <a:srgbClr val="FFFF00"/>
                </a:solidFill>
              </a:rPr>
              <a:t>簡介</a:t>
            </a:r>
            <a:r>
              <a:rPr lang="en-US" altLang="zh-TW" dirty="0" smtClean="0">
                <a:solidFill>
                  <a:srgbClr val="FFFF00"/>
                </a:solidFill>
              </a:rPr>
              <a:t>)</a:t>
            </a:r>
            <a:r>
              <a:rPr lang="zh-TW" altLang="en-US" dirty="0" smtClean="0">
                <a:solidFill>
                  <a:srgbClr val="FFFF00"/>
                </a:solidFill>
              </a:rPr>
              <a:t>、</a:t>
            </a:r>
            <a:r>
              <a:rPr lang="en-US" altLang="zh-TW" dirty="0" smtClean="0">
                <a:solidFill>
                  <a:srgbClr val="FFFF00"/>
                </a:solidFill>
              </a:rPr>
              <a:t>sec02(</a:t>
            </a:r>
            <a:r>
              <a:rPr lang="zh-TW" altLang="en-US" dirty="0">
                <a:solidFill>
                  <a:srgbClr val="FFFF00"/>
                </a:solidFill>
              </a:rPr>
              <a:t>劇情</a:t>
            </a:r>
            <a:r>
              <a:rPr lang="zh-TW" altLang="en-US" dirty="0" smtClean="0">
                <a:solidFill>
                  <a:srgbClr val="FFFF00"/>
                </a:solidFill>
              </a:rPr>
              <a:t>大綱</a:t>
            </a:r>
            <a:r>
              <a:rPr lang="en-US" altLang="zh-TW" dirty="0" smtClean="0">
                <a:solidFill>
                  <a:srgbClr val="FFFF00"/>
                </a:solidFill>
              </a:rPr>
              <a:t>)</a:t>
            </a:r>
            <a:r>
              <a:rPr lang="zh-TW" altLang="en-US" dirty="0" smtClean="0">
                <a:solidFill>
                  <a:srgbClr val="FFFF00"/>
                </a:solidFill>
              </a:rPr>
              <a:t>、</a:t>
            </a:r>
            <a:r>
              <a:rPr lang="en-US" altLang="zh-TW" dirty="0" smtClean="0">
                <a:solidFill>
                  <a:srgbClr val="FFFF00"/>
                </a:solidFill>
              </a:rPr>
              <a:t>sec03(</a:t>
            </a:r>
            <a:r>
              <a:rPr lang="zh-TW" altLang="en-US" dirty="0">
                <a:solidFill>
                  <a:srgbClr val="FFFF00"/>
                </a:solidFill>
              </a:rPr>
              <a:t>演員</a:t>
            </a:r>
            <a:r>
              <a:rPr lang="zh-TW" altLang="en-US" dirty="0" smtClean="0">
                <a:solidFill>
                  <a:srgbClr val="FFFF00"/>
                </a:solidFill>
              </a:rPr>
              <a:t>介紹</a:t>
            </a:r>
            <a:r>
              <a:rPr lang="en-US" altLang="zh-TW" dirty="0" smtClean="0">
                <a:solidFill>
                  <a:srgbClr val="FFFF00"/>
                </a:solidFill>
              </a:rPr>
              <a:t>)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b="0" dirty="0" smtClean="0"/>
              <a:t>樣式設定：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請注意各</a:t>
            </a:r>
            <a:r>
              <a:rPr lang="en-US" altLang="zh-TW" b="0" dirty="0" smtClean="0"/>
              <a:t>Section</a:t>
            </a:r>
            <a:r>
              <a:rPr lang="zh-TW" altLang="en-US" b="0" dirty="0" smtClean="0"/>
              <a:t>當中，的標題請用</a:t>
            </a:r>
            <a:r>
              <a:rPr lang="en-US" altLang="zh-TW" b="0" dirty="0" smtClean="0"/>
              <a:t>h2</a:t>
            </a:r>
            <a:r>
              <a:rPr lang="zh-TW" altLang="en-US" b="0" dirty="0" smtClean="0"/>
              <a:t>，內文的部分請做縮排的定</a:t>
            </a:r>
            <a:r>
              <a:rPr lang="zh-TW" altLang="en-US" b="0" dirty="0"/>
              <a:t>義</a:t>
            </a:r>
            <a:endParaRPr lang="en-US" altLang="zh-TW" b="0" dirty="0" smtClean="0"/>
          </a:p>
          <a:p>
            <a:pPr lvl="1"/>
            <a:r>
              <a:rPr lang="zh-TW" altLang="en-US" b="0" dirty="0"/>
              <a:t>網頁最上方戲劇名稱，加上以下的設定</a:t>
            </a:r>
            <a:endParaRPr lang="en-US" altLang="zh-TW" b="0" dirty="0"/>
          </a:p>
          <a:p>
            <a:pPr lvl="2"/>
            <a:r>
              <a:rPr lang="zh-TW" altLang="en-US" b="0" dirty="0"/>
              <a:t>粗體、底線</a:t>
            </a:r>
            <a:endParaRPr lang="en-US" altLang="zh-TW" b="0" dirty="0"/>
          </a:p>
          <a:p>
            <a:pPr lvl="2"/>
            <a:r>
              <a:rPr lang="zh-TW" altLang="en-US" b="0" dirty="0"/>
              <a:t>設定文字</a:t>
            </a:r>
            <a:r>
              <a:rPr lang="en-US" altLang="zh-TW" b="0" dirty="0"/>
              <a:t>id</a:t>
            </a:r>
            <a:r>
              <a:rPr lang="zh-TW" altLang="en-US" b="0" dirty="0"/>
              <a:t>為 </a:t>
            </a:r>
            <a:r>
              <a:rPr lang="en-US" altLang="zh-TW" b="0" dirty="0"/>
              <a:t>cap</a:t>
            </a:r>
          </a:p>
          <a:p>
            <a:pPr lvl="1"/>
            <a:r>
              <a:rPr lang="zh-TW" altLang="en-US" b="0" dirty="0"/>
              <a:t>簡介的部分，其中有提到戲劇名稱，請做以下設定</a:t>
            </a:r>
            <a:endParaRPr lang="en-US" altLang="zh-TW" b="0" dirty="0"/>
          </a:p>
          <a:p>
            <a:pPr lvl="2"/>
            <a:r>
              <a:rPr lang="zh-TW" altLang="en-US" b="0" dirty="0"/>
              <a:t>設定為粗體，加底線</a:t>
            </a:r>
            <a:endParaRPr lang="en-US" altLang="zh-TW" b="0" dirty="0"/>
          </a:p>
          <a:p>
            <a:pPr lvl="2"/>
            <a:r>
              <a:rPr lang="zh-TW" altLang="en-US" b="0" dirty="0"/>
              <a:t>背景顏色為綠色，文字顏色為白色</a:t>
            </a:r>
            <a:endParaRPr lang="en-US" altLang="zh-TW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895048" y="6368018"/>
            <a:ext cx="3166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HW2_Drama encyclopedia.html</a:t>
            </a:r>
          </a:p>
        </p:txBody>
      </p:sp>
    </p:spTree>
    <p:extLst>
      <p:ext uri="{BB962C8B-B14F-4D97-AF65-F5344CB8AC3E}">
        <p14:creationId xmlns:p14="http://schemas.microsoft.com/office/powerpoint/2010/main" val="154930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</a:t>
            </a:r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zh-TW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綜合練習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2" y="1514475"/>
            <a:ext cx="9292770" cy="427672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b="0" dirty="0"/>
              <a:t>項目編號設計：</a:t>
            </a:r>
            <a:endParaRPr lang="en-US" altLang="zh-TW" b="0" dirty="0"/>
          </a:p>
          <a:p>
            <a:pPr lvl="1"/>
            <a:r>
              <a:rPr lang="zh-TW" altLang="en-US" b="0" dirty="0"/>
              <a:t>各項目的樣式編排，請參考結果頁面的設定</a:t>
            </a:r>
            <a:endParaRPr lang="en-US" altLang="zh-TW" b="0" dirty="0"/>
          </a:p>
          <a:p>
            <a:pPr lvl="1"/>
            <a:r>
              <a:rPr lang="zh-TW" altLang="en-US" sz="2100" b="0" dirty="0"/>
              <a:t>演員介紹的部分，指定採用</a:t>
            </a:r>
            <a:r>
              <a:rPr lang="zh-TW" altLang="en-US" sz="2400" dirty="0"/>
              <a:t>定義清單</a:t>
            </a:r>
            <a:r>
              <a:rPr lang="zh-TW" altLang="en-US" sz="2100" b="0" dirty="0"/>
              <a:t>的方式來</a:t>
            </a:r>
            <a:r>
              <a:rPr lang="zh-TW" altLang="en-US" sz="2100" b="0" dirty="0" smtClean="0"/>
              <a:t>設計</a:t>
            </a:r>
            <a:endParaRPr lang="en-US" altLang="zh-TW" b="0" dirty="0" smtClean="0"/>
          </a:p>
          <a:p>
            <a:r>
              <a:rPr lang="zh-TW" altLang="en-US" b="0" dirty="0" smtClean="0"/>
              <a:t>連結設定：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演員姓名的部分，請設定連接到外部網頁，並以新網頁的方式開啟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網頁內部連結的部分，</a:t>
            </a:r>
            <a:endParaRPr lang="en-US" altLang="zh-TW" b="0" dirty="0" smtClean="0"/>
          </a:p>
          <a:p>
            <a:pPr lvl="2"/>
            <a:r>
              <a:rPr lang="zh-TW" altLang="en-US" b="0" dirty="0" smtClean="0"/>
              <a:t>最上面的 各項目書籤連結，點下後要跳到各項目的區域，例如</a:t>
            </a:r>
            <a:r>
              <a:rPr lang="en-US" altLang="zh-TW" b="0" dirty="0"/>
              <a:t>:</a:t>
            </a:r>
            <a:r>
              <a:rPr lang="zh-TW" altLang="en-US" b="0" dirty="0"/>
              <a:t>點選</a:t>
            </a:r>
            <a:r>
              <a:rPr lang="en-US" altLang="zh-TW" b="0" dirty="0"/>
              <a:t>“</a:t>
            </a:r>
            <a:r>
              <a:rPr lang="zh-TW" altLang="en-US" b="0" dirty="0"/>
              <a:t>演員介紹</a:t>
            </a:r>
            <a:r>
              <a:rPr lang="en-US" altLang="zh-TW" b="0" dirty="0"/>
              <a:t>”</a:t>
            </a:r>
            <a:r>
              <a:rPr lang="zh-TW" altLang="en-US" b="0" dirty="0"/>
              <a:t> 應該要跳到演員介紹的</a:t>
            </a:r>
            <a:r>
              <a:rPr lang="zh-TW" altLang="en-US" b="0" dirty="0" smtClean="0"/>
              <a:t>部分</a:t>
            </a:r>
            <a:endParaRPr lang="en-US" altLang="zh-TW" b="0" dirty="0" smtClean="0"/>
          </a:p>
          <a:p>
            <a:pPr lvl="2"/>
            <a:r>
              <a:rPr lang="zh-TW" altLang="en-US" b="0" dirty="0" smtClean="0"/>
              <a:t>在劇情大綱中，有個角色的名字，當點到各角色的名字時，要跳到演員介紹的部分</a:t>
            </a:r>
            <a:endParaRPr lang="en-US" altLang="zh-TW" b="0" dirty="0" smtClean="0"/>
          </a:p>
          <a:p>
            <a:pPr lvl="2"/>
            <a:r>
              <a:rPr lang="zh-TW" altLang="en-US" b="0" dirty="0" smtClean="0"/>
              <a:t>網頁的最下方有個</a:t>
            </a:r>
            <a:r>
              <a:rPr lang="en-US" altLang="zh-TW" b="0" dirty="0" smtClean="0"/>
              <a:t>”</a:t>
            </a:r>
            <a:r>
              <a:rPr lang="zh-TW" altLang="en-US" b="0" dirty="0" smtClean="0"/>
              <a:t>回到頂端</a:t>
            </a:r>
            <a:r>
              <a:rPr lang="en-US" altLang="zh-TW" b="0" dirty="0" smtClean="0"/>
              <a:t>“</a:t>
            </a:r>
            <a:r>
              <a:rPr lang="zh-TW" altLang="en-US" b="0" dirty="0" smtClean="0"/>
              <a:t> 的項目，按下後，要能跳回網頁的最上方，也就是</a:t>
            </a:r>
            <a:r>
              <a:rPr lang="en-US" altLang="zh-TW" b="0" dirty="0" smtClean="0"/>
              <a:t>header</a:t>
            </a:r>
            <a:r>
              <a:rPr lang="zh-TW" altLang="en-US" b="0" dirty="0" smtClean="0"/>
              <a:t>的區域</a:t>
            </a:r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895048" y="6368018"/>
            <a:ext cx="3166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HW2_Drama encyclopedia.html</a:t>
            </a:r>
          </a:p>
        </p:txBody>
      </p:sp>
    </p:spTree>
    <p:extLst>
      <p:ext uri="{BB962C8B-B14F-4D97-AF65-F5344CB8AC3E}">
        <p14:creationId xmlns:p14="http://schemas.microsoft.com/office/powerpoint/2010/main" val="42208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</a:t>
            </a:r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zh-TW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綜合</a:t>
            </a:r>
            <a:r>
              <a:rPr lang="zh-TW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 </a:t>
            </a:r>
            <a:r>
              <a:rPr lang="en-US" altLang="zh-TW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zh-TW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結果畫面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226" y="1034741"/>
            <a:ext cx="8533946" cy="515278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651867" y="796184"/>
            <a:ext cx="338624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Practice - Drama encyclopedia.pdf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895048" y="6368018"/>
            <a:ext cx="3166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HW2_Drama encyclopedia.html</a:t>
            </a:r>
          </a:p>
        </p:txBody>
      </p:sp>
    </p:spTree>
    <p:extLst>
      <p:ext uri="{BB962C8B-B14F-4D97-AF65-F5344CB8AC3E}">
        <p14:creationId xmlns:p14="http://schemas.microsoft.com/office/powerpoint/2010/main" val="24994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練習</a:t>
            </a:r>
            <a:r>
              <a:rPr lang="en-US" altLang="zh-TW" b="1" dirty="0" smtClean="0">
                <a:solidFill>
                  <a:srgbClr val="FFFF00"/>
                </a:solidFill>
              </a:rPr>
              <a:t>3 W3School</a:t>
            </a:r>
            <a:r>
              <a:rPr lang="zh-TW" altLang="en-US" b="1" dirty="0" smtClean="0">
                <a:solidFill>
                  <a:srgbClr val="FFFF00"/>
                </a:solidFill>
              </a:rPr>
              <a:t>練習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600" dirty="0" smtClean="0"/>
              <a:t>請完成</a:t>
            </a:r>
            <a:r>
              <a:rPr lang="en-US" altLang="zh-TW" sz="1600" dirty="0" smtClean="0"/>
              <a:t>W3School</a:t>
            </a:r>
            <a:r>
              <a:rPr lang="zh-TW" altLang="en-US" sz="1600" dirty="0" smtClean="0"/>
              <a:t>當中以下幾個章節的閱讀跟練習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 Links</a:t>
            </a:r>
          </a:p>
          <a:p>
            <a:pPr lvl="1"/>
            <a:r>
              <a:rPr lang="en-US" altLang="zh-TW" b="0" dirty="0"/>
              <a:t>HTML Layouts</a:t>
            </a:r>
          </a:p>
          <a:p>
            <a:pPr lvl="1"/>
            <a:r>
              <a:rPr lang="en-US" altLang="zh-TW" smtClean="0"/>
              <a:t>HTML File Paths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sz="1600" dirty="0" smtClean="0"/>
          </a:p>
          <a:p>
            <a:pPr lvl="1"/>
            <a:endParaRPr lang="en-US" altLang="zh-TW" dirty="0" smtClean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07710" y="2617694"/>
            <a:ext cx="1489877" cy="263338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782"/>
          <a:stretch/>
        </p:blipFill>
        <p:spPr>
          <a:xfrm>
            <a:off x="5882054" y="1002573"/>
            <a:ext cx="5652121" cy="56242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82054" y="5094882"/>
            <a:ext cx="1635369" cy="268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循序式結構</a:t>
            </a:r>
            <a:endParaRPr lang="zh-TW" alt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如果網站內容具有這種讓人循序參觀 </a:t>
            </a:r>
            <a:r>
              <a:rPr lang="en-US" altLang="zh-TW"/>
              <a:t>(</a:t>
            </a:r>
            <a:r>
              <a:rPr lang="zh-TW" altLang="en-US"/>
              <a:t>通常就是內容不會太多、太複雜</a:t>
            </a:r>
            <a:r>
              <a:rPr lang="en-US" altLang="zh-TW"/>
              <a:t>), </a:t>
            </a:r>
            <a:r>
              <a:rPr lang="zh-TW" altLang="en-US"/>
              <a:t>而且又不希望訪客漫無目標的亂闖</a:t>
            </a:r>
            <a:r>
              <a:rPr lang="en-US" altLang="zh-TW"/>
              <a:t>, </a:t>
            </a:r>
            <a:r>
              <a:rPr lang="zh-TW" altLang="en-US"/>
              <a:t>就能將網頁以線性的方式來排列</a:t>
            </a:r>
            <a:r>
              <a:rPr lang="en-US" altLang="zh-TW"/>
              <a:t>, </a:t>
            </a:r>
            <a:r>
              <a:rPr lang="zh-TW" altLang="en-US"/>
              <a:t>達到 </a:t>
            </a:r>
            <a:r>
              <a:rPr lang="en-US" altLang="zh-TW"/>
              <a:t>『</a:t>
            </a:r>
            <a:r>
              <a:rPr lang="zh-TW" altLang="en-US"/>
              <a:t>主導</a:t>
            </a:r>
            <a:r>
              <a:rPr lang="en-US" altLang="zh-TW"/>
              <a:t>』 </a:t>
            </a:r>
            <a:r>
              <a:rPr lang="zh-TW" altLang="en-US"/>
              <a:t>參觀路線的目的。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3092128"/>
            <a:ext cx="77755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3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循序式結構</a:t>
            </a:r>
            <a:endParaRPr lang="zh-TW" alt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在每一頁中主要的就是提供可返回上一頁或下一頁的 </a:t>
            </a:r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&gt; </a:t>
            </a:r>
            <a:r>
              <a:rPr lang="zh-TW" altLang="en-US" dirty="0"/>
              <a:t>連結</a:t>
            </a:r>
            <a:r>
              <a:rPr lang="en-US" altLang="zh-TW" dirty="0"/>
              <a:t>, </a:t>
            </a:r>
            <a:r>
              <a:rPr lang="zh-TW" altLang="en-US" dirty="0"/>
              <a:t>當然在各主題下</a:t>
            </a:r>
            <a:r>
              <a:rPr lang="en-US" altLang="zh-TW" dirty="0"/>
              <a:t>, </a:t>
            </a:r>
            <a:r>
              <a:rPr lang="zh-TW" altLang="en-US" dirty="0"/>
              <a:t>有必要時可加上一些子主題的分支</a:t>
            </a:r>
            <a:r>
              <a:rPr lang="en-US" altLang="zh-TW" dirty="0"/>
              <a:t>, </a:t>
            </a:r>
            <a:r>
              <a:rPr lang="zh-TW" altLang="en-US" dirty="0"/>
              <a:t>例如：</a:t>
            </a:r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81" y="2453054"/>
            <a:ext cx="7002463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7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循序式結構</a:t>
            </a:r>
            <a:endParaRPr lang="zh-TW" alt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另外由於他人可能會建立連到您的某個主題下的連結</a:t>
            </a:r>
            <a:r>
              <a:rPr lang="en-US" altLang="zh-TW" dirty="0"/>
              <a:t>, </a:t>
            </a:r>
            <a:r>
              <a:rPr lang="zh-TW" altLang="en-US" dirty="0"/>
              <a:t>如果希望這些 </a:t>
            </a:r>
            <a:r>
              <a:rPr lang="en-US" altLang="zh-TW" dirty="0"/>
              <a:t>『</a:t>
            </a:r>
            <a:r>
              <a:rPr lang="zh-TW" altLang="en-US" dirty="0"/>
              <a:t>意外的訪客</a:t>
            </a:r>
            <a:r>
              <a:rPr lang="en-US" altLang="zh-TW" dirty="0"/>
              <a:t>』</a:t>
            </a:r>
            <a:r>
              <a:rPr lang="zh-TW" altLang="en-US" dirty="0"/>
              <a:t>也能一窺網站的整體內容</a:t>
            </a:r>
            <a:r>
              <a:rPr lang="en-US" altLang="zh-TW" dirty="0"/>
              <a:t>, </a:t>
            </a:r>
            <a:r>
              <a:rPr lang="zh-TW" altLang="en-US" dirty="0"/>
              <a:t>不妨在每一頁中都加上回到首頁 </a:t>
            </a:r>
            <a:r>
              <a:rPr lang="en-US" altLang="zh-TW" dirty="0"/>
              <a:t>(</a:t>
            </a:r>
            <a:r>
              <a:rPr lang="zh-TW" altLang="en-US" dirty="0"/>
              <a:t>或索引頁</a:t>
            </a:r>
            <a:r>
              <a:rPr lang="en-US" altLang="zh-TW" dirty="0"/>
              <a:t>) </a:t>
            </a:r>
            <a:r>
              <a:rPr lang="zh-TW" altLang="en-US" dirty="0"/>
              <a:t>的連結。</a:t>
            </a:r>
          </a:p>
          <a:p>
            <a:r>
              <a:rPr lang="zh-TW" altLang="en-US" dirty="0"/>
              <a:t>通常會採用這種循序架構的就是以教學、展示為目的的網站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這樣的網站其實很像投影片簡報</a:t>
            </a:r>
            <a:r>
              <a:rPr lang="en-US" altLang="zh-TW" dirty="0"/>
              <a:t>, </a:t>
            </a:r>
            <a:r>
              <a:rPr lang="zh-TW" altLang="en-US" dirty="0"/>
              <a:t>瀏覽者可以向前或向後一張張地瀏覽各投影片</a:t>
            </a:r>
            <a:r>
              <a:rPr lang="en-US" altLang="zh-TW" dirty="0"/>
              <a:t>, </a:t>
            </a:r>
            <a:r>
              <a:rPr lang="zh-TW" altLang="en-US" dirty="0"/>
              <a:t>而每頁都有個連結可跳回所有投影片的索引頁。</a:t>
            </a:r>
          </a:p>
          <a:p>
            <a:r>
              <a:rPr lang="zh-TW" altLang="en-US" dirty="0"/>
              <a:t>如果網站內容較多、各網頁彼此無一定的順序</a:t>
            </a:r>
            <a:r>
              <a:rPr lang="en-US" altLang="zh-TW" dirty="0"/>
              <a:t>, </a:t>
            </a:r>
            <a:r>
              <a:rPr lang="zh-TW" altLang="en-US" dirty="0"/>
              <a:t>可採用接下來要介紹的階層式的樹狀結構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61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階層式樹狀結構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272198"/>
            <a:ext cx="79914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46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階層式樹狀結構</a:t>
            </a:r>
            <a:endParaRPr lang="zh-TW" alt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在同一層的網頁</a:t>
            </a:r>
            <a:r>
              <a:rPr lang="en-US" altLang="zh-TW" dirty="0"/>
              <a:t>, </a:t>
            </a:r>
            <a:r>
              <a:rPr lang="zh-TW" altLang="en-US" dirty="0"/>
              <a:t>應該彼此都能讓使用者前後瀏覽</a:t>
            </a:r>
            <a:r>
              <a:rPr lang="en-US" altLang="zh-TW" dirty="0"/>
              <a:t>, </a:t>
            </a:r>
            <a:r>
              <a:rPr lang="zh-TW" altLang="en-US" dirty="0"/>
              <a:t>例如在所有網頁中建立 </a:t>
            </a:r>
            <a:r>
              <a:rPr lang="en-US" altLang="zh-TW" dirty="0"/>
              <a:t>『</a:t>
            </a:r>
            <a:r>
              <a:rPr lang="zh-TW" altLang="en-US" dirty="0"/>
              <a:t>上一頁</a:t>
            </a:r>
            <a:r>
              <a:rPr lang="en-US" altLang="zh-TW" dirty="0"/>
              <a:t>』</a:t>
            </a:r>
            <a:r>
              <a:rPr lang="zh-TW" altLang="en-US" dirty="0"/>
              <a:t>、</a:t>
            </a:r>
            <a:r>
              <a:rPr lang="en-US" altLang="zh-TW" dirty="0"/>
              <a:t>『</a:t>
            </a:r>
            <a:r>
              <a:rPr lang="zh-TW" altLang="en-US" dirty="0"/>
              <a:t>下一頁</a:t>
            </a:r>
            <a:r>
              <a:rPr lang="en-US" altLang="zh-TW" dirty="0"/>
              <a:t>』 </a:t>
            </a:r>
            <a:r>
              <a:rPr lang="zh-TW" altLang="en-US" dirty="0"/>
              <a:t>的連結</a:t>
            </a:r>
            <a:r>
              <a:rPr lang="en-US" altLang="zh-TW" dirty="0"/>
              <a:t>, </a:t>
            </a:r>
            <a:r>
              <a:rPr lang="zh-TW" altLang="en-US" dirty="0"/>
              <a:t>或是利用無框線表格、分割視窗等技巧</a:t>
            </a:r>
            <a:r>
              <a:rPr lang="en-US" altLang="zh-TW" dirty="0"/>
              <a:t>, </a:t>
            </a:r>
            <a:r>
              <a:rPr lang="zh-TW" altLang="en-US" dirty="0"/>
              <a:t>將各網頁的連結置入畫面中</a:t>
            </a:r>
            <a:r>
              <a:rPr lang="en-US" altLang="zh-TW" dirty="0"/>
              <a:t>, </a:t>
            </a:r>
            <a:r>
              <a:rPr lang="zh-TW" altLang="en-US" dirty="0"/>
              <a:t>當然能回到主目錄、上一層目錄的連結也是不可少的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在網路上的電子書</a:t>
            </a:r>
            <a:r>
              <a:rPr lang="en-US" altLang="zh-TW" dirty="0"/>
              <a:t>, </a:t>
            </a:r>
            <a:r>
              <a:rPr lang="zh-TW" altLang="en-US" dirty="0"/>
              <a:t>為了更貼近閱讀的習慣、方便訪客能順利地從頭看到尾</a:t>
            </a:r>
            <a:r>
              <a:rPr lang="en-US" altLang="zh-TW" dirty="0"/>
              <a:t>, </a:t>
            </a:r>
            <a:r>
              <a:rPr lang="zh-TW" altLang="en-US" dirty="0"/>
              <a:t>也會將全部的文件都 </a:t>
            </a:r>
            <a:r>
              <a:rPr lang="en-US" altLang="zh-TW" dirty="0"/>
              <a:t>『</a:t>
            </a:r>
            <a:r>
              <a:rPr lang="zh-TW" altLang="en-US" dirty="0"/>
              <a:t>串</a:t>
            </a:r>
            <a:r>
              <a:rPr lang="en-US" altLang="zh-TW" dirty="0"/>
              <a:t>』 </a:t>
            </a:r>
            <a:r>
              <a:rPr lang="zh-TW" altLang="en-US" dirty="0"/>
              <a:t>在一起</a:t>
            </a:r>
            <a:r>
              <a:rPr lang="en-US" altLang="zh-TW" dirty="0"/>
              <a:t>, </a:t>
            </a:r>
            <a:r>
              <a:rPr lang="zh-TW" altLang="en-US" dirty="0"/>
              <a:t>就是在某主題的最後一頁時</a:t>
            </a:r>
            <a:r>
              <a:rPr lang="en-US" altLang="zh-TW" dirty="0"/>
              <a:t>, </a:t>
            </a:r>
            <a:r>
              <a:rPr lang="zh-TW" altLang="en-US" dirty="0"/>
              <a:t>按 </a:t>
            </a:r>
            <a:r>
              <a:rPr lang="en-US" altLang="zh-TW" dirty="0"/>
              <a:t>『</a:t>
            </a:r>
            <a:r>
              <a:rPr lang="zh-TW" altLang="en-US" dirty="0"/>
              <a:t>下一頁</a:t>
            </a:r>
            <a:r>
              <a:rPr lang="en-US" altLang="zh-TW" dirty="0"/>
              <a:t>』 </a:t>
            </a:r>
            <a:r>
              <a:rPr lang="zh-TW" altLang="en-US" dirty="0"/>
              <a:t>就進入下一個主題的第一頁或是其大綱。</a:t>
            </a:r>
          </a:p>
          <a:p>
            <a:r>
              <a:rPr lang="zh-TW" altLang="en-US" dirty="0"/>
              <a:t>使得網頁的組織在架構上具有階層式的架構</a:t>
            </a:r>
            <a:r>
              <a:rPr lang="en-US" altLang="zh-TW" dirty="0"/>
              <a:t>, </a:t>
            </a:r>
            <a:r>
              <a:rPr lang="zh-TW" altLang="en-US" dirty="0"/>
              <a:t>但網頁間也同時具有循序式的連結關係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73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階層式樹狀結構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989138"/>
            <a:ext cx="8497887" cy="386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518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PUST2018">
  <a:themeElements>
    <a:clrScheme name="自訂 4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FFF00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UST2018" id="{DACF1773-8118-4854-AEDC-CF3D8425DA3E}" vid="{F7FD2C05-E337-4648-A8C0-9184D190979F}"/>
    </a:ext>
  </a:extLst>
</a:theme>
</file>

<file path=ppt/theme/theme2.xml><?xml version="1.0" encoding="utf-8"?>
<a:theme xmlns:a="http://schemas.openxmlformats.org/drawingml/2006/main" name="NPUST_2018">
  <a:themeElements>
    <a:clrScheme name="自訂 5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FFF00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UST_2018" id="{65799B6B-FE42-4BC5-A816-FFBEFC74E52F}" vid="{6F9562A9-8340-4810-A4E5-2347D3B7C2F4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NPUST2018</Template>
  <TotalTime>503</TotalTime>
  <Words>2707</Words>
  <Application>Microsoft Office PowerPoint</Application>
  <PresentationFormat>寬螢幕</PresentationFormat>
  <Paragraphs>556</Paragraphs>
  <Slides>39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39</vt:i4>
      </vt:variant>
    </vt:vector>
  </HeadingPairs>
  <TitlesOfParts>
    <vt:vector size="51" baseType="lpstr">
      <vt:lpstr>Courier</vt:lpstr>
      <vt:lpstr>Gill Sans</vt:lpstr>
      <vt:lpstr>Lucida Grande</vt:lpstr>
      <vt:lpstr>ヒラギノ角ゴ ProN W3</vt:lpstr>
      <vt:lpstr>微軟正黑體</vt:lpstr>
      <vt:lpstr>新細明體</vt:lpstr>
      <vt:lpstr>Arial</vt:lpstr>
      <vt:lpstr>Arial Black</vt:lpstr>
      <vt:lpstr>Calibri</vt:lpstr>
      <vt:lpstr>Helvetica</vt:lpstr>
      <vt:lpstr>NPUST2018</vt:lpstr>
      <vt:lpstr>NPUST_2018</vt:lpstr>
      <vt:lpstr>超連結</vt:lpstr>
      <vt:lpstr>網頁結構分類</vt:lpstr>
      <vt:lpstr>基本的網站結構</vt:lpstr>
      <vt:lpstr>循序式結構</vt:lpstr>
      <vt:lpstr>循序式結構</vt:lpstr>
      <vt:lpstr>循序式結構</vt:lpstr>
      <vt:lpstr>階層式樹狀結構</vt:lpstr>
      <vt:lpstr>階層式樹狀結構</vt:lpstr>
      <vt:lpstr>階層式樹狀結構</vt:lpstr>
      <vt:lpstr>網狀結構</vt:lpstr>
      <vt:lpstr>網狀結構</vt:lpstr>
      <vt:lpstr>超連結(Hyper Link)</vt:lpstr>
      <vt:lpstr>網址(URL)</vt:lpstr>
      <vt:lpstr>網址(URL)</vt:lpstr>
      <vt:lpstr>網址(URL)</vt:lpstr>
      <vt:lpstr>目錄結構</vt:lpstr>
      <vt:lpstr>目錄結構</vt:lpstr>
      <vt:lpstr>目錄結構-樹狀圖</vt:lpstr>
      <vt:lpstr>目錄結構 -絕對URL VS 相對URL</vt:lpstr>
      <vt:lpstr>目錄結構</vt:lpstr>
      <vt:lpstr>目錄結構</vt:lpstr>
      <vt:lpstr>目錄結構 - 絕對路徑</vt:lpstr>
      <vt:lpstr>目錄結構 - 絕對路徑</vt:lpstr>
      <vt:lpstr>目錄結構 – 相對路徑</vt:lpstr>
      <vt:lpstr>目錄結構 - 相對路徑</vt:lpstr>
      <vt:lpstr>目錄結構 - 相對路徑</vt:lpstr>
      <vt:lpstr>撰寫連結</vt:lpstr>
      <vt:lpstr>&lt;a&gt;建立超連結</vt:lpstr>
      <vt:lpstr>超連結屬性 – target</vt:lpstr>
      <vt:lpstr>超連結屬性 – target 顯示說明</vt:lpstr>
      <vt:lpstr>標示超連結－&lt;a&gt; 電子郵件與檔案</vt:lpstr>
      <vt:lpstr>定文件之間的關聯－&lt;link&gt; 元素</vt:lpstr>
      <vt:lpstr>練習1 Hyper Link</vt:lpstr>
      <vt:lpstr>撰寫網頁內索引(書籤)連結</vt:lpstr>
      <vt:lpstr>建立本頁書籤連結</vt:lpstr>
      <vt:lpstr>練習2 綜合練習</vt:lpstr>
      <vt:lpstr>練習2 綜合練習</vt:lpstr>
      <vt:lpstr>練習2 綜合練習 – 結果畫面</vt:lpstr>
      <vt:lpstr>練習3 W3School練習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超連結</dc:title>
  <dc:creator>Jo Lin(林湘筠)</dc:creator>
  <cp:lastModifiedBy>Jo Lin(林湘筠)</cp:lastModifiedBy>
  <cp:revision>46</cp:revision>
  <dcterms:created xsi:type="dcterms:W3CDTF">2018-09-12T08:53:28Z</dcterms:created>
  <dcterms:modified xsi:type="dcterms:W3CDTF">2018-09-20T07:08:14Z</dcterms:modified>
</cp:coreProperties>
</file>