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65" r:id="rId2"/>
  </p:sldMasterIdLst>
  <p:notesMasterIdLst>
    <p:notesMasterId r:id="rId19"/>
  </p:notesMasterIdLst>
  <p:sldIdLst>
    <p:sldId id="256" r:id="rId3"/>
    <p:sldId id="258" r:id="rId4"/>
    <p:sldId id="270" r:id="rId5"/>
    <p:sldId id="271" r:id="rId6"/>
    <p:sldId id="273" r:id="rId7"/>
    <p:sldId id="261" r:id="rId8"/>
    <p:sldId id="262" r:id="rId9"/>
    <p:sldId id="274" r:id="rId10"/>
    <p:sldId id="280" r:id="rId11"/>
    <p:sldId id="281" r:id="rId12"/>
    <p:sldId id="272" r:id="rId13"/>
    <p:sldId id="263" r:id="rId14"/>
    <p:sldId id="276" r:id="rId15"/>
    <p:sldId id="277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D6A1F51-BB99-4DA3-964A-9EA8B2F7CFAA}">
          <p14:sldIdLst>
            <p14:sldId id="256"/>
            <p14:sldId id="258"/>
            <p14:sldId id="270"/>
            <p14:sldId id="271"/>
            <p14:sldId id="273"/>
            <p14:sldId id="261"/>
            <p14:sldId id="262"/>
            <p14:sldId id="274"/>
            <p14:sldId id="280"/>
            <p14:sldId id="281"/>
            <p14:sldId id="272"/>
            <p14:sldId id="263"/>
            <p14:sldId id="276"/>
            <p14:sldId id="277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45C7B-396E-46C0-BD73-0BFEAC7CEA5D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C4103-3DCC-4320-B818-1A84788C4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81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31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Sample</a:t>
            </a:r>
            <a:r>
              <a:rPr lang="en-US" altLang="zh-TW" baseline="0" dirty="0" smtClean="0"/>
              <a:t> : sample_listitem2.html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3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61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辭典</a:t>
            </a:r>
            <a:r>
              <a:rPr lang="en-US" altLang="zh-TW" dirty="0" smtClean="0"/>
              <a:t>:P79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P80</a:t>
            </a:r>
          </a:p>
          <a:p>
            <a:r>
              <a:rPr lang="en-US" altLang="zh-TW" dirty="0" smtClean="0"/>
              <a:t>Dl: description List(</a:t>
            </a:r>
            <a:r>
              <a:rPr lang="zh-TW" altLang="en-US" dirty="0" smtClean="0"/>
              <a:t>敘述清單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20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54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31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08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90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20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9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5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181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078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9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5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14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5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12" y="377615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35" y="41462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0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5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72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34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3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79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26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95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585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593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99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502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3380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710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668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19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33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3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73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8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93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78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086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64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055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ists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ist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項目清單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03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  <a:r>
              <a:rPr lang="zh-TW" altLang="en-US" dirty="0"/>
              <a:t>項目清單的屬性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03" y="1363723"/>
            <a:ext cx="3390900" cy="5029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75" y="1208209"/>
            <a:ext cx="3940001" cy="53402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38251" y="6488668"/>
            <a:ext cx="245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sample_listitem</a:t>
            </a:r>
            <a:r>
              <a:rPr lang="zh-TW" altLang="en-US" dirty="0" smtClean="0"/>
              <a:t>_</a:t>
            </a:r>
            <a:r>
              <a:rPr lang="en-US" altLang="zh-TW" dirty="0" smtClean="0"/>
              <a:t>u</a:t>
            </a:r>
            <a:r>
              <a:rPr lang="zh-TW" altLang="en-US" dirty="0" smtClean="0"/>
              <a:t>l</a:t>
            </a:r>
            <a:r>
              <a:rPr lang="zh-TW" altLang="en-US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46464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巢</a:t>
            </a:r>
            <a:r>
              <a:rPr lang="zh-TW" altLang="en-US" dirty="0"/>
              <a:t>式</a:t>
            </a:r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由於在某些狀況下，會有需要將清單做多層次的設計，因此會出現一層包一層的巢式清單</a:t>
            </a:r>
            <a:endParaRPr lang="en-US" altLang="zh-TW" dirty="0" smtClean="0"/>
          </a:p>
          <a:p>
            <a:r>
              <a:rPr lang="zh-TW" altLang="en-US" dirty="0" smtClean="0"/>
              <a:t>這樣的架構，日後也會出現在表格的製作當中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45" y="2915708"/>
            <a:ext cx="5419725" cy="3314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73" y="2699931"/>
            <a:ext cx="2933700" cy="3543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98158" y="6488668"/>
            <a:ext cx="349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sample_listitem_NestedHTML.html</a:t>
            </a:r>
          </a:p>
        </p:txBody>
      </p:sp>
    </p:spTree>
    <p:extLst>
      <p:ext uri="{BB962C8B-B14F-4D97-AF65-F5344CB8AC3E}">
        <p14:creationId xmlns:p14="http://schemas.microsoft.com/office/powerpoint/2010/main" val="71812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&lt;</a:t>
            </a:r>
            <a:r>
              <a:rPr lang="en-US" altLang="zh-TW" sz="4400" dirty="0"/>
              <a:t>dl&gt;</a:t>
            </a:r>
            <a:r>
              <a:rPr lang="zh-TW" altLang="en-US" sz="4400" dirty="0"/>
              <a:t>、</a:t>
            </a:r>
            <a:r>
              <a:rPr lang="en-US" altLang="zh-TW" sz="4400" dirty="0"/>
              <a:t>&lt;</a:t>
            </a:r>
            <a:r>
              <a:rPr lang="en-US" altLang="zh-TW" sz="4400" dirty="0" err="1"/>
              <a:t>dt</a:t>
            </a:r>
            <a:r>
              <a:rPr lang="en-US" altLang="zh-TW" sz="4400" dirty="0"/>
              <a:t>&gt;</a:t>
            </a:r>
            <a:r>
              <a:rPr lang="zh-TW" altLang="en-US" sz="4400" dirty="0"/>
              <a:t>、</a:t>
            </a:r>
            <a:r>
              <a:rPr lang="en-US" altLang="zh-TW" sz="4400" dirty="0"/>
              <a:t>&lt;</a:t>
            </a:r>
            <a:r>
              <a:rPr lang="en-US" altLang="zh-TW" sz="4400" dirty="0" err="1"/>
              <a:t>dd</a:t>
            </a:r>
            <a:r>
              <a:rPr lang="en-US" altLang="zh-TW" sz="4400" dirty="0" smtClean="0"/>
              <a:t>&gt;</a:t>
            </a:r>
            <a:r>
              <a:rPr lang="zh-TW" altLang="en-US" sz="4400" dirty="0"/>
              <a:t>定義</a:t>
            </a:r>
            <a:r>
              <a:rPr lang="zh-TW" altLang="en-US" sz="4400" dirty="0" smtClean="0"/>
              <a:t>清單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通常在網頁當中，當我們需要針對特定名詞做定義時，就會用到定義清單</a:t>
            </a:r>
            <a:endParaRPr lang="en-US" altLang="zh-TW" dirty="0" smtClean="0"/>
          </a:p>
          <a:p>
            <a:r>
              <a:rPr lang="zh-TW" altLang="en-US" dirty="0" smtClean="0"/>
              <a:t>定義清單的元素包括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&lt;dl&gt;</a:t>
            </a:r>
            <a:r>
              <a:rPr lang="zh-TW" altLang="en-US" dirty="0" smtClean="0"/>
              <a:t>：定義清單的元素，相當於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ol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這個層級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dt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：用來容納要被定義名詞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dd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：元素容納的定義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" y="3686208"/>
            <a:ext cx="8547050" cy="19844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389" y="5507113"/>
            <a:ext cx="6277341" cy="12656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47861" y="6488668"/>
            <a:ext cx="294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sample_DescriptionLists.html</a:t>
            </a:r>
          </a:p>
        </p:txBody>
      </p:sp>
    </p:spTree>
    <p:extLst>
      <p:ext uri="{BB962C8B-B14F-4D97-AF65-F5344CB8AC3E}">
        <p14:creationId xmlns:p14="http://schemas.microsoft.com/office/powerpoint/2010/main" val="78855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171575"/>
            <a:ext cx="10471637" cy="5088548"/>
          </a:xfrm>
        </p:spPr>
        <p:txBody>
          <a:bodyPr>
            <a:normAutofit/>
          </a:bodyPr>
          <a:lstStyle/>
          <a:p>
            <a:r>
              <a:rPr lang="zh-TW" altLang="en-US" b="0" dirty="0" smtClean="0"/>
              <a:t>請將</a:t>
            </a:r>
            <a:r>
              <a:rPr lang="en-US" altLang="zh-TW" b="0" dirty="0" smtClean="0"/>
              <a:t>HW1_Content.txt</a:t>
            </a:r>
            <a:r>
              <a:rPr lang="zh-TW" altLang="en-US" b="0" dirty="0" smtClean="0"/>
              <a:t>當中的文字，改寫成網頁</a:t>
            </a:r>
            <a:endParaRPr lang="en-US" altLang="zh-TW" b="0" dirty="0" smtClean="0"/>
          </a:p>
          <a:p>
            <a:r>
              <a:rPr lang="zh-TW" altLang="en-US" b="0" dirty="0" smtClean="0"/>
              <a:t>請將 </a:t>
            </a:r>
            <a:r>
              <a:rPr lang="en-US" altLang="zh-TW" b="0" dirty="0" smtClean="0"/>
              <a:t>HW1_Style.txt</a:t>
            </a:r>
            <a:r>
              <a:rPr lang="zh-TW" altLang="en-US" b="0" dirty="0" smtClean="0"/>
              <a:t>複製到</a:t>
            </a:r>
            <a:r>
              <a:rPr lang="en-US" altLang="zh-TW" b="0" dirty="0" smtClean="0"/>
              <a:t>HTML</a:t>
            </a:r>
            <a:r>
              <a:rPr lang="zh-TW" altLang="en-US" b="0" dirty="0" smtClean="0"/>
              <a:t>當中適當的</a:t>
            </a:r>
            <a:r>
              <a:rPr lang="zh-TW" altLang="en-US" b="0" dirty="0"/>
              <a:t>位置</a:t>
            </a:r>
            <a:endParaRPr lang="en-US" altLang="zh-TW" b="0" dirty="0" smtClean="0"/>
          </a:p>
          <a:p>
            <a:r>
              <a:rPr lang="zh-TW" altLang="en-US" b="0" dirty="0"/>
              <a:t>網頁的標籤</a:t>
            </a:r>
            <a:r>
              <a:rPr lang="en-US" altLang="zh-TW" b="0" dirty="0"/>
              <a:t>(title)</a:t>
            </a:r>
            <a:r>
              <a:rPr lang="zh-TW" altLang="en-US" b="0" dirty="0" smtClean="0"/>
              <a:t>顯示</a:t>
            </a:r>
            <a:r>
              <a:rPr lang="en-US" altLang="zh-TW" b="0" dirty="0"/>
              <a:t>HW1_list </a:t>
            </a:r>
            <a:r>
              <a:rPr lang="en-US" altLang="zh-TW" b="0" dirty="0" smtClean="0"/>
              <a:t>items</a:t>
            </a:r>
          </a:p>
          <a:p>
            <a:r>
              <a:rPr lang="zh-TW" altLang="en-US" b="0" dirty="0" smtClean="0"/>
              <a:t>請依照</a:t>
            </a:r>
            <a:r>
              <a:rPr lang="en-US" altLang="zh-TW" b="0" dirty="0" smtClean="0"/>
              <a:t>HTML5 </a:t>
            </a:r>
            <a:r>
              <a:rPr lang="zh-TW" altLang="en-US" b="0" dirty="0" smtClean="0"/>
              <a:t>網頁架構分別訂義 </a:t>
            </a:r>
            <a:r>
              <a:rPr lang="en-US" altLang="zh-TW" b="0" dirty="0" smtClean="0"/>
              <a:t>&lt;header&gt; &lt;article&gt; &lt;section&gt;</a:t>
            </a:r>
          </a:p>
          <a:p>
            <a:r>
              <a:rPr lang="zh-TW" altLang="en-US" b="0" dirty="0" smtClean="0"/>
              <a:t>在 </a:t>
            </a:r>
            <a:r>
              <a:rPr lang="en-US" altLang="zh-TW" b="0" dirty="0" err="1" smtClean="0"/>
              <a:t>Herader</a:t>
            </a:r>
            <a:r>
              <a:rPr lang="zh-TW" altLang="en-US" b="0" dirty="0" smtClean="0"/>
              <a:t>與內文當中，加上一條橫線以做區隔</a:t>
            </a:r>
            <a:endParaRPr lang="en-US" altLang="zh-TW" b="0" dirty="0" smtClean="0"/>
          </a:p>
          <a:p>
            <a:r>
              <a:rPr lang="en-US" altLang="zh-TW" b="0" dirty="0" smtClean="0"/>
              <a:t>Header</a:t>
            </a:r>
            <a:r>
              <a:rPr lang="zh-TW" altLang="en-US" b="0" dirty="0" smtClean="0"/>
              <a:t>當中的大標題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請用第一級的標題標簽標式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其中追劇達人這四個字請做以下修改，</a:t>
            </a:r>
            <a:endParaRPr lang="en-US" altLang="zh-TW" b="0" dirty="0" smtClean="0"/>
          </a:p>
          <a:p>
            <a:pPr lvl="2"/>
            <a:r>
              <a:rPr lang="zh-TW" altLang="en-US" b="0" dirty="0" smtClean="0"/>
              <a:t>請用</a:t>
            </a:r>
            <a:r>
              <a:rPr lang="en-US" altLang="zh-TW" b="0" dirty="0" smtClean="0"/>
              <a:t>HTML</a:t>
            </a:r>
            <a:r>
              <a:rPr lang="zh-TW" altLang="en-US" b="0" dirty="0" smtClean="0"/>
              <a:t>標籤加上</a:t>
            </a:r>
            <a:r>
              <a:rPr lang="en-US" altLang="zh-TW" b="0" dirty="0" smtClean="0"/>
              <a:t>”</a:t>
            </a:r>
          </a:p>
          <a:p>
            <a:pPr lvl="2"/>
            <a:r>
              <a:rPr lang="zh-TW" altLang="en-US" b="0" dirty="0" smtClean="0"/>
              <a:t>幫這四個字加上底線 ，設定顏色為藍色</a:t>
            </a:r>
            <a:r>
              <a:rPr lang="en-US" altLang="zh-TW" b="0" dirty="0" smtClean="0"/>
              <a:t>(BLUE)</a:t>
            </a:r>
          </a:p>
          <a:p>
            <a:endParaRPr lang="en-US" altLang="zh-TW" b="0" dirty="0"/>
          </a:p>
          <a:p>
            <a:endParaRPr lang="en-US" altLang="zh-TW" b="0" dirty="0" smtClean="0"/>
          </a:p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46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結果畫面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514475"/>
            <a:ext cx="4642337" cy="4276726"/>
          </a:xfrm>
        </p:spPr>
        <p:txBody>
          <a:bodyPr>
            <a:normAutofit fontScale="92500"/>
          </a:bodyPr>
          <a:lstStyle/>
          <a:p>
            <a:r>
              <a:rPr lang="zh-TW" altLang="en-US" b="0" dirty="0"/>
              <a:t>題目文字設定：</a:t>
            </a:r>
            <a:endParaRPr lang="en-US" altLang="zh-TW" b="0" dirty="0"/>
          </a:p>
          <a:p>
            <a:pPr lvl="1"/>
            <a:r>
              <a:rPr lang="zh-TW" altLang="en-US" b="0" dirty="0"/>
              <a:t>請設定文字顏色</a:t>
            </a:r>
            <a:endParaRPr lang="en-US" altLang="zh-TW" b="0" dirty="0"/>
          </a:p>
          <a:p>
            <a:pPr lvl="1"/>
            <a:r>
              <a:rPr lang="zh-TW" altLang="en-US" b="0" dirty="0"/>
              <a:t>在文字重點的部分，請用標籤加上</a:t>
            </a:r>
            <a:r>
              <a:rPr lang="en-US" altLang="zh-TW" b="0" dirty="0"/>
              <a:t>” </a:t>
            </a:r>
            <a:r>
              <a:rPr lang="zh-TW" altLang="en-US" b="0" dirty="0"/>
              <a:t>符號</a:t>
            </a:r>
            <a:endParaRPr lang="en-US" altLang="zh-TW" b="0" dirty="0"/>
          </a:p>
          <a:p>
            <a:r>
              <a:rPr lang="zh-TW" altLang="en-US" b="0" dirty="0"/>
              <a:t>答案選單設定如下：</a:t>
            </a:r>
            <a:endParaRPr lang="en-US" altLang="zh-TW" b="0" dirty="0"/>
          </a:p>
          <a:p>
            <a:pPr lvl="1"/>
            <a:r>
              <a:rPr lang="zh-TW" altLang="en-US" b="0" dirty="0" smtClean="0"/>
              <a:t>答案的列表，請利用適當標籤設定縮排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編號列表，請參考結果畫面的定義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誇</a:t>
            </a:r>
            <a:r>
              <a:rPr lang="zh-TW" altLang="en-US" b="0" dirty="0"/>
              <a:t>號中間填寫答案的地方，</a:t>
            </a:r>
            <a:r>
              <a:rPr lang="zh-TW" altLang="en-US" sz="2100" b="0" dirty="0"/>
              <a:t>請使用四個空白字元</a:t>
            </a:r>
            <a:r>
              <a:rPr lang="en-US" altLang="zh-TW" sz="2100" b="0" dirty="0"/>
              <a:t>(</a:t>
            </a:r>
            <a:r>
              <a:rPr lang="zh-TW" altLang="en-US" sz="2100" b="0" dirty="0"/>
              <a:t>請參考特殊字元符號</a:t>
            </a:r>
            <a:r>
              <a:rPr lang="en-US" altLang="zh-TW" sz="2100" b="0" dirty="0"/>
              <a:t>)</a:t>
            </a:r>
          </a:p>
          <a:p>
            <a:pPr marL="457200" lvl="1" indent="0">
              <a:buNone/>
            </a:pPr>
            <a:endParaRPr lang="en-US" altLang="zh-TW" sz="2100" b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54" y="1350718"/>
            <a:ext cx="4562475" cy="43148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482389" y="6251303"/>
            <a:ext cx="2089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HW1_Listitems.html</a:t>
            </a:r>
          </a:p>
        </p:txBody>
      </p:sp>
    </p:spTree>
    <p:extLst>
      <p:ext uri="{BB962C8B-B14F-4D97-AF65-F5344CB8AC3E}">
        <p14:creationId xmlns:p14="http://schemas.microsoft.com/office/powerpoint/2010/main" val="161932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W3School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endPara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600" dirty="0" smtClean="0"/>
              <a:t>請完成</a:t>
            </a:r>
            <a:r>
              <a:rPr lang="en-US" altLang="zh-TW" sz="1600" dirty="0" smtClean="0"/>
              <a:t>W3School</a:t>
            </a:r>
            <a:r>
              <a:rPr lang="zh-TW" altLang="en-US" sz="1600" dirty="0" smtClean="0"/>
              <a:t>當中以下幾個章節的閱讀跟練習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 Lists</a:t>
            </a:r>
          </a:p>
          <a:p>
            <a:pPr lvl="1"/>
            <a:r>
              <a:rPr lang="en-US" altLang="zh-TW" dirty="0" smtClean="0"/>
              <a:t>HTML Classes</a:t>
            </a:r>
          </a:p>
          <a:p>
            <a:pPr lvl="1"/>
            <a:r>
              <a:rPr lang="en-US" altLang="zh-TW" dirty="0" smtClean="0"/>
              <a:t>HTML Blocks</a:t>
            </a:r>
          </a:p>
          <a:p>
            <a:pPr lvl="1"/>
            <a:r>
              <a:rPr lang="en-US" altLang="zh-TW" dirty="0" smtClean="0"/>
              <a:t>HTML Id</a:t>
            </a:r>
          </a:p>
          <a:p>
            <a:pPr lvl="1"/>
            <a:r>
              <a:rPr lang="en-US" altLang="zh-TW" dirty="0"/>
              <a:t>HTML Colors</a:t>
            </a:r>
          </a:p>
          <a:p>
            <a:pPr lvl="1"/>
            <a:r>
              <a:rPr lang="en-US" altLang="zh-TW" b="0" dirty="0" smtClean="0"/>
              <a:t>HTML Entities</a:t>
            </a:r>
          </a:p>
          <a:p>
            <a:pPr lvl="1"/>
            <a:r>
              <a:rPr lang="en-US" altLang="zh-TW" b="0" dirty="0"/>
              <a:t>HTML Symbols</a:t>
            </a:r>
          </a:p>
          <a:p>
            <a:pPr lvl="1"/>
            <a:endParaRPr lang="en-US" altLang="zh-TW" b="0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sz="1600" dirty="0" smtClean="0"/>
          </a:p>
          <a:p>
            <a:pPr lvl="1"/>
            <a:endParaRPr lang="en-US" altLang="zh-TW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07710" y="2617694"/>
            <a:ext cx="1489877" cy="263338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782"/>
          <a:stretch/>
        </p:blipFill>
        <p:spPr>
          <a:xfrm>
            <a:off x="5882054" y="1002573"/>
            <a:ext cx="5652121" cy="5624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4469" y="5723793"/>
            <a:ext cx="1635369" cy="844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r>
              <a:rPr lang="en-US" altLang="zh-TW" dirty="0">
                <a:solidFill>
                  <a:srgbClr val="FFFF00"/>
                </a:solidFill>
              </a:rPr>
              <a:t>4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en-US" altLang="zh-TW" dirty="0" err="1" smtClean="0">
                <a:solidFill>
                  <a:srgbClr val="FFFF00"/>
                </a:solidFill>
              </a:rPr>
              <a:t>Codecademy</a:t>
            </a:r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請完成</a:t>
            </a:r>
            <a:r>
              <a:rPr lang="en-US" altLang="zh-TW" sz="2400" dirty="0" err="1" smtClean="0"/>
              <a:t>Codecademy</a:t>
            </a:r>
            <a:r>
              <a:rPr lang="zh-TW" altLang="en-US" sz="2400" dirty="0" smtClean="0"/>
              <a:t>的指定章節</a:t>
            </a:r>
            <a:endParaRPr lang="en-US" altLang="zh-TW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Line Breaks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Unordered Lists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Order Lists</a:t>
            </a:r>
          </a:p>
          <a:p>
            <a:endParaRPr lang="en-US" altLang="zh-TW" sz="2800" dirty="0" smtClean="0"/>
          </a:p>
          <a:p>
            <a:pPr lvl="1"/>
            <a:endParaRPr lang="en-US" altLang="zh-TW" sz="2400" dirty="0"/>
          </a:p>
          <a:p>
            <a:endParaRPr lang="en-US" altLang="zh-TW" sz="2400" dirty="0" smtClean="0"/>
          </a:p>
          <a:p>
            <a:pPr lvl="1"/>
            <a:endParaRPr lang="en-US" altLang="zh-TW" sz="2400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931011"/>
            <a:ext cx="56673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項目符號</a:t>
            </a:r>
            <a:endParaRPr lang="zh-TW" altLang="en-US" b="1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9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清單在網頁當中共分三大類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編號清單：項目之間有順序性</a:t>
            </a:r>
            <a:r>
              <a:rPr lang="en-US" altLang="zh-TW" dirty="0" smtClean="0"/>
              <a:t>(ex:</a:t>
            </a:r>
            <a:r>
              <a:rPr lang="zh-TW" altLang="en-US" dirty="0" smtClean="0"/>
              <a:t>步驟說明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項目清單：項目之間無順序定義，單純只是要把項目分開列出</a:t>
            </a:r>
            <a:r>
              <a:rPr lang="en-US" altLang="zh-TW" dirty="0" smtClean="0"/>
              <a:t>(ex:</a:t>
            </a:r>
            <a:r>
              <a:rPr lang="zh-TW" altLang="en-US" dirty="0" smtClean="0"/>
              <a:t>產品功能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定義清單：自行定義的項目表示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02323" y="3877408"/>
            <a:ext cx="2377574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開啟電源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開始選單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點選附屬應用程式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點選小畫家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00147" y="3877408"/>
            <a:ext cx="2625969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建立聯絡人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訊息刪除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訊息回收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傳送即時訊</a:t>
            </a:r>
            <a:r>
              <a:rPr lang="zh-TW" altLang="en-US" dirty="0"/>
              <a:t>息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46366" y="3877408"/>
            <a:ext cx="2625969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"/>
            </a:pPr>
            <a:r>
              <a:rPr lang="zh-TW" altLang="en-US" dirty="0" smtClean="0"/>
              <a:t>當老師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"/>
            </a:pPr>
            <a:r>
              <a:rPr lang="zh-TW" altLang="en-US" dirty="0" smtClean="0"/>
              <a:t>當醫生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"/>
            </a:pPr>
            <a:r>
              <a:rPr lang="zh-TW" altLang="en-US" dirty="0" smtClean="0"/>
              <a:t>當工程師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"/>
            </a:pPr>
            <a:r>
              <a:rPr lang="zh-TW" altLang="en-US" dirty="0" smtClean="0"/>
              <a:t>當修車工人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286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993763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清單的定義是一個階層式的寫法，共分為兩層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第一層為定義清單的樣式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ol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、項目符號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、自訂符號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第二層為清單內容，所有內文是包在</a:t>
            </a:r>
            <a:r>
              <a:rPr lang="en-US" altLang="zh-TW" dirty="0" smtClean="0"/>
              <a:t>&lt;li&gt;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&lt;/li&gt;</a:t>
            </a:r>
            <a:r>
              <a:rPr lang="zh-TW" altLang="en-US" dirty="0" smtClean="0"/>
              <a:t>中間</a:t>
            </a:r>
            <a:endParaRPr lang="en-US" altLang="zh-TW" dirty="0" smtClean="0"/>
          </a:p>
          <a:p>
            <a:r>
              <a:rPr lang="zh-TW" altLang="en-US" dirty="0" smtClean="0"/>
              <a:t>不管編號清單或是項目清單，其樣式可透過標籤屬性及</a:t>
            </a:r>
            <a:r>
              <a:rPr lang="en-US" altLang="zh-TW" dirty="0" smtClean="0"/>
              <a:t>CSS</a:t>
            </a:r>
            <a:r>
              <a:rPr lang="zh-TW" altLang="en-US" dirty="0" smtClean="0"/>
              <a:t>進行設定</a:t>
            </a:r>
            <a:endParaRPr lang="en-US" altLang="zh-TW" dirty="0" smtClean="0"/>
          </a:p>
          <a:p>
            <a:r>
              <a:rPr lang="zh-TW" altLang="en-US" dirty="0" smtClean="0"/>
              <a:t>目前一般應用來說，多半項目</a:t>
            </a:r>
            <a:r>
              <a:rPr lang="zh-TW" altLang="en-US" dirty="0"/>
              <a:t>清單的</a:t>
            </a:r>
            <a:r>
              <a:rPr lang="zh-TW" altLang="en-US" dirty="0" smtClean="0"/>
              <a:t>樣式，會以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的方式進行套用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2688249" y="3652838"/>
            <a:ext cx="5757740" cy="2625604"/>
            <a:chOff x="3092695" y="2702168"/>
            <a:chExt cx="5757740" cy="262560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2695" y="3165597"/>
              <a:ext cx="3790950" cy="2162175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5243563" y="2702168"/>
              <a:ext cx="763351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階層</a:t>
              </a:r>
              <a:r>
                <a:rPr lang="en-US" altLang="zh-TW" dirty="0" smtClean="0"/>
                <a:t>1</a:t>
              </a:r>
            </a:p>
          </p:txBody>
        </p:sp>
        <p:cxnSp>
          <p:nvCxnSpPr>
            <p:cNvPr id="8" name="直線單箭頭接點 7"/>
            <p:cNvCxnSpPr>
              <a:stCxn id="6" idx="1"/>
            </p:cNvCxnSpPr>
            <p:nvPr/>
          </p:nvCxnSpPr>
          <p:spPr>
            <a:xfrm flipH="1">
              <a:off x="4097215" y="2886834"/>
              <a:ext cx="1146348" cy="6238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8087084" y="3868532"/>
              <a:ext cx="76335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階層</a:t>
              </a:r>
              <a:r>
                <a:rPr lang="en-US" altLang="zh-TW" dirty="0" smtClean="0"/>
                <a:t>2</a:t>
              </a:r>
            </a:p>
          </p:txBody>
        </p:sp>
        <p:cxnSp>
          <p:nvCxnSpPr>
            <p:cNvPr id="11" name="直線單箭頭接點 10"/>
            <p:cNvCxnSpPr>
              <a:stCxn id="10" idx="1"/>
            </p:cNvCxnSpPr>
            <p:nvPr/>
          </p:nvCxnSpPr>
          <p:spPr>
            <a:xfrm flipH="1">
              <a:off x="6352602" y="4053198"/>
              <a:ext cx="1734482" cy="15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6304085" y="3701955"/>
              <a:ext cx="0" cy="10195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" name="直線接點 11"/>
          <p:cNvCxnSpPr/>
          <p:nvPr/>
        </p:nvCxnSpPr>
        <p:spPr>
          <a:xfrm flipH="1">
            <a:off x="5602468" y="4652625"/>
            <a:ext cx="29717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5602468" y="5667772"/>
            <a:ext cx="29717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70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ol</a:t>
            </a:r>
            <a:r>
              <a:rPr lang="en-US" altLang="zh-TW" dirty="0"/>
              <a:t>&gt;</a:t>
            </a:r>
            <a:r>
              <a:rPr lang="zh-TW" altLang="en-US" dirty="0"/>
              <a:t>數字清單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956" y="1180367"/>
            <a:ext cx="11350867" cy="427672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195" y="2180492"/>
            <a:ext cx="3028950" cy="22764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489" y="1836372"/>
            <a:ext cx="4914900" cy="27146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11215" y="2681654"/>
            <a:ext cx="4506174" cy="1565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714444" y="6488668"/>
            <a:ext cx="245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sample_listitem_ol.html</a:t>
            </a:r>
          </a:p>
        </p:txBody>
      </p:sp>
    </p:spTree>
    <p:extLst>
      <p:ext uri="{BB962C8B-B14F-4D97-AF65-F5344CB8AC3E}">
        <p14:creationId xmlns:p14="http://schemas.microsoft.com/office/powerpoint/2010/main" val="124851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ol</a:t>
            </a:r>
            <a:r>
              <a:rPr lang="en-US" altLang="zh-TW" dirty="0"/>
              <a:t>&gt;</a:t>
            </a:r>
            <a:r>
              <a:rPr lang="zh-TW" altLang="en-US" dirty="0" smtClean="0"/>
              <a:t>數字清單的屬性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013314"/>
            <a:ext cx="10131425" cy="4276726"/>
          </a:xfrm>
        </p:spPr>
        <p:txBody>
          <a:bodyPr/>
          <a:lstStyle/>
          <a:p>
            <a:r>
              <a:rPr lang="en-US" altLang="zh-TW" dirty="0" smtClean="0"/>
              <a:t>Start : </a:t>
            </a:r>
            <a:r>
              <a:rPr lang="zh-TW" altLang="en-US" dirty="0" smtClean="0"/>
              <a:t>定義清單起始數字 </a:t>
            </a:r>
            <a:r>
              <a:rPr lang="en-US" altLang="zh-TW" dirty="0" smtClean="0"/>
              <a:t>(EX:&lt;</a:t>
            </a:r>
            <a:r>
              <a:rPr lang="en-US" altLang="zh-TW" dirty="0" err="1" smtClean="0"/>
              <a:t>ol</a:t>
            </a:r>
            <a:r>
              <a:rPr lang="en-US" altLang="zh-TW" dirty="0" smtClean="0"/>
              <a:t> style=“3”)</a:t>
            </a:r>
          </a:p>
          <a:p>
            <a:r>
              <a:rPr lang="en-US" altLang="zh-TW" dirty="0" smtClean="0"/>
              <a:t>Value:</a:t>
            </a:r>
            <a:r>
              <a:rPr lang="zh-TW" altLang="en-US" dirty="0" smtClean="0"/>
              <a:t>定義項目編號</a:t>
            </a:r>
            <a:r>
              <a:rPr lang="en-US" altLang="zh-TW" dirty="0" smtClean="0"/>
              <a:t>(EX:&lt;li value=“5”)</a:t>
            </a:r>
          </a:p>
          <a:p>
            <a:r>
              <a:rPr lang="en-US" altLang="zh-TW" dirty="0" smtClean="0"/>
              <a:t>Reversed:</a:t>
            </a:r>
            <a:r>
              <a:rPr lang="zh-TW" altLang="en-US" dirty="0" smtClean="0"/>
              <a:t>顯示編號為遞減方式</a:t>
            </a:r>
            <a:r>
              <a:rPr lang="en-US" altLang="zh-TW" dirty="0" smtClean="0"/>
              <a:t>(EX:&lt;</a:t>
            </a:r>
            <a:r>
              <a:rPr lang="en-US" altLang="zh-TW" dirty="0" err="1" smtClean="0"/>
              <a:t>ol</a:t>
            </a:r>
            <a:r>
              <a:rPr lang="en-US" altLang="zh-TW" dirty="0" smtClean="0"/>
              <a:t> reserved=“reserved”&gt;</a:t>
            </a:r>
          </a:p>
          <a:p>
            <a:r>
              <a:rPr lang="en-US" altLang="zh-TW" dirty="0" smtClean="0"/>
              <a:t>Type:</a:t>
            </a:r>
            <a:r>
              <a:rPr lang="zh-TW" altLang="en-US" dirty="0" smtClean="0"/>
              <a:t>定義編號樣式 </a:t>
            </a:r>
            <a:r>
              <a:rPr lang="en-US" altLang="zh-TW" dirty="0" smtClean="0"/>
              <a:t>(EX:&lt;</a:t>
            </a:r>
            <a:r>
              <a:rPr lang="en-US" altLang="zh-TW" dirty="0" err="1" smtClean="0"/>
              <a:t>ol</a:t>
            </a:r>
            <a:r>
              <a:rPr lang="en-US" altLang="zh-TW" dirty="0" smtClean="0"/>
              <a:t> style=“A”&gt;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3965"/>
              </p:ext>
            </p:extLst>
          </p:nvPr>
        </p:nvGraphicFramePr>
        <p:xfrm>
          <a:off x="1714499" y="2860831"/>
          <a:ext cx="6532686" cy="312604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20933">
                  <a:extLst>
                    <a:ext uri="{9D8B030D-6E8A-4147-A177-3AD203B41FA5}">
                      <a16:colId xmlns:a16="http://schemas.microsoft.com/office/drawing/2014/main" val="2031055983"/>
                    </a:ext>
                  </a:extLst>
                </a:gridCol>
                <a:gridCol w="5311753">
                  <a:extLst>
                    <a:ext uri="{9D8B030D-6E8A-4147-A177-3AD203B41FA5}">
                      <a16:colId xmlns:a16="http://schemas.microsoft.com/office/drawing/2014/main" val="3465359069"/>
                    </a:ext>
                  </a:extLst>
                </a:gridCol>
              </a:tblGrid>
              <a:tr h="3298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9348075"/>
                  </a:ext>
                </a:extLst>
              </a:tr>
              <a:tr h="558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type="1"</a:t>
                      </a: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84136269"/>
                  </a:ext>
                </a:extLst>
              </a:tr>
              <a:tr h="558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type="A"</a:t>
                      </a: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32917254"/>
                  </a:ext>
                </a:extLst>
              </a:tr>
              <a:tr h="558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type="a"</a:t>
                      </a: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066548529"/>
                  </a:ext>
                </a:extLst>
              </a:tr>
              <a:tr h="558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type="I"</a:t>
                      </a: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202510163"/>
                  </a:ext>
                </a:extLst>
              </a:tr>
              <a:tr h="558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type="i"</a:t>
                      </a: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19474237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10003" y="6386572"/>
            <a:ext cx="8423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更多的設定資訊請參考</a:t>
            </a:r>
            <a:r>
              <a:rPr lang="en-US" altLang="zh-TW" dirty="0" smtClean="0"/>
              <a:t>W3Cschool</a:t>
            </a:r>
            <a:r>
              <a:rPr lang="zh-TW" altLang="en-US" dirty="0" smtClean="0"/>
              <a:t>：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www.w3schools.com/html/html_lists.asp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7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ol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數字</a:t>
            </a:r>
            <a:r>
              <a:rPr lang="zh-TW" altLang="en-US" dirty="0"/>
              <a:t>清單的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968" y="1075268"/>
            <a:ext cx="3402258" cy="5242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800" y="909979"/>
            <a:ext cx="4423713" cy="55727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38251" y="6488668"/>
            <a:ext cx="245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sample_listitem_ol.html</a:t>
            </a:r>
          </a:p>
        </p:txBody>
      </p:sp>
    </p:spTree>
    <p:extLst>
      <p:ext uri="{BB962C8B-B14F-4D97-AF65-F5344CB8AC3E}">
        <p14:creationId xmlns:p14="http://schemas.microsoft.com/office/powerpoint/2010/main" val="10347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項目清單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956" y="1180367"/>
            <a:ext cx="11350867" cy="427672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588" y="2163274"/>
            <a:ext cx="3105150" cy="21621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93" y="2046775"/>
            <a:ext cx="5191125" cy="2676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68363" y="2793482"/>
            <a:ext cx="4462099" cy="1646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738251" y="6488668"/>
            <a:ext cx="245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sample_listitem</a:t>
            </a:r>
            <a:r>
              <a:rPr lang="zh-TW" altLang="en-US" dirty="0" smtClean="0"/>
              <a:t>_</a:t>
            </a:r>
            <a:r>
              <a:rPr lang="en-US" altLang="zh-TW" dirty="0" smtClean="0"/>
              <a:t>u</a:t>
            </a:r>
            <a:r>
              <a:rPr lang="zh-TW" altLang="en-US" dirty="0" smtClean="0"/>
              <a:t>l</a:t>
            </a:r>
            <a:r>
              <a:rPr lang="zh-TW" altLang="en-US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5054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項目清單的屬性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192209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項目</a:t>
            </a:r>
            <a:r>
              <a:rPr lang="zh-TW" altLang="en-US" dirty="0"/>
              <a:t>清單的</a:t>
            </a:r>
            <a:r>
              <a:rPr lang="zh-TW" altLang="en-US" dirty="0" smtClean="0"/>
              <a:t>樣式，</a:t>
            </a:r>
            <a:r>
              <a:rPr lang="zh-TW" altLang="en-US" dirty="0"/>
              <a:t>是</a:t>
            </a:r>
            <a:r>
              <a:rPr lang="zh-TW" altLang="en-US" dirty="0" smtClean="0"/>
              <a:t>在標籤當中的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屬性當中進行設定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97672"/>
              </p:ext>
            </p:extLst>
          </p:nvPr>
        </p:nvGraphicFramePr>
        <p:xfrm>
          <a:off x="1644374" y="1864350"/>
          <a:ext cx="6532686" cy="246275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20933">
                  <a:extLst>
                    <a:ext uri="{9D8B030D-6E8A-4147-A177-3AD203B41FA5}">
                      <a16:colId xmlns:a16="http://schemas.microsoft.com/office/drawing/2014/main" val="2031055983"/>
                    </a:ext>
                  </a:extLst>
                </a:gridCol>
                <a:gridCol w="5311753">
                  <a:extLst>
                    <a:ext uri="{9D8B030D-6E8A-4147-A177-3AD203B41FA5}">
                      <a16:colId xmlns:a16="http://schemas.microsoft.com/office/drawing/2014/main" val="3465359069"/>
                    </a:ext>
                  </a:extLst>
                </a:gridCol>
              </a:tblGrid>
              <a:tr h="34309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9348075"/>
                  </a:ext>
                </a:extLst>
              </a:tr>
              <a:tr h="51662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disc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list item marker to a bullet (default)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4136269"/>
                  </a:ext>
                </a:extLst>
              </a:tr>
              <a:tr h="51662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circle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list item marker to a circle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32917254"/>
                  </a:ext>
                </a:extLst>
              </a:tr>
              <a:tr h="51662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square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list item marker to a square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66548529"/>
                  </a:ext>
                </a:extLst>
              </a:tr>
              <a:tr h="51662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not be marked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0251016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10003" y="6386572"/>
            <a:ext cx="8423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更多的設定資訊請參考</a:t>
            </a:r>
            <a:r>
              <a:rPr lang="en-US" altLang="zh-TW" dirty="0" smtClean="0"/>
              <a:t>W3Cschool</a:t>
            </a:r>
            <a:r>
              <a:rPr lang="zh-TW" altLang="en-US" dirty="0" smtClean="0"/>
              <a:t>：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www.w3schools.com/html/html_lists.asp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2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PUST2018">
  <a:themeElements>
    <a:clrScheme name="自訂 3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2018" id="{DACF1773-8118-4854-AEDC-CF3D8425DA3E}" vid="{F7FD2C05-E337-4648-A8C0-9184D190979F}"/>
    </a:ext>
  </a:extLst>
</a:theme>
</file>

<file path=ppt/theme/theme2.xml><?xml version="1.0" encoding="utf-8"?>
<a:theme xmlns:a="http://schemas.openxmlformats.org/drawingml/2006/main" name="NPUST_2018">
  <a:themeElements>
    <a:clrScheme name="自訂 5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" id="{65799B6B-FE42-4BC5-A816-FFBEFC74E52F}" vid="{6F9562A9-8340-4810-A4E5-2347D3B7C2F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NPUST2018</Template>
  <TotalTime>422</TotalTime>
  <Words>824</Words>
  <Application>Microsoft Office PowerPoint</Application>
  <PresentationFormat>寬螢幕</PresentationFormat>
  <Paragraphs>138</Paragraphs>
  <Slides>16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Arial</vt:lpstr>
      <vt:lpstr>Arial Black</vt:lpstr>
      <vt:lpstr>Calibri</vt:lpstr>
      <vt:lpstr>Wingdings</vt:lpstr>
      <vt:lpstr>NPUST2018</vt:lpstr>
      <vt:lpstr>NPUST_2018</vt:lpstr>
      <vt:lpstr>項目清單</vt:lpstr>
      <vt:lpstr>項目符號</vt:lpstr>
      <vt:lpstr>清單</vt:lpstr>
      <vt:lpstr>清單</vt:lpstr>
      <vt:lpstr>&lt;ol&gt;數字清單</vt:lpstr>
      <vt:lpstr>&lt;ol&gt;數字清單的屬性</vt:lpstr>
      <vt:lpstr>&lt;ol&gt;數字清單的屬性</vt:lpstr>
      <vt:lpstr>&lt;ul&gt;項目清單</vt:lpstr>
      <vt:lpstr>&lt;ul&gt;項目清單的屬性</vt:lpstr>
      <vt:lpstr>&lt;ul&gt;項目清單的屬性</vt:lpstr>
      <vt:lpstr>巢式清單</vt:lpstr>
      <vt:lpstr>&lt;dl&gt;、&lt;dt&gt;、&lt;dd&gt;定義清單</vt:lpstr>
      <vt:lpstr>練習1 list items</vt:lpstr>
      <vt:lpstr>練習1 list items 結果畫面</vt:lpstr>
      <vt:lpstr>練習3 W3School練習</vt:lpstr>
      <vt:lpstr>練習4 Codecademy練習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項目清單</dc:title>
  <dc:creator>Jo Lin(林湘筠)</dc:creator>
  <cp:lastModifiedBy>Jo Lin(林湘筠)</cp:lastModifiedBy>
  <cp:revision>27</cp:revision>
  <dcterms:created xsi:type="dcterms:W3CDTF">2018-09-12T01:59:25Z</dcterms:created>
  <dcterms:modified xsi:type="dcterms:W3CDTF">2018-09-20T07:11:28Z</dcterms:modified>
</cp:coreProperties>
</file>