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  <p:sldMasterId id="2147483765" r:id="rId2"/>
    <p:sldMasterId id="2147483785" r:id="rId3"/>
  </p:sldMasterIdLst>
  <p:notesMasterIdLst>
    <p:notesMasterId r:id="rId33"/>
  </p:notesMasterIdLst>
  <p:sldIdLst>
    <p:sldId id="256" r:id="rId4"/>
    <p:sldId id="257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98" r:id="rId16"/>
    <p:sldId id="299" r:id="rId17"/>
    <p:sldId id="273" r:id="rId18"/>
    <p:sldId id="274" r:id="rId19"/>
    <p:sldId id="275" r:id="rId20"/>
    <p:sldId id="276" r:id="rId21"/>
    <p:sldId id="277" r:id="rId22"/>
    <p:sldId id="295" r:id="rId23"/>
    <p:sldId id="297" r:id="rId24"/>
    <p:sldId id="300" r:id="rId25"/>
    <p:sldId id="302" r:id="rId26"/>
    <p:sldId id="288" r:id="rId27"/>
    <p:sldId id="289" r:id="rId28"/>
    <p:sldId id="290" r:id="rId29"/>
    <p:sldId id="303" r:id="rId30"/>
    <p:sldId id="280" r:id="rId31"/>
    <p:sldId id="30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435F3CE-DB03-4B2A-9832-BC271F58E760}">
          <p14:sldIdLst>
            <p14:sldId id="256"/>
            <p14:sldId id="257"/>
            <p14:sldId id="260"/>
            <p14:sldId id="261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98"/>
            <p14:sldId id="299"/>
            <p14:sldId id="273"/>
            <p14:sldId id="274"/>
            <p14:sldId id="275"/>
            <p14:sldId id="276"/>
            <p14:sldId id="277"/>
            <p14:sldId id="295"/>
            <p14:sldId id="297"/>
            <p14:sldId id="300"/>
            <p14:sldId id="302"/>
            <p14:sldId id="288"/>
            <p14:sldId id="289"/>
            <p14:sldId id="290"/>
            <p14:sldId id="303"/>
            <p14:sldId id="280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ABD07-6B08-4E04-B62A-0F95CC27E2DB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CEE00-CF55-485F-B30E-C8687B804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57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05A9-B499-4E5B-8BFF-1B523649516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65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createtable_step1.html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05A9-B499-4E5B-8BFF-1B523649516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05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createtable_step2.html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05A9-B499-4E5B-8BFF-1B523649516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34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createtable_step3.html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05A9-B499-4E5B-8BFF-1B523649516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23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createtable_step4.html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05A9-B499-4E5B-8BFF-1B523649516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342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createtable_step5.html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05A9-B499-4E5B-8BFF-1B523649516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372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HW5-1_CreateTable_ans.html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05A9-B499-4E5B-8BFF-1B523649516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06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table_colspan.html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B05A9-B499-4E5B-8BFF-1B523649516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4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 cap="none" baseline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E57F2FA-21B9-4C84-8739-159495A97844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54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7350-6081-4C7D-8582-87248F6BEA23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31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6475-1BB4-4BBB-9DA4-81F38AB5AB7E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087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B8CA-3693-441F-957E-6AFBC03F1B52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903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D7B6-3AB1-4FB8-BF8F-AF28F66AA9DE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200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5E6-C0C9-4AAC-833F-38F16014AC65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79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4217-F60D-4425-BE25-A33C998B7E66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50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5DC3-3E05-478B-8067-021B598E7240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181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AD71-B854-4FCA-897A-3F49C48365B7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078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3E8-BD6F-4DF3-87B3-04CBBCA3D093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9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39A-3200-41DF-81C2-6CB15237BFCB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9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E3E-1D7C-40E5-88AB-3FC279F47D54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56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 cap="none" baseline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E57F2FA-21B9-4C84-8739-159495A97844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264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E3E-1D7C-40E5-88AB-3FC279F47D54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57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440752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080000" cy="900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70000"/>
            <a:ext cx="10131425" cy="4521201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953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內容_雙欄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"/>
            <a:ext cx="12188825" cy="68562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87" y="1197062"/>
            <a:ext cx="5105399" cy="4521201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5867401" y="1197062"/>
            <a:ext cx="5105399" cy="4521201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080000" cy="900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14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918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65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5"/>
            <a:ext cx="1600200" cy="377825"/>
          </a:xfrm>
        </p:spPr>
        <p:txBody>
          <a:bodyPr/>
          <a:lstStyle/>
          <a:p>
            <a:fld id="{3457E56C-4C92-4A51-8406-B6B068C835E3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3" y="6248398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7" y="6248399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0" y="1954213"/>
            <a:ext cx="10207625" cy="39179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98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228599"/>
            <a:ext cx="10080000" cy="900000"/>
          </a:xfrm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r>
              <a:rPr lang="en-US" altLang="zh-TW" dirty="0" smtClean="0"/>
              <a:t>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29"/>
            <a:ext cx="1600200" cy="377825"/>
          </a:xfrm>
        </p:spPr>
        <p:txBody>
          <a:bodyPr/>
          <a:lstStyle/>
          <a:p>
            <a:fld id="{1FF657A7-F8FD-44F5-86FC-E1EA127F88BC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29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4" y="6327774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23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F197-AA70-41CF-B81B-9BAE378C7E50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32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462D-E891-4A17-A4A6-EF17A05BE01E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38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ADC-BCAE-4A6D-9541-EA951A3B1066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3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4946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10131425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950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7350-6081-4C7D-8582-87248F6BEA23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79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6475-1BB4-4BBB-9DA4-81F38AB5AB7E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6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B8CA-3693-441F-957E-6AFBC03F1B52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7415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D7B6-3AB1-4FB8-BF8F-AF28F66AA9DE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7978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5E6-C0C9-4AAC-833F-38F16014AC65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8082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4217-F60D-4425-BE25-A33C998B7E66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8309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5DC3-3E05-478B-8067-021B598E7240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115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AD71-B854-4FCA-897A-3F49C48365B7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3615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3E8-BD6F-4DF3-87B3-04CBBCA3D093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692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39A-3200-41DF-81C2-6CB15237BFCB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030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4946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33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 cap="none" baseline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E57F2FA-21B9-4C84-8739-159495A97844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67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E3E-1D7C-40E5-88AB-3FC279F47D54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03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12" y="377615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10131425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62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35" y="414627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27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5"/>
            <a:ext cx="1600200" cy="377825"/>
          </a:xfrm>
        </p:spPr>
        <p:txBody>
          <a:bodyPr/>
          <a:lstStyle/>
          <a:p>
            <a:fld id="{3457E56C-4C92-4A51-8406-B6B068C835E3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3" y="6248398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7" y="6248399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0" y="1954213"/>
            <a:ext cx="10207625" cy="39179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19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29"/>
            <a:ext cx="1600200" cy="377825"/>
          </a:xfrm>
        </p:spPr>
        <p:txBody>
          <a:bodyPr/>
          <a:lstStyle/>
          <a:p>
            <a:fld id="{1FF657A7-F8FD-44F5-86FC-E1EA127F88BC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29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4" y="6327774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44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F197-AA70-41CF-B81B-9BAE378C7E50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84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462D-E891-4A17-A4A6-EF17A05BE01E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322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ADC-BCAE-4A6D-9541-EA951A3B1066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96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7350-6081-4C7D-8582-87248F6BEA23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671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5"/>
            <a:ext cx="1600200" cy="377825"/>
          </a:xfrm>
        </p:spPr>
        <p:txBody>
          <a:bodyPr/>
          <a:lstStyle/>
          <a:p>
            <a:fld id="{3457E56C-4C92-4A51-8406-B6B068C835E3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3" y="6248398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7" y="6248399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0" y="1954213"/>
            <a:ext cx="10207625" cy="39179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35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6475-1BB4-4BBB-9DA4-81F38AB5AB7E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062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B8CA-3693-441F-957E-6AFBC03F1B52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9392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D7B6-3AB1-4FB8-BF8F-AF28F66AA9DE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8245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5E6-C0C9-4AAC-833F-38F16014AC65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6190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4217-F60D-4425-BE25-A33C998B7E66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4661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5DC3-3E05-478B-8067-021B598E7240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5139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AD71-B854-4FCA-897A-3F49C48365B7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9302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3E8-BD6F-4DF3-87B3-04CBBCA3D093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690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39A-3200-41DF-81C2-6CB15237BFCB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8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29"/>
            <a:ext cx="1600200" cy="377825"/>
          </a:xfrm>
        </p:spPr>
        <p:txBody>
          <a:bodyPr/>
          <a:lstStyle/>
          <a:p>
            <a:fld id="{1FF657A7-F8FD-44F5-86FC-E1EA127F88BC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29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4" y="6327774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739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F197-AA70-41CF-B81B-9BAE378C7E50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68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462D-E891-4A17-A4A6-EF17A05BE01E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933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ADC-BCAE-4A6D-9541-EA951A3B1066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78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81175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579D56-0B4C-4B9B-843A-92A7DA1C3562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" y="6248400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086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64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81175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579D56-0B4C-4B9B-843A-92A7DA1C3562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" y="6248400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70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805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81175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579D56-0B4C-4B9B-843A-92A7DA1C3562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" y="6248400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521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pokemon.wikia.com/wiki/Category:Generation_I_Pok%C3%A9mon" TargetMode="Externa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表格元素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Step3 </a:t>
            </a:r>
            <a:r>
              <a:rPr lang="zh-TW" altLang="en-US" dirty="0" smtClean="0"/>
              <a:t>定義表格內容元素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3863"/>
          <a:stretch/>
        </p:blipFill>
        <p:spPr>
          <a:xfrm>
            <a:off x="1034143" y="1273414"/>
            <a:ext cx="3915227" cy="416602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F2C-E680-4D5A-9CA4-C4A2F295C60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131" y="1049424"/>
            <a:ext cx="4201619" cy="5064578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5292319" y="2848741"/>
            <a:ext cx="1270000" cy="7329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Tab </a:t>
            </a:r>
            <a:r>
              <a:rPr lang="zh-TW" altLang="en-US" b="1" dirty="0">
                <a:solidFill>
                  <a:schemeClr val="bg1"/>
                </a:solidFill>
              </a:rPr>
              <a:t>鍵</a:t>
            </a:r>
          </a:p>
        </p:txBody>
      </p:sp>
      <p:sp>
        <p:nvSpPr>
          <p:cNvPr id="7" name="矩形 6"/>
          <p:cNvSpPr/>
          <p:nvPr/>
        </p:nvSpPr>
        <p:spPr>
          <a:xfrm>
            <a:off x="9521461" y="6492111"/>
            <a:ext cx="267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sample_ctable</a:t>
            </a:r>
            <a:r>
              <a:rPr lang="zh-TW" altLang="en-US" dirty="0" smtClean="0"/>
              <a:t>_step</a:t>
            </a:r>
            <a:r>
              <a:rPr lang="en-US" altLang="zh-TW" dirty="0" smtClean="0"/>
              <a:t>3</a:t>
            </a:r>
            <a:r>
              <a:rPr lang="zh-TW" altLang="en-US" dirty="0" smtClean="0"/>
              <a:t>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1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將所要建立的內容填入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Tr</a:t>
            </a:r>
            <a:r>
              <a:rPr lang="en-US" altLang="zh-TW" dirty="0" smtClean="0"/>
              <a:t> </a:t>
            </a:r>
            <a:r>
              <a:rPr lang="zh-TW" altLang="en-US" dirty="0" smtClean="0"/>
              <a:t>：新增一列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Td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zh-TW" altLang="en-US" dirty="0" smtClean="0"/>
              <a:t>新增一欄</a:t>
            </a:r>
            <a:endParaRPr lang="en-US" altLang="zh-TW" dirty="0" smtClean="0"/>
          </a:p>
          <a:p>
            <a:r>
              <a:rPr lang="zh-TW" altLang="en-US" dirty="0" smtClean="0"/>
              <a:t>所有之前學過的標籤，都可包在表格當中</a:t>
            </a:r>
            <a:endParaRPr lang="en-US" altLang="zh-TW" dirty="0" smtClean="0"/>
          </a:p>
          <a:p>
            <a:r>
              <a:rPr lang="zh-TW" altLang="en-US" dirty="0" smtClean="0"/>
              <a:t>請注意編輯時要養成</a:t>
            </a:r>
            <a:r>
              <a:rPr lang="zh-TW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縮排</a:t>
            </a:r>
            <a:r>
              <a:rPr lang="zh-TW" altLang="en-US" dirty="0" smtClean="0"/>
              <a:t>的習慣，有助於事後的</a:t>
            </a:r>
            <a:r>
              <a:rPr lang="zh-TW" altLang="en-US" dirty="0"/>
              <a:t>檢查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Step4 </a:t>
            </a:r>
            <a:r>
              <a:rPr lang="zh-TW" altLang="en-US" dirty="0" smtClean="0"/>
              <a:t>填入內容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F2C-E680-4D5A-9CA4-C4A2F295C60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64" y="930334"/>
            <a:ext cx="4514850" cy="561810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521461" y="6492111"/>
            <a:ext cx="267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sample_ctable</a:t>
            </a:r>
            <a:r>
              <a:rPr lang="zh-TW" altLang="en-US" dirty="0" smtClean="0"/>
              <a:t>_step</a:t>
            </a:r>
            <a:r>
              <a:rPr lang="en-US" altLang="zh-TW" dirty="0" smtClean="0"/>
              <a:t>4</a:t>
            </a:r>
            <a:r>
              <a:rPr lang="zh-TW" altLang="en-US" dirty="0" smtClean="0"/>
              <a:t>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09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處理合併、添加內</a:t>
            </a:r>
            <a:r>
              <a:rPr lang="zh-TW" altLang="en-US" dirty="0"/>
              <a:t>容</a:t>
            </a:r>
            <a:r>
              <a:rPr lang="zh-TW" altLang="en-US" dirty="0" smtClean="0"/>
              <a:t>樣式、定義屬性的設定</a:t>
            </a:r>
            <a:endParaRPr lang="en-US" altLang="zh-TW" dirty="0" smtClean="0"/>
          </a:p>
          <a:p>
            <a:r>
              <a:rPr lang="zh-TW" altLang="en-US" dirty="0" smtClean="0"/>
              <a:t>這邊的步驟定義，為參考用，可視實際需要做調整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Step5 </a:t>
            </a:r>
            <a:r>
              <a:rPr lang="zh-TW" altLang="en-US" dirty="0" smtClean="0"/>
              <a:t>定義表格樣式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F2C-E680-4D5A-9CA4-C4A2F295C60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142547"/>
            <a:ext cx="4400550" cy="4819650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918030" y="2917396"/>
            <a:ext cx="3820885" cy="3244371"/>
            <a:chOff x="918030" y="2917396"/>
            <a:chExt cx="3820885" cy="324437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9691" y="3163246"/>
              <a:ext cx="3219224" cy="2998521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918030" y="2917396"/>
              <a:ext cx="1107996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最終畫面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9521461" y="6492111"/>
            <a:ext cx="267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sample_ctable</a:t>
            </a:r>
            <a:r>
              <a:rPr lang="zh-TW" altLang="en-US" dirty="0" smtClean="0"/>
              <a:t>_step</a:t>
            </a:r>
            <a:r>
              <a:rPr lang="en-US" altLang="zh-TW" dirty="0" smtClean="0"/>
              <a:t>5</a:t>
            </a:r>
            <a:r>
              <a:rPr lang="zh-TW" altLang="en-US" dirty="0" smtClean="0"/>
              <a:t>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70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8887" y="1197062"/>
            <a:ext cx="10813142" cy="4521201"/>
          </a:xfrm>
        </p:spPr>
        <p:txBody>
          <a:bodyPr/>
          <a:lstStyle/>
          <a:p>
            <a:r>
              <a:rPr lang="zh-TW" altLang="en-US" dirty="0" smtClean="0"/>
              <a:t>若使用有支援</a:t>
            </a:r>
            <a:r>
              <a:rPr lang="en-US" altLang="zh-TW" dirty="0" smtClean="0"/>
              <a:t>Emmet</a:t>
            </a:r>
            <a:r>
              <a:rPr lang="zh-TW" altLang="en-US" dirty="0" smtClean="0"/>
              <a:t>外掛的軟體，建議善用</a:t>
            </a:r>
            <a:r>
              <a:rPr lang="en-US" altLang="zh-TW" dirty="0" err="1" smtClean="0"/>
              <a:t>emmet</a:t>
            </a:r>
            <a:r>
              <a:rPr lang="zh-TW" altLang="en-US" dirty="0" smtClean="0"/>
              <a:t>，以減少開發時間</a:t>
            </a:r>
            <a:endParaRPr lang="en-US" altLang="zh-TW" dirty="0" smtClean="0"/>
          </a:p>
          <a:p>
            <a:r>
              <a:rPr lang="zh-TW" altLang="en-US" dirty="0" smtClean="0"/>
              <a:t>這邊的範例，使採用</a:t>
            </a:r>
            <a:r>
              <a:rPr lang="en-US" altLang="zh-TW" dirty="0" smtClean="0"/>
              <a:t>VS Code  </a:t>
            </a:r>
            <a:r>
              <a:rPr lang="zh-TW" altLang="en-US" dirty="0" smtClean="0"/>
              <a:t>的 功能示範，如何快速鍵利表格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之後，會出現支援的樣式，可視需求選取，就會自動產生完整表格架構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表格密技補充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74" y="3281782"/>
            <a:ext cx="3960566" cy="204485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598" y="2705564"/>
            <a:ext cx="3820611" cy="3653961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5030228" y="4121064"/>
            <a:ext cx="837173" cy="4114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表格設定 </a:t>
            </a:r>
            <a:r>
              <a:rPr lang="en-US" altLang="zh-TW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– </a:t>
            </a:r>
            <a:r>
              <a:rPr lang="zh-TW" altLang="en-US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框</a:t>
            </a:r>
            <a:r>
              <a:rPr lang="zh-TW" altLang="en-US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270000"/>
            <a:ext cx="4500153" cy="4521201"/>
          </a:xfrm>
        </p:spPr>
        <p:txBody>
          <a:bodyPr/>
          <a:lstStyle/>
          <a:p>
            <a:r>
              <a:rPr lang="zh-TW" altLang="en-US" dirty="0" smtClean="0"/>
              <a:t>前面的範例，我們多採用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來定義樣式</a:t>
            </a:r>
            <a:endParaRPr lang="en-US" altLang="zh-TW" dirty="0" smtClean="0"/>
          </a:p>
          <a:p>
            <a:r>
              <a:rPr lang="zh-TW" altLang="en-US" dirty="0" smtClean="0"/>
              <a:t>如果我們</a:t>
            </a:r>
            <a:r>
              <a:rPr lang="zh-TW" altLang="en-US" dirty="0"/>
              <a:t>只</a:t>
            </a:r>
            <a:r>
              <a:rPr lang="zh-TW" altLang="en-US" dirty="0" smtClean="0"/>
              <a:t>套用前面表格的標籤，那出來的表格就會長這樣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9" y="2914332"/>
            <a:ext cx="3067050" cy="2695575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5982789" y="1269999"/>
            <a:ext cx="4500153" cy="45212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因此我們為了讓表格能顯示框線，我們在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標籤裡加上屬性 </a:t>
            </a:r>
            <a:r>
              <a:rPr lang="en-US" altLang="zh-TW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border=‘1’</a:t>
            </a:r>
            <a:r>
              <a:rPr lang="zh-TW" altLang="en-US" dirty="0" smtClean="0"/>
              <a:t>，這樣就可以正常顯示表格了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393" y="2804794"/>
            <a:ext cx="27908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基本表格製作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80887" y="1182913"/>
            <a:ext cx="4762499" cy="5087257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請製作出 如圖的表格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表格第一行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表頭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與第一列設定如下</a:t>
            </a:r>
            <a:endParaRPr lang="en-US" altLang="zh-TW" dirty="0" smtClean="0"/>
          </a:p>
          <a:p>
            <a:pPr marL="857250" lvl="1" indent="-457200"/>
            <a:r>
              <a:rPr lang="zh-TW" altLang="en-US" dirty="0" smtClean="0"/>
              <a:t>字型</a:t>
            </a:r>
            <a:r>
              <a:rPr lang="en-US" altLang="zh-TW" dirty="0" smtClean="0"/>
              <a:t>:</a:t>
            </a:r>
            <a:r>
              <a:rPr lang="en-US" altLang="zh-TW" b="1" dirty="0" smtClean="0">
                <a:latin typeface="Centaur" panose="020305040502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Arial</a:t>
            </a:r>
            <a:r>
              <a:rPr lang="zh-TW" altLang="en-US" b="1" dirty="0" smtClean="0">
                <a:latin typeface="Centaur" panose="020305040502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，</a:t>
            </a:r>
            <a:r>
              <a:rPr lang="zh-TW" altLang="en-US" dirty="0" smtClean="0"/>
              <a:t>字體大小</a:t>
            </a:r>
            <a:r>
              <a:rPr lang="en-US" altLang="zh-TW" dirty="0" smtClean="0"/>
              <a:t>:36px</a:t>
            </a:r>
          </a:p>
          <a:p>
            <a:pPr marL="857250" lvl="1" indent="-457200"/>
            <a:r>
              <a:rPr lang="zh-TW" altLang="en-US" dirty="0" smtClean="0"/>
              <a:t>字體加粗，並設定如圖的顏色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表格內容</a:t>
            </a:r>
            <a:endParaRPr lang="en-US" altLang="zh-TW" dirty="0" smtClean="0"/>
          </a:p>
          <a:p>
            <a:pPr marL="857250" lvl="1" indent="-457200"/>
            <a:r>
              <a:rPr lang="zh-TW" altLang="en-US" dirty="0" smtClean="0"/>
              <a:t>字型</a:t>
            </a:r>
            <a:r>
              <a:rPr lang="en-US" altLang="zh-TW" dirty="0" smtClean="0"/>
              <a:t>:Centaur</a:t>
            </a:r>
            <a:r>
              <a:rPr lang="zh-TW" altLang="en-US" dirty="0" smtClean="0"/>
              <a:t>，</a:t>
            </a:r>
            <a:r>
              <a:rPr lang="zh-TW" altLang="en-US" dirty="0"/>
              <a:t>字體大小</a:t>
            </a:r>
            <a:r>
              <a:rPr lang="en-US" altLang="zh-TW" dirty="0"/>
              <a:t>: </a:t>
            </a:r>
            <a:r>
              <a:rPr lang="en-US" altLang="zh-TW" dirty="0" smtClean="0"/>
              <a:t>24px</a:t>
            </a:r>
          </a:p>
          <a:p>
            <a:pPr marL="857250" lvl="1" indent="-457200"/>
            <a:r>
              <a:rPr lang="zh-TW" altLang="en-US" dirty="0"/>
              <a:t>字體加粗，並設定如圖的</a:t>
            </a:r>
            <a:r>
              <a:rPr lang="zh-TW" altLang="en-US" dirty="0" smtClean="0"/>
              <a:t>顏色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表格註腳</a:t>
            </a:r>
            <a:endParaRPr lang="en-US" altLang="zh-TW" dirty="0" smtClean="0"/>
          </a:p>
          <a:p>
            <a:pPr marL="857250" lvl="1" indent="-457200"/>
            <a:r>
              <a:rPr lang="zh-TW" altLang="en-US" dirty="0"/>
              <a:t>字型</a:t>
            </a:r>
            <a:r>
              <a:rPr lang="en-US" altLang="zh-TW" dirty="0"/>
              <a:t>:Centaur</a:t>
            </a:r>
            <a:r>
              <a:rPr lang="zh-TW" altLang="en-US" dirty="0"/>
              <a:t>，字體大小</a:t>
            </a:r>
            <a:r>
              <a:rPr lang="en-US" altLang="zh-TW" dirty="0"/>
              <a:t>: </a:t>
            </a:r>
            <a:r>
              <a:rPr lang="en-US" altLang="zh-TW" dirty="0" smtClean="0"/>
              <a:t>12px</a:t>
            </a:r>
            <a:endParaRPr lang="en-US" altLang="zh-TW" dirty="0"/>
          </a:p>
          <a:p>
            <a:pPr marL="857250" lvl="1" indent="-457200"/>
            <a:r>
              <a:rPr lang="zh-TW" altLang="en-US" dirty="0" smtClean="0"/>
              <a:t>斜體，</a:t>
            </a:r>
            <a:r>
              <a:rPr lang="zh-TW" altLang="en-US" dirty="0"/>
              <a:t>並設定如圖的</a:t>
            </a:r>
            <a:r>
              <a:rPr lang="zh-TW" altLang="en-US" dirty="0" smtClean="0"/>
              <a:t>顏色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表頭的部分</a:t>
            </a:r>
            <a:r>
              <a:rPr lang="zh-TW" altLang="en-US" dirty="0"/>
              <a:t>設定</a:t>
            </a:r>
            <a:r>
              <a:rPr lang="zh-TW" altLang="en-US" dirty="0" smtClean="0"/>
              <a:t>如下 </a:t>
            </a:r>
            <a:endParaRPr lang="en-US" altLang="zh-TW" dirty="0" smtClean="0"/>
          </a:p>
          <a:p>
            <a:pPr lvl="1"/>
            <a:r>
              <a:rPr lang="zh-TW" altLang="en-US" dirty="0"/>
              <a:t>字</a:t>
            </a:r>
            <a:r>
              <a:rPr lang="zh-TW" altLang="en-US" dirty="0" smtClean="0"/>
              <a:t>型請用</a:t>
            </a:r>
            <a:r>
              <a:rPr lang="en-US" altLang="zh-TW" dirty="0" smtClean="0"/>
              <a:t>:</a:t>
            </a:r>
            <a:r>
              <a:rPr lang="zh-TW" altLang="en-US" dirty="0" smtClean="0"/>
              <a:t>微軟中黑體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字體加粗、置中、並加上底線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字體大小</a:t>
            </a:r>
            <a:r>
              <a:rPr lang="en-US" altLang="zh-TW" dirty="0" smtClean="0"/>
              <a:t>:36px</a:t>
            </a:r>
          </a:p>
          <a:p>
            <a:r>
              <a:rPr lang="zh-TW" altLang="en-US" dirty="0" smtClean="0"/>
              <a:t>備註</a:t>
            </a:r>
            <a:r>
              <a:rPr lang="en-US" altLang="zh-TW" dirty="0" smtClean="0"/>
              <a:t>:</a:t>
            </a:r>
            <a:r>
              <a:rPr lang="zh-TW" altLang="en-US" dirty="0" smtClean="0"/>
              <a:t>若要設定框線大小，請用</a:t>
            </a:r>
            <a:r>
              <a:rPr lang="en-US" altLang="zh-TW" dirty="0"/>
              <a:t>&lt;table border=1px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進行設定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F2C-E680-4D5A-9CA4-C4A2F295C60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144" y="1587046"/>
            <a:ext cx="2665713" cy="38706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20039" y="6488668"/>
            <a:ext cx="2457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HW1</a:t>
            </a:r>
            <a:r>
              <a:rPr lang="zh-TW" altLang="en-US" dirty="0" smtClean="0"/>
              <a:t>_CreateTable.html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62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</a:t>
            </a:r>
            <a:r>
              <a:rPr lang="zh-TW" altLang="en-US" dirty="0" smtClean="0"/>
              <a:t>表格設定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表格元素的格式設定</a:t>
            </a:r>
            <a:r>
              <a:rPr lang="en-US" altLang="zh-TW" dirty="0" smtClean="0"/>
              <a:t>&lt;table&gt;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TW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idth:</a:t>
            </a:r>
            <a:r>
              <a:rPr lang="zh-TW" altLang="en-US" dirty="0" smtClean="0"/>
              <a:t>定義表格的寬度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像素或是比例</a:t>
            </a:r>
            <a:r>
              <a:rPr lang="en-US" altLang="zh-TW" dirty="0" smtClean="0"/>
              <a:t>) 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:width=20% or width=10px)</a:t>
            </a:r>
          </a:p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TW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lign:</a:t>
            </a:r>
            <a:r>
              <a:rPr lang="zh-TW" altLang="en-US" dirty="0" smtClean="0"/>
              <a:t>表格的對齊方式</a:t>
            </a:r>
            <a:endParaRPr lang="en-US" altLang="zh-TW" dirty="0" smtClean="0"/>
          </a:p>
          <a:p>
            <a:r>
              <a:rPr lang="en-US" altLang="zh-TW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TW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gcolor</a:t>
            </a:r>
            <a:r>
              <a:rPr lang="en-US" altLang="zh-TW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dirty="0" smtClean="0"/>
              <a:t>表格的背景顏色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border:</a:t>
            </a:r>
            <a:r>
              <a:rPr lang="zh-TW" altLang="en-US" dirty="0" smtClean="0"/>
              <a:t>定義框線大小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單位為</a:t>
            </a:r>
            <a:r>
              <a:rPr lang="en-US" altLang="zh-TW" dirty="0" err="1" smtClean="0"/>
              <a:t>px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cellpadding</a:t>
            </a:r>
            <a:r>
              <a:rPr lang="en-US" altLang="zh-TW" dirty="0" smtClean="0"/>
              <a:t>:</a:t>
            </a:r>
            <a:r>
              <a:rPr lang="zh-TW" altLang="en-US" dirty="0" smtClean="0"/>
              <a:t>表格內容與表格框線的距離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:</a:t>
            </a:r>
            <a:r>
              <a:rPr lang="zh-TW" altLang="en-US" dirty="0" smtClean="0"/>
              <a:t>像素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cellspacing</a:t>
            </a:r>
            <a:r>
              <a:rPr lang="en-US" altLang="zh-TW" dirty="0" smtClean="0"/>
              <a:t>:</a:t>
            </a:r>
            <a:r>
              <a:rPr lang="zh-TW" altLang="en-US" dirty="0" smtClean="0"/>
              <a:t>儲存格間的間距</a:t>
            </a:r>
            <a:r>
              <a:rPr lang="en-US" altLang="zh-TW" dirty="0" smtClean="0"/>
              <a:t>(</a:t>
            </a:r>
            <a:r>
              <a:rPr lang="zh-TW" altLang="en-US" dirty="0"/>
              <a:t>單位</a:t>
            </a:r>
            <a:r>
              <a:rPr lang="en-US" altLang="zh-TW" dirty="0"/>
              <a:t>:</a:t>
            </a:r>
            <a:r>
              <a:rPr lang="zh-TW" altLang="en-US" dirty="0"/>
              <a:t>像素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en-US" altLang="zh-TW" dirty="0" smtClean="0"/>
              <a:t>frame:</a:t>
            </a:r>
            <a:r>
              <a:rPr lang="zh-TW" altLang="en-US" dirty="0" smtClean="0"/>
              <a:t>表格外框線顯示方式</a:t>
            </a:r>
            <a:endParaRPr lang="en-US" altLang="zh-TW" dirty="0" smtClean="0"/>
          </a:p>
          <a:p>
            <a:r>
              <a:rPr lang="en-US" altLang="zh-TW" dirty="0" smtClean="0"/>
              <a:t>rule:</a:t>
            </a:r>
            <a:r>
              <a:rPr lang="zh-TW" altLang="en-US" dirty="0" smtClean="0"/>
              <a:t>內框線的顯示方式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F2C-E680-4D5A-9CA4-C4A2F295C60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&lt;td&gt;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元素</a:t>
            </a:r>
            <a:r>
              <a:rPr lang="zh-TW" altLang="en-US" dirty="0"/>
              <a:t>屬性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zh-TW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idth:</a:t>
            </a:r>
            <a:r>
              <a:rPr lang="zh-TW" altLang="en-US" dirty="0" smtClean="0"/>
              <a:t>定義寬度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height:</a:t>
            </a:r>
            <a:r>
              <a:rPr lang="zh-TW" altLang="en-US" dirty="0" smtClean="0"/>
              <a:t>定義欄位高度</a:t>
            </a:r>
            <a:endParaRPr lang="en-US" altLang="zh-TW" dirty="0" smtClean="0"/>
          </a:p>
          <a:p>
            <a:r>
              <a:rPr lang="en-US" altLang="zh-TW" dirty="0" smtClean="0"/>
              <a:t>align:</a:t>
            </a:r>
            <a:r>
              <a:rPr lang="zh-TW" altLang="en-US" dirty="0" smtClean="0"/>
              <a:t>定義表格內容的對齊的方式。</a:t>
            </a:r>
            <a:endParaRPr lang="en-US" altLang="zh-TW" dirty="0" smtClean="0"/>
          </a:p>
          <a:p>
            <a:r>
              <a:rPr lang="en-US" altLang="zh-TW" dirty="0" err="1" smtClean="0"/>
              <a:t>vlign</a:t>
            </a:r>
            <a:r>
              <a:rPr lang="en-US" altLang="zh-TW" dirty="0" smtClean="0"/>
              <a:t>:</a:t>
            </a:r>
            <a:r>
              <a:rPr lang="zh-TW" altLang="en-US" dirty="0" smtClean="0"/>
              <a:t>表格內容垂直對齊的方式。</a:t>
            </a:r>
            <a:endParaRPr lang="en-US" altLang="zh-TW" dirty="0" smtClean="0"/>
          </a:p>
          <a:p>
            <a:r>
              <a:rPr lang="en-US" altLang="zh-TW" dirty="0" err="1"/>
              <a:t>b</a:t>
            </a:r>
            <a:r>
              <a:rPr lang="en-US" altLang="zh-TW" dirty="0" err="1" smtClean="0"/>
              <a:t>gcolor</a:t>
            </a:r>
            <a:r>
              <a:rPr lang="en-US" altLang="zh-TW" dirty="0" smtClean="0"/>
              <a:t>:</a:t>
            </a:r>
            <a:r>
              <a:rPr lang="zh-TW" altLang="en-US" dirty="0" smtClean="0"/>
              <a:t>表格的背景顏色</a:t>
            </a:r>
            <a:endParaRPr lang="en-US" altLang="zh-TW" dirty="0" smtClean="0"/>
          </a:p>
          <a:p>
            <a:r>
              <a:rPr lang="en-US" altLang="zh-TW" dirty="0" smtClean="0"/>
              <a:t>background=“ </a:t>
            </a:r>
            <a:r>
              <a:rPr lang="zh-TW" altLang="en-US" dirty="0" smtClean="0"/>
              <a:t>圖片位址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定義表格欄為背景圖</a:t>
            </a:r>
            <a:endParaRPr lang="en-US" altLang="zh-TW" dirty="0" smtClean="0"/>
          </a:p>
          <a:p>
            <a:r>
              <a:rPr lang="en-US" altLang="zh-TW" dirty="0" smtClean="0"/>
              <a:t>char:</a:t>
            </a:r>
            <a:r>
              <a:rPr lang="zh-TW" altLang="en-US" dirty="0" smtClean="0"/>
              <a:t>指定儲存格要對齊的文字</a:t>
            </a:r>
            <a:endParaRPr lang="en-US" altLang="zh-TW" dirty="0" smtClean="0"/>
          </a:p>
          <a:p>
            <a:r>
              <a:rPr lang="en-US" altLang="zh-TW" dirty="0" err="1"/>
              <a:t>c</a:t>
            </a:r>
            <a:r>
              <a:rPr lang="en-US" altLang="zh-TW" dirty="0" err="1" smtClean="0"/>
              <a:t>haroff</a:t>
            </a:r>
            <a:r>
              <a:rPr lang="en-US" altLang="zh-TW" dirty="0" smtClean="0"/>
              <a:t>:</a:t>
            </a:r>
            <a:r>
              <a:rPr lang="zh-TW" altLang="en-US" dirty="0"/>
              <a:t>指定儲存格要對齊的</a:t>
            </a:r>
            <a:r>
              <a:rPr lang="zh-TW" altLang="en-US" dirty="0" smtClean="0"/>
              <a:t>文字是從左邊數來第幾</a:t>
            </a:r>
            <a:r>
              <a:rPr lang="zh-TW" altLang="en-US" dirty="0"/>
              <a:t>個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F2C-E680-4D5A-9CA4-C4A2F295C60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944516" y="5729927"/>
            <a:ext cx="6431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由於目前網頁的設計，多數樣式設定都已在</a:t>
            </a:r>
            <a:r>
              <a:rPr lang="en-US" altLang="zh-TW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當中進行定義，因此這部分，我們只講簡單的部分，其餘的部分待日後</a:t>
            </a:r>
            <a:r>
              <a:rPr lang="en-US" altLang="zh-TW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會在細講。</a:t>
            </a:r>
            <a:endParaRPr lang="zh-TW" altLang="en-U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17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r="5568"/>
          <a:stretch/>
        </p:blipFill>
        <p:spPr>
          <a:xfrm>
            <a:off x="6728897" y="3133621"/>
            <a:ext cx="3004766" cy="34336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4" algn="l" defTabSz="457200" rtl="0">
              <a:spcBef>
                <a:spcPct val="0"/>
              </a:spcBef>
            </a:pPr>
            <a:r>
              <a:rPr lang="zh-TW" altLang="en-US" sz="3200" b="1" spc="-15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表格設定 </a:t>
            </a:r>
            <a:r>
              <a:rPr lang="en-US" altLang="zh-TW" sz="3200" b="1" spc="-15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3200" b="1" spc="-15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寬度 、高度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idx="1"/>
          </p:nvPr>
        </p:nvSpPr>
        <p:spPr>
          <a:xfrm>
            <a:off x="685801" y="967009"/>
            <a:ext cx="10131425" cy="452120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設定表的寬度 </a:t>
            </a:r>
            <a:r>
              <a:rPr lang="en-US" altLang="zh-TW" dirty="0" smtClean="0"/>
              <a:t>width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設定表格的高度 </a:t>
            </a:r>
            <a:r>
              <a:rPr lang="en-US" altLang="zh-TW" dirty="0" smtClean="0"/>
              <a:t>height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F2C-E680-4D5A-9CA4-C4A2F295C60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86587" y="1416101"/>
            <a:ext cx="71476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&lt;table width=“300” </a:t>
            </a:r>
            <a:r>
              <a:rPr lang="en-US" altLang="zh-TW" dirty="0" smtClean="0">
                <a:solidFill>
                  <a:schemeClr val="tx1"/>
                </a:solidFill>
              </a:rPr>
              <a:t>&gt;or </a:t>
            </a:r>
            <a:r>
              <a:rPr lang="en-US" altLang="zh-TW" dirty="0">
                <a:solidFill>
                  <a:schemeClr val="tx1"/>
                </a:solidFill>
              </a:rPr>
              <a:t>&lt;</a:t>
            </a:r>
            <a:r>
              <a:rPr lang="en-US" altLang="zh-TW" dirty="0" smtClean="0">
                <a:solidFill>
                  <a:schemeClr val="tx1"/>
                </a:solidFill>
              </a:rPr>
              <a:t>td width=30%&gt;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86587" y="2233686"/>
            <a:ext cx="714767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/>
              <a:t>&lt;table height=“100</a:t>
            </a:r>
            <a:r>
              <a:rPr lang="en-US" altLang="zh-TW" dirty="0"/>
              <a:t>”&gt; or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</a:t>
            </a:r>
            <a:r>
              <a:rPr lang="en-US" altLang="zh-TW" dirty="0"/>
              <a:t>height=75%&gt;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851" y="3270772"/>
            <a:ext cx="3220321" cy="31593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59" y="2835009"/>
            <a:ext cx="4860375" cy="47650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240" y="2793506"/>
            <a:ext cx="4860375" cy="4681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596546" y="6496283"/>
            <a:ext cx="2595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sample_table_width.html</a:t>
            </a:r>
          </a:p>
        </p:txBody>
      </p:sp>
    </p:spTree>
    <p:extLst>
      <p:ext uri="{BB962C8B-B14F-4D97-AF65-F5344CB8AC3E}">
        <p14:creationId xmlns:p14="http://schemas.microsoft.com/office/powerpoint/2010/main" val="244187814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製作表</a:t>
            </a:r>
            <a:r>
              <a:rPr lang="zh-TW" altLang="en-US" dirty="0"/>
              <a:t>格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8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表格</a:t>
            </a:r>
            <a:r>
              <a:rPr lang="zh-TW" altLang="en-US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設定 </a:t>
            </a:r>
            <a:r>
              <a:rPr lang="en-US" altLang="zh-TW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- </a:t>
            </a:r>
            <a:r>
              <a:rPr lang="zh-TW" altLang="en-US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表格對齊屬性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表格對齊方式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85" y="2064616"/>
            <a:ext cx="9350773" cy="39471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t="28193" b="10556"/>
          <a:stretch/>
        </p:blipFill>
        <p:spPr>
          <a:xfrm>
            <a:off x="483427" y="5863005"/>
            <a:ext cx="5048250" cy="29754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t="1" b="13876"/>
          <a:stretch/>
        </p:blipFill>
        <p:spPr>
          <a:xfrm>
            <a:off x="6013335" y="5830349"/>
            <a:ext cx="5069906" cy="34513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385" y="1731241"/>
            <a:ext cx="5238750" cy="333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657618" y="6469717"/>
            <a:ext cx="250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sample_table_align.html</a:t>
            </a:r>
          </a:p>
        </p:txBody>
      </p:sp>
    </p:spTree>
    <p:extLst>
      <p:ext uri="{BB962C8B-B14F-4D97-AF65-F5344CB8AC3E}">
        <p14:creationId xmlns:p14="http://schemas.microsoft.com/office/powerpoint/2010/main" val="6631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表格</a:t>
            </a:r>
            <a:r>
              <a:rPr lang="zh-TW" altLang="en-US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設定 </a:t>
            </a:r>
            <a:r>
              <a:rPr lang="en-US" altLang="zh-TW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- </a:t>
            </a:r>
            <a:r>
              <a:rPr lang="zh-TW" altLang="en-US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表格對齊屬性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458" y="1049424"/>
            <a:ext cx="10131425" cy="4521201"/>
          </a:xfrm>
        </p:spPr>
        <p:txBody>
          <a:bodyPr/>
          <a:lstStyle/>
          <a:p>
            <a:r>
              <a:rPr lang="zh-TW" altLang="en-US" dirty="0" smtClean="0"/>
              <a:t>若將</a:t>
            </a:r>
            <a:r>
              <a:rPr lang="en-US" altLang="zh-TW" dirty="0" smtClean="0"/>
              <a:t>align</a:t>
            </a:r>
            <a:r>
              <a:rPr lang="zh-TW" altLang="en-US" dirty="0" smtClean="0"/>
              <a:t>屬性，放到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  <a:r>
              <a:rPr lang="zh-TW" altLang="en-US" dirty="0"/>
              <a:t>、</a:t>
            </a:r>
            <a:r>
              <a:rPr lang="en-US" altLang="zh-TW" dirty="0" smtClean="0"/>
              <a:t>&lt;td&gt;</a:t>
            </a:r>
            <a:r>
              <a:rPr lang="zh-TW" altLang="en-US" dirty="0" smtClean="0"/>
              <a:t>或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當中就變成內文的對齊方式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73" y="1563428"/>
            <a:ext cx="5916811" cy="479609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842" y="5199150"/>
            <a:ext cx="3629025" cy="3714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842" y="3878079"/>
            <a:ext cx="3448050" cy="381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5"/>
          <a:srcRect b="7041"/>
          <a:stretch/>
        </p:blipFill>
        <p:spPr>
          <a:xfrm>
            <a:off x="6850842" y="2752716"/>
            <a:ext cx="3733800" cy="33646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449344" y="6473599"/>
            <a:ext cx="2753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sample_table</a:t>
            </a:r>
            <a:r>
              <a:rPr lang="zh-TW" altLang="en-US" dirty="0" smtClean="0"/>
              <a:t>_align</a:t>
            </a:r>
            <a:r>
              <a:rPr lang="en-US" altLang="zh-TW" dirty="0" smtClean="0"/>
              <a:t>_</a:t>
            </a:r>
            <a:r>
              <a:rPr lang="en-US" altLang="zh-TW" dirty="0" err="1" smtClean="0"/>
              <a:t>tr</a:t>
            </a:r>
            <a:r>
              <a:rPr lang="zh-TW" altLang="en-US" dirty="0" smtClean="0"/>
              <a:t>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7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</a:t>
            </a:r>
            <a:r>
              <a:rPr lang="en-US" altLang="zh-TW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TW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表格標</a:t>
            </a:r>
            <a:r>
              <a:rPr lang="zh-TW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籤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1" y="1514475"/>
            <a:ext cx="5466805" cy="471650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請開啟練習檔</a:t>
            </a:r>
            <a:r>
              <a:rPr lang="en-US" altLang="zh-TW" dirty="0" smtClean="0"/>
              <a:t>HW2_Table.html</a:t>
            </a:r>
          </a:p>
          <a:p>
            <a:r>
              <a:rPr lang="zh-TW" altLang="en-US" dirty="0" smtClean="0"/>
              <a:t>網頁標籤請顯示</a:t>
            </a:r>
            <a:r>
              <a:rPr lang="en-US" altLang="zh-TW" dirty="0" smtClean="0"/>
              <a:t>”</a:t>
            </a:r>
            <a:r>
              <a:rPr lang="en-US" altLang="zh-TW" b="0" dirty="0" smtClean="0"/>
              <a:t> </a:t>
            </a:r>
            <a:r>
              <a:rPr lang="en-US" altLang="zh-TW" b="0" dirty="0" err="1"/>
              <a:t>Pratice</a:t>
            </a:r>
            <a:r>
              <a:rPr lang="en-US" altLang="zh-TW" b="0" dirty="0"/>
              <a:t> - Create Table Part </a:t>
            </a:r>
            <a:r>
              <a:rPr lang="en-US" altLang="zh-TW" b="0" dirty="0" smtClean="0"/>
              <a:t>II</a:t>
            </a:r>
            <a:r>
              <a:rPr lang="en-US" altLang="zh-TW" dirty="0" smtClean="0"/>
              <a:t>“</a:t>
            </a:r>
          </a:p>
          <a:p>
            <a:r>
              <a:rPr lang="zh-TW" altLang="en-US" dirty="0"/>
              <a:t>將</a:t>
            </a:r>
            <a:r>
              <a:rPr lang="en-US" altLang="zh-TW" dirty="0" smtClean="0"/>
              <a:t>style</a:t>
            </a:r>
            <a:r>
              <a:rPr lang="zh-TW" altLang="en-US" dirty="0" smtClean="0"/>
              <a:t>資料夾下的 </a:t>
            </a:r>
            <a:r>
              <a:rPr lang="en-US" altLang="zh-TW" dirty="0" smtClean="0"/>
              <a:t>Pratice1_table.css</a:t>
            </a:r>
            <a:r>
              <a:rPr lang="zh-TW" altLang="en-US" dirty="0" smtClean="0"/>
              <a:t>插入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當中</a:t>
            </a:r>
            <a:endParaRPr lang="en-US" altLang="zh-TW" dirty="0" smtClean="0"/>
          </a:p>
          <a:p>
            <a:r>
              <a:rPr lang="zh-TW" altLang="en-US" dirty="0" smtClean="0"/>
              <a:t>練習檔中，有部分表格的標籤有誤，請協助編輯，表格可完整顯示</a:t>
            </a:r>
            <a:endParaRPr lang="en-US" altLang="zh-TW" dirty="0" smtClean="0"/>
          </a:p>
          <a:p>
            <a:r>
              <a:rPr lang="zh-TW" altLang="en-US" dirty="0" smtClean="0"/>
              <a:t>表格標頭的部分，請加上底線，且文字顯示為粗體</a:t>
            </a:r>
            <a:endParaRPr lang="en-US" altLang="zh-TW" dirty="0" smtClean="0"/>
          </a:p>
          <a:p>
            <a:r>
              <a:rPr lang="zh-TW" altLang="en-US" dirty="0" smtClean="0"/>
              <a:t>表格第一欄的內容，請全部置中，且字體加粗</a:t>
            </a:r>
            <a:endParaRPr lang="en-US" altLang="zh-TW" dirty="0" smtClean="0"/>
          </a:p>
          <a:p>
            <a:r>
              <a:rPr lang="zh-TW" altLang="en-US" dirty="0" smtClean="0"/>
              <a:t>在最後一</a:t>
            </a:r>
            <a:r>
              <a:rPr lang="zh-TW" altLang="en-US" dirty="0"/>
              <a:t>欄</a:t>
            </a:r>
            <a:r>
              <a:rPr lang="zh-TW" altLang="en-US" dirty="0" smtClean="0"/>
              <a:t>的部分請注意以下的設定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(DM)</a:t>
            </a:r>
            <a:r>
              <a:rPr lang="zh-TW" altLang="en-US" dirty="0" smtClean="0"/>
              <a:t>文字顯示為上標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設定列表樣式如結果畫面所示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569" y="1854926"/>
            <a:ext cx="4916707" cy="420664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366210" y="6471900"/>
            <a:ext cx="1753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HW2_Table.html</a:t>
            </a:r>
          </a:p>
        </p:txBody>
      </p:sp>
    </p:spTree>
    <p:extLst>
      <p:ext uri="{BB962C8B-B14F-4D97-AF65-F5344CB8AC3E}">
        <p14:creationId xmlns:p14="http://schemas.microsoft.com/office/powerpoint/2010/main" val="145350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插入元素與表格合併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2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</a:t>
            </a:r>
            <a:r>
              <a:rPr lang="zh-TW" altLang="en-US" dirty="0"/>
              <a:t>合併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儲存格的合併涉及 </a:t>
            </a:r>
            <a:r>
              <a:rPr lang="en-US" altLang="zh-TW" dirty="0"/>
              <a:t>&lt;td&gt;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th</a:t>
            </a:r>
            <a:r>
              <a:rPr lang="en-US" altLang="zh-TW" dirty="0"/>
              <a:t>&gt; 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r>
              <a:rPr lang="en-US" altLang="zh-TW" dirty="0" err="1"/>
              <a:t>colspan</a:t>
            </a:r>
            <a:r>
              <a:rPr lang="en-US" altLang="zh-TW" dirty="0"/>
              <a:t>=“n” </a:t>
            </a:r>
            <a:r>
              <a:rPr lang="zh-TW" altLang="en-US" dirty="0" smtClean="0"/>
              <a:t>，</a:t>
            </a:r>
            <a:r>
              <a:rPr lang="zh-TW" altLang="en-US" dirty="0"/>
              <a:t>屬性可以將同一列的</a:t>
            </a:r>
            <a:r>
              <a:rPr lang="en-US" altLang="zh-TW" dirty="0"/>
              <a:t>n </a:t>
            </a:r>
            <a:r>
              <a:rPr lang="zh-TW" altLang="en-US" dirty="0"/>
              <a:t>個儲存格合併為一個儲存格</a:t>
            </a:r>
            <a:r>
              <a:rPr lang="zh-TW" altLang="en-US" dirty="0" smtClean="0"/>
              <a:t>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代表要合併的欄位數量</a:t>
            </a:r>
            <a:r>
              <a:rPr lang="en-US" altLang="zh-TW" dirty="0" smtClean="0"/>
              <a:t>(ex:2</a:t>
            </a:r>
            <a:r>
              <a:rPr lang="zh-TW" altLang="en-US" dirty="0" smtClean="0"/>
              <a:t>欄，</a:t>
            </a:r>
            <a:r>
              <a:rPr lang="en-US" altLang="zh-TW" dirty="0"/>
              <a:t> </a:t>
            </a:r>
            <a:r>
              <a:rPr lang="en-US" altLang="zh-TW" dirty="0" err="1"/>
              <a:t>colspan</a:t>
            </a:r>
            <a:r>
              <a:rPr lang="en-US" altLang="zh-TW" dirty="0" smtClean="0"/>
              <a:t>=“2”) </a:t>
            </a:r>
          </a:p>
          <a:p>
            <a:r>
              <a:rPr lang="en-US" altLang="zh-TW" dirty="0" err="1"/>
              <a:t>rowspan</a:t>
            </a:r>
            <a:r>
              <a:rPr lang="en-US" altLang="zh-TW" dirty="0"/>
              <a:t> </a:t>
            </a:r>
            <a:r>
              <a:rPr lang="zh-TW" altLang="en-US" dirty="0"/>
              <a:t>屬性可以將同一欄的</a:t>
            </a:r>
            <a:r>
              <a:rPr lang="en-US" altLang="zh-TW" dirty="0"/>
              <a:t>n </a:t>
            </a:r>
            <a:r>
              <a:rPr lang="zh-TW" altLang="en-US" dirty="0"/>
              <a:t>個儲存格合併為一個儲存格</a:t>
            </a:r>
            <a:r>
              <a:rPr lang="zh-TW" altLang="en-US" dirty="0" smtClean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代表要合併</a:t>
            </a:r>
            <a:r>
              <a:rPr lang="zh-TW" altLang="en-US" dirty="0" smtClean="0"/>
              <a:t>的</a:t>
            </a:r>
            <a:r>
              <a:rPr lang="zh-TW" altLang="en-US" dirty="0"/>
              <a:t>列</a:t>
            </a:r>
            <a:r>
              <a:rPr lang="zh-TW" altLang="en-US" dirty="0" smtClean="0"/>
              <a:t>的數量</a:t>
            </a:r>
            <a:r>
              <a:rPr lang="en-US" altLang="zh-TW" dirty="0"/>
              <a:t>(</a:t>
            </a:r>
            <a:r>
              <a:rPr lang="en-US" altLang="zh-TW" dirty="0" smtClean="0"/>
              <a:t>ex:2</a:t>
            </a:r>
            <a:r>
              <a:rPr lang="zh-TW" altLang="en-US" dirty="0" smtClean="0"/>
              <a:t>列，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rowspan</a:t>
            </a:r>
            <a:r>
              <a:rPr lang="en-US" altLang="zh-TW" dirty="0" smtClean="0"/>
              <a:t>=“</a:t>
            </a:r>
            <a:r>
              <a:rPr lang="en-US" altLang="zh-TW" dirty="0"/>
              <a:t>2”)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F2C-E680-4D5A-9CA4-C4A2F295C60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2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表格合併</a:t>
            </a:r>
            <a:r>
              <a:rPr lang="en-US" altLang="zh-TW" dirty="0" smtClean="0"/>
              <a:t>-</a:t>
            </a:r>
            <a:r>
              <a:rPr lang="zh-TW" altLang="en-US" dirty="0" smtClean="0"/>
              <a:t>水平合併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colspan</a:t>
            </a:r>
            <a:r>
              <a:rPr lang="en-US" altLang="zh-TW" dirty="0" smtClean="0"/>
              <a:t>=“n”)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F2C-E680-4D5A-9CA4-C4A2F295C60C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35" y="2640256"/>
            <a:ext cx="4017306" cy="248447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701" y="1815791"/>
            <a:ext cx="3654827" cy="46697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298021" y="6488668"/>
            <a:ext cx="2787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Sample_table_colspan.html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71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表格合併</a:t>
            </a:r>
            <a:r>
              <a:rPr lang="en-US" altLang="zh-TW" dirty="0" smtClean="0"/>
              <a:t>-</a:t>
            </a:r>
            <a:r>
              <a:rPr lang="zh-TW" altLang="en-US" dirty="0" smtClean="0"/>
              <a:t>垂直合併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rowspan</a:t>
            </a:r>
            <a:r>
              <a:rPr lang="en-US" altLang="zh-TW" dirty="0"/>
              <a:t>=“n”)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F2C-E680-4D5A-9CA4-C4A2F295C60C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59" y="1771545"/>
            <a:ext cx="3148535" cy="47768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528" y="2975981"/>
            <a:ext cx="4683453" cy="26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298021" y="6488668"/>
            <a:ext cx="2877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Sample_table_rowspan.html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08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插入圖片與連結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若要在表格當中插入圖片，可直接在要插入圖片的欄位，直接插入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標籤即可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若要插入超連結，也可以直接插入</a:t>
            </a:r>
            <a:r>
              <a:rPr lang="en-US" altLang="zh-TW" dirty="0" smtClean="0"/>
              <a:t>&lt;a&gt;</a:t>
            </a:r>
            <a:r>
              <a:rPr lang="zh-TW" altLang="en-US" dirty="0" smtClean="0"/>
              <a:t>標籤即可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798" b="72709"/>
          <a:stretch/>
        </p:blipFill>
        <p:spPr>
          <a:xfrm>
            <a:off x="1126037" y="1724644"/>
            <a:ext cx="7371351" cy="65737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96" y="3086163"/>
            <a:ext cx="10547816" cy="9052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301" y="3821109"/>
            <a:ext cx="3537403" cy="28514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571337" y="6508181"/>
            <a:ext cx="262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sample_table_image.html</a:t>
            </a:r>
          </a:p>
        </p:txBody>
      </p:sp>
    </p:spTree>
    <p:extLst>
      <p:ext uri="{BB962C8B-B14F-4D97-AF65-F5344CB8AC3E}">
        <p14:creationId xmlns:p14="http://schemas.microsoft.com/office/powerpoint/2010/main" val="36608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在表格中插入圖片</a:t>
            </a:r>
            <a:r>
              <a:rPr lang="zh-TW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與超連</a:t>
            </a:r>
            <a:r>
              <a:rPr lang="zh-TW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延續上一個練習</a:t>
            </a:r>
            <a:endParaRPr lang="en-US" altLang="zh-TW" dirty="0" smtClean="0"/>
          </a:p>
          <a:p>
            <a:r>
              <a:rPr lang="zh-TW" altLang="en-US" dirty="0"/>
              <a:t>網頁標籤請顯示</a:t>
            </a:r>
            <a:r>
              <a:rPr lang="en-US" altLang="zh-TW" dirty="0"/>
              <a:t>”</a:t>
            </a:r>
            <a:r>
              <a:rPr lang="en-US" altLang="zh-TW" b="0" dirty="0"/>
              <a:t> </a:t>
            </a:r>
            <a:r>
              <a:rPr lang="en-US" altLang="zh-TW" b="0" dirty="0" err="1"/>
              <a:t>Pratice</a:t>
            </a:r>
            <a:r>
              <a:rPr lang="en-US" altLang="zh-TW" b="0" dirty="0"/>
              <a:t> </a:t>
            </a:r>
            <a:r>
              <a:rPr lang="en-US" altLang="zh-TW" b="0" dirty="0" smtClean="0"/>
              <a:t>– Insert Image</a:t>
            </a:r>
            <a:r>
              <a:rPr lang="en-US" altLang="zh-TW" dirty="0" smtClean="0"/>
              <a:t>“</a:t>
            </a:r>
          </a:p>
          <a:p>
            <a:r>
              <a:rPr lang="zh-TW" altLang="en-US" dirty="0" smtClean="0"/>
              <a:t>在表格當中，新增一個欄位，標題為</a:t>
            </a:r>
            <a:r>
              <a:rPr lang="en-US" altLang="zh-TW" dirty="0" smtClean="0"/>
              <a:t>Picture</a:t>
            </a:r>
          </a:p>
          <a:p>
            <a:r>
              <a:rPr lang="zh-TW" altLang="en-US" dirty="0" smtClean="0"/>
              <a:t>請將圖片新增到表格當中，圖片的</a:t>
            </a:r>
            <a:r>
              <a:rPr lang="zh-TW" altLang="en-US" dirty="0"/>
              <a:t>長</a:t>
            </a:r>
            <a:r>
              <a:rPr lang="zh-TW" altLang="en-US" dirty="0" smtClean="0"/>
              <a:t>跟寬各設定為</a:t>
            </a:r>
            <a:r>
              <a:rPr lang="en-US" altLang="zh-TW" dirty="0" smtClean="0"/>
              <a:t>80%</a:t>
            </a:r>
          </a:p>
          <a:p>
            <a:r>
              <a:rPr lang="zh-TW" altLang="en-US" dirty="0" smtClean="0"/>
              <a:t>請用表格插入</a:t>
            </a:r>
            <a:r>
              <a:rPr lang="en-US" altLang="zh-TW" dirty="0" err="1" smtClean="0"/>
              <a:t>tfoot</a:t>
            </a:r>
            <a:r>
              <a:rPr lang="zh-TW" altLang="en-US" dirty="0" smtClean="0"/>
              <a:t>，並設定網站連結為</a:t>
            </a:r>
            <a:r>
              <a:rPr lang="en-US" altLang="zh-TW" b="0" dirty="0">
                <a:hlinkClick r:id="rId2"/>
              </a:rPr>
              <a:t>http://</a:t>
            </a:r>
            <a:r>
              <a:rPr lang="en-US" altLang="zh-TW" b="0" dirty="0" smtClean="0">
                <a:hlinkClick r:id="rId2"/>
              </a:rPr>
              <a:t>pokemon.wikia.com/wiki/Category:Generation_I_Pok%C3%A9mon</a:t>
            </a:r>
            <a:r>
              <a:rPr lang="zh-TW" altLang="en-US" b="0" dirty="0" smtClean="0"/>
              <a:t>，</a:t>
            </a:r>
            <a:endParaRPr lang="en-US" altLang="zh-TW" b="0" dirty="0" smtClean="0"/>
          </a:p>
          <a:p>
            <a:r>
              <a:rPr lang="zh-TW" altLang="en-US" dirty="0"/>
              <a:t>網站的開啟方式，請用新視窗開啟</a:t>
            </a:r>
            <a:endParaRPr lang="en-US" altLang="zh-TW" dirty="0"/>
          </a:p>
          <a:p>
            <a:endParaRPr lang="en-US" altLang="zh-TW" b="0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F2C-E680-4D5A-9CA4-C4A2F295C60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0318855" y="6488668"/>
            <a:ext cx="1828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HW3_image.html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784" y="1235248"/>
            <a:ext cx="5848475" cy="483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3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7" y="901338"/>
            <a:ext cx="4247011" cy="539985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</a:t>
            </a:r>
            <a:r>
              <a:rPr lang="en-US" altLang="zh-TW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W3School</a:t>
            </a:r>
            <a:r>
              <a:rPr lang="zh-TW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</a:t>
            </a:r>
            <a:endParaRPr lang="zh-TW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600" dirty="0" smtClean="0"/>
              <a:t>請完成</a:t>
            </a:r>
            <a:r>
              <a:rPr lang="en-US" altLang="zh-TW" sz="1600" dirty="0" smtClean="0"/>
              <a:t>W3School</a:t>
            </a:r>
            <a:r>
              <a:rPr lang="zh-TW" altLang="en-US" sz="1600" dirty="0" smtClean="0"/>
              <a:t>當中以下幾個章節的閱讀跟練習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 Table</a:t>
            </a:r>
          </a:p>
          <a:p>
            <a:pPr lvl="1"/>
            <a:r>
              <a:rPr lang="en-US" altLang="zh-TW" dirty="0" smtClean="0"/>
              <a:t>HTML File Paths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sz="1600" dirty="0" smtClean="0"/>
          </a:p>
          <a:p>
            <a:pPr lvl="1"/>
            <a:endParaRPr lang="en-US" altLang="zh-TW" dirty="0" smtClean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662057" y="2924595"/>
            <a:ext cx="1635369" cy="268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754495" y="4371435"/>
            <a:ext cx="1635369" cy="278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2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圓角矩形 60"/>
          <p:cNvSpPr/>
          <p:nvPr/>
        </p:nvSpPr>
        <p:spPr>
          <a:xfrm>
            <a:off x="2144440" y="1504950"/>
            <a:ext cx="7632848" cy="41562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/>
              <a:t>&lt;table</a:t>
            </a:r>
            <a:r>
              <a:rPr lang="en-US" altLang="zh-TW" b="1" dirty="0" smtClean="0"/>
              <a:t>&gt;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&lt;/</a:t>
            </a:r>
            <a:r>
              <a:rPr lang="en-US" altLang="zh-TW" b="1" dirty="0"/>
              <a:t>table&gt;</a:t>
            </a:r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表格的基本元素</a:t>
            </a:r>
            <a:endParaRPr lang="zh-TW" altLang="en-US" dirty="0"/>
          </a:p>
        </p:txBody>
      </p:sp>
      <p:grpSp>
        <p:nvGrpSpPr>
          <p:cNvPr id="62" name="群組 61"/>
          <p:cNvGrpSpPr/>
          <p:nvPr/>
        </p:nvGrpSpPr>
        <p:grpSpPr>
          <a:xfrm>
            <a:off x="2495601" y="3284984"/>
            <a:ext cx="2221705" cy="2016224"/>
            <a:chOff x="2422303" y="2996952"/>
            <a:chExt cx="2221705" cy="2016224"/>
          </a:xfrm>
        </p:grpSpPr>
        <p:sp>
          <p:nvSpPr>
            <p:cNvPr id="39" name="圓角矩形 38"/>
            <p:cNvSpPr/>
            <p:nvPr/>
          </p:nvSpPr>
          <p:spPr>
            <a:xfrm>
              <a:off x="2422303" y="2996952"/>
              <a:ext cx="2221705" cy="20162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sz="1600" dirty="0"/>
                <a:t>&lt;</a:t>
              </a:r>
              <a:r>
                <a:rPr lang="en-US" altLang="zh-TW" sz="1600" dirty="0" err="1"/>
                <a:t>Thead</a:t>
              </a:r>
              <a:r>
                <a:rPr lang="en-US" altLang="zh-TW" sz="1600" dirty="0"/>
                <a:t>&gt;</a:t>
              </a:r>
            </a:p>
            <a:p>
              <a:pPr algn="ctr"/>
              <a:endParaRPr lang="en-US" altLang="zh-TW" sz="1600" dirty="0"/>
            </a:p>
            <a:p>
              <a:pPr algn="ctr"/>
              <a:endParaRPr lang="en-US" altLang="zh-TW" sz="1600" dirty="0"/>
            </a:p>
            <a:p>
              <a:pPr algn="ctr"/>
              <a:endParaRPr lang="en-US" altLang="zh-TW" sz="1600" dirty="0"/>
            </a:p>
            <a:p>
              <a:pPr algn="ctr"/>
              <a:endParaRPr lang="en-US" altLang="zh-TW" sz="1600" dirty="0"/>
            </a:p>
            <a:p>
              <a:pPr algn="ctr"/>
              <a:endParaRPr lang="en-US" altLang="zh-TW" sz="1600" dirty="0"/>
            </a:p>
            <a:p>
              <a:r>
                <a:rPr lang="en-US" altLang="zh-TW" sz="1600" dirty="0"/>
                <a:t>&lt;/</a:t>
              </a:r>
              <a:r>
                <a:rPr lang="en-US" altLang="zh-TW" sz="1600" dirty="0" err="1"/>
                <a:t>thead</a:t>
              </a:r>
              <a:r>
                <a:rPr lang="en-US" altLang="zh-TW" sz="1600" dirty="0"/>
                <a:t>&gt;</a:t>
              </a:r>
              <a:endParaRPr lang="zh-TW" altLang="en-US" sz="1600" dirty="0"/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2686971" y="3573016"/>
              <a:ext cx="1584937" cy="86409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sz="1600" dirty="0"/>
                <a:t>&lt;</a:t>
              </a:r>
              <a:r>
                <a:rPr lang="en-US" altLang="zh-TW" sz="1600" dirty="0" err="1"/>
                <a:t>tr</a:t>
              </a:r>
              <a:r>
                <a:rPr lang="en-US" altLang="zh-TW" sz="1600" dirty="0"/>
                <a:t>&gt;</a:t>
              </a:r>
            </a:p>
            <a:p>
              <a:r>
                <a:rPr lang="en-US" altLang="zh-TW" sz="1600" dirty="0"/>
                <a:t>     </a:t>
              </a:r>
              <a:r>
                <a:rPr lang="en-US" altLang="zh-TW" sz="1600" b="1" dirty="0">
                  <a:solidFill>
                    <a:srgbClr val="FF0000"/>
                  </a:solidFill>
                </a:rPr>
                <a:t>&lt;</a:t>
              </a:r>
              <a:r>
                <a:rPr lang="en-US" altLang="zh-TW" sz="1600" b="1" dirty="0" err="1">
                  <a:solidFill>
                    <a:srgbClr val="FF0000"/>
                  </a:solidFill>
                </a:rPr>
                <a:t>th</a:t>
              </a:r>
              <a:r>
                <a:rPr lang="en-US" altLang="zh-TW" sz="1600" b="1" dirty="0">
                  <a:solidFill>
                    <a:srgbClr val="FF0000"/>
                  </a:solidFill>
                </a:rPr>
                <a:t>&gt;&lt;/</a:t>
              </a:r>
              <a:r>
                <a:rPr lang="en-US" altLang="zh-TW" sz="1600" b="1" dirty="0" err="1">
                  <a:solidFill>
                    <a:srgbClr val="FF0000"/>
                  </a:solidFill>
                </a:rPr>
                <a:t>th</a:t>
              </a:r>
              <a:r>
                <a:rPr lang="en-US" altLang="zh-TW" sz="1600" b="1" dirty="0">
                  <a:solidFill>
                    <a:srgbClr val="FF0000"/>
                  </a:solidFill>
                </a:rPr>
                <a:t>&gt;</a:t>
              </a:r>
            </a:p>
            <a:p>
              <a:r>
                <a:rPr lang="en-US" altLang="zh-TW" sz="1600" dirty="0"/>
                <a:t>&lt;</a:t>
              </a:r>
              <a:r>
                <a:rPr lang="en-US" altLang="zh-TW" sz="1600" dirty="0" err="1"/>
                <a:t>tr</a:t>
              </a:r>
              <a:r>
                <a:rPr lang="en-US" altLang="zh-TW" sz="1600" dirty="0"/>
                <a:t>&gt;</a:t>
              </a: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4930372" y="3284984"/>
            <a:ext cx="2221705" cy="2016224"/>
            <a:chOff x="4912880" y="2996952"/>
            <a:chExt cx="2221705" cy="2016224"/>
          </a:xfrm>
        </p:grpSpPr>
        <p:sp>
          <p:nvSpPr>
            <p:cNvPr id="47" name="圓角矩形 46"/>
            <p:cNvSpPr/>
            <p:nvPr/>
          </p:nvSpPr>
          <p:spPr>
            <a:xfrm>
              <a:off x="4912880" y="2996952"/>
              <a:ext cx="2221705" cy="201622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sz="1600" dirty="0"/>
                <a:t>&lt;</a:t>
              </a:r>
              <a:r>
                <a:rPr lang="en-US" altLang="zh-TW" sz="1600" dirty="0" err="1"/>
                <a:t>tbody</a:t>
              </a:r>
              <a:r>
                <a:rPr lang="en-US" altLang="zh-TW" sz="1600" dirty="0"/>
                <a:t>&gt;</a:t>
              </a:r>
            </a:p>
            <a:p>
              <a:pPr algn="ctr"/>
              <a:endParaRPr lang="en-US" altLang="zh-TW" sz="1600" dirty="0"/>
            </a:p>
            <a:p>
              <a:pPr algn="ctr"/>
              <a:endParaRPr lang="en-US" altLang="zh-TW" sz="1600" dirty="0"/>
            </a:p>
            <a:p>
              <a:pPr algn="ctr"/>
              <a:endParaRPr lang="en-US" altLang="zh-TW" sz="1600" dirty="0"/>
            </a:p>
            <a:p>
              <a:pPr algn="ctr"/>
              <a:endParaRPr lang="en-US" altLang="zh-TW" sz="1600" dirty="0"/>
            </a:p>
            <a:p>
              <a:pPr algn="ctr"/>
              <a:endParaRPr lang="en-US" altLang="zh-TW" sz="1600" dirty="0"/>
            </a:p>
            <a:p>
              <a:r>
                <a:rPr lang="en-US" altLang="zh-TW" sz="1600" dirty="0"/>
                <a:t>&lt;/</a:t>
              </a:r>
              <a:r>
                <a:rPr lang="en-US" altLang="zh-TW" sz="1600" dirty="0" err="1"/>
                <a:t>tbody</a:t>
              </a:r>
              <a:r>
                <a:rPr lang="en-US" altLang="zh-TW" sz="1600" dirty="0"/>
                <a:t>&gt;</a:t>
              </a:r>
              <a:endParaRPr lang="zh-TW" altLang="en-US" sz="1600" dirty="0"/>
            </a:p>
          </p:txBody>
        </p:sp>
        <p:sp>
          <p:nvSpPr>
            <p:cNvPr id="49" name="圓角矩形 48"/>
            <p:cNvSpPr/>
            <p:nvPr/>
          </p:nvSpPr>
          <p:spPr>
            <a:xfrm>
              <a:off x="5217079" y="3573016"/>
              <a:ext cx="1584937" cy="8640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sz="1600" dirty="0"/>
                <a:t>&lt;</a:t>
              </a:r>
              <a:r>
                <a:rPr lang="en-US" altLang="zh-TW" sz="1600" dirty="0" err="1"/>
                <a:t>tr</a:t>
              </a:r>
              <a:r>
                <a:rPr lang="en-US" altLang="zh-TW" sz="1600" dirty="0"/>
                <a:t>&gt;</a:t>
              </a:r>
            </a:p>
            <a:p>
              <a:r>
                <a:rPr lang="en-US" altLang="zh-TW" sz="1600" dirty="0"/>
                <a:t>     </a:t>
              </a:r>
              <a:r>
                <a:rPr lang="en-US" altLang="zh-TW" sz="1600" b="1" dirty="0">
                  <a:solidFill>
                    <a:srgbClr val="FF0000"/>
                  </a:solidFill>
                </a:rPr>
                <a:t>&lt;td&gt;&lt;/td&gt;</a:t>
              </a:r>
            </a:p>
            <a:p>
              <a:r>
                <a:rPr lang="en-US" altLang="zh-TW" sz="1600" dirty="0"/>
                <a:t>&lt;</a:t>
              </a:r>
              <a:r>
                <a:rPr lang="en-US" altLang="zh-TW" sz="1600" dirty="0" err="1"/>
                <a:t>tr</a:t>
              </a:r>
              <a:r>
                <a:rPr lang="en-US" altLang="zh-TW" sz="1600" dirty="0"/>
                <a:t>&gt;</a:t>
              </a: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7365143" y="3284984"/>
            <a:ext cx="2221705" cy="2016224"/>
            <a:chOff x="7272951" y="2996952"/>
            <a:chExt cx="2221705" cy="2016224"/>
          </a:xfrm>
        </p:grpSpPr>
        <p:sp>
          <p:nvSpPr>
            <p:cNvPr id="51" name="圓角矩形 50"/>
            <p:cNvSpPr/>
            <p:nvPr/>
          </p:nvSpPr>
          <p:spPr>
            <a:xfrm>
              <a:off x="7272951" y="2996952"/>
              <a:ext cx="2221705" cy="201622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sz="1600" dirty="0"/>
                <a:t>&lt;</a:t>
              </a:r>
              <a:r>
                <a:rPr lang="en-US" altLang="zh-TW" sz="1600" dirty="0" err="1"/>
                <a:t>tfoot</a:t>
              </a:r>
              <a:r>
                <a:rPr lang="en-US" altLang="zh-TW" sz="1600" dirty="0"/>
                <a:t>&gt;</a:t>
              </a:r>
            </a:p>
            <a:p>
              <a:pPr algn="ctr"/>
              <a:endParaRPr lang="en-US" altLang="zh-TW" sz="1600" dirty="0"/>
            </a:p>
            <a:p>
              <a:pPr algn="ctr"/>
              <a:endParaRPr lang="en-US" altLang="zh-TW" sz="1600" dirty="0"/>
            </a:p>
            <a:p>
              <a:pPr algn="ctr"/>
              <a:endParaRPr lang="en-US" altLang="zh-TW" sz="1600" dirty="0"/>
            </a:p>
            <a:p>
              <a:pPr algn="ctr"/>
              <a:endParaRPr lang="en-US" altLang="zh-TW" sz="1600" dirty="0"/>
            </a:p>
            <a:p>
              <a:pPr algn="ctr"/>
              <a:endParaRPr lang="en-US" altLang="zh-TW" sz="1600" dirty="0"/>
            </a:p>
            <a:p>
              <a:r>
                <a:rPr lang="en-US" altLang="zh-TW" sz="1600" dirty="0"/>
                <a:t>&lt;/</a:t>
              </a:r>
              <a:r>
                <a:rPr lang="en-US" altLang="zh-TW" sz="1600" dirty="0" err="1"/>
                <a:t>tfoot</a:t>
              </a:r>
              <a:r>
                <a:rPr lang="en-US" altLang="zh-TW" sz="1600" dirty="0"/>
                <a:t>&gt;</a:t>
              </a:r>
              <a:endParaRPr lang="zh-TW" altLang="en-US" sz="1600" dirty="0"/>
            </a:p>
          </p:txBody>
        </p:sp>
        <p:sp>
          <p:nvSpPr>
            <p:cNvPr id="50" name="圓角矩形 49"/>
            <p:cNvSpPr/>
            <p:nvPr/>
          </p:nvSpPr>
          <p:spPr>
            <a:xfrm>
              <a:off x="7591334" y="3573016"/>
              <a:ext cx="1584937" cy="86409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sz="1600" dirty="0"/>
                <a:t>&lt;</a:t>
              </a:r>
              <a:r>
                <a:rPr lang="en-US" altLang="zh-TW" sz="1600" dirty="0" err="1"/>
                <a:t>tr</a:t>
              </a:r>
              <a:r>
                <a:rPr lang="en-US" altLang="zh-TW" sz="1600" dirty="0"/>
                <a:t>&gt;</a:t>
              </a:r>
            </a:p>
            <a:p>
              <a:r>
                <a:rPr lang="en-US" altLang="zh-TW" sz="1600" dirty="0"/>
                <a:t>     </a:t>
              </a:r>
              <a:r>
                <a:rPr lang="en-US" altLang="zh-TW" sz="1600" b="1" dirty="0">
                  <a:solidFill>
                    <a:srgbClr val="FF0000"/>
                  </a:solidFill>
                </a:rPr>
                <a:t>&lt;td&gt;&lt;/td&gt;</a:t>
              </a:r>
            </a:p>
            <a:p>
              <a:r>
                <a:rPr lang="en-US" altLang="zh-TW" sz="1600" dirty="0"/>
                <a:t>&lt;</a:t>
              </a:r>
              <a:r>
                <a:rPr lang="en-US" altLang="zh-TW" sz="1600" dirty="0" err="1"/>
                <a:t>tr</a:t>
              </a:r>
              <a:r>
                <a:rPr lang="en-US" altLang="zh-TW" sz="1600" dirty="0"/>
                <a:t>&gt;</a:t>
              </a:r>
            </a:p>
          </p:txBody>
        </p:sp>
      </p:grpSp>
      <p:sp>
        <p:nvSpPr>
          <p:cNvPr id="65" name="圓角矩形 64"/>
          <p:cNvSpPr/>
          <p:nvPr/>
        </p:nvSpPr>
        <p:spPr>
          <a:xfrm>
            <a:off x="3552737" y="2351246"/>
            <a:ext cx="5117907" cy="504056"/>
          </a:xfrm>
          <a:prstGeom prst="round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/>
              <a:t>&lt;caption&gt;caption string&lt;/caption&gt;</a:t>
            </a:r>
            <a:endParaRPr lang="zh-TW" altLang="en-US" dirty="0"/>
          </a:p>
        </p:txBody>
      </p:sp>
      <p:sp>
        <p:nvSpPr>
          <p:cNvPr id="67" name="投影片編號版面配置區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F2C-E680-4D5A-9CA4-C4A2F295C60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表格的基本結構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15686" y="1528809"/>
            <a:ext cx="5214247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&lt;caption&gt;:</a:t>
            </a:r>
            <a:r>
              <a:rPr lang="zh-TW" altLang="en-US" dirty="0" smtClean="0"/>
              <a:t>表格標題元素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&lt;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&gt;:</a:t>
            </a:r>
            <a:r>
              <a:rPr lang="zh-TW" altLang="en-US" dirty="0" smtClean="0"/>
              <a:t>表頭元素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每個表格只能有一個</a:t>
            </a:r>
            <a:r>
              <a:rPr lang="en-US" altLang="zh-TW" dirty="0" smtClean="0"/>
              <a:t>)(ex:</a:t>
            </a:r>
            <a:r>
              <a:rPr lang="zh-TW" altLang="en-US" dirty="0" smtClean="0"/>
              <a:t>欄位名稱</a:t>
            </a:r>
            <a:r>
              <a:rPr lang="en-US" altLang="zh-TW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&lt;</a:t>
            </a:r>
            <a:r>
              <a:rPr lang="en-US" altLang="zh-TW" dirty="0" err="1" smtClean="0"/>
              <a:t>tbody</a:t>
            </a:r>
            <a:r>
              <a:rPr lang="en-US" altLang="zh-TW" dirty="0" smtClean="0"/>
              <a:t>&gt;:</a:t>
            </a:r>
            <a:r>
              <a:rPr lang="zh-TW" altLang="en-US" dirty="0" smtClean="0"/>
              <a:t>表身元素</a:t>
            </a:r>
            <a:r>
              <a:rPr lang="en-US" altLang="zh-TW" dirty="0" smtClean="0"/>
              <a:t>(</a:t>
            </a:r>
            <a:r>
              <a:rPr lang="zh-TW" altLang="en-US" dirty="0" smtClean="0"/>
              <a:t>表格的內容</a:t>
            </a:r>
            <a:r>
              <a:rPr lang="en-US" altLang="zh-TW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&lt;</a:t>
            </a:r>
            <a:r>
              <a:rPr lang="en-US" altLang="zh-TW" dirty="0" err="1" smtClean="0"/>
              <a:t>tfoot</a:t>
            </a:r>
            <a:r>
              <a:rPr lang="en-US" altLang="zh-TW" dirty="0" smtClean="0"/>
              <a:t>&gt;:</a:t>
            </a:r>
            <a:r>
              <a:rPr lang="zh-TW" altLang="en-US" dirty="0" smtClean="0"/>
              <a:t>表尾元素</a:t>
            </a:r>
            <a:r>
              <a:rPr lang="en-US" altLang="zh-TW" dirty="0"/>
              <a:t>(</a:t>
            </a:r>
            <a:r>
              <a:rPr lang="zh-TW" altLang="en-US" dirty="0"/>
              <a:t>每個表格只能有一個</a:t>
            </a:r>
            <a:r>
              <a:rPr lang="en-US" altLang="zh-TW" dirty="0" smtClean="0"/>
              <a:t>)(ex:</a:t>
            </a:r>
            <a:r>
              <a:rPr lang="zh-TW" altLang="en-US" b="1" dirty="0" smtClean="0"/>
              <a:t> 報表</a:t>
            </a:r>
            <a:r>
              <a:rPr lang="zh-TW" altLang="en-US" b="1" dirty="0"/>
              <a:t>製作日期，公司</a:t>
            </a:r>
            <a:r>
              <a:rPr lang="zh-TW" altLang="en-US" b="1" dirty="0" smtClean="0"/>
              <a:t>部門資訊</a:t>
            </a:r>
            <a:r>
              <a:rPr lang="en-US" altLang="zh-TW" b="1" dirty="0" smtClean="0"/>
              <a:t>…</a:t>
            </a:r>
            <a:r>
              <a:rPr lang="zh-TW" altLang="en-US" b="1" dirty="0" smtClean="0"/>
              <a:t>等等</a:t>
            </a:r>
            <a:r>
              <a:rPr lang="zh-TW" altLang="en-US" b="1" dirty="0"/>
              <a:t>。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957604" y="1547826"/>
            <a:ext cx="4194280" cy="3600400"/>
            <a:chOff x="1757704" y="2286380"/>
            <a:chExt cx="4194280" cy="36004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7704" y="2286380"/>
              <a:ext cx="4194280" cy="3600400"/>
            </a:xfrm>
            <a:prstGeom prst="rect">
              <a:avLst/>
            </a:prstGeom>
          </p:spPr>
        </p:pic>
        <p:sp>
          <p:nvSpPr>
            <p:cNvPr id="5" name="橢圓 4"/>
            <p:cNvSpPr/>
            <p:nvPr/>
          </p:nvSpPr>
          <p:spPr>
            <a:xfrm>
              <a:off x="4454982" y="2773038"/>
              <a:ext cx="216024" cy="21602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5169409" y="3142833"/>
              <a:ext cx="216024" cy="21602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5211701" y="3791915"/>
              <a:ext cx="182860" cy="19469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10" name="直線圖說文字 1 9"/>
            <p:cNvSpPr/>
            <p:nvPr/>
          </p:nvSpPr>
          <p:spPr>
            <a:xfrm rot="10800000">
              <a:off x="1934702" y="3413418"/>
              <a:ext cx="2736304" cy="951686"/>
            </a:xfrm>
            <a:prstGeom prst="borderCallout1">
              <a:avLst>
                <a:gd name="adj1" fmla="val 50717"/>
                <a:gd name="adj2" fmla="val -249"/>
                <a:gd name="adj3" fmla="val 49885"/>
                <a:gd name="adj4" fmla="val -15784"/>
              </a:avLst>
            </a:prstGeom>
            <a:noFill/>
            <a:ln w="38100">
              <a:solidFill>
                <a:srgbClr val="FF5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直線圖說文字 1 10"/>
            <p:cNvSpPr/>
            <p:nvPr/>
          </p:nvSpPr>
          <p:spPr>
            <a:xfrm rot="10800000">
              <a:off x="1919536" y="3107740"/>
              <a:ext cx="2751470" cy="321101"/>
            </a:xfrm>
            <a:prstGeom prst="borderCallout1">
              <a:avLst>
                <a:gd name="adj1" fmla="val 50717"/>
                <a:gd name="adj2" fmla="val -1719"/>
                <a:gd name="adj3" fmla="val 62896"/>
                <a:gd name="adj4" fmla="val -13347"/>
              </a:avLst>
            </a:prstGeom>
            <a:noFill/>
            <a:ln w="57150">
              <a:solidFill>
                <a:srgbClr val="0094D4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直線圖說文字 1 11"/>
            <p:cNvSpPr/>
            <p:nvPr/>
          </p:nvSpPr>
          <p:spPr>
            <a:xfrm rot="10800000">
              <a:off x="1934702" y="4419600"/>
              <a:ext cx="2736304" cy="251183"/>
            </a:xfrm>
            <a:prstGeom prst="borderCallout1">
              <a:avLst>
                <a:gd name="adj1" fmla="val 50717"/>
                <a:gd name="adj2" fmla="val -249"/>
                <a:gd name="adj3" fmla="val 51520"/>
                <a:gd name="adj4" fmla="val -12651"/>
              </a:avLst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5128630" y="4365104"/>
              <a:ext cx="182860" cy="19469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</p:grp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F2C-E680-4D5A-9CA4-C4A2F295C60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組成表格的基本元</a:t>
            </a:r>
            <a:r>
              <a:rPr lang="zh-TW" altLang="en-US" dirty="0"/>
              <a:t>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zh-TW" alt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構成表格的基本元素</a:t>
            </a:r>
            <a:endParaRPr lang="en-US" altLang="zh-TW" sz="24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19150" lvl="1" indent="-361950"/>
            <a:r>
              <a:rPr lang="en-US" altLang="zh-TW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TW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altLang="zh-TW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altLang="zh-TW" dirty="0"/>
              <a:t>【</a:t>
            </a:r>
            <a:r>
              <a:rPr lang="zh-TW" altLang="en-US" dirty="0"/>
              <a:t>表頭 </a:t>
            </a:r>
            <a:r>
              <a:rPr lang="en-US" altLang="zh-TW" dirty="0" smtClean="0"/>
              <a:t>】</a:t>
            </a:r>
            <a:r>
              <a:rPr lang="zh-TW" altLang="en-US" dirty="0" smtClean="0"/>
              <a:t>原文為</a:t>
            </a:r>
            <a:r>
              <a:rPr lang="zh-TW" altLang="en-US" dirty="0"/>
              <a:t> </a:t>
            </a:r>
            <a:r>
              <a:rPr lang="en-US" altLang="zh-TW" dirty="0"/>
              <a:t>Table + Header (</a:t>
            </a:r>
            <a:r>
              <a:rPr lang="zh-TW" altLang="en-US" dirty="0"/>
              <a:t>標題</a:t>
            </a:r>
            <a:r>
              <a:rPr lang="en-US" altLang="zh-TW" dirty="0"/>
              <a:t>))</a:t>
            </a:r>
            <a:r>
              <a:rPr lang="zh-TW" altLang="en-US" dirty="0"/>
              <a:t>，指表格的標題。通常存在</a:t>
            </a:r>
            <a:r>
              <a:rPr lang="en-US" altLang="zh-TW" dirty="0"/>
              <a:t>&lt;</a:t>
            </a:r>
            <a:r>
              <a:rPr lang="en-US" altLang="zh-TW" dirty="0" err="1"/>
              <a:t>thead</a:t>
            </a:r>
            <a:r>
              <a:rPr lang="en-US" altLang="zh-TW" dirty="0"/>
              <a:t>&gt;</a:t>
            </a:r>
            <a:r>
              <a:rPr lang="zh-TW" altLang="en-US" dirty="0"/>
              <a:t>區塊內</a:t>
            </a:r>
            <a:r>
              <a:rPr lang="zh-TW" altLang="en-US" dirty="0" smtClean="0"/>
              <a:t>，</a:t>
            </a:r>
            <a:r>
              <a:rPr lang="en-US" altLang="zh-TW" dirty="0"/>
              <a:t> (</a:t>
            </a:r>
            <a:r>
              <a:rPr lang="zh-TW" altLang="en-US" dirty="0"/>
              <a:t>使用範圍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TW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US" altLang="zh-TW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TW" altLang="en-US" dirty="0" smtClean="0"/>
              <a:t>表格列</a:t>
            </a:r>
            <a:r>
              <a:rPr lang="en-US" altLang="zh-TW" dirty="0"/>
              <a:t>】 </a:t>
            </a:r>
            <a:r>
              <a:rPr lang="zh-TW" altLang="en-US" dirty="0" smtClean="0"/>
              <a:t>原文</a:t>
            </a:r>
            <a:r>
              <a:rPr lang="zh-TW" altLang="en-US" dirty="0"/>
              <a:t>為 </a:t>
            </a:r>
            <a:r>
              <a:rPr lang="en-US" altLang="zh-TW" dirty="0"/>
              <a:t>Table Row</a:t>
            </a:r>
            <a:r>
              <a:rPr lang="zh-TW" altLang="en-US" dirty="0"/>
              <a:t>，是指這個表格的列位</a:t>
            </a:r>
            <a:r>
              <a:rPr lang="en-US" altLang="zh-TW" dirty="0"/>
              <a:t>)</a:t>
            </a:r>
            <a:r>
              <a:rPr lang="zh-TW" altLang="en-US" dirty="0" smtClean="0"/>
              <a:t>。</a:t>
            </a:r>
            <a:r>
              <a:rPr lang="en-US" altLang="zh-TW" dirty="0"/>
              <a:t> (</a:t>
            </a:r>
            <a:r>
              <a:rPr lang="zh-TW" altLang="en-US" dirty="0"/>
              <a:t>使用範圍：</a:t>
            </a:r>
            <a:r>
              <a:rPr lang="en-US" altLang="zh-TW" dirty="0" err="1"/>
              <a:t>tbody</a:t>
            </a:r>
            <a:r>
              <a:rPr lang="zh-TW" altLang="en-US" dirty="0"/>
              <a:t>、</a:t>
            </a:r>
            <a:r>
              <a:rPr lang="en-US" altLang="zh-TW" dirty="0" err="1"/>
              <a:t>tfooter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pPr lvl="1"/>
            <a:r>
              <a:rPr lang="en-US" altLang="zh-TW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TW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r>
              <a:rPr lang="en-US" altLang="zh-TW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zh-TW" alt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TW" altLang="en-US" dirty="0" smtClean="0"/>
              <a:t>表格</a:t>
            </a:r>
            <a:r>
              <a:rPr lang="zh-TW" altLang="en-US" dirty="0"/>
              <a:t>欄 </a:t>
            </a:r>
            <a:r>
              <a:rPr lang="en-US" altLang="zh-TW" dirty="0" smtClean="0"/>
              <a:t>】</a:t>
            </a:r>
            <a:r>
              <a:rPr lang="zh-TW" altLang="en-US" dirty="0" smtClean="0"/>
              <a:t>原文</a:t>
            </a:r>
            <a:r>
              <a:rPr lang="zh-TW" altLang="en-US" dirty="0"/>
              <a:t>為 </a:t>
            </a:r>
            <a:r>
              <a:rPr lang="en-US" altLang="zh-TW" dirty="0"/>
              <a:t>Table Data</a:t>
            </a:r>
            <a:r>
              <a:rPr lang="zh-TW" altLang="en-US" dirty="0"/>
              <a:t>，表格資料格的內容欄位</a:t>
            </a:r>
            <a:r>
              <a:rPr lang="en-US" altLang="zh-TW" dirty="0"/>
              <a:t>)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使用範圍：</a:t>
            </a:r>
            <a:r>
              <a:rPr lang="en-US" altLang="zh-TW" dirty="0" err="1" smtClean="0"/>
              <a:t>tbody</a:t>
            </a:r>
            <a:r>
              <a:rPr lang="zh-TW" altLang="en-US" dirty="0"/>
              <a:t>、</a:t>
            </a:r>
            <a:r>
              <a:rPr lang="en-US" altLang="zh-TW" dirty="0" err="1"/>
              <a:t>tfooter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en-US" altLang="zh-TW" dirty="0"/>
              <a:t>HTML</a:t>
            </a:r>
            <a:r>
              <a:rPr lang="zh-TW" altLang="en-US" dirty="0"/>
              <a:t>的表格是一個巢狀迴圈的結構，而表格當中可以再包另一個表格。</a:t>
            </a:r>
            <a:endParaRPr lang="en-US" altLang="zh-TW" dirty="0"/>
          </a:p>
          <a:p>
            <a:r>
              <a:rPr lang="zh-TW" altLang="en-US" dirty="0"/>
              <a:t>在表格製作時，一定要先定義表格列，才能在每一列當中加入表格</a:t>
            </a:r>
            <a:r>
              <a:rPr lang="zh-TW" altLang="en-US" dirty="0" smtClean="0"/>
              <a:t>欄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F2C-E680-4D5A-9CA4-C4A2F295C60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建立表格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4EC9F2C-E680-4D5A-9CA4-C4A2F295C60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表格製作</a:t>
            </a:r>
            <a:r>
              <a:rPr lang="zh-TW" altLang="en-US" dirty="0" smtClean="0"/>
              <a:t>的建</a:t>
            </a:r>
            <a:r>
              <a:rPr lang="zh-TW" altLang="en-US" dirty="0"/>
              <a:t>議</a:t>
            </a:r>
            <a:r>
              <a:rPr lang="zh-TW" altLang="en-US" dirty="0" smtClean="0"/>
              <a:t>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定義</a:t>
            </a:r>
            <a:r>
              <a:rPr lang="zh-TW" altLang="en-US" dirty="0"/>
              <a:t>表格標籤</a:t>
            </a:r>
            <a:r>
              <a:rPr lang="en-US" altLang="zh-TW" dirty="0"/>
              <a:t>&lt;table&gt;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定義表格標題</a:t>
            </a:r>
            <a:r>
              <a:rPr lang="en-US" altLang="zh-TW" dirty="0"/>
              <a:t>&lt;caption&gt;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定義表頭</a:t>
            </a:r>
            <a:r>
              <a:rPr lang="en-US" altLang="zh-TW" dirty="0"/>
              <a:t>&lt;</a:t>
            </a:r>
            <a:r>
              <a:rPr lang="en-US" altLang="zh-TW" dirty="0" err="1"/>
              <a:t>thead</a:t>
            </a:r>
            <a:r>
              <a:rPr lang="en-US" altLang="zh-TW" dirty="0"/>
              <a:t>&gt;</a:t>
            </a:r>
          </a:p>
          <a:p>
            <a:pPr lvl="2"/>
            <a:r>
              <a:rPr lang="zh-TW" altLang="en-US" dirty="0"/>
              <a:t>定義表頭的列</a:t>
            </a:r>
            <a:r>
              <a:rPr lang="en-US" altLang="zh-TW" dirty="0"/>
              <a:t>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</a:p>
          <a:p>
            <a:pPr lvl="2"/>
            <a:r>
              <a:rPr lang="zh-TW" altLang="en-US" dirty="0"/>
              <a:t>定義表頭</a:t>
            </a:r>
            <a:r>
              <a:rPr lang="en-US" altLang="zh-TW" dirty="0"/>
              <a:t>&lt;</a:t>
            </a:r>
            <a:r>
              <a:rPr lang="en-US" altLang="zh-TW" dirty="0" err="1"/>
              <a:t>th</a:t>
            </a:r>
            <a:r>
              <a:rPr lang="en-US" altLang="zh-TW" dirty="0"/>
              <a:t>&gt;</a:t>
            </a:r>
            <a:endParaRPr lang="zh-TW" altLang="en-US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定義格內容</a:t>
            </a:r>
            <a:r>
              <a:rPr lang="en-US" altLang="zh-TW" dirty="0"/>
              <a:t>&lt;</a:t>
            </a:r>
            <a:r>
              <a:rPr lang="en-US" altLang="zh-TW" dirty="0" err="1"/>
              <a:t>tbody</a:t>
            </a:r>
            <a:r>
              <a:rPr lang="en-US" altLang="zh-TW" dirty="0"/>
              <a:t>&gt;</a:t>
            </a:r>
          </a:p>
          <a:p>
            <a:pPr lvl="2"/>
            <a:r>
              <a:rPr lang="zh-TW" altLang="en-US" dirty="0"/>
              <a:t>定義表格列 </a:t>
            </a:r>
            <a:r>
              <a:rPr lang="en-US" altLang="zh-TW" dirty="0"/>
              <a:t>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</a:p>
          <a:p>
            <a:pPr lvl="2"/>
            <a:r>
              <a:rPr lang="zh-TW" altLang="en-US" dirty="0"/>
              <a:t>定義表格欄</a:t>
            </a:r>
            <a:r>
              <a:rPr lang="en-US" altLang="zh-TW" dirty="0"/>
              <a:t>&lt;td&gt;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定義表尾</a:t>
            </a:r>
            <a:r>
              <a:rPr lang="en-US" altLang="zh-TW" dirty="0"/>
              <a:t>&lt;</a:t>
            </a:r>
            <a:r>
              <a:rPr lang="en-US" altLang="zh-TW" dirty="0" err="1"/>
              <a:t>tfoot</a:t>
            </a:r>
            <a:r>
              <a:rPr lang="en-US" altLang="zh-TW" dirty="0" smtClean="0"/>
              <a:t>&gt;</a:t>
            </a:r>
          </a:p>
          <a:p>
            <a:pPr lvl="2"/>
            <a:r>
              <a:rPr lang="zh-TW" altLang="en-US" dirty="0"/>
              <a:t>定義表格列 </a:t>
            </a:r>
            <a:r>
              <a:rPr lang="en-US" altLang="zh-TW" dirty="0"/>
              <a:t>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</a:p>
          <a:p>
            <a:pPr lvl="2"/>
            <a:r>
              <a:rPr lang="zh-TW" altLang="en-US" dirty="0"/>
              <a:t>定義表格欄</a:t>
            </a:r>
            <a:r>
              <a:rPr lang="en-US" altLang="zh-TW" dirty="0"/>
              <a:t>&lt;td&gt;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填入各欄位的內容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設定表格樣式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例如：合併、框線大小、顏色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F2C-E680-4D5A-9CA4-C4A2F295C6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59668" y="6398796"/>
            <a:ext cx="6825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若編輯器有支援</a:t>
            </a:r>
            <a:r>
              <a:rPr lang="en-US" altLang="zh-TW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EMMET</a:t>
            </a:r>
            <a:r>
              <a:rPr lang="zh-TW" altLang="en-US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，請善用</a:t>
            </a:r>
            <a:r>
              <a:rPr lang="en-US" altLang="zh-TW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EMMET</a:t>
            </a:r>
            <a:r>
              <a:rPr lang="zh-TW" altLang="en-US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的功能，可加速建立表格的速度</a:t>
            </a:r>
            <a:endParaRPr lang="zh-TW" altLang="en-U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77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此步驟主要是將表格的大框架定義出來</a:t>
            </a:r>
            <a:endParaRPr lang="en-US" altLang="zh-TW" dirty="0" smtClean="0"/>
          </a:p>
          <a:p>
            <a:r>
              <a:rPr lang="zh-TW" altLang="en-US" dirty="0" smtClean="0"/>
              <a:t>之後可針對各架構下需要的內容陸續加入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Step1 </a:t>
            </a:r>
            <a:r>
              <a:rPr lang="zh-TW" altLang="en-US" dirty="0" smtClean="0"/>
              <a:t>定義表格架構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F2C-E680-4D5A-9CA4-C4A2F295C60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801" y="1197062"/>
            <a:ext cx="54483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Step2 </a:t>
            </a:r>
            <a:r>
              <a:rPr lang="zh-TW" altLang="en-US" dirty="0" smtClean="0"/>
              <a:t>定義表頭、表尾元素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9F2C-E680-4D5A-9CA4-C4A2F295C60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79" y="1414776"/>
            <a:ext cx="9073243" cy="36527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521461" y="6492111"/>
            <a:ext cx="267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sample_ctable_step2.html</a:t>
            </a:r>
          </a:p>
        </p:txBody>
      </p:sp>
    </p:spTree>
    <p:extLst>
      <p:ext uri="{BB962C8B-B14F-4D97-AF65-F5344CB8AC3E}">
        <p14:creationId xmlns:p14="http://schemas.microsoft.com/office/powerpoint/2010/main" val="186860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PUST2018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UST2018" id="{DACF1773-8118-4854-AEDC-CF3D8425DA3E}" vid="{F7FD2C05-E337-4648-A8C0-9184D190979F}"/>
    </a:ext>
  </a:extLst>
</a:theme>
</file>

<file path=ppt/theme/theme2.xml><?xml version="1.0" encoding="utf-8"?>
<a:theme xmlns:a="http://schemas.openxmlformats.org/drawingml/2006/main" name="1_NPUST2018">
  <a:themeElements>
    <a:clrScheme name="自訂 3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FFF00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UST2018" id="{8C631C9E-9761-4F9B-B38D-BADB8D6CC0FA}" vid="{87D34A70-DE80-40E8-94D4-484C090D7611}"/>
    </a:ext>
  </a:extLst>
</a:theme>
</file>

<file path=ppt/theme/theme3.xml><?xml version="1.0" encoding="utf-8"?>
<a:theme xmlns:a="http://schemas.openxmlformats.org/drawingml/2006/main" name="NPUST_2018">
  <a:themeElements>
    <a:clrScheme name="自訂 5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FFF00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UST_2018" id="{65799B6B-FE42-4BC5-A816-FFBEFC74E52F}" vid="{6F9562A9-8340-4810-A4E5-2347D3B7C2F4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NPUST2018</Template>
  <TotalTime>470</TotalTime>
  <Words>1399</Words>
  <Application>Microsoft Office PowerPoint</Application>
  <PresentationFormat>寬螢幕</PresentationFormat>
  <Paragraphs>237</Paragraphs>
  <Slides>29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微軟正黑體</vt:lpstr>
      <vt:lpstr>新細明體</vt:lpstr>
      <vt:lpstr>Arial</vt:lpstr>
      <vt:lpstr>Arial Black</vt:lpstr>
      <vt:lpstr>Calibri</vt:lpstr>
      <vt:lpstr>Centaur</vt:lpstr>
      <vt:lpstr>Tahoma</vt:lpstr>
      <vt:lpstr>NPUST2018</vt:lpstr>
      <vt:lpstr>1_NPUST2018</vt:lpstr>
      <vt:lpstr>NPUST_2018</vt:lpstr>
      <vt:lpstr>表格元素</vt:lpstr>
      <vt:lpstr>製作表格</vt:lpstr>
      <vt:lpstr>表格的基本元素</vt:lpstr>
      <vt:lpstr>表格的基本結構</vt:lpstr>
      <vt:lpstr>組成表格的基本元素</vt:lpstr>
      <vt:lpstr>用HTML建立表格</vt:lpstr>
      <vt:lpstr>表格製作的建議步驟</vt:lpstr>
      <vt:lpstr>Step1 定義表格架構</vt:lpstr>
      <vt:lpstr>Step2 定義表頭、表尾元素</vt:lpstr>
      <vt:lpstr>Step3 定義表格內容元素</vt:lpstr>
      <vt:lpstr>Step4 填入內容</vt:lpstr>
      <vt:lpstr>Step5 定義表格樣式</vt:lpstr>
      <vt:lpstr>表格密技補充</vt:lpstr>
      <vt:lpstr>表格設定 – 框線</vt:lpstr>
      <vt:lpstr>練習1 基本表格製作</vt:lpstr>
      <vt:lpstr>基本表格設定</vt:lpstr>
      <vt:lpstr>表格元素的格式設定&lt;table&gt;</vt:lpstr>
      <vt:lpstr>&lt;tr&gt; 、&lt;td&gt;、&lt;th&gt;元素屬性</vt:lpstr>
      <vt:lpstr>表格設定 – 寬度 、高度</vt:lpstr>
      <vt:lpstr>表格設定 - 表格對齊屬性</vt:lpstr>
      <vt:lpstr>表格設定 - 表格對齊屬性</vt:lpstr>
      <vt:lpstr>練習2 表格標籤</vt:lpstr>
      <vt:lpstr>插入元素與表格合併</vt:lpstr>
      <vt:lpstr>表格合併</vt:lpstr>
      <vt:lpstr>表格合併-水平合併 (colspan=“n”)</vt:lpstr>
      <vt:lpstr>表格合併-垂直合併 (rowspan=“n”)</vt:lpstr>
      <vt:lpstr>插入圖片與連結</vt:lpstr>
      <vt:lpstr>練習3 在表格中插入圖片與超連結</vt:lpstr>
      <vt:lpstr>練習4 W3School練習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 Lin(林湘筠)</dc:creator>
  <cp:lastModifiedBy>Jo Lin(林湘筠)</cp:lastModifiedBy>
  <cp:revision>32</cp:revision>
  <dcterms:created xsi:type="dcterms:W3CDTF">2018-09-18T06:43:55Z</dcterms:created>
  <dcterms:modified xsi:type="dcterms:W3CDTF">2018-12-12T05:54:07Z</dcterms:modified>
</cp:coreProperties>
</file>