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  <p:sldMasterId id="2147483974" r:id="rId2"/>
    <p:sldMasterId id="2147483995" r:id="rId3"/>
  </p:sldMasterIdLst>
  <p:notesMasterIdLst>
    <p:notesMasterId r:id="rId54"/>
  </p:notesMasterIdLst>
  <p:handoutMasterIdLst>
    <p:handoutMasterId r:id="rId55"/>
  </p:handoutMasterIdLst>
  <p:sldIdLst>
    <p:sldId id="576" r:id="rId4"/>
    <p:sldId id="800" r:id="rId5"/>
    <p:sldId id="783" r:id="rId6"/>
    <p:sldId id="728" r:id="rId7"/>
    <p:sldId id="810" r:id="rId8"/>
    <p:sldId id="265" r:id="rId9"/>
    <p:sldId id="268" r:id="rId10"/>
    <p:sldId id="834" r:id="rId11"/>
    <p:sldId id="835" r:id="rId12"/>
    <p:sldId id="784" r:id="rId13"/>
    <p:sldId id="785" r:id="rId14"/>
    <p:sldId id="752" r:id="rId15"/>
    <p:sldId id="814" r:id="rId16"/>
    <p:sldId id="753" r:id="rId17"/>
    <p:sldId id="309" r:id="rId18"/>
    <p:sldId id="838" r:id="rId19"/>
    <p:sldId id="837" r:id="rId20"/>
    <p:sldId id="839" r:id="rId21"/>
    <p:sldId id="844" r:id="rId22"/>
    <p:sldId id="334" r:id="rId23"/>
    <p:sldId id="755" r:id="rId24"/>
    <p:sldId id="756" r:id="rId25"/>
    <p:sldId id="757" r:id="rId26"/>
    <p:sldId id="758" r:id="rId27"/>
    <p:sldId id="817" r:id="rId28"/>
    <p:sldId id="845" r:id="rId29"/>
    <p:sldId id="847" r:id="rId30"/>
    <p:sldId id="848" r:id="rId31"/>
    <p:sldId id="740" r:id="rId32"/>
    <p:sldId id="787" r:id="rId33"/>
    <p:sldId id="822" r:id="rId34"/>
    <p:sldId id="826" r:id="rId35"/>
    <p:sldId id="828" r:id="rId36"/>
    <p:sldId id="830" r:id="rId37"/>
    <p:sldId id="831" r:id="rId38"/>
    <p:sldId id="851" r:id="rId39"/>
    <p:sldId id="849" r:id="rId40"/>
    <p:sldId id="852" r:id="rId41"/>
    <p:sldId id="739" r:id="rId42"/>
    <p:sldId id="833" r:id="rId43"/>
    <p:sldId id="850" r:id="rId44"/>
    <p:sldId id="853" r:id="rId45"/>
    <p:sldId id="832" r:id="rId46"/>
    <p:sldId id="855" r:id="rId47"/>
    <p:sldId id="856" r:id="rId48"/>
    <p:sldId id="858" r:id="rId49"/>
    <p:sldId id="857" r:id="rId50"/>
    <p:sldId id="725" r:id="rId51"/>
    <p:sldId id="726" r:id="rId52"/>
    <p:sldId id="854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16237"/>
    <a:srgbClr val="0000FF"/>
    <a:srgbClr val="0094D4"/>
    <a:srgbClr val="AE2A7F"/>
    <a:srgbClr val="BE2856"/>
    <a:srgbClr val="3D3B5F"/>
    <a:srgbClr val="98246F"/>
    <a:srgbClr val="94246C"/>
    <a:srgbClr val="2F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179" autoAdjust="0"/>
  </p:normalViewPr>
  <p:slideViewPr>
    <p:cSldViewPr>
      <p:cViewPr varScale="1">
        <p:scale>
          <a:sx n="87" d="100"/>
          <a:sy n="87" d="100"/>
        </p:scale>
        <p:origin x="451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94"/>
    </p:cViewPr>
  </p:sorterViewPr>
  <p:notesViewPr>
    <p:cSldViewPr>
      <p:cViewPr varScale="1">
        <p:scale>
          <a:sx n="79" d="100"/>
          <a:sy n="79" d="100"/>
        </p:scale>
        <p:origin x="308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684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2018/11/16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9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">
            <a:extLst>
              <a:ext uri="{FF2B5EF4-FFF2-40B4-BE49-F238E27FC236}">
                <a16:creationId xmlns:a16="http://schemas.microsoft.com/office/drawing/2014/main" id="{5C0A02FF-5DE1-476C-A8E7-EBFD14E327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226380FB-AC23-4751-91B1-2952A1A6D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>
                <a:latin typeface="Lucida Grande" pitchFamily="-102" charset="0"/>
                <a:cs typeface="Lucida Grande" pitchFamily="-102" charset="0"/>
                <a:sym typeface="Lucida Grande" pitchFamily="-102" charset="0"/>
              </a:rPr>
              <a:t>Explain: Selector indicates which elements the rule applies to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937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2" charset="0"/>
                <a:cs typeface="Lucida Grande" pitchFamily="-102" charset="0"/>
                <a:sym typeface="Lucida Grande" pitchFamily="-102" charset="0"/>
              </a:rPr>
              <a:t>Fade in: universal selector</a:t>
            </a:r>
          </a:p>
          <a:p>
            <a:pPr eaLnBrk="1" hangingPunct="1"/>
            <a:r>
              <a:rPr lang="en-US" altLang="zh-TW" sz="2200" smtClean="0">
                <a:latin typeface="Lucida Grande" pitchFamily="-102" charset="0"/>
                <a:cs typeface="Lucida Grande" pitchFamily="-102" charset="0"/>
                <a:sym typeface="Lucida Grande" pitchFamily="-102" charset="0"/>
              </a:rPr>
              <a:t>Click: type selector</a:t>
            </a:r>
          </a:p>
          <a:p>
            <a:pPr eaLnBrk="1" hangingPunct="1"/>
            <a:r>
              <a:rPr lang="en-US" altLang="zh-TW" sz="2200" smtClean="0">
                <a:latin typeface="Lucida Grande" pitchFamily="-102" charset="0"/>
                <a:cs typeface="Lucida Grande" pitchFamily="-102" charset="0"/>
                <a:sym typeface="Lucida Grande" pitchFamily="-102" charset="0"/>
              </a:rPr>
              <a:t>Click: class selector</a:t>
            </a:r>
          </a:p>
          <a:p>
            <a:pPr eaLnBrk="1" hangingPunct="1"/>
            <a:r>
              <a:rPr lang="en-US" altLang="zh-TW" sz="2200" smtClean="0">
                <a:latin typeface="Lucida Grande" pitchFamily="-102" charset="0"/>
                <a:cs typeface="Lucida Grande" pitchFamily="-102" charset="0"/>
                <a:sym typeface="Lucida Grande" pitchFamily="-102" charset="0"/>
              </a:rPr>
              <a:t>Click: id attribute</a:t>
            </a:r>
          </a:p>
        </p:txBody>
      </p:sp>
    </p:spTree>
    <p:extLst>
      <p:ext uri="{BB962C8B-B14F-4D97-AF65-F5344CB8AC3E}">
        <p14:creationId xmlns:p14="http://schemas.microsoft.com/office/powerpoint/2010/main" val="305566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1427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2" charset="0"/>
                <a:cs typeface="Lucida Grande" pitchFamily="-102" charset="0"/>
                <a:sym typeface="Lucida Grande" pitchFamily="-102" charset="0"/>
              </a:rPr>
              <a:t>Fade in: child selector</a:t>
            </a:r>
          </a:p>
          <a:p>
            <a:pPr eaLnBrk="1" hangingPunct="1"/>
            <a:r>
              <a:rPr lang="en-US" altLang="zh-TW" sz="2200" smtClean="0">
                <a:latin typeface="Lucida Grande" pitchFamily="-102" charset="0"/>
                <a:cs typeface="Lucida Grande" pitchFamily="-102" charset="0"/>
                <a:sym typeface="Lucida Grande" pitchFamily="-102" charset="0"/>
              </a:rPr>
              <a:t>Click: descendent selector</a:t>
            </a:r>
          </a:p>
          <a:p>
            <a:pPr eaLnBrk="1" hangingPunct="1"/>
            <a:r>
              <a:rPr lang="en-US" altLang="zh-TW" sz="2200" smtClean="0">
                <a:latin typeface="Lucida Grande" pitchFamily="-102" charset="0"/>
                <a:cs typeface="Lucida Grande" pitchFamily="-102" charset="0"/>
                <a:sym typeface="Lucida Grande" pitchFamily="-102" charset="0"/>
              </a:rPr>
              <a:t>Click: adjacent sibling selector</a:t>
            </a:r>
          </a:p>
          <a:p>
            <a:pPr eaLnBrk="1" hangingPunct="1"/>
            <a:r>
              <a:rPr lang="en-US" altLang="zh-TW" sz="2200" smtClean="0">
                <a:latin typeface="Lucida Grande" pitchFamily="-102" charset="0"/>
                <a:cs typeface="Lucida Grande" pitchFamily="-102" charset="0"/>
                <a:sym typeface="Lucida Grande" pitchFamily="-102" charset="0"/>
              </a:rPr>
              <a:t>Click: general sibling selector</a:t>
            </a:r>
          </a:p>
        </p:txBody>
      </p:sp>
    </p:spTree>
    <p:extLst>
      <p:ext uri="{BB962C8B-B14F-4D97-AF65-F5344CB8AC3E}">
        <p14:creationId xmlns:p14="http://schemas.microsoft.com/office/powerpoint/2010/main" val="85416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select_Tag.html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45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select_class.html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00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select_descendant.html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46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select_descendant.html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45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7" cy="2421464"/>
          </a:xfrm>
        </p:spPr>
        <p:txBody>
          <a:bodyPr anchor="b">
            <a:normAutofit/>
          </a:bodyPr>
          <a:lstStyle>
            <a:lvl1pPr algn="r">
              <a:defRPr sz="3600" cap="none" baseline="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7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7"/>
            <a:ext cx="48939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96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7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1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4" y="914400"/>
            <a:ext cx="3280975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55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1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1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31241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43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7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80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2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80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52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601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7" cy="1468800"/>
          </a:xfrm>
        </p:spPr>
        <p:txBody>
          <a:bodyPr anchor="b"/>
          <a:lstStyle>
            <a:lvl1pPr algn="l">
              <a:defRPr sz="3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348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576000" y="548680"/>
            <a:ext cx="11088619" cy="6192688"/>
          </a:xfrm>
        </p:spPr>
        <p:txBody>
          <a:bodyPr>
            <a:noAutofit/>
          </a:bodyPr>
          <a:lstStyle>
            <a:lvl5pPr>
              <a:spcBef>
                <a:spcPts val="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lang="en-US" altLang="zh-TW" dirty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840" y="6237313"/>
            <a:ext cx="142874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10512491" y="6195947"/>
            <a:ext cx="1424405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3909577970"/>
      </p:ext>
    </p:extLst>
  </p:cSld>
  <p:clrMapOvr>
    <a:masterClrMapping/>
  </p:clrMapOvr>
  <p:transition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576000" y="908720"/>
            <a:ext cx="11040000" cy="55893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840" y="6237313"/>
            <a:ext cx="142874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10512491" y="6195947"/>
            <a:ext cx="1424405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1775187011"/>
      </p:ext>
    </p:extLst>
  </p:cSld>
  <p:clrMapOvr>
    <a:masterClrMapping/>
  </p:clrMapOvr>
  <p:transition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576000" y="764704"/>
            <a:ext cx="11088619" cy="5976664"/>
          </a:xfrm>
        </p:spPr>
        <p:txBody>
          <a:bodyPr>
            <a:noAutofit/>
          </a:bodyPr>
          <a:lstStyle>
            <a:lvl5pPr>
              <a:spcBef>
                <a:spcPts val="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lang="en-US" altLang="zh-TW" dirty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840" y="6237313"/>
            <a:ext cx="142874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10512491" y="6195947"/>
            <a:ext cx="1424405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3929322624"/>
      </p:ext>
    </p:extLst>
  </p:cSld>
  <p:clrMapOvr>
    <a:masterClrMapping/>
  </p:clrMapOvr>
  <p:transition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名頁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8160907" y="72008"/>
            <a:ext cx="3983765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kern="1200" baseline="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kern="1200" baseline="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TW" sz="2400" b="1" kern="1200" baseline="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baseline="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CSS </a:t>
            </a:r>
            <a:r>
              <a:rPr lang="zh-TW" altLang="en-US" sz="2400" b="1" kern="1200" baseline="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篇</a:t>
            </a:r>
            <a:endParaRPr lang="en-US" altLang="zh-TW" sz="2400" b="1" kern="1200" baseline="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3503712" y="980728"/>
            <a:ext cx="2400267" cy="576064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72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03712" y="1556792"/>
            <a:ext cx="8448939" cy="1152128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4800" b="1" u="none" cap="none" spc="0" baseline="0">
                <a:ln w="158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6"/>
          </p:nvPr>
        </p:nvSpPr>
        <p:spPr>
          <a:xfrm>
            <a:off x="3502786" y="2708920"/>
            <a:ext cx="8545876" cy="3960440"/>
          </a:xfrm>
        </p:spPr>
        <p:txBody>
          <a:bodyPr/>
          <a:lstStyle>
            <a:lvl1pPr>
              <a:lnSpc>
                <a:spcPts val="4400"/>
              </a:lnSpc>
              <a:spcBef>
                <a:spcPts val="0"/>
              </a:spcBef>
              <a:defRPr sz="2600">
                <a:solidFill>
                  <a:srgbClr val="F16237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73730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7" cy="2421464"/>
          </a:xfrm>
        </p:spPr>
        <p:txBody>
          <a:bodyPr anchor="b">
            <a:normAutofit/>
          </a:bodyPr>
          <a:lstStyle>
            <a:lvl1pPr algn="r">
              <a:defRPr sz="3600" cap="none" baseline="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7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7"/>
            <a:ext cx="48939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110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7" cy="1468800"/>
          </a:xfrm>
        </p:spPr>
        <p:txBody>
          <a:bodyPr anchor="b"/>
          <a:lstStyle>
            <a:lvl1pPr algn="l">
              <a:defRPr sz="3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76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" y="440752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080000" cy="90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270002"/>
            <a:ext cx="10131425" cy="4521201"/>
          </a:xfrm>
        </p:spPr>
        <p:txBody>
          <a:bodyPr anchor="t" anchorCtr="0">
            <a:normAutofit/>
          </a:bodyPr>
          <a:lstStyle>
            <a:lvl1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7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3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90" y="6359527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75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節內容_雙欄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86"/>
            <a:ext cx="12188825" cy="68562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89" y="1197064"/>
            <a:ext cx="5105399" cy="4521201"/>
          </a:xfrm>
        </p:spPr>
        <p:txBody>
          <a:bodyPr anchor="t" anchorCtr="0">
            <a:normAutofit/>
          </a:bodyPr>
          <a:lstStyle>
            <a:lvl1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867402" y="1197064"/>
            <a:ext cx="5105399" cy="4521201"/>
          </a:xfrm>
        </p:spPr>
        <p:txBody>
          <a:bodyPr anchor="t" anchorCtr="0">
            <a:normAutofit/>
          </a:bodyPr>
          <a:lstStyle>
            <a:lvl1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080000" cy="90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7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3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90" y="6359527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06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5918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7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3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90" y="6359527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9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6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7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3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90" y="6359527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15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7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4" y="6248400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8" y="6248401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1" y="1954213"/>
            <a:ext cx="10207625" cy="3917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86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228599"/>
            <a:ext cx="10080000" cy="900000"/>
          </a:xfrm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TW" altLang="en-US" dirty="0"/>
              <a:t>按一下以編輯母片標題樣式</a:t>
            </a:r>
            <a:r>
              <a:rPr lang="en-US" altLang="zh-TW" dirty="0"/>
              <a:t>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5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31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3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5" y="6327776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711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5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4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5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3709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075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36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7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3919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4" y="914400"/>
            <a:ext cx="3280975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2297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1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1578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31241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3390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6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7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3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90" y="6359527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71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01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599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2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912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534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601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7700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7" cy="2421464"/>
          </a:xfrm>
        </p:spPr>
        <p:txBody>
          <a:bodyPr anchor="b">
            <a:normAutofit/>
          </a:bodyPr>
          <a:lstStyle>
            <a:lvl1pPr algn="r">
              <a:defRPr sz="3600" cap="none" baseline="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7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7"/>
            <a:ext cx="48939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3" y="5411450"/>
            <a:ext cx="4931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66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1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7" cy="1468800"/>
          </a:xfrm>
        </p:spPr>
        <p:txBody>
          <a:bodyPr anchor="b"/>
          <a:lstStyle>
            <a:lvl1pPr algn="l">
              <a:defRPr sz="3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0"/>
            <a:ext cx="12188825" cy="68562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61263" y="5411450"/>
            <a:ext cx="4931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66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76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1" y="37761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7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3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90" y="6359527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3" y="5411450"/>
            <a:ext cx="4931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66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757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34" y="41462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49424"/>
            <a:ext cx="10131425" cy="925844"/>
          </a:xfrm>
        </p:spPr>
        <p:txBody>
          <a:bodyPr/>
          <a:lstStyle>
            <a:lvl1pPr>
              <a:defRPr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5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7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3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90" y="6359527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3" y="5411450"/>
            <a:ext cx="4931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66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239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7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4" y="6248400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8" y="6248401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1" y="1954213"/>
            <a:ext cx="10207625" cy="3917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61263" y="5411450"/>
            <a:ext cx="4931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66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4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7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4" y="6248400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8" y="6248401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1" y="1954213"/>
            <a:ext cx="10207625" cy="3917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270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5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31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3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5" y="6327776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0547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5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4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5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217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1357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272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7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9533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4" y="914400"/>
            <a:ext cx="3280975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1546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1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7779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31241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5069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7170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9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5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31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31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5" y="6327776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179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1542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2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8686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42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601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91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5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4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5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5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22860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781177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7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1" y="6248402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0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51" r:id="rId20"/>
    <p:sldLayoutId id="2147483952" r:id="rId21"/>
    <p:sldLayoutId id="2147483953" r:id="rId22"/>
    <p:sldLayoutId id="2147483714" r:id="rId23"/>
    <p:sldLayoutId id="2147483672" r:id="rId24"/>
  </p:sldLayoutIdLst>
  <p:transition>
    <p:pull dir="d"/>
  </p:transition>
  <p:txStyles>
    <p:titleStyle>
      <a:lvl1pPr algn="l" defTabSz="342900" rtl="0" eaLnBrk="1" latinLnBrk="0" hangingPunct="1">
        <a:spcBef>
          <a:spcPct val="0"/>
        </a:spcBef>
        <a:buNone/>
        <a:defRPr sz="27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22860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781177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7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1" y="6248402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086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  <p:sldLayoutId id="2147483991" r:id="rId17"/>
    <p:sldLayoutId id="2147483992" r:id="rId18"/>
    <p:sldLayoutId id="2147483993" r:id="rId19"/>
    <p:sldLayoutId id="2147483994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22860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781177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7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1" y="6248402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72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3" r:id="rId18"/>
    <p:sldLayoutId id="2147484014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zh-TW" altLang="en-US" dirty="0"/>
              <a:t>基本語法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556ECB7E-6706-4790-89B6-80ABE3009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編輯</a:t>
            </a:r>
            <a:r>
              <a:rPr lang="en-US" altLang="zh-TW" sz="4000" dirty="0" smtClean="0"/>
              <a:t>CSS</a:t>
            </a:r>
            <a:r>
              <a:rPr lang="zh-TW" altLang="en-US" sz="4000" dirty="0"/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9996" y="1196752"/>
            <a:ext cx="10131425" cy="427672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若屬性值中包含英文字母、數字、減號或小數點外的字元，那屬性值前後需加上雙引號</a:t>
            </a:r>
            <a:r>
              <a:rPr lang="en-US" altLang="zh-TW" sz="2400" dirty="0"/>
              <a:t>[“]</a:t>
            </a:r>
            <a:r>
              <a:rPr lang="zh-TW" altLang="en-US" sz="2400" dirty="0"/>
              <a:t>或單引號</a:t>
            </a:r>
            <a:r>
              <a:rPr lang="en-US" altLang="zh-TW" sz="2400" dirty="0"/>
              <a:t>[‘]</a:t>
            </a:r>
          </a:p>
          <a:p>
            <a:r>
              <a:rPr lang="en-US" altLang="zh-TW" sz="2400" dirty="0"/>
              <a:t>CSS</a:t>
            </a:r>
            <a:r>
              <a:rPr lang="zh-TW" altLang="en-US" sz="2400" dirty="0"/>
              <a:t>會區分英文大小寫，因此命名時，請注意要維持一致性的命名規則 ，例如：</a:t>
            </a:r>
            <a:r>
              <a:rPr lang="en-US" altLang="zh-TW" sz="2400" dirty="0" err="1"/>
              <a:t>myName</a:t>
            </a:r>
            <a:endParaRPr lang="en-US" altLang="zh-TW" sz="2400" dirty="0"/>
          </a:p>
          <a:p>
            <a:r>
              <a:rPr lang="en-US" altLang="zh-TW" sz="2400" dirty="0"/>
              <a:t>CSS</a:t>
            </a:r>
            <a:r>
              <a:rPr lang="zh-TW" altLang="en-US" sz="2400" dirty="0"/>
              <a:t>的註解符號為  </a:t>
            </a:r>
            <a:r>
              <a:rPr lang="en-US" altLang="zh-TW" sz="2400" dirty="0"/>
              <a:t>/*   */</a:t>
            </a:r>
          </a:p>
          <a:p>
            <a:r>
              <a:rPr lang="zh-TW" altLang="en-US" sz="2400" dirty="0"/>
              <a:t>當樣式中有多個屬性時，要用分號</a:t>
            </a:r>
            <a:r>
              <a:rPr lang="en-US" altLang="zh-TW" sz="2400" dirty="0"/>
              <a:t>(</a:t>
            </a:r>
            <a:r>
              <a:rPr lang="zh-TW" altLang="en-US" sz="2400" dirty="0"/>
              <a:t>；</a:t>
            </a:r>
            <a:r>
              <a:rPr lang="en-US" altLang="zh-TW" sz="2400" dirty="0"/>
              <a:t>)</a:t>
            </a:r>
            <a:r>
              <a:rPr lang="zh-TW" altLang="en-US" sz="2400" dirty="0"/>
              <a:t>隔開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為了方便閱讀，建議當有多屬性設定時，可適當的換行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71464" y="3833849"/>
            <a:ext cx="5184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P{color=“blue”; font-size:”18px”}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71464" y="4882199"/>
            <a:ext cx="518457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P{</a:t>
            </a:r>
          </a:p>
          <a:p>
            <a:r>
              <a:rPr lang="en-US" altLang="zh-TW" dirty="0"/>
              <a:t>     color=“blue”; </a:t>
            </a:r>
          </a:p>
          <a:p>
            <a:r>
              <a:rPr lang="en-US" altLang="zh-TW" dirty="0"/>
              <a:t>     font-size:”18px”;</a:t>
            </a:r>
          </a:p>
          <a:p>
            <a:r>
              <a:rPr lang="en-US" altLang="zh-TW" dirty="0"/>
              <a:t>     font-family:”</a:t>
            </a:r>
            <a:r>
              <a:rPr lang="zh-TW" altLang="en-US" dirty="0"/>
              <a:t>標楷體</a:t>
            </a:r>
            <a:r>
              <a:rPr lang="en-US" altLang="zh-TW" dirty="0"/>
              <a:t>”;</a:t>
            </a:r>
          </a:p>
          <a:p>
            <a:r>
              <a:rPr lang="en-US" altLang="zh-TW" dirty="0"/>
              <a:t>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86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編輯</a:t>
            </a:r>
            <a:r>
              <a:rPr lang="en-US" altLang="zh-TW" sz="4000" dirty="0"/>
              <a:t>CSS</a:t>
            </a:r>
            <a:r>
              <a:rPr lang="zh-TW" altLang="en-US" sz="4000" dirty="0"/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若有多個標籤套用同一套屬性時，建議可將其合併，同時宣告，個元素可用逗點隔開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03142" y="2924944"/>
            <a:ext cx="8301370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Courier"/>
              </a:rPr>
              <a:t>p</a:t>
            </a:r>
            <a:r>
              <a:rPr lang="zh-TW" altLang="en-US" sz="2800" b="1" dirty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  <a:latin typeface="Courier"/>
              </a:rPr>
              <a:t>, a ,h1{</a:t>
            </a:r>
          </a:p>
          <a:p>
            <a:r>
              <a:rPr lang="en-US" altLang="zh-TW" sz="2800" b="1" dirty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800" b="1" dirty="0" err="1">
                <a:solidFill>
                  <a:srgbClr val="F16237"/>
                </a:solidFill>
                <a:latin typeface="Courier"/>
              </a:rPr>
              <a:t>color</a:t>
            </a:r>
            <a:r>
              <a:rPr lang="en-US" altLang="zh-TW" sz="2800" b="1" dirty="0" err="1">
                <a:solidFill>
                  <a:srgbClr val="92D050"/>
                </a:solidFill>
                <a:latin typeface="Courier"/>
              </a:rPr>
              <a:t>:“blue</a:t>
            </a:r>
            <a:r>
              <a:rPr lang="en-US" altLang="zh-TW" sz="2800" b="1" dirty="0">
                <a:solidFill>
                  <a:srgbClr val="92D050"/>
                </a:solidFill>
                <a:latin typeface="Courier"/>
              </a:rPr>
              <a:t>”; </a:t>
            </a:r>
          </a:p>
          <a:p>
            <a:r>
              <a:rPr lang="en-US" altLang="zh-TW" sz="2800" b="1" dirty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800" b="1" dirty="0">
                <a:solidFill>
                  <a:srgbClr val="F16237"/>
                </a:solidFill>
                <a:latin typeface="Courier"/>
              </a:rPr>
              <a:t>font-size</a:t>
            </a:r>
            <a:r>
              <a:rPr lang="en-US" altLang="zh-TW" sz="2800" b="1" dirty="0">
                <a:solidFill>
                  <a:srgbClr val="92D050"/>
                </a:solidFill>
                <a:latin typeface="Courier"/>
              </a:rPr>
              <a:t>:”18px”;</a:t>
            </a:r>
          </a:p>
          <a:p>
            <a:r>
              <a:rPr lang="en-US" altLang="zh-TW" sz="2800" b="1" dirty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800" b="1" dirty="0">
                <a:solidFill>
                  <a:srgbClr val="F16237"/>
                </a:solidFill>
                <a:latin typeface="Courier"/>
              </a:rPr>
              <a:t>font-family</a:t>
            </a:r>
            <a:r>
              <a:rPr lang="en-US" altLang="zh-TW" sz="2800" b="1" dirty="0">
                <a:solidFill>
                  <a:srgbClr val="92D050"/>
                </a:solidFill>
                <a:latin typeface="Courier"/>
              </a:rPr>
              <a:t>:”</a:t>
            </a:r>
            <a:r>
              <a:rPr lang="zh-TW" altLang="en-US" sz="2800" b="1" dirty="0">
                <a:solidFill>
                  <a:srgbClr val="92D050"/>
                </a:solidFill>
                <a:latin typeface="Courier"/>
              </a:rPr>
              <a:t>標楷體</a:t>
            </a:r>
            <a:r>
              <a:rPr lang="en-US" altLang="zh-TW" sz="2800" b="1" dirty="0">
                <a:solidFill>
                  <a:srgbClr val="92D050"/>
                </a:solidFill>
                <a:latin typeface="Courier"/>
              </a:rPr>
              <a:t>”;</a:t>
            </a:r>
          </a:p>
          <a:p>
            <a:r>
              <a:rPr lang="en-US" altLang="zh-TW" sz="2800" b="1" dirty="0">
                <a:solidFill>
                  <a:schemeClr val="tx1"/>
                </a:solidFill>
                <a:latin typeface="Courier"/>
              </a:rPr>
              <a:t>   }</a:t>
            </a:r>
            <a:endParaRPr lang="zh-TW" altLang="en-US" sz="2800" b="1" dirty="0">
              <a:solidFill>
                <a:schemeClr val="tx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0954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定義</a:t>
            </a:r>
            <a:r>
              <a:rPr lang="en-US" altLang="zh-TW" sz="4000" dirty="0"/>
              <a:t>CSS</a:t>
            </a:r>
            <a:r>
              <a:rPr lang="zh-TW" altLang="en-US" sz="4000" dirty="0"/>
              <a:t>樣式表的方法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以下 </a:t>
            </a:r>
            <a:r>
              <a:rPr lang="en-US" altLang="zh-TW" sz="2400" dirty="0"/>
              <a:t>4 </a:t>
            </a:r>
            <a:r>
              <a:rPr lang="zh-TW" altLang="en-US" sz="2400" dirty="0"/>
              <a:t>種方式都可以定義 </a:t>
            </a:r>
            <a:r>
              <a:rPr lang="en-US" altLang="zh-TW" sz="2400" dirty="0"/>
              <a:t>CSS </a:t>
            </a:r>
            <a:r>
              <a:rPr lang="zh-TW" altLang="en-US" sz="2400" dirty="0"/>
              <a:t>樣式：</a:t>
            </a:r>
          </a:p>
          <a:p>
            <a:pPr marL="857256" lvl="1" indent="-457200">
              <a:buFont typeface="+mj-lt"/>
              <a:buAutoNum type="arabicPeriod"/>
            </a:pPr>
            <a:r>
              <a:rPr lang="zh-TW" altLang="en-US" sz="2400" dirty="0"/>
              <a:t>用 </a:t>
            </a:r>
            <a:r>
              <a:rPr lang="en-US" altLang="zh-TW" sz="2400" dirty="0"/>
              <a:t>&lt;style&gt; </a:t>
            </a:r>
            <a:r>
              <a:rPr lang="zh-TW" altLang="en-US" sz="2400" dirty="0"/>
              <a:t>標籤定義樣式 </a:t>
            </a:r>
            <a:r>
              <a:rPr lang="en-US" altLang="zh-TW" sz="2400" dirty="0"/>
              <a:t>(</a:t>
            </a:r>
            <a:r>
              <a:rPr lang="zh-TW" altLang="en-US" sz="2400" dirty="0"/>
              <a:t>在</a:t>
            </a:r>
            <a:r>
              <a:rPr lang="en-US" altLang="zh-TW" sz="2400" dirty="0"/>
              <a:t>&lt;head&gt;</a:t>
            </a:r>
            <a:r>
              <a:rPr lang="zh-TW" altLang="en-US" sz="2400" dirty="0"/>
              <a:t>區塊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857256" lvl="1" indent="-457200">
              <a:buFont typeface="+mj-lt"/>
              <a:buAutoNum type="arabicPeriod"/>
            </a:pPr>
            <a:r>
              <a:rPr lang="zh-TW" altLang="en-US" sz="2400" dirty="0"/>
              <a:t>使用</a:t>
            </a:r>
            <a:r>
              <a:rPr lang="en-US" altLang="zh-TW" sz="2400" dirty="0"/>
              <a:t>HTML </a:t>
            </a:r>
            <a:r>
              <a:rPr lang="zh-TW" altLang="en-US" sz="2400" dirty="0"/>
              <a:t>元素的</a:t>
            </a:r>
            <a:r>
              <a:rPr lang="en-US" altLang="zh-TW" sz="2400" dirty="0"/>
              <a:t>style </a:t>
            </a:r>
            <a:r>
              <a:rPr lang="zh-TW" altLang="en-US" sz="2400" dirty="0"/>
              <a:t>屬性指定樣式表</a:t>
            </a:r>
            <a:endParaRPr lang="en-US" altLang="zh-TW" sz="2400" dirty="0"/>
          </a:p>
          <a:p>
            <a:pPr marL="857256" lvl="1" indent="-457200">
              <a:buFont typeface="+mj-lt"/>
              <a:buAutoNum type="arabicPeriod"/>
            </a:pPr>
            <a:r>
              <a:rPr lang="zh-TW" altLang="en-US" sz="2400" dirty="0"/>
              <a:t>將樣式表定義在 </a:t>
            </a:r>
            <a:r>
              <a:rPr lang="en-US" altLang="zh-TW" sz="2400" dirty="0" err="1"/>
              <a:t>css</a:t>
            </a:r>
            <a:r>
              <a:rPr lang="en-US" altLang="zh-TW" sz="2400" dirty="0"/>
              <a:t> </a:t>
            </a:r>
            <a:r>
              <a:rPr lang="zh-TW" altLang="en-US" sz="2400" dirty="0"/>
              <a:t>檔案</a:t>
            </a:r>
            <a:r>
              <a:rPr lang="en-US" altLang="zh-TW" sz="2400" dirty="0"/>
              <a:t>, </a:t>
            </a:r>
            <a:r>
              <a:rPr lang="zh-TW" altLang="en-US" sz="2400" dirty="0"/>
              <a:t>以 </a:t>
            </a:r>
            <a:r>
              <a:rPr lang="en-US" altLang="zh-TW" sz="2400" dirty="0"/>
              <a:t>&lt;link&gt; </a:t>
            </a:r>
            <a:r>
              <a:rPr lang="zh-TW" altLang="en-US" sz="2400" dirty="0"/>
              <a:t>標籤連結該檔。</a:t>
            </a:r>
          </a:p>
          <a:p>
            <a:pPr marL="857256" lvl="1" indent="-457200">
              <a:buFont typeface="+mj-lt"/>
              <a:buAutoNum type="arabicPeriod"/>
            </a:pPr>
            <a:r>
              <a:rPr lang="zh-TW" altLang="en-US" sz="2400" dirty="0"/>
              <a:t>將樣式表定義在 </a:t>
            </a:r>
            <a:r>
              <a:rPr lang="en-US" altLang="zh-TW" sz="2400" dirty="0" err="1"/>
              <a:t>css</a:t>
            </a:r>
            <a:r>
              <a:rPr lang="en-US" altLang="zh-TW" sz="2400" dirty="0"/>
              <a:t> </a:t>
            </a:r>
            <a:r>
              <a:rPr lang="zh-TW" altLang="en-US" sz="2400" dirty="0"/>
              <a:t>檔案</a:t>
            </a:r>
            <a:r>
              <a:rPr lang="en-US" altLang="zh-TW" sz="2400" dirty="0"/>
              <a:t>, </a:t>
            </a:r>
            <a:r>
              <a:rPr lang="zh-TW" altLang="en-US" sz="2400" dirty="0"/>
              <a:t>以 </a:t>
            </a:r>
            <a:r>
              <a:rPr lang="en-US" altLang="zh-TW" sz="2400" dirty="0"/>
              <a:t>@import </a:t>
            </a:r>
            <a:r>
              <a:rPr lang="zh-TW" altLang="en-US" sz="2400" dirty="0"/>
              <a:t>指令匯入該檔。</a:t>
            </a:r>
          </a:p>
          <a:p>
            <a:pPr marL="857256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7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1290637"/>
            <a:ext cx="10131425" cy="4276726"/>
          </a:xfrm>
        </p:spPr>
        <p:txBody>
          <a:bodyPr/>
          <a:lstStyle/>
          <a:p>
            <a:r>
              <a:rPr lang="zh-TW" altLang="en-US" sz="2400" dirty="0"/>
              <a:t>基本的選擇器主要有三種：</a:t>
            </a:r>
            <a:endParaRPr lang="en-US" altLang="zh-TW" sz="2400" dirty="0"/>
          </a:p>
          <a:p>
            <a:pPr lvl="1"/>
            <a:r>
              <a:rPr lang="zh-TW" altLang="en-US" sz="2400" dirty="0"/>
              <a:t>標籤 </a:t>
            </a:r>
            <a:r>
              <a:rPr lang="en-US" altLang="zh-TW" sz="2400" dirty="0"/>
              <a:t>(Type) </a:t>
            </a:r>
            <a:r>
              <a:rPr lang="zh-TW" altLang="en-US" sz="2400" dirty="0"/>
              <a:t>選擇器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</a:t>
            </a:r>
            <a:r>
              <a:rPr lang="en-US" altLang="zh-TW" sz="2400" dirty="0"/>
              <a:t>body)</a:t>
            </a:r>
          </a:p>
          <a:p>
            <a:pPr lvl="1"/>
            <a:r>
              <a:rPr lang="en-US" altLang="zh-TW" sz="2400" dirty="0"/>
              <a:t>Class </a:t>
            </a:r>
            <a:r>
              <a:rPr lang="zh-TW" altLang="en-US" sz="2400" dirty="0"/>
              <a:t>選擇器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</a:t>
            </a:r>
            <a:r>
              <a:rPr lang="en-US" altLang="zh-TW" sz="2400" dirty="0"/>
              <a:t>.</a:t>
            </a:r>
            <a:r>
              <a:rPr lang="en-US" altLang="zh-TW" sz="2400" dirty="0" err="1"/>
              <a:t>myTitle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400" dirty="0"/>
              <a:t> </a:t>
            </a:r>
            <a:r>
              <a:rPr lang="en-US" altLang="zh-TW" sz="2400" dirty="0"/>
              <a:t>ID </a:t>
            </a:r>
            <a:r>
              <a:rPr lang="zh-TW" altLang="en-US" sz="2400" dirty="0"/>
              <a:t>選擇器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</a:t>
            </a:r>
            <a:r>
              <a:rPr lang="en-US" altLang="zh-TW" sz="2400" dirty="0"/>
              <a:t>#myTitle001)</a:t>
            </a:r>
          </a:p>
          <a:p>
            <a:r>
              <a:rPr lang="zh-TW" altLang="en-US" sz="2400" dirty="0"/>
              <a:t>進階的選擇器：</a:t>
            </a:r>
            <a:endParaRPr lang="en-US" altLang="zh-TW" sz="2400" dirty="0"/>
          </a:p>
          <a:p>
            <a:pPr lvl="1"/>
            <a:r>
              <a:rPr lang="zh-TW" altLang="en-US" sz="2400" dirty="0"/>
              <a:t>群組選擇器 </a:t>
            </a:r>
            <a:r>
              <a:rPr lang="en-US" altLang="zh-TW" sz="2400" dirty="0"/>
              <a:t>(h1, h2 ,p)</a:t>
            </a:r>
          </a:p>
          <a:p>
            <a:pPr lvl="1"/>
            <a:r>
              <a:rPr lang="zh-TW" altLang="en-US" sz="2400" dirty="0"/>
              <a:t>後代選擇器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ol</a:t>
            </a:r>
            <a:r>
              <a:rPr lang="en-US" altLang="zh-TW" sz="2400" dirty="0"/>
              <a:t> .</a:t>
            </a:r>
            <a:r>
              <a:rPr lang="en-US" altLang="zh-TW" sz="2400" dirty="0" err="1"/>
              <a:t>myTitle</a:t>
            </a:r>
            <a:r>
              <a:rPr lang="en-US" altLang="zh-TW" sz="2400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930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在 </a:t>
            </a:r>
            <a:r>
              <a:rPr lang="en-US" altLang="zh-TW" sz="4000" dirty="0"/>
              <a:t>&lt;head&gt; </a:t>
            </a:r>
            <a:r>
              <a:rPr lang="zh-TW" altLang="en-US" sz="4000" dirty="0"/>
              <a:t>元素裡面嵌入樣式表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在 </a:t>
            </a:r>
            <a:r>
              <a:rPr lang="en-US" altLang="zh-TW" sz="2400" dirty="0"/>
              <a:t>head </a:t>
            </a:r>
            <a:r>
              <a:rPr lang="zh-TW" altLang="en-US" sz="2400" dirty="0"/>
              <a:t>段落中使用 </a:t>
            </a:r>
            <a:r>
              <a:rPr lang="en-US" altLang="zh-TW" sz="2400" dirty="0"/>
              <a:t>&lt;style&gt; </a:t>
            </a:r>
            <a:r>
              <a:rPr lang="zh-TW" altLang="en-US" sz="2400" dirty="0"/>
              <a:t>標籤來定義樣式表</a:t>
            </a:r>
            <a:r>
              <a:rPr lang="en-US" altLang="zh-TW" sz="2400" dirty="0"/>
              <a:t>, </a:t>
            </a:r>
            <a:r>
              <a:rPr lang="zh-TW" altLang="en-US" sz="2400" dirty="0"/>
              <a:t>可說是最常見的方式</a:t>
            </a:r>
            <a:r>
              <a:rPr lang="en-US" altLang="zh-TW" sz="2400" dirty="0"/>
              <a:t>, </a:t>
            </a:r>
            <a:r>
              <a:rPr lang="zh-TW" altLang="en-US" sz="2400" dirty="0"/>
              <a:t>其格式如下：</a:t>
            </a:r>
          </a:p>
          <a:p>
            <a:pPr>
              <a:lnSpc>
                <a:spcPct val="90000"/>
              </a:lnSpc>
            </a:pPr>
            <a:endParaRPr lang="zh-TW" altLang="en-US" sz="2400" dirty="0"/>
          </a:p>
          <a:p>
            <a:pPr>
              <a:lnSpc>
                <a:spcPct val="90000"/>
              </a:lnSpc>
            </a:pPr>
            <a:endParaRPr lang="zh-TW" altLang="en-US" sz="2400" dirty="0"/>
          </a:p>
          <a:p>
            <a:pPr>
              <a:lnSpc>
                <a:spcPct val="90000"/>
              </a:lnSpc>
            </a:pPr>
            <a:endParaRPr lang="zh-TW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緊跟在 </a:t>
            </a:r>
            <a:r>
              <a:rPr lang="en-US" altLang="zh-TW" sz="2400" dirty="0"/>
              <a:t>style </a:t>
            </a:r>
            <a:r>
              <a:rPr lang="zh-TW" altLang="en-US" sz="2400" dirty="0"/>
              <a:t>之後的 </a:t>
            </a:r>
            <a:r>
              <a:rPr lang="en-US" altLang="zh-TW" sz="2400" dirty="0">
                <a:solidFill>
                  <a:srgbClr val="FF0000"/>
                </a:solidFill>
              </a:rPr>
              <a:t>type=text/</a:t>
            </a:r>
            <a:r>
              <a:rPr lang="en-US" altLang="zh-TW" sz="2400" dirty="0" err="1">
                <a:solidFill>
                  <a:srgbClr val="FF0000"/>
                </a:solidFill>
              </a:rPr>
              <a:t>css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/>
              <a:t>是告訴瀏覽器：「從下一列開始</a:t>
            </a:r>
            <a:r>
              <a:rPr lang="en-US" altLang="zh-TW" sz="2400" dirty="0"/>
              <a:t>, </a:t>
            </a:r>
            <a:r>
              <a:rPr lang="zh-TW" altLang="en-US" sz="2400" dirty="0"/>
              <a:t>是用來定義 </a:t>
            </a:r>
            <a:r>
              <a:rPr lang="en-US" altLang="zh-TW" sz="2400" dirty="0"/>
              <a:t>CSS</a:t>
            </a:r>
            <a:r>
              <a:rPr lang="zh-TW" altLang="en-US" sz="2400" dirty="0"/>
              <a:t>樣式</a:t>
            </a:r>
            <a:r>
              <a:rPr lang="en-US" altLang="zh-TW" sz="2400" dirty="0"/>
              <a:t>, </a:t>
            </a:r>
            <a:r>
              <a:rPr lang="zh-TW" altLang="en-US" sz="2400" dirty="0"/>
              <a:t>直到 </a:t>
            </a:r>
            <a:r>
              <a:rPr lang="en-US" altLang="zh-TW" sz="2400" dirty="0"/>
              <a:t>&lt;/style&gt; </a:t>
            </a:r>
            <a:r>
              <a:rPr lang="zh-TW" altLang="en-US" sz="2400" dirty="0"/>
              <a:t>為止」。雖然沒定義這個 </a:t>
            </a:r>
            <a:r>
              <a:rPr lang="en-US" altLang="zh-TW" sz="2400" dirty="0"/>
              <a:t>type </a:t>
            </a:r>
            <a:r>
              <a:rPr lang="zh-TW" altLang="en-US" sz="2400" dirty="0"/>
              <a:t>屬性</a:t>
            </a:r>
            <a:r>
              <a:rPr lang="en-US" altLang="zh-TW" sz="2400" dirty="0"/>
              <a:t>, </a:t>
            </a:r>
            <a:r>
              <a:rPr lang="zh-TW" altLang="en-US" sz="2400" dirty="0"/>
              <a:t>在某些瀏覽器還是能正確解讀</a:t>
            </a:r>
            <a:r>
              <a:rPr lang="en-US" altLang="zh-TW" sz="2400" dirty="0"/>
              <a:t>, </a:t>
            </a:r>
            <a:r>
              <a:rPr lang="zh-TW" altLang="en-US" sz="2400" dirty="0"/>
              <a:t>但是寫出來更能確保相容性</a:t>
            </a:r>
            <a:r>
              <a:rPr lang="en-US" altLang="zh-TW" sz="2400" dirty="0"/>
              <a:t>(</a:t>
            </a:r>
            <a:r>
              <a:rPr lang="zh-TW" altLang="en-US" sz="2400" dirty="0"/>
              <a:t>新版中已經沒有依定要標示這個部分</a:t>
            </a:r>
            <a:r>
              <a:rPr lang="en-US" altLang="zh-TW" sz="2400" dirty="0"/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在輸入時</a:t>
            </a:r>
            <a:r>
              <a:rPr lang="en-US" altLang="zh-TW" sz="2400" dirty="0"/>
              <a:t>, </a:t>
            </a:r>
            <a:r>
              <a:rPr lang="zh-TW" altLang="en-US" sz="2400" dirty="0"/>
              <a:t>要特別</a:t>
            </a:r>
            <a:r>
              <a:rPr lang="zh-TW" altLang="en-US" sz="2400" dirty="0">
                <a:solidFill>
                  <a:srgbClr val="FF0000"/>
                </a:solidFill>
              </a:rPr>
              <a:t>注意 </a:t>
            </a:r>
            <a:r>
              <a:rPr lang="en-US" altLang="zh-TW" sz="2400" dirty="0">
                <a:solidFill>
                  <a:srgbClr val="FF0000"/>
                </a:solidFill>
              </a:rPr>
              <a:t>&lt;style&gt; </a:t>
            </a:r>
            <a:r>
              <a:rPr lang="zh-TW" altLang="en-US" sz="2400" dirty="0">
                <a:solidFill>
                  <a:srgbClr val="FF0000"/>
                </a:solidFill>
              </a:rPr>
              <a:t>標籤必須在 </a:t>
            </a:r>
            <a:r>
              <a:rPr lang="en-US" altLang="zh-TW" sz="2400" dirty="0">
                <a:solidFill>
                  <a:srgbClr val="FF0000"/>
                </a:solidFill>
              </a:rPr>
              <a:t>&lt;head&gt; </a:t>
            </a:r>
            <a:r>
              <a:rPr lang="zh-TW" altLang="en-US" sz="2400" dirty="0">
                <a:solidFill>
                  <a:srgbClr val="FF0000"/>
                </a:solidFill>
              </a:rPr>
              <a:t>段落中</a:t>
            </a:r>
            <a:r>
              <a:rPr lang="zh-TW" altLang="en-US" sz="2400" dirty="0"/>
              <a:t>（亦即在 </a:t>
            </a:r>
            <a:r>
              <a:rPr lang="en-US" altLang="zh-TW" sz="2400" dirty="0"/>
              <a:t>&lt;head&gt; </a:t>
            </a:r>
            <a:r>
              <a:rPr lang="zh-TW" altLang="en-US" sz="2400" dirty="0"/>
              <a:t>到</a:t>
            </a:r>
            <a:r>
              <a:rPr lang="en-US" altLang="zh-TW" sz="2400" dirty="0"/>
              <a:t>&lt;/head&gt; </a:t>
            </a:r>
            <a:r>
              <a:rPr lang="zh-TW" altLang="en-US" sz="2400" dirty="0"/>
              <a:t>之間）</a:t>
            </a:r>
            <a:r>
              <a:rPr lang="en-US" altLang="zh-TW" sz="2400" dirty="0"/>
              <a:t>, </a:t>
            </a:r>
            <a:r>
              <a:rPr lang="zh-TW" altLang="en-US" sz="2400" dirty="0"/>
              <a:t>若是誤植到 </a:t>
            </a:r>
            <a:r>
              <a:rPr lang="en-US" altLang="zh-TW" sz="2400" dirty="0"/>
              <a:t>&lt;body&gt; </a:t>
            </a:r>
            <a:r>
              <a:rPr lang="zh-TW" altLang="en-US" sz="2400" dirty="0"/>
              <a:t>段落就無效了。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192476"/>
            <a:ext cx="4888078" cy="14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77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149424"/>
            <a:ext cx="10131425" cy="92584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FFFF00"/>
                </a:solidFill>
              </a:rPr>
              <a:t>Style- Settings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1424" y="2262179"/>
            <a:ext cx="10131425" cy="4276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&lt;Span </a:t>
            </a:r>
            <a:r>
              <a:rPr lang="en-US" altLang="zh-TW" sz="5400" dirty="0">
                <a:solidFill>
                  <a:srgbClr val="FFFF00"/>
                </a:solidFill>
              </a:rPr>
              <a:t>Style</a:t>
            </a:r>
            <a:r>
              <a:rPr lang="en-US" altLang="zh-TW" sz="5400" dirty="0"/>
              <a:t>=</a:t>
            </a:r>
            <a:r>
              <a:rPr lang="en-US" altLang="zh-TW" sz="5400" dirty="0">
                <a:solidFill>
                  <a:srgbClr val="FF0000"/>
                </a:solidFill>
              </a:rPr>
              <a:t>font-size</a:t>
            </a:r>
            <a:r>
              <a:rPr lang="en-US" altLang="zh-TW" sz="5400" dirty="0"/>
              <a:t>:”</a:t>
            </a:r>
            <a:r>
              <a:rPr lang="en-US" altLang="zh-TW" sz="5400" dirty="0">
                <a:solidFill>
                  <a:srgbClr val="FFC000"/>
                </a:solidFill>
              </a:rPr>
              <a:t>12px</a:t>
            </a:r>
            <a:r>
              <a:rPr lang="en-US" altLang="zh-TW" sz="5400" dirty="0"/>
              <a:t>”&gt;</a:t>
            </a:r>
            <a:endParaRPr lang="zh-TW" altLang="en-US" sz="5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2726900" y="3319497"/>
            <a:ext cx="6797040" cy="1373434"/>
            <a:chOff x="2842574" y="2409092"/>
            <a:chExt cx="6797040" cy="1373434"/>
          </a:xfrm>
        </p:grpSpPr>
        <p:grpSp>
          <p:nvGrpSpPr>
            <p:cNvPr id="13" name="群組 12"/>
            <p:cNvGrpSpPr/>
            <p:nvPr/>
          </p:nvGrpSpPr>
          <p:grpSpPr>
            <a:xfrm>
              <a:off x="2842574" y="2409092"/>
              <a:ext cx="1826141" cy="1373433"/>
              <a:chOff x="2842574" y="2409092"/>
              <a:chExt cx="1826141" cy="1373433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2845641" y="2409092"/>
                <a:ext cx="1820007" cy="641839"/>
                <a:chOff x="2848708" y="2409092"/>
                <a:chExt cx="1820007" cy="641839"/>
              </a:xfrm>
            </p:grpSpPr>
            <p:cxnSp>
              <p:nvCxnSpPr>
                <p:cNvPr id="7" name="直線接點 6"/>
                <p:cNvCxnSpPr/>
                <p:nvPr/>
              </p:nvCxnSpPr>
              <p:spPr>
                <a:xfrm flipV="1">
                  <a:off x="2848708" y="2409092"/>
                  <a:ext cx="1820007" cy="26377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接點 7"/>
                <p:cNvCxnSpPr/>
                <p:nvPr/>
              </p:nvCxnSpPr>
              <p:spPr>
                <a:xfrm>
                  <a:off x="3758711" y="2435469"/>
                  <a:ext cx="0" cy="615462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字方塊 11"/>
              <p:cNvSpPr txBox="1"/>
              <p:nvPr/>
            </p:nvSpPr>
            <p:spPr>
              <a:xfrm>
                <a:off x="2842574" y="3197750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宣告樣式</a:t>
                </a: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4995422" y="2409093"/>
              <a:ext cx="2194779" cy="1373433"/>
              <a:chOff x="2845641" y="2409092"/>
              <a:chExt cx="1820007" cy="1347553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2845641" y="2409092"/>
                <a:ext cx="1820007" cy="641839"/>
                <a:chOff x="2848708" y="2409092"/>
                <a:chExt cx="1820007" cy="641839"/>
              </a:xfrm>
            </p:grpSpPr>
            <p:cxnSp>
              <p:nvCxnSpPr>
                <p:cNvPr id="17" name="直線接點 16"/>
                <p:cNvCxnSpPr/>
                <p:nvPr/>
              </p:nvCxnSpPr>
              <p:spPr>
                <a:xfrm flipV="1">
                  <a:off x="2848708" y="2409092"/>
                  <a:ext cx="1820007" cy="26377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>
                  <a:off x="3758711" y="2435469"/>
                  <a:ext cx="0" cy="615462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/>
              <p:cNvSpPr txBox="1"/>
              <p:nvPr/>
            </p:nvSpPr>
            <p:spPr>
              <a:xfrm>
                <a:off x="2998486" y="3182889"/>
                <a:ext cx="1514316" cy="573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屬性名稱</a:t>
                </a: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7444835" y="2409092"/>
              <a:ext cx="2194779" cy="1373433"/>
              <a:chOff x="2845641" y="2409092"/>
              <a:chExt cx="1820007" cy="1347553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2845641" y="2409092"/>
                <a:ext cx="1820007" cy="641839"/>
                <a:chOff x="2848708" y="2409092"/>
                <a:chExt cx="1820007" cy="641839"/>
              </a:xfrm>
            </p:grpSpPr>
            <p:cxnSp>
              <p:nvCxnSpPr>
                <p:cNvPr id="22" name="直線接點 21"/>
                <p:cNvCxnSpPr/>
                <p:nvPr/>
              </p:nvCxnSpPr>
              <p:spPr>
                <a:xfrm flipV="1">
                  <a:off x="2848708" y="2409092"/>
                  <a:ext cx="1820007" cy="26377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/>
                <p:nvPr/>
              </p:nvCxnSpPr>
              <p:spPr>
                <a:xfrm>
                  <a:off x="3758711" y="2435469"/>
                  <a:ext cx="0" cy="615462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文字方塊 20"/>
              <p:cNvSpPr txBox="1"/>
              <p:nvPr/>
            </p:nvSpPr>
            <p:spPr>
              <a:xfrm>
                <a:off x="2998486" y="3182889"/>
                <a:ext cx="1174020" cy="573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屬性值</a:t>
                </a:r>
              </a:p>
            </p:txBody>
          </p:sp>
        </p:grpSp>
      </p:grpSp>
      <p:sp>
        <p:nvSpPr>
          <p:cNvPr id="25" name="內容版面配置區 2"/>
          <p:cNvSpPr txBox="1">
            <a:spLocks/>
          </p:cNvSpPr>
          <p:nvPr/>
        </p:nvSpPr>
        <p:spPr>
          <a:xfrm>
            <a:off x="767408" y="1412776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網頁元素的屬性，可以直接設定在標籤當中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20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956" y="1075268"/>
            <a:ext cx="10131425" cy="427672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但是當一個標籤要設定多個屬性的時候，整個</a:t>
            </a:r>
            <a:r>
              <a:rPr lang="en-US" altLang="zh-TW" sz="2400" dirty="0"/>
              <a:t>HTML</a:t>
            </a:r>
            <a:r>
              <a:rPr lang="zh-TW" altLang="en-US" sz="2400" dirty="0"/>
              <a:t>會變比較混亂難以維護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406DF33-29E1-4446-91FF-DAA632C5116B}"/>
              </a:ext>
            </a:extLst>
          </p:cNvPr>
          <p:cNvSpPr txBox="1">
            <a:spLocks/>
          </p:cNvSpPr>
          <p:nvPr/>
        </p:nvSpPr>
        <p:spPr>
          <a:xfrm>
            <a:off x="562169" y="96063"/>
            <a:ext cx="10131425" cy="9258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1" i="0" kern="1200" cap="none" baseline="0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>
                <a:solidFill>
                  <a:srgbClr val="FFFF00"/>
                </a:solidFill>
              </a:rPr>
              <a:t>Style- Settings</a:t>
            </a:r>
            <a:endParaRPr lang="zh-TW" altLang="en-US" sz="4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4D8A1B4-0B25-4B40-A4DA-90AACD72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3578914"/>
            <a:ext cx="3429000" cy="261937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D3F1B40-D9BE-4253-806E-1B73D63F6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2"/>
          <a:stretch/>
        </p:blipFill>
        <p:spPr>
          <a:xfrm>
            <a:off x="908141" y="2317550"/>
            <a:ext cx="9439479" cy="9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2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4249C-BEA8-4409-BD9F-215738EC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A53726-2553-4934-9168-1C94FC0D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因此我們將屬性移到</a:t>
            </a:r>
            <a:r>
              <a:rPr lang="en-US" altLang="zh-TW" sz="2400" dirty="0"/>
              <a:t>CSS</a:t>
            </a:r>
            <a:r>
              <a:rPr lang="zh-TW" altLang="en-US" sz="2400" dirty="0"/>
              <a:t>樣式當中，這樣程式看起來就會很乾淨了</a:t>
            </a:r>
            <a:endParaRPr lang="en-US" altLang="zh-TW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3C0140B-51BA-4948-8A53-21600102F187}"/>
              </a:ext>
            </a:extLst>
          </p:cNvPr>
          <p:cNvSpPr txBox="1">
            <a:spLocks/>
          </p:cNvSpPr>
          <p:nvPr/>
        </p:nvSpPr>
        <p:spPr>
          <a:xfrm>
            <a:off x="562169" y="96063"/>
            <a:ext cx="10131425" cy="9258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1" i="0" kern="1200" cap="none" baseline="0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>
                <a:solidFill>
                  <a:srgbClr val="FFFF00"/>
                </a:solidFill>
              </a:rPr>
              <a:t>Style- Settings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4029C3-2A8A-4893-A34E-93B58FD9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132856"/>
            <a:ext cx="4287526" cy="42767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E95885-C6A2-4BB0-9B4C-434304713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00" y="3481016"/>
            <a:ext cx="3429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CADFF85-C225-499E-BFA9-9C07F2F12DD9}"/>
              </a:ext>
            </a:extLst>
          </p:cNvPr>
          <p:cNvSpPr/>
          <p:nvPr/>
        </p:nvSpPr>
        <p:spPr>
          <a:xfrm>
            <a:off x="1221836" y="3331922"/>
            <a:ext cx="9075147" cy="31990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C0B7CC-0F20-4570-A66E-ECDE5FE9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C8773E-52D7-4D84-B1F0-486D41084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2"/>
          <a:stretch/>
        </p:blipFill>
        <p:spPr>
          <a:xfrm>
            <a:off x="1509155" y="1915659"/>
            <a:ext cx="8562018" cy="827828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BBCA9F2-AD0E-4F7A-9B9A-E31B7F73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560" y="3442316"/>
            <a:ext cx="3081893" cy="304143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E6F52DD-3EB1-4CEF-8737-BC211BD04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719" y="4040673"/>
            <a:ext cx="3594851" cy="1269316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F79C830D-2D1C-473B-B168-9EB64D7ECC39}"/>
              </a:ext>
            </a:extLst>
          </p:cNvPr>
          <p:cNvSpPr/>
          <p:nvPr/>
        </p:nvSpPr>
        <p:spPr>
          <a:xfrm>
            <a:off x="5506363" y="2838912"/>
            <a:ext cx="490301" cy="39758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3F58CB3B-FD01-4A09-BC77-DFAD159E1E87}"/>
              </a:ext>
            </a:extLst>
          </p:cNvPr>
          <p:cNvSpPr txBox="1">
            <a:spLocks/>
          </p:cNvSpPr>
          <p:nvPr/>
        </p:nvSpPr>
        <p:spPr>
          <a:xfrm>
            <a:off x="562169" y="96063"/>
            <a:ext cx="10131425" cy="9258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1" i="0" kern="1200" cap="none" baseline="0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>
                <a:solidFill>
                  <a:srgbClr val="FFFF00"/>
                </a:solidFill>
              </a:rPr>
              <a:t>Style- Settings</a:t>
            </a:r>
            <a:endParaRPr lang="zh-TW" altLang="en-US" sz="400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10E981-E230-4E3A-A200-91B6B6A21C9C}"/>
              </a:ext>
            </a:extLst>
          </p:cNvPr>
          <p:cNvSpPr txBox="1">
            <a:spLocks/>
          </p:cNvSpPr>
          <p:nvPr/>
        </p:nvSpPr>
        <p:spPr>
          <a:xfrm>
            <a:off x="685800" y="1303953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9001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有發現這當中的秘密了嗎</a:t>
            </a:r>
            <a:r>
              <a:rPr lang="en-US" altLang="zh-TW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450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0B7CC-0F20-4570-A66E-ECDE5FE9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C8773E-52D7-4D84-B1F0-486D41084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16"/>
          <a:stretch/>
        </p:blipFill>
        <p:spPr>
          <a:xfrm>
            <a:off x="263352" y="2132417"/>
            <a:ext cx="11665296" cy="429897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BBCA9F2-AD0E-4F7A-9B9A-E31B7F73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653"/>
          <a:stretch/>
        </p:blipFill>
        <p:spPr>
          <a:xfrm>
            <a:off x="3339244" y="3883857"/>
            <a:ext cx="4824536" cy="2016224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3F58CB3B-FD01-4A09-BC77-DFAD159E1E87}"/>
              </a:ext>
            </a:extLst>
          </p:cNvPr>
          <p:cNvSpPr txBox="1">
            <a:spLocks/>
          </p:cNvSpPr>
          <p:nvPr/>
        </p:nvSpPr>
        <p:spPr>
          <a:xfrm>
            <a:off x="562169" y="96063"/>
            <a:ext cx="10131425" cy="9258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1" i="0" kern="1200" cap="none" baseline="0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>
                <a:solidFill>
                  <a:srgbClr val="FFFF00"/>
                </a:solidFill>
              </a:rPr>
              <a:t>Style- Settings</a:t>
            </a:r>
            <a:endParaRPr lang="zh-TW" altLang="en-US" sz="400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10E981-E230-4E3A-A200-91B6B6A21C9C}"/>
              </a:ext>
            </a:extLst>
          </p:cNvPr>
          <p:cNvSpPr txBox="1">
            <a:spLocks/>
          </p:cNvSpPr>
          <p:nvPr/>
        </p:nvSpPr>
        <p:spPr>
          <a:xfrm>
            <a:off x="685800" y="1303953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9001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有發現這當中的秘密了嗎</a:t>
            </a:r>
            <a:r>
              <a:rPr lang="en-US" altLang="zh-TW" sz="2400" dirty="0"/>
              <a:t>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DB2DBC-5C4F-48C8-9FB6-C082A1AA1306}"/>
              </a:ext>
            </a:extLst>
          </p:cNvPr>
          <p:cNvSpPr/>
          <p:nvPr/>
        </p:nvSpPr>
        <p:spPr>
          <a:xfrm>
            <a:off x="1919536" y="2078239"/>
            <a:ext cx="6624736" cy="484075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590DE9-4056-4622-9204-4B9387E021FB}"/>
              </a:ext>
            </a:extLst>
          </p:cNvPr>
          <p:cNvSpPr/>
          <p:nvPr/>
        </p:nvSpPr>
        <p:spPr>
          <a:xfrm>
            <a:off x="3647728" y="4077072"/>
            <a:ext cx="3168351" cy="1557785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B5B8E55-0856-4F24-8042-3FD3503DE43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231904" y="2562314"/>
            <a:ext cx="0" cy="15147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8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CSS (Cascading Style Sheet)</a:t>
            </a:r>
            <a:endParaRPr lang="zh-TW" altLang="en-US" sz="40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2063552" y="2082801"/>
            <a:ext cx="7946081" cy="4276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stylesheet language</a:t>
            </a:r>
            <a:r>
              <a:rPr lang="zh-TW" altLang="en-US" sz="4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en-US" altLang="zh-TW" sz="4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 algn="ctr">
              <a:buNone/>
            </a:pPr>
            <a:r>
              <a:rPr lang="en-US" altLang="zh-TW" sz="4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4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是一種</a:t>
            </a:r>
            <a:r>
              <a:rPr lang="zh-TW" altLang="en-US" sz="54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樣式表的語言</a:t>
            </a:r>
            <a:r>
              <a:rPr lang="en-US" altLang="zh-TW" sz="4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93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 CSS</a:t>
            </a:r>
            <a:r>
              <a:rPr lang="zh-TW" altLang="en-US" dirty="0"/>
              <a:t>標籤練習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43445" y="1268760"/>
            <a:ext cx="11134724" cy="427672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請開啟作業檔案</a:t>
            </a:r>
            <a:r>
              <a:rPr lang="en-US" altLang="zh-TW" dirty="0" smtClean="0"/>
              <a:t>HW_hello_css.html</a:t>
            </a:r>
          </a:p>
          <a:p>
            <a:r>
              <a:rPr lang="zh-TW" altLang="en-US" dirty="0" smtClean="0"/>
              <a:t>在這檔案當中，我們將樣式定義在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的標籤當中，請將所有的樣式統一定義在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標籤當中，讓網頁可以正常呈現如結果所是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65191" y="6230408"/>
            <a:ext cx="1998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HW_hello_css.html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132856"/>
            <a:ext cx="4968552" cy="43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連結外部</a:t>
            </a:r>
            <a:r>
              <a:rPr lang="en-US" altLang="zh-TW" sz="4000" dirty="0"/>
              <a:t>CSS</a:t>
            </a:r>
            <a:r>
              <a:rPr lang="zh-TW" altLang="en-US" sz="4000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16" y="1268760"/>
            <a:ext cx="10131425" cy="42767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無論是</a:t>
            </a:r>
            <a:r>
              <a:rPr lang="zh-TW" altLang="en-US" sz="2400" dirty="0">
                <a:solidFill>
                  <a:srgbClr val="FF0000"/>
                </a:solidFill>
              </a:rPr>
              <a:t>使用 </a:t>
            </a:r>
            <a:r>
              <a:rPr lang="en-US" altLang="zh-TW" sz="2400" dirty="0">
                <a:solidFill>
                  <a:srgbClr val="FF0000"/>
                </a:solidFill>
              </a:rPr>
              <a:t>&lt;style&gt; </a:t>
            </a:r>
            <a:r>
              <a:rPr lang="zh-TW" altLang="en-US" sz="2400" dirty="0">
                <a:solidFill>
                  <a:srgbClr val="FF0000"/>
                </a:solidFill>
              </a:rPr>
              <a:t>標籤或 </a:t>
            </a:r>
            <a:r>
              <a:rPr lang="en-US" altLang="zh-TW" sz="2400" dirty="0">
                <a:solidFill>
                  <a:srgbClr val="FF0000"/>
                </a:solidFill>
              </a:rPr>
              <a:t>style </a:t>
            </a:r>
            <a:r>
              <a:rPr lang="zh-TW" altLang="en-US" sz="2400" dirty="0">
                <a:solidFill>
                  <a:srgbClr val="FF0000"/>
                </a:solidFill>
              </a:rPr>
              <a:t>屬性</a:t>
            </a:r>
            <a:r>
              <a:rPr lang="en-US" altLang="zh-TW" sz="2400" dirty="0"/>
              <a:t>, CSS </a:t>
            </a:r>
            <a:r>
              <a:rPr lang="zh-TW" altLang="en-US" sz="2400" dirty="0"/>
              <a:t>的定義都是寫在網頁裡</a:t>
            </a:r>
            <a:r>
              <a:rPr lang="en-US" altLang="zh-TW" sz="2400" dirty="0"/>
              <a:t>, </a:t>
            </a:r>
            <a:r>
              <a:rPr lang="zh-TW" altLang="en-US" sz="2400" dirty="0"/>
              <a:t>因此稱為</a:t>
            </a:r>
            <a:r>
              <a:rPr lang="zh-TW" altLang="en-US" sz="2400" dirty="0">
                <a:solidFill>
                  <a:srgbClr val="FF0000"/>
                </a:solidFill>
              </a:rPr>
              <a:t>內部 </a:t>
            </a:r>
            <a:r>
              <a:rPr lang="en-US" altLang="zh-TW" sz="2400" dirty="0">
                <a:solidFill>
                  <a:srgbClr val="FF0000"/>
                </a:solidFill>
              </a:rPr>
              <a:t>CSS </a:t>
            </a:r>
            <a:r>
              <a:rPr lang="zh-TW" altLang="en-US" sz="2400" dirty="0">
                <a:solidFill>
                  <a:srgbClr val="FF0000"/>
                </a:solidFill>
              </a:rPr>
              <a:t>（</a:t>
            </a:r>
            <a:r>
              <a:rPr lang="en-US" altLang="zh-TW" sz="2400" dirty="0">
                <a:solidFill>
                  <a:srgbClr val="FF0000"/>
                </a:solidFill>
              </a:rPr>
              <a:t>Internal CSS</a:t>
            </a:r>
            <a:r>
              <a:rPr lang="zh-TW" altLang="en-US" sz="2400" dirty="0">
                <a:solidFill>
                  <a:srgbClr val="FF0000"/>
                </a:solidFill>
              </a:rPr>
              <a:t>）。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若</a:t>
            </a:r>
            <a:r>
              <a:rPr lang="zh-TW" altLang="en-US" sz="2400" dirty="0">
                <a:solidFill>
                  <a:srgbClr val="FF0000"/>
                </a:solidFill>
              </a:rPr>
              <a:t>將 </a:t>
            </a:r>
            <a:r>
              <a:rPr lang="en-US" altLang="zh-TW" sz="2400" dirty="0">
                <a:solidFill>
                  <a:srgbClr val="FF0000"/>
                </a:solidFill>
              </a:rPr>
              <a:t>CSS </a:t>
            </a:r>
            <a:r>
              <a:rPr lang="zh-TW" altLang="en-US" sz="2400" dirty="0">
                <a:solidFill>
                  <a:srgbClr val="FF0000"/>
                </a:solidFill>
              </a:rPr>
              <a:t>的定義從網頁中抽離</a:t>
            </a:r>
            <a:r>
              <a:rPr lang="en-US" altLang="zh-TW" sz="2400" dirty="0"/>
              <a:t>, </a:t>
            </a:r>
            <a:r>
              <a:rPr lang="zh-TW" altLang="en-US" sz="2400" dirty="0"/>
              <a:t>另外存成一個 </a:t>
            </a:r>
            <a:r>
              <a:rPr lang="en-US" altLang="zh-TW" sz="2400" dirty="0" err="1"/>
              <a:t>css</a:t>
            </a:r>
            <a:r>
              <a:rPr lang="en-US" altLang="zh-TW" sz="2400" dirty="0"/>
              <a:t> </a:t>
            </a:r>
            <a:r>
              <a:rPr lang="zh-TW" altLang="en-US" sz="2400" dirty="0"/>
              <a:t>檔</a:t>
            </a:r>
            <a:r>
              <a:rPr lang="en-US" altLang="zh-TW" sz="2400" dirty="0"/>
              <a:t>, </a:t>
            </a:r>
            <a:r>
              <a:rPr lang="zh-TW" altLang="en-US" sz="2400" dirty="0"/>
              <a:t>這種方式便稱為外部 </a:t>
            </a:r>
            <a:r>
              <a:rPr lang="en-US" altLang="zh-TW" sz="2400" dirty="0"/>
              <a:t>CSS</a:t>
            </a:r>
            <a:r>
              <a:rPr lang="zh-TW" altLang="en-US" sz="2400" dirty="0"/>
              <a:t>（</a:t>
            </a:r>
            <a:r>
              <a:rPr lang="en-US" altLang="zh-TW" sz="2400" dirty="0"/>
              <a:t>External CSS</a:t>
            </a:r>
            <a:r>
              <a:rPr lang="zh-TW" altLang="en-US" sz="2400" dirty="0"/>
              <a:t>）。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要連結外部</a:t>
            </a:r>
            <a:r>
              <a:rPr lang="en-US" altLang="zh-TW" sz="2400" dirty="0"/>
              <a:t>CSS</a:t>
            </a:r>
            <a:r>
              <a:rPr lang="zh-TW" altLang="en-US" sz="2400" dirty="0"/>
              <a:t>，則</a:t>
            </a:r>
            <a:r>
              <a:rPr lang="zh-TW" altLang="en-US" sz="2400" dirty="0">
                <a:solidFill>
                  <a:srgbClr val="FF0000"/>
                </a:solidFill>
              </a:rPr>
              <a:t>必須利用 </a:t>
            </a:r>
            <a:r>
              <a:rPr lang="en-US" altLang="zh-TW" sz="2400" dirty="0">
                <a:solidFill>
                  <a:srgbClr val="FF0000"/>
                </a:solidFill>
              </a:rPr>
              <a:t>&lt;link&gt; </a:t>
            </a:r>
            <a:r>
              <a:rPr lang="zh-TW" altLang="en-US" sz="2400" dirty="0">
                <a:solidFill>
                  <a:srgbClr val="FF0000"/>
                </a:solidFill>
              </a:rPr>
              <a:t>標籤或 </a:t>
            </a:r>
            <a:r>
              <a:rPr lang="en-US" altLang="zh-TW" sz="2400" dirty="0">
                <a:solidFill>
                  <a:srgbClr val="FF0000"/>
                </a:solidFill>
              </a:rPr>
              <a:t>@import </a:t>
            </a:r>
            <a:r>
              <a:rPr lang="zh-TW" altLang="en-US" sz="2400" dirty="0">
                <a:solidFill>
                  <a:srgbClr val="FF0000"/>
                </a:solidFill>
              </a:rPr>
              <a:t>指令來讀取 </a:t>
            </a:r>
            <a:r>
              <a:rPr lang="en-US" altLang="zh-TW" sz="2400" dirty="0" err="1">
                <a:solidFill>
                  <a:srgbClr val="FF0000"/>
                </a:solidFill>
              </a:rPr>
              <a:t>css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檔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內容。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3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連結</a:t>
            </a:r>
            <a:r>
              <a:rPr lang="zh-TW" altLang="en-US" sz="4000" dirty="0"/>
              <a:t>外部</a:t>
            </a:r>
            <a:r>
              <a:rPr lang="en-US" altLang="zh-TW" sz="4000" dirty="0"/>
              <a:t>CSS</a:t>
            </a:r>
            <a:r>
              <a:rPr lang="zh-TW" altLang="en-US" sz="4000" dirty="0"/>
              <a:t>檔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Css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檔的內容其實就是一條條的規則</a:t>
            </a:r>
            <a:r>
              <a:rPr lang="en-US" altLang="zh-TW" sz="2400" dirty="0"/>
              <a:t>, </a:t>
            </a:r>
            <a:r>
              <a:rPr lang="zh-TW" altLang="en-US" sz="2400" dirty="0"/>
              <a:t>遵照先前提過的語法撰寫即可</a:t>
            </a:r>
            <a:r>
              <a:rPr lang="en-US" altLang="zh-TW" sz="2400" dirty="0"/>
              <a:t>, </a:t>
            </a:r>
            <a:r>
              <a:rPr lang="zh-TW" altLang="en-US" sz="2400" dirty="0"/>
              <a:t>但是不可加上 </a:t>
            </a:r>
            <a:r>
              <a:rPr lang="en-US" altLang="zh-TW" sz="2400" dirty="0"/>
              <a:t>&lt;style&gt; </a:t>
            </a:r>
            <a:r>
              <a:rPr lang="zh-TW" altLang="en-US" sz="2400" dirty="0"/>
              <a:t>標籤和 </a:t>
            </a:r>
            <a:r>
              <a:rPr lang="en-US" altLang="zh-TW" sz="2400" dirty="0"/>
              <a:t>&lt;/style&gt; </a:t>
            </a:r>
            <a:r>
              <a:rPr lang="zh-TW" altLang="en-US" sz="2400" dirty="0"/>
              <a:t>標籤</a:t>
            </a:r>
            <a:r>
              <a:rPr lang="en-US" altLang="zh-TW" sz="2400" dirty="0"/>
              <a:t>, </a:t>
            </a:r>
            <a:r>
              <a:rPr lang="zh-TW" altLang="en-US" sz="2400" dirty="0"/>
              <a:t>例如：</a:t>
            </a:r>
          </a:p>
          <a:p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416177"/>
            <a:ext cx="3105150" cy="3943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65191" y="6230408"/>
            <a:ext cx="173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/css_style.css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803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連結外部</a:t>
            </a:r>
            <a:r>
              <a:rPr lang="en-US" altLang="zh-TW" sz="4000" dirty="0" smtClean="0"/>
              <a:t>CSS</a:t>
            </a:r>
            <a:r>
              <a:rPr lang="zh-TW" altLang="en-US" sz="4000" dirty="0" smtClean="0"/>
              <a:t>檔</a:t>
            </a:r>
            <a:endParaRPr lang="zh-TW" altLang="en-US" sz="4000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687172" y="1268760"/>
            <a:ext cx="10131425" cy="4276726"/>
          </a:xfrm>
        </p:spPr>
        <p:txBody>
          <a:bodyPr/>
          <a:lstStyle/>
          <a:p>
            <a:r>
              <a:rPr lang="zh-TW" altLang="en-US" sz="2400" dirty="0" smtClean="0"/>
              <a:t>所有的宣告還是都得包括在 </a:t>
            </a:r>
            <a:r>
              <a:rPr lang="en-US" altLang="zh-TW" sz="2400" dirty="0" smtClean="0"/>
              <a:t>{} </a:t>
            </a:r>
            <a:r>
              <a:rPr lang="zh-TW" altLang="en-US" sz="2400" dirty="0" smtClean="0"/>
              <a:t>之間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而且都要以 ； 結束。註解文字則必須用 </a:t>
            </a:r>
            <a:r>
              <a:rPr lang="en-US" altLang="zh-TW" sz="2400" dirty="0" smtClean="0"/>
              <a:t>/* </a:t>
            </a:r>
            <a:r>
              <a:rPr lang="zh-TW" altLang="en-US" sz="2400" dirty="0" smtClean="0"/>
              <a:t>和 *</a:t>
            </a:r>
            <a:r>
              <a:rPr lang="en-US" altLang="zh-TW" sz="2400" dirty="0" smtClean="0"/>
              <a:t>/ </a:t>
            </a:r>
            <a:r>
              <a:rPr lang="zh-TW" altLang="en-US" sz="2400" dirty="0" smtClean="0"/>
              <a:t>圍起來。</a:t>
            </a:r>
          </a:p>
          <a:p>
            <a:r>
              <a:rPr lang="zh-TW" altLang="en-US" sz="2400" dirty="0" smtClean="0"/>
              <a:t>至於在網頁部分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必須在 </a:t>
            </a:r>
            <a:r>
              <a:rPr lang="en-US" altLang="zh-TW" sz="2400" dirty="0" smtClean="0"/>
              <a:t>head </a:t>
            </a:r>
            <a:r>
              <a:rPr lang="zh-TW" altLang="en-US" sz="2400" dirty="0" smtClean="0"/>
              <a:t>段落以 </a:t>
            </a:r>
            <a:r>
              <a:rPr lang="en-US" altLang="zh-TW" sz="2400" dirty="0" smtClean="0"/>
              <a:t>&lt;link&gt; </a:t>
            </a:r>
            <a:r>
              <a:rPr lang="zh-TW" altLang="en-US" sz="2400" dirty="0" smtClean="0"/>
              <a:t>標籤呼叫 </a:t>
            </a:r>
            <a:r>
              <a:rPr lang="en-US" altLang="zh-TW" sz="2400" dirty="0" smtClean="0"/>
              <a:t>CSS </a:t>
            </a:r>
            <a:r>
              <a:rPr lang="zh-TW" altLang="en-US" sz="2400" dirty="0" smtClean="0"/>
              <a:t>檔</a:t>
            </a:r>
            <a:endParaRPr lang="en-US" altLang="zh-TW" sz="2400" dirty="0"/>
          </a:p>
          <a:p>
            <a:r>
              <a:rPr lang="en-US" altLang="zh-TW" sz="2400" dirty="0" err="1"/>
              <a:t>rel</a:t>
            </a:r>
            <a:r>
              <a:rPr lang="en-US" altLang="zh-TW" sz="2400" dirty="0"/>
              <a:t>=</a:t>
            </a:r>
            <a:r>
              <a:rPr lang="en-US" altLang="zh-TW" sz="2400" dirty="0" err="1"/>
              <a:t>StyleSheet</a:t>
            </a:r>
            <a:r>
              <a:rPr lang="en-US" altLang="zh-TW" sz="2400" dirty="0"/>
              <a:t> </a:t>
            </a:r>
            <a:r>
              <a:rPr lang="zh-TW" altLang="en-US" sz="2400" dirty="0"/>
              <a:t>：告訴瀏覽器要連結的對象是一份樣式表</a:t>
            </a:r>
            <a:r>
              <a:rPr lang="en-US" altLang="zh-TW" sz="2400" dirty="0"/>
              <a:t>(</a:t>
            </a:r>
            <a:r>
              <a:rPr lang="en-US" altLang="zh-TW" sz="2400" dirty="0" err="1"/>
              <a:t>rel</a:t>
            </a:r>
            <a:r>
              <a:rPr lang="en-US" altLang="zh-TW" sz="2400" dirty="0"/>
              <a:t> </a:t>
            </a:r>
            <a:r>
              <a:rPr lang="zh-TW" altLang="en-US" sz="2400" dirty="0"/>
              <a:t>代表 </a:t>
            </a:r>
            <a:r>
              <a:rPr lang="en-US" altLang="zh-TW" sz="2400" dirty="0"/>
              <a:t>Relation), </a:t>
            </a:r>
            <a:r>
              <a:rPr lang="zh-TW" altLang="en-US" sz="2400" dirty="0"/>
              <a:t>而 </a:t>
            </a:r>
            <a:r>
              <a:rPr lang="en-US" altLang="zh-TW" sz="2400" dirty="0"/>
              <a:t>type=text/</a:t>
            </a:r>
            <a:r>
              <a:rPr lang="en-US" altLang="zh-TW" sz="2400" dirty="0" err="1"/>
              <a:t>css</a:t>
            </a:r>
            <a:r>
              <a:rPr lang="en-US" altLang="zh-TW" sz="2400" dirty="0"/>
              <a:t> </a:t>
            </a:r>
            <a:r>
              <a:rPr lang="zh-TW" altLang="en-US" sz="2400" dirty="0"/>
              <a:t>則更明確指出該樣式表是 </a:t>
            </a:r>
            <a:r>
              <a:rPr lang="en-US" altLang="zh-TW" sz="2400" dirty="0"/>
              <a:t>CSS </a:t>
            </a:r>
            <a:r>
              <a:rPr lang="zh-TW" altLang="en-US" sz="2400" dirty="0"/>
              <a:t>樣式表（因為另有 </a:t>
            </a:r>
            <a:r>
              <a:rPr lang="en-US" altLang="zh-TW" sz="2400" dirty="0"/>
              <a:t>JSS </a:t>
            </a:r>
            <a:r>
              <a:rPr lang="zh-TW" altLang="en-US" sz="2400" dirty="0"/>
              <a:t>樣式表</a:t>
            </a:r>
            <a:r>
              <a:rPr lang="en-US" altLang="zh-TW" sz="2400" dirty="0"/>
              <a:t>, </a:t>
            </a:r>
            <a:r>
              <a:rPr lang="zh-TW" altLang="en-US" sz="2400" dirty="0"/>
              <a:t>但罕見）。</a:t>
            </a:r>
          </a:p>
          <a:p>
            <a:r>
              <a:rPr lang="en-US" altLang="zh-TW" sz="2400" dirty="0" err="1"/>
              <a:t>href</a:t>
            </a:r>
            <a:r>
              <a:rPr lang="zh-TW" altLang="en-US" sz="2400" dirty="0"/>
              <a:t>：而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 </a:t>
            </a:r>
            <a:r>
              <a:rPr lang="zh-TW" altLang="en-US" sz="2400" dirty="0"/>
              <a:t>的用法如同在 </a:t>
            </a:r>
            <a:r>
              <a:rPr lang="en-US" altLang="zh-TW" sz="2400" dirty="0"/>
              <a:t>HTML </a:t>
            </a:r>
            <a:r>
              <a:rPr lang="zh-TW" altLang="en-US" sz="2400" dirty="0"/>
              <a:t>的 </a:t>
            </a:r>
            <a:r>
              <a:rPr lang="en-US" altLang="zh-TW" sz="2400" dirty="0"/>
              <a:t>&lt;a&gt; </a:t>
            </a:r>
            <a:r>
              <a:rPr lang="zh-TW" altLang="en-US" sz="2400" dirty="0"/>
              <a:t>標籤</a:t>
            </a:r>
            <a:r>
              <a:rPr lang="en-US" altLang="zh-TW" sz="2400" dirty="0"/>
              <a:t>, </a:t>
            </a:r>
            <a:r>
              <a:rPr lang="zh-TW" altLang="en-US" sz="2400" dirty="0"/>
              <a:t>以 </a:t>
            </a:r>
            <a:r>
              <a:rPr lang="en-US" altLang="zh-TW" sz="2400" dirty="0"/>
              <a:t>URL </a:t>
            </a:r>
            <a:r>
              <a:rPr lang="zh-TW" altLang="en-US" sz="2400" dirty="0"/>
              <a:t>格式指到某一個檔案。</a:t>
            </a:r>
          </a:p>
          <a:p>
            <a:endParaRPr lang="zh-TW" altLang="en-US" sz="2400" dirty="0" smtClean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1730" b="45263"/>
          <a:stretch/>
        </p:blipFill>
        <p:spPr>
          <a:xfrm>
            <a:off x="1101545" y="4187799"/>
            <a:ext cx="9715682" cy="23622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59496" y="5687703"/>
            <a:ext cx="6624736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616280" y="6345726"/>
            <a:ext cx="318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sample_intro_css_external.html</a:t>
            </a:r>
          </a:p>
        </p:txBody>
      </p:sp>
    </p:spTree>
    <p:extLst>
      <p:ext uri="{BB962C8B-B14F-4D97-AF65-F5344CB8AC3E}">
        <p14:creationId xmlns:p14="http://schemas.microsoft.com/office/powerpoint/2010/main" val="393080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連結</a:t>
            </a:r>
            <a:r>
              <a:rPr lang="zh-TW" altLang="en-US" sz="4000" dirty="0"/>
              <a:t>外部</a:t>
            </a:r>
            <a:r>
              <a:rPr lang="en-US" altLang="zh-TW" sz="4000" dirty="0"/>
              <a:t>CSS</a:t>
            </a:r>
            <a:r>
              <a:rPr lang="zh-TW" altLang="en-US" sz="4000" dirty="0"/>
              <a:t>檔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773769"/>
            <a:ext cx="4131605" cy="236936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2910699"/>
            <a:ext cx="3295650" cy="2095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496" y="2238802"/>
            <a:ext cx="2708236" cy="3439294"/>
          </a:xfrm>
          <a:prstGeom prst="rect">
            <a:avLst/>
          </a:prstGeom>
        </p:spPr>
      </p:pic>
      <p:sp>
        <p:nvSpPr>
          <p:cNvPr id="5" name="十字形 4"/>
          <p:cNvSpPr/>
          <p:nvPr/>
        </p:nvSpPr>
        <p:spPr>
          <a:xfrm>
            <a:off x="4511824" y="3765733"/>
            <a:ext cx="336639" cy="385433"/>
          </a:xfrm>
          <a:prstGeom prst="plus">
            <a:avLst>
              <a:gd name="adj" fmla="val 341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7973007" y="3886441"/>
            <a:ext cx="432048" cy="144016"/>
            <a:chOff x="8040216" y="3429000"/>
            <a:chExt cx="432048" cy="144016"/>
          </a:xfrm>
        </p:grpSpPr>
        <p:cxnSp>
          <p:nvCxnSpPr>
            <p:cNvPr id="8" name="直線接點 7"/>
            <p:cNvCxnSpPr/>
            <p:nvPr/>
          </p:nvCxnSpPr>
          <p:spPr>
            <a:xfrm>
              <a:off x="8040216" y="3429000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8040216" y="3573016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9002088" y="6453336"/>
            <a:ext cx="318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sample_intro_css_external.html</a:t>
            </a:r>
          </a:p>
        </p:txBody>
      </p:sp>
    </p:spTree>
    <p:extLst>
      <p:ext uri="{BB962C8B-B14F-4D97-AF65-F5344CB8AC3E}">
        <p14:creationId xmlns:p14="http://schemas.microsoft.com/office/powerpoint/2010/main" val="807456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zh-TW" altLang="en-US" dirty="0"/>
              <a:t>連結外部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請延續前一個練習</a:t>
            </a:r>
            <a:endParaRPr lang="en-US" altLang="zh-TW" dirty="0" smtClean="0"/>
          </a:p>
          <a:p>
            <a:r>
              <a:rPr lang="zh-TW" altLang="en-US" dirty="0" smtClean="0"/>
              <a:t>請將前一個練習的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內容，另存成</a:t>
            </a:r>
            <a:r>
              <a:rPr lang="en-US" altLang="zh-TW" dirty="0" smtClean="0"/>
              <a:t>Hello_CSS.css</a:t>
            </a:r>
          </a:p>
          <a:p>
            <a:r>
              <a:rPr lang="zh-TW" altLang="en-US" dirty="0" smtClean="0"/>
              <a:t>請將</a:t>
            </a:r>
            <a:r>
              <a:rPr lang="en-US" altLang="zh-TW" dirty="0" smtClean="0"/>
              <a:t>Hello_CSS.css</a:t>
            </a:r>
            <a:r>
              <a:rPr lang="zh-TW" altLang="en-US" dirty="0" smtClean="0"/>
              <a:t>存放在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資料夾下</a:t>
            </a:r>
            <a:endParaRPr lang="en-US" altLang="zh-TW" dirty="0" smtClean="0"/>
          </a:p>
          <a:p>
            <a:r>
              <a:rPr lang="zh-TW" altLang="en-US" dirty="0" smtClean="0"/>
              <a:t>作業檔案請存成 </a:t>
            </a:r>
            <a:r>
              <a:rPr lang="en-US" altLang="zh-TW" dirty="0"/>
              <a:t>HW_hello_css_ext.html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410135"/>
            <a:ext cx="6010325" cy="44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5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選擇器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043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solidFill>
                  <a:srgbClr val="FFFFFF"/>
                </a:solidFill>
              </a:rPr>
              <a:t>CSS </a:t>
            </a:r>
            <a:r>
              <a:rPr lang="zh-TW" altLang="en-US" sz="4000" dirty="0" smtClean="0">
                <a:solidFill>
                  <a:srgbClr val="FFFFFF"/>
                </a:solidFill>
              </a:rPr>
              <a:t>選擇器</a:t>
            </a:r>
            <a:endParaRPr lang="en-US" altLang="zh-TW" sz="4000" dirty="0" smtClean="0">
              <a:solidFill>
                <a:srgbClr val="FFFFFF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89222"/>
              </p:ext>
            </p:extLst>
          </p:nvPr>
        </p:nvGraphicFramePr>
        <p:xfrm>
          <a:off x="551384" y="1196752"/>
          <a:ext cx="10729194" cy="47873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76398">
                  <a:extLst>
                    <a:ext uri="{9D8B030D-6E8A-4147-A177-3AD203B41FA5}">
                      <a16:colId xmlns:a16="http://schemas.microsoft.com/office/drawing/2014/main" val="2398844900"/>
                    </a:ext>
                  </a:extLst>
                </a:gridCol>
                <a:gridCol w="3576398">
                  <a:extLst>
                    <a:ext uri="{9D8B030D-6E8A-4147-A177-3AD203B41FA5}">
                      <a16:colId xmlns:a16="http://schemas.microsoft.com/office/drawing/2014/main" val="775339102"/>
                    </a:ext>
                  </a:extLst>
                </a:gridCol>
                <a:gridCol w="3576398">
                  <a:extLst>
                    <a:ext uri="{9D8B030D-6E8A-4147-A177-3AD203B41FA5}">
                      <a16:colId xmlns:a16="http://schemas.microsoft.com/office/drawing/2014/main" val="1388323489"/>
                    </a:ext>
                  </a:extLst>
                </a:gridCol>
              </a:tblGrid>
              <a:tr h="489646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選取器名稱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8401350"/>
                  </a:ext>
                </a:extLst>
              </a:tr>
              <a:tr h="476618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全域選取器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套用到所有的元素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ym typeface="Courier" pitchFamily="-102" charset="0"/>
                        </a:rPr>
                        <a:t>* {}</a:t>
                      </a:r>
                      <a:br>
                        <a:rPr lang="en-US" altLang="zh-TW" sz="2400" dirty="0" smtClean="0">
                          <a:sym typeface="Courier" pitchFamily="-102" charset="0"/>
                        </a:rPr>
                      </a:br>
                      <a:r>
                        <a:rPr lang="zh-TW" altLang="en-US" sz="180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sym typeface="Courier" pitchFamily="-102" charset="0"/>
                        </a:rPr>
                        <a:t>套用到所有頁面上的元素</a:t>
                      </a:r>
                      <a:endParaRPr lang="en-US" altLang="zh-TW" sz="1800" b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Courier" pitchFamily="-102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656352"/>
                  </a:ext>
                </a:extLst>
              </a:tr>
              <a:tr h="476618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標籤選取器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符合的標籤元素名稱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ym typeface="Courier" pitchFamily="-102" charset="0"/>
                        </a:rPr>
                        <a:t>h1, h2, span {}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套用到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&lt;h1&gt;&lt;h2&gt;&lt;span&gt;</a:t>
                      </a: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094163"/>
                  </a:ext>
                </a:extLst>
              </a:tr>
              <a:tr h="66596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類別選取器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指定的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元素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ym typeface="Courier" pitchFamily="-102" charset="0"/>
                        </a:rPr>
                        <a:t>.note {}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套用到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class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為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note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的元素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Courier" pitchFamily="-102" charset="0"/>
                      </a:endParaRP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>
                          <a:sym typeface="Courier" pitchFamily="-102" charset="0"/>
                        </a:rPr>
                        <a:t>p.note</a:t>
                      </a:r>
                      <a:r>
                        <a:rPr lang="en-US" altLang="zh-TW" sz="2400" dirty="0" smtClean="0">
                          <a:sym typeface="Courier" pitchFamily="-102" charset="0"/>
                        </a:rPr>
                        <a:t> {}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套用到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class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為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note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的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&lt;p&gt;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元素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Courier" pitchFamily="-102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85562"/>
                  </a:ext>
                </a:extLst>
              </a:tr>
              <a:tr h="47661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ID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zh-TW" altLang="en-US" sz="2400" baseline="0" dirty="0" smtClean="0"/>
                        <a:t>選取器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指定的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元素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ym typeface="Courier" pitchFamily="-102" charset="0"/>
                        </a:rPr>
                        <a:t>#introduction {}</a:t>
                      </a:r>
                      <a:br>
                        <a:rPr lang="en-US" altLang="zh-TW" sz="2400" dirty="0" smtClean="0">
                          <a:sym typeface="Courier" pitchFamily="-102" charset="0"/>
                        </a:rPr>
                      </a:b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套用到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id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為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introduction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的元素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Courier" pitchFamily="-102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699596"/>
                  </a:ext>
                </a:extLst>
              </a:tr>
              <a:tr h="476618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ym typeface="Helvetica" panose="020B0604020202020204" pitchFamily="34" charset="0"/>
                        </a:rPr>
                        <a:t>子元素選取器</a:t>
                      </a:r>
                      <a:endParaRPr lang="zh-TW" altLang="en-US" sz="24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 panose="020B0604020202020204" pitchFamily="34" charset="0"/>
                        <a:sym typeface="Helvetica" panose="020B0604020202020204" pitchFamily="34" charset="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找出元素的直系子元素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ym typeface="Courier" pitchFamily="-102" charset="0"/>
                        </a:rPr>
                        <a:t>li&gt;a {}</a:t>
                      </a:r>
                      <a:br>
                        <a:rPr lang="en-US" altLang="zh-TW" sz="2400" dirty="0" smtClean="0">
                          <a:sym typeface="Courier" pitchFamily="-102" charset="0"/>
                        </a:rPr>
                      </a:b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li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下面的所有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a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元素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(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不包含其他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&lt;a&gt;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元素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Courier" pitchFamily="-102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17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6829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rgbClr val="FFFFFF"/>
                </a:solidFill>
              </a:rPr>
              <a:t>CSS </a:t>
            </a:r>
            <a:r>
              <a:rPr lang="zh-TW" altLang="en-US" sz="2800" dirty="0">
                <a:solidFill>
                  <a:srgbClr val="FFFFFF"/>
                </a:solidFill>
              </a:rPr>
              <a:t>選擇器</a:t>
            </a:r>
            <a:endParaRPr lang="en-US" altLang="zh-TW" dirty="0" smtClean="0">
              <a:solidFill>
                <a:srgbClr val="FFFFFF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79942"/>
              </p:ext>
            </p:extLst>
          </p:nvPr>
        </p:nvGraphicFramePr>
        <p:xfrm>
          <a:off x="551384" y="1196752"/>
          <a:ext cx="10729194" cy="32328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76398">
                  <a:extLst>
                    <a:ext uri="{9D8B030D-6E8A-4147-A177-3AD203B41FA5}">
                      <a16:colId xmlns:a16="http://schemas.microsoft.com/office/drawing/2014/main" val="2398844900"/>
                    </a:ext>
                  </a:extLst>
                </a:gridCol>
                <a:gridCol w="3576398">
                  <a:extLst>
                    <a:ext uri="{9D8B030D-6E8A-4147-A177-3AD203B41FA5}">
                      <a16:colId xmlns:a16="http://schemas.microsoft.com/office/drawing/2014/main" val="775339102"/>
                    </a:ext>
                  </a:extLst>
                </a:gridCol>
                <a:gridCol w="3576398">
                  <a:extLst>
                    <a:ext uri="{9D8B030D-6E8A-4147-A177-3AD203B41FA5}">
                      <a16:colId xmlns:a16="http://schemas.microsoft.com/office/drawing/2014/main" val="1388323489"/>
                    </a:ext>
                  </a:extLst>
                </a:gridCol>
              </a:tblGrid>
              <a:tr h="489646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選取器名稱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8401350"/>
                  </a:ext>
                </a:extLst>
              </a:tr>
              <a:tr h="476618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ym typeface="Helvetica" panose="020B0604020202020204" pitchFamily="34" charset="0"/>
                        </a:rPr>
                        <a:t>後代選取器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找出一定元素的後代元素，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不僅是直系子元素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ym typeface="Courier" pitchFamily="-102" charset="0"/>
                        </a:rPr>
                        <a:t>p a {}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找出任何位於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&lt;p&gt;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元素內的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&lt;a&gt;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元素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Courier" pitchFamily="-102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417162"/>
                  </a:ext>
                </a:extLst>
              </a:tr>
              <a:tr h="476618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ym typeface="Helvetica" panose="020B0604020202020204" pitchFamily="34" charset="0"/>
                        </a:rPr>
                        <a:t>相連手足選取器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 panose="020B0604020202020204" pitchFamily="34" charset="0"/>
                        <a:sym typeface="Helvetica" panose="020B0604020202020204" pitchFamily="34" charset="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找出元素的相連手足元素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ym typeface="Courier" pitchFamily="-102" charset="0"/>
                        </a:rPr>
                        <a:t>h1+p {}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&lt;h1&gt;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元素之後的第一個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&lt;p&gt;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元素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Courier" pitchFamily="-102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467045"/>
                  </a:ext>
                </a:extLst>
              </a:tr>
              <a:tr h="476618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ym typeface="Helvetica" panose="020B0604020202020204" pitchFamily="34" charset="0"/>
                        </a:rPr>
                        <a:t>整體手足選取器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 panose="020B0604020202020204" pitchFamily="34" charset="0"/>
                        <a:sym typeface="Helvetica" panose="020B0604020202020204" pitchFamily="34" charset="0"/>
                      </a:endParaRPr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找出一元素的手足元素，即是並非直接相連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ym typeface="Courier" pitchFamily="-102" charset="0"/>
                        </a:rPr>
                        <a:t>h1~p {}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若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&lt;h1&gt;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之後有兩個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&lt;p&gt;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Courier" pitchFamily="-102" charset="0"/>
                        </a:rPr>
                        <a:t>元素，則此規則會套用到兩者之上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Courier" pitchFamily="-102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36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9545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標籤</a:t>
            </a:r>
            <a:r>
              <a:rPr lang="zh-TW" altLang="en-US" sz="4000" dirty="0" smtClean="0"/>
              <a:t>選擇器</a:t>
            </a:r>
            <a:r>
              <a:rPr lang="en-US" altLang="zh-TW" sz="4000" dirty="0"/>
              <a:t>(Tag Selector)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以 </a:t>
            </a:r>
            <a:r>
              <a:rPr lang="en-US" altLang="zh-TW" sz="2400" dirty="0"/>
              <a:t>HTML </a:t>
            </a:r>
            <a:r>
              <a:rPr lang="zh-TW" altLang="en-US" sz="2400" dirty="0"/>
              <a:t>元素作為選擇對象</a:t>
            </a:r>
            <a:r>
              <a:rPr lang="en-US" altLang="zh-TW" sz="2400" dirty="0"/>
              <a:t>, </a:t>
            </a:r>
            <a:r>
              <a:rPr lang="zh-TW" altLang="en-US" sz="2400" dirty="0"/>
              <a:t>所以它的名稱必定是某一個 </a:t>
            </a:r>
            <a:r>
              <a:rPr lang="en-US" altLang="zh-TW" sz="2400" dirty="0"/>
              <a:t>HTML </a:t>
            </a:r>
            <a:r>
              <a:rPr lang="zh-TW" altLang="en-US" sz="2400" dirty="0"/>
              <a:t>元素名稱</a:t>
            </a:r>
            <a:r>
              <a:rPr lang="en-US" altLang="zh-TW" sz="2400" dirty="0"/>
              <a:t>, </a:t>
            </a:r>
            <a:r>
              <a:rPr lang="zh-TW" altLang="en-US" sz="2400" dirty="0"/>
              <a:t>例如：</a:t>
            </a:r>
            <a:r>
              <a:rPr lang="en-US" altLang="zh-TW" sz="2400" dirty="0"/>
              <a:t>p</a:t>
            </a:r>
            <a:r>
              <a:rPr lang="zh-TW" altLang="en-US" sz="2400" dirty="0"/>
              <a:t>、</a:t>
            </a:r>
            <a:r>
              <a:rPr lang="en-US" altLang="zh-TW" sz="2400" dirty="0"/>
              <a:t>h1</a:t>
            </a:r>
            <a:r>
              <a:rPr lang="zh-TW" altLang="en-US" sz="2400" dirty="0"/>
              <a:t>、</a:t>
            </a:r>
            <a:r>
              <a:rPr lang="en-US" altLang="zh-TW" sz="2400" dirty="0"/>
              <a:t>div</a:t>
            </a:r>
            <a:r>
              <a:rPr lang="zh-TW" altLang="en-US" sz="2400" dirty="0"/>
              <a:t>、</a:t>
            </a:r>
            <a:r>
              <a:rPr lang="en-US" altLang="zh-TW" sz="2400" dirty="0"/>
              <a:t>span </a:t>
            </a:r>
            <a:r>
              <a:rPr lang="zh-TW" altLang="en-US" sz="2400" dirty="0"/>
              <a:t>等等</a:t>
            </a:r>
            <a:r>
              <a:rPr lang="en-US" altLang="zh-TW" sz="2400" dirty="0"/>
              <a:t>, </a:t>
            </a:r>
            <a:r>
              <a:rPr lang="zh-TW" altLang="en-US" sz="2400" dirty="0"/>
              <a:t>不可使用自訂的名稱。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若</a:t>
            </a:r>
            <a:r>
              <a:rPr lang="zh-TW" altLang="en-US" sz="2400" dirty="0"/>
              <a:t>有多個標籤要共用屬性時，則必須要</a:t>
            </a:r>
            <a:r>
              <a:rPr lang="en-US" altLang="zh-TW" sz="2400" dirty="0"/>
              <a:t>”,”</a:t>
            </a:r>
            <a:r>
              <a:rPr lang="zh-TW" altLang="en-US" sz="2400" dirty="0"/>
              <a:t>將標籤分開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95600" y="2429631"/>
            <a:ext cx="5760640" cy="13234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span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{</a:t>
            </a:r>
            <a:endParaRPr lang="en-US" altLang="zh-TW" sz="2000" b="1" dirty="0" smtClean="0">
              <a:solidFill>
                <a:srgbClr val="92D050"/>
              </a:solidFill>
              <a:latin typeface="Courier"/>
            </a:endParaRP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 smtClean="0">
                <a:solidFill>
                  <a:srgbClr val="F16237"/>
                </a:solidFill>
                <a:latin typeface="Courier"/>
              </a:rPr>
              <a:t>font-size</a:t>
            </a:r>
            <a:r>
              <a:rPr lang="en-US" altLang="zh-TW" sz="2000" b="1" dirty="0" smtClean="0">
                <a:solidFill>
                  <a:srgbClr val="92D050"/>
                </a:solidFill>
                <a:latin typeface="Courier"/>
              </a:rPr>
              <a:t>:”18px”;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>
                <a:solidFill>
                  <a:srgbClr val="F16237"/>
                </a:solidFill>
                <a:latin typeface="Courier"/>
              </a:rPr>
              <a:t>font-family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:”</a:t>
            </a:r>
            <a:r>
              <a:rPr lang="zh-TW" altLang="en-US" sz="2000" b="1" dirty="0">
                <a:solidFill>
                  <a:srgbClr val="92D050"/>
                </a:solidFill>
                <a:latin typeface="Courier"/>
              </a:rPr>
              <a:t>標楷體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”;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urier"/>
              </a:rPr>
              <a:t>   }</a:t>
            </a:r>
            <a:endParaRPr lang="zh-TW" altLang="en-US" sz="2000" b="1" dirty="0">
              <a:solidFill>
                <a:schemeClr val="tx1"/>
              </a:solidFill>
              <a:latin typeface="Courier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67608" y="5036088"/>
            <a:ext cx="5760640" cy="13234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Span, P , h1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{</a:t>
            </a:r>
            <a:endParaRPr lang="en-US" altLang="zh-TW" sz="2000" b="1" dirty="0" smtClean="0">
              <a:solidFill>
                <a:srgbClr val="92D050"/>
              </a:solidFill>
              <a:latin typeface="Courier"/>
            </a:endParaRP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 smtClean="0">
                <a:solidFill>
                  <a:srgbClr val="F16237"/>
                </a:solidFill>
                <a:latin typeface="Courier"/>
              </a:rPr>
              <a:t>font-size</a:t>
            </a:r>
            <a:r>
              <a:rPr lang="en-US" altLang="zh-TW" sz="2000" b="1" dirty="0" smtClean="0">
                <a:solidFill>
                  <a:srgbClr val="92D050"/>
                </a:solidFill>
                <a:latin typeface="Courier"/>
              </a:rPr>
              <a:t>:”18px”;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>
                <a:solidFill>
                  <a:srgbClr val="F16237"/>
                </a:solidFill>
                <a:latin typeface="Courier"/>
              </a:rPr>
              <a:t>font-family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:”</a:t>
            </a:r>
            <a:r>
              <a:rPr lang="zh-TW" altLang="en-US" sz="2000" b="1" dirty="0">
                <a:solidFill>
                  <a:srgbClr val="92D050"/>
                </a:solidFill>
                <a:latin typeface="Courier"/>
              </a:rPr>
              <a:t>標楷體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”;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urier"/>
              </a:rPr>
              <a:t>   }</a:t>
            </a:r>
            <a:endParaRPr lang="zh-TW" altLang="en-US" sz="2000" b="1" dirty="0">
              <a:solidFill>
                <a:schemeClr val="tx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86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CSS (Cascading Style Sheet)</a:t>
            </a:r>
            <a:endParaRPr lang="zh-TW" altLang="en-US" sz="40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如果寫網頁如同蓋房子，那</a:t>
            </a:r>
            <a:r>
              <a:rPr lang="en-US" altLang="zh-TW" sz="3200" dirty="0"/>
              <a:t>…</a:t>
            </a:r>
            <a:br>
              <a:rPr lang="en-US" altLang="zh-TW" sz="3200" dirty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4000" dirty="0">
                <a:solidFill>
                  <a:srgbClr val="FFFF00"/>
                </a:solidFill>
              </a:rPr>
              <a:t>HTML</a:t>
            </a:r>
            <a:r>
              <a:rPr lang="zh-TW" altLang="en-US" sz="3200" dirty="0"/>
              <a:t>就是隔間用的</a:t>
            </a:r>
            <a:r>
              <a:rPr lang="zh-TW" altLang="en-US" sz="4000" dirty="0">
                <a:solidFill>
                  <a:srgbClr val="FFFF00"/>
                </a:solidFill>
              </a:rPr>
              <a:t>鋼筋水泥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4000" dirty="0">
                <a:solidFill>
                  <a:srgbClr val="FFFF00"/>
                </a:solidFill>
              </a:rPr>
              <a:t>CSS</a:t>
            </a:r>
            <a:r>
              <a:rPr lang="zh-TW" altLang="en-US" sz="3200" dirty="0"/>
              <a:t>就是用來讓房子更漂亮的</a:t>
            </a:r>
            <a:r>
              <a:rPr lang="zh-TW" altLang="en-US" sz="4000" dirty="0">
                <a:solidFill>
                  <a:srgbClr val="FFFF00"/>
                </a:solidFill>
              </a:rPr>
              <a:t>裝潢與輕隔間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標籤選擇器</a:t>
            </a:r>
            <a:r>
              <a:rPr lang="en-US" altLang="zh-TW" sz="4000" dirty="0"/>
              <a:t>(Tag Selector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54C37C-F227-4ADE-8EDD-91076D18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791034"/>
            <a:ext cx="3427963" cy="29694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696400" y="6345726"/>
            <a:ext cx="2444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sample_select_Tag.html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t="3366" b="5712"/>
          <a:stretch/>
        </p:blipFill>
        <p:spPr>
          <a:xfrm>
            <a:off x="4546220" y="1982437"/>
            <a:ext cx="3047737" cy="2586675"/>
          </a:xfrm>
          <a:prstGeom prst="rect">
            <a:avLst/>
          </a:prstGeom>
        </p:spPr>
      </p:pic>
      <p:sp>
        <p:nvSpPr>
          <p:cNvPr id="10" name="十字形 9"/>
          <p:cNvSpPr/>
          <p:nvPr/>
        </p:nvSpPr>
        <p:spPr>
          <a:xfrm>
            <a:off x="3950448" y="3083058"/>
            <a:ext cx="336639" cy="385433"/>
          </a:xfrm>
          <a:prstGeom prst="plus">
            <a:avLst>
              <a:gd name="adj" fmla="val 341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7853090" y="3203766"/>
            <a:ext cx="432048" cy="144016"/>
            <a:chOff x="8040216" y="3429000"/>
            <a:chExt cx="432048" cy="144016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8040216" y="3429000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040216" y="3573016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2" y="2076597"/>
            <a:ext cx="3114662" cy="23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類別選擇器 </a:t>
            </a:r>
            <a:r>
              <a:rPr lang="en-US" altLang="zh-TW" sz="4000" dirty="0"/>
              <a:t>(Class Selector)</a:t>
            </a:r>
            <a:endParaRPr lang="zh-TW" altLang="en-US" sz="40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51384" y="1124744"/>
            <a:ext cx="10131425" cy="427672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所謂的</a:t>
            </a:r>
            <a:r>
              <a:rPr lang="en-US" altLang="zh-TW" sz="2400" dirty="0"/>
              <a:t>『</a:t>
            </a:r>
            <a:r>
              <a:rPr lang="zh-TW" altLang="en-US" sz="2400" dirty="0"/>
              <a:t>類別選擇器</a:t>
            </a:r>
            <a:r>
              <a:rPr lang="en-US" altLang="zh-TW" sz="2400" dirty="0"/>
              <a:t>』</a:t>
            </a:r>
            <a:r>
              <a:rPr lang="zh-TW" altLang="en-US" sz="2400" dirty="0"/>
              <a:t>（</a:t>
            </a:r>
            <a:r>
              <a:rPr lang="en-US" altLang="zh-TW" sz="2400" dirty="0"/>
              <a:t>Class Selector</a:t>
            </a:r>
            <a:r>
              <a:rPr lang="zh-TW" altLang="en-US" sz="2400" dirty="0"/>
              <a:t>）</a:t>
            </a:r>
            <a:r>
              <a:rPr lang="en-US" altLang="zh-TW" sz="2400" dirty="0"/>
              <a:t>, </a:t>
            </a:r>
            <a:r>
              <a:rPr lang="zh-TW" altLang="en-US" sz="2400" dirty="0"/>
              <a:t>就是在定義時</a:t>
            </a:r>
            <a:r>
              <a:rPr lang="en-US" altLang="zh-TW" sz="2400" dirty="0"/>
              <a:t>, </a:t>
            </a:r>
            <a:r>
              <a:rPr lang="zh-TW" altLang="en-US" sz="2400" dirty="0"/>
              <a:t>選擇以某個類別</a:t>
            </a:r>
            <a:r>
              <a:rPr lang="en-US" altLang="zh-TW" sz="2400" dirty="0"/>
              <a:t>(Class)</a:t>
            </a:r>
            <a:r>
              <a:rPr lang="zh-TW" altLang="en-US" sz="2400" dirty="0"/>
              <a:t>為套用對象</a:t>
            </a:r>
            <a:r>
              <a:rPr lang="en-US" altLang="zh-TW" sz="2400" dirty="0"/>
              <a:t>, </a:t>
            </a:r>
            <a:r>
              <a:rPr lang="zh-TW" altLang="en-US" sz="2400" dirty="0"/>
              <a:t>使得隸屬於該類別的所有元素或特定元素</a:t>
            </a:r>
            <a:r>
              <a:rPr lang="en-US" altLang="zh-TW" sz="2400" dirty="0"/>
              <a:t>, </a:t>
            </a:r>
            <a:r>
              <a:rPr lang="zh-TW" altLang="en-US" sz="2400" dirty="0"/>
              <a:t>都可以套用此樣式</a:t>
            </a:r>
            <a:endParaRPr lang="en-US" altLang="zh-TW" sz="2400" dirty="0"/>
          </a:p>
          <a:p>
            <a:r>
              <a:rPr lang="zh-TW" altLang="en-US" sz="2400" dirty="0"/>
              <a:t>這種選擇器的格式為 </a:t>
            </a:r>
            <a:r>
              <a:rPr lang="en-US" altLang="zh-TW" sz="2400" dirty="0"/>
              <a:t>『*.XXX』, </a:t>
            </a:r>
            <a:r>
              <a:rPr lang="zh-TW" altLang="en-US" sz="2400" dirty="0"/>
              <a:t>其中 </a:t>
            </a:r>
            <a:r>
              <a:rPr lang="en-US" altLang="zh-TW" sz="2400" dirty="0"/>
              <a:t>XXX </a:t>
            </a:r>
            <a:r>
              <a:rPr lang="zh-TW" altLang="en-US" sz="2400" dirty="0"/>
              <a:t>為自訂的名稱</a:t>
            </a:r>
            <a:r>
              <a:rPr lang="en-US" altLang="zh-TW" sz="2400" dirty="0"/>
              <a:t>, </a:t>
            </a:r>
            <a:r>
              <a:rPr lang="zh-TW" altLang="en-US" sz="2400" dirty="0"/>
              <a:t>例如：</a:t>
            </a:r>
            <a:r>
              <a:rPr lang="en-US" altLang="zh-TW" sz="2400" dirty="0"/>
              <a:t>『*.warning』</a:t>
            </a:r>
            <a:r>
              <a:rPr lang="zh-TW" altLang="en-US" sz="2400" dirty="0"/>
              <a:t>、</a:t>
            </a:r>
            <a:r>
              <a:rPr lang="en-US" altLang="zh-TW" sz="2400" dirty="0"/>
              <a:t>『*.</a:t>
            </a:r>
            <a:r>
              <a:rPr lang="en-US" altLang="zh-TW" sz="2400" dirty="0" err="1"/>
              <a:t>class_a</a:t>
            </a:r>
            <a:r>
              <a:rPr lang="en-US" altLang="zh-TW" sz="2400" dirty="0"/>
              <a:t>』 </a:t>
            </a:r>
            <a:r>
              <a:rPr lang="zh-TW" altLang="en-US" sz="2400" dirty="0"/>
              <a:t>等等。不過因為</a:t>
            </a:r>
            <a:r>
              <a:rPr lang="en-US" altLang="zh-TW" sz="2400" dirty="0"/>
              <a:t>『*』</a:t>
            </a:r>
            <a:r>
              <a:rPr lang="zh-TW" altLang="en-US" sz="2400" dirty="0"/>
              <a:t>可以省略</a:t>
            </a:r>
            <a:r>
              <a:rPr lang="en-US" altLang="zh-TW" sz="2400" dirty="0"/>
              <a:t>, </a:t>
            </a:r>
            <a:r>
              <a:rPr lang="zh-TW" altLang="en-US" sz="2400" dirty="0"/>
              <a:t>所以我們通常會看到</a:t>
            </a:r>
            <a:r>
              <a:rPr lang="en-US" altLang="zh-TW" sz="2400" dirty="0"/>
              <a:t>『.warning』</a:t>
            </a:r>
            <a:r>
              <a:rPr lang="zh-TW" altLang="en-US" sz="2400" dirty="0"/>
              <a:t>、</a:t>
            </a:r>
            <a:r>
              <a:rPr lang="en-US" altLang="zh-TW" sz="2400" dirty="0"/>
              <a:t>『.</a:t>
            </a:r>
            <a:r>
              <a:rPr lang="en-US" altLang="zh-TW" sz="2400" dirty="0" err="1"/>
              <a:t>class_a</a:t>
            </a:r>
            <a:r>
              <a:rPr lang="en-US" altLang="zh-TW" sz="2400" dirty="0"/>
              <a:t>』 </a:t>
            </a:r>
            <a:r>
              <a:rPr lang="zh-TW" altLang="en-US" sz="2400" dirty="0"/>
              <a:t>這類的名稱。</a:t>
            </a:r>
          </a:p>
          <a:p>
            <a:r>
              <a:rPr lang="zh-TW" altLang="en-US" sz="2400" dirty="0"/>
              <a:t>使用了類別選擇器</a:t>
            </a:r>
            <a:r>
              <a:rPr lang="en-US" altLang="zh-TW" sz="2400" dirty="0"/>
              <a:t>, </a:t>
            </a:r>
            <a:r>
              <a:rPr lang="zh-TW" altLang="en-US" sz="2400" dirty="0"/>
              <a:t>代表以 </a:t>
            </a:r>
            <a:r>
              <a:rPr lang="en-US" altLang="zh-TW" sz="2400" dirty="0"/>
              <a:t>XXX </a:t>
            </a:r>
            <a:r>
              <a:rPr lang="zh-TW" altLang="en-US" sz="2400" dirty="0"/>
              <a:t>類別為套用對象。說得再清楚一點</a:t>
            </a:r>
            <a:r>
              <a:rPr lang="en-US" altLang="zh-TW" sz="2400" dirty="0"/>
              <a:t>, </a:t>
            </a:r>
            <a:r>
              <a:rPr lang="zh-TW" altLang="en-US" sz="2400" dirty="0"/>
              <a:t>就是</a:t>
            </a:r>
            <a:r>
              <a:rPr lang="en-US" altLang="zh-TW" sz="2400" dirty="0"/>
              <a:t>『</a:t>
            </a:r>
            <a:r>
              <a:rPr lang="zh-TW" altLang="en-US" sz="2400" dirty="0"/>
              <a:t>對於隸屬於 </a:t>
            </a:r>
            <a:r>
              <a:rPr lang="en-US" altLang="zh-TW" sz="2400" dirty="0"/>
              <a:t>XXX </a:t>
            </a:r>
            <a:r>
              <a:rPr lang="zh-TW" altLang="en-US" sz="2400" dirty="0"/>
              <a:t>類別的元素</a:t>
            </a:r>
            <a:r>
              <a:rPr lang="en-US" altLang="zh-TW" sz="2400" dirty="0"/>
              <a:t>, </a:t>
            </a:r>
            <a:r>
              <a:rPr lang="zh-TW" altLang="en-US" sz="2400" dirty="0"/>
              <a:t>套用此規則</a:t>
            </a:r>
            <a:r>
              <a:rPr lang="en-US" altLang="zh-TW" sz="2400" dirty="0"/>
              <a:t>』</a:t>
            </a:r>
          </a:p>
          <a:p>
            <a:r>
              <a:rPr lang="zh-TW" altLang="en-US" sz="2400" dirty="0"/>
              <a:t>使用類別選擇器定義樣式規則的語法如下：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5048393"/>
            <a:ext cx="5005435" cy="83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0078245"/>
      </p:ext>
    </p:extLst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類別</a:t>
            </a:r>
            <a:r>
              <a:rPr lang="zh-TW" altLang="en-US" sz="4000" dirty="0"/>
              <a:t>選擇器 </a:t>
            </a:r>
            <a:r>
              <a:rPr lang="en-US" altLang="zh-TW" sz="4000" dirty="0" smtClean="0"/>
              <a:t>(Class Selector)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98" y="1916831"/>
            <a:ext cx="3559641" cy="283256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2094392"/>
            <a:ext cx="3356969" cy="24774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t="2898" b="4076"/>
          <a:stretch/>
        </p:blipFill>
        <p:spPr>
          <a:xfrm>
            <a:off x="4259296" y="1734277"/>
            <a:ext cx="3528392" cy="3197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16686" y="3429000"/>
            <a:ext cx="2471402" cy="150295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/>
          <p:cNvSpPr/>
          <p:nvPr/>
        </p:nvSpPr>
        <p:spPr>
          <a:xfrm>
            <a:off x="3832398" y="3140398"/>
            <a:ext cx="336639" cy="385433"/>
          </a:xfrm>
          <a:prstGeom prst="plus">
            <a:avLst>
              <a:gd name="adj" fmla="val 341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7877948" y="3261106"/>
            <a:ext cx="432048" cy="144016"/>
            <a:chOff x="8040216" y="3429000"/>
            <a:chExt cx="432048" cy="144016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8040216" y="3429000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040216" y="3573016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9645655" y="6453336"/>
            <a:ext cx="25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sample_select_class.html</a:t>
            </a:r>
          </a:p>
        </p:txBody>
      </p:sp>
    </p:spTree>
    <p:extLst>
      <p:ext uri="{BB962C8B-B14F-4D97-AF65-F5344CB8AC3E}">
        <p14:creationId xmlns:p14="http://schemas.microsoft.com/office/powerpoint/2010/main" val="916246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ID </a:t>
            </a:r>
            <a:r>
              <a:rPr lang="zh-TW" altLang="en-US" sz="4000" dirty="0"/>
              <a:t>選擇器 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這種選擇器的格式為 </a:t>
            </a:r>
            <a:r>
              <a:rPr lang="en-US" altLang="zh-TW" sz="2400" dirty="0"/>
              <a:t>『*#XXX』 , </a:t>
            </a:r>
            <a:r>
              <a:rPr lang="zh-TW" altLang="en-US" sz="2400" dirty="0"/>
              <a:t>其中 </a:t>
            </a:r>
            <a:r>
              <a:rPr lang="en-US" altLang="zh-TW" sz="2400" dirty="0"/>
              <a:t>XXX </a:t>
            </a:r>
            <a:r>
              <a:rPr lang="zh-TW" altLang="en-US" sz="2400" dirty="0"/>
              <a:t>為自訂的名稱</a:t>
            </a:r>
            <a:r>
              <a:rPr lang="en-US" altLang="zh-TW" sz="2400" dirty="0"/>
              <a:t>, </a:t>
            </a:r>
            <a:r>
              <a:rPr lang="zh-TW" altLang="en-US" sz="2400" dirty="0"/>
              <a:t>例如：</a:t>
            </a:r>
            <a:r>
              <a:rPr lang="en-US" altLang="zh-TW" sz="2400" dirty="0"/>
              <a:t>『*#3dmark』</a:t>
            </a:r>
            <a:r>
              <a:rPr lang="zh-TW" altLang="en-US" sz="2400" dirty="0"/>
              <a:t>、</a:t>
            </a:r>
            <a:r>
              <a:rPr lang="en-US" altLang="zh-TW" sz="2400" dirty="0"/>
              <a:t>『*#type_1』 </a:t>
            </a:r>
            <a:r>
              <a:rPr lang="zh-TW" altLang="en-US" sz="2400" dirty="0"/>
              <a:t>等等。同樣地</a:t>
            </a:r>
            <a:r>
              <a:rPr lang="en-US" altLang="zh-TW" sz="2400" dirty="0"/>
              <a:t>, </a:t>
            </a:r>
            <a:r>
              <a:rPr lang="zh-TW" altLang="en-US" sz="2400" dirty="0"/>
              <a:t>因為可省略</a:t>
            </a:r>
            <a:r>
              <a:rPr lang="en-US" altLang="zh-TW" sz="2400" dirty="0"/>
              <a:t>『*』, </a:t>
            </a:r>
            <a:r>
              <a:rPr lang="zh-TW" altLang="en-US" sz="2400" dirty="0"/>
              <a:t>通常看到的是</a:t>
            </a:r>
            <a:r>
              <a:rPr lang="en-US" altLang="zh-TW" sz="2400" dirty="0"/>
              <a:t>『#3dmark』</a:t>
            </a:r>
            <a:r>
              <a:rPr lang="zh-TW" altLang="en-US" sz="2400" dirty="0"/>
              <a:t>、</a:t>
            </a:r>
            <a:r>
              <a:rPr lang="en-US" altLang="zh-TW" sz="2400" dirty="0"/>
              <a:t>『#type_1』 </a:t>
            </a:r>
            <a:r>
              <a:rPr lang="zh-TW" altLang="en-US" sz="2400" dirty="0"/>
              <a:t>之類的名稱。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使用了 </a:t>
            </a:r>
            <a:r>
              <a:rPr lang="en-US" altLang="zh-TW" sz="2400" dirty="0"/>
              <a:t>id </a:t>
            </a:r>
            <a:r>
              <a:rPr lang="zh-TW" altLang="en-US" sz="2400" dirty="0"/>
              <a:t>選擇器</a:t>
            </a:r>
            <a:r>
              <a:rPr lang="en-US" altLang="zh-TW" sz="2400" dirty="0"/>
              <a:t>, </a:t>
            </a:r>
            <a:r>
              <a:rPr lang="zh-TW" altLang="en-US" sz="2400" dirty="0"/>
              <a:t>代表以 </a:t>
            </a:r>
            <a:r>
              <a:rPr lang="en-US" altLang="zh-TW" sz="2400" dirty="0"/>
              <a:t>id=XXX </a:t>
            </a:r>
            <a:r>
              <a:rPr lang="zh-TW" altLang="en-US" sz="2400" dirty="0"/>
              <a:t>的元素為套用對象</a:t>
            </a:r>
            <a:r>
              <a:rPr lang="en-US" altLang="zh-TW" sz="2400" dirty="0"/>
              <a:t>, </a:t>
            </a:r>
            <a:r>
              <a:rPr lang="zh-TW" altLang="en-US" sz="2400" dirty="0"/>
              <a:t>換言之</a:t>
            </a:r>
            <a:r>
              <a:rPr lang="en-US" altLang="zh-TW" sz="2400" dirty="0"/>
              <a:t>, </a:t>
            </a:r>
            <a:r>
              <a:rPr lang="zh-TW" altLang="en-US" sz="2400" dirty="0"/>
              <a:t>就是</a:t>
            </a:r>
            <a:r>
              <a:rPr lang="en-US" altLang="zh-TW" sz="2400" dirty="0"/>
              <a:t>『</a:t>
            </a:r>
            <a:r>
              <a:rPr lang="zh-TW" altLang="en-US" sz="2400" dirty="0"/>
              <a:t>對於名稱為 </a:t>
            </a:r>
            <a:r>
              <a:rPr lang="en-US" altLang="zh-TW" sz="2400" dirty="0"/>
              <a:t>XXX</a:t>
            </a:r>
            <a:r>
              <a:rPr lang="zh-TW" altLang="en-US" sz="2400" dirty="0"/>
              <a:t>的元素</a:t>
            </a:r>
            <a:r>
              <a:rPr lang="en-US" altLang="zh-TW" sz="2400" dirty="0"/>
              <a:t>, </a:t>
            </a:r>
            <a:r>
              <a:rPr lang="zh-TW" altLang="en-US" sz="2400" dirty="0"/>
              <a:t>套用此規則</a:t>
            </a:r>
            <a:r>
              <a:rPr lang="en-US" altLang="zh-TW" sz="2400" dirty="0"/>
              <a:t>』</a:t>
            </a:r>
          </a:p>
          <a:p>
            <a:r>
              <a:rPr lang="zh-TW" altLang="en-US" sz="2400" dirty="0"/>
              <a:t>所謂的</a:t>
            </a:r>
            <a:r>
              <a:rPr lang="en-US" altLang="zh-TW" sz="2400" dirty="0"/>
              <a:t>『</a:t>
            </a:r>
            <a:r>
              <a:rPr lang="zh-TW" altLang="en-US" sz="2400" dirty="0"/>
              <a:t>識別碼選擇器</a:t>
            </a:r>
            <a:r>
              <a:rPr lang="en-US" altLang="zh-TW" sz="2400" dirty="0"/>
              <a:t>』, </a:t>
            </a:r>
            <a:r>
              <a:rPr lang="zh-TW" altLang="en-US" sz="2400" dirty="0"/>
              <a:t>就是在定義時</a:t>
            </a:r>
            <a:r>
              <a:rPr lang="en-US" altLang="zh-TW" sz="2400" dirty="0"/>
              <a:t>, </a:t>
            </a:r>
            <a:r>
              <a:rPr lang="zh-TW" altLang="en-US" sz="2400" dirty="0"/>
              <a:t>選定某個識別碼（</a:t>
            </a:r>
            <a:r>
              <a:rPr lang="en-US" altLang="zh-TW" sz="2400" dirty="0" err="1"/>
              <a:t>ID,Identifier</a:t>
            </a:r>
            <a:r>
              <a:rPr lang="zh-TW" altLang="en-US" sz="2400" dirty="0"/>
              <a:t>）作為套用對象。</a:t>
            </a:r>
          </a:p>
          <a:p>
            <a:r>
              <a:rPr lang="zh-TW" altLang="en-US" sz="2400" dirty="0"/>
              <a:t>它與類別選擇器的最大差異</a:t>
            </a:r>
            <a:r>
              <a:rPr lang="en-US" altLang="zh-TW" sz="2400" dirty="0"/>
              <a:t>, </a:t>
            </a:r>
            <a:r>
              <a:rPr lang="zh-TW" altLang="en-US" sz="2400" dirty="0"/>
              <a:t>在於此 </a:t>
            </a:r>
            <a:r>
              <a:rPr lang="en-US" altLang="zh-TW" sz="2400" dirty="0"/>
              <a:t>ID </a:t>
            </a:r>
            <a:r>
              <a:rPr lang="zh-TW" altLang="en-US" sz="2400" dirty="0"/>
              <a:t>應該只對應到一個元素</a:t>
            </a:r>
            <a:r>
              <a:rPr lang="en-US" altLang="zh-TW" sz="2400" dirty="0"/>
              <a:t>, </a:t>
            </a:r>
            <a:r>
              <a:rPr lang="zh-TW" altLang="en-US" sz="2400" dirty="0"/>
              <a:t>不像類別中可以包含許多個素。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使用</a:t>
            </a:r>
            <a:r>
              <a:rPr lang="en-US" altLang="zh-TW" sz="2400" dirty="0"/>
              <a:t>ID </a:t>
            </a:r>
            <a:r>
              <a:rPr lang="zh-TW" altLang="en-US" sz="2400" dirty="0"/>
              <a:t>選擇器定義樣式規則的語法如下：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10980738" y="6196013"/>
            <a:ext cx="1211262" cy="3175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P.819~20</a:t>
            </a:r>
            <a:endParaRPr lang="en-US" altLang="zh-TW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5649417"/>
            <a:ext cx="48278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360849"/>
      </p:ext>
    </p:extLst>
  </p:cSld>
  <p:clrMapOvr>
    <a:masterClrMapping/>
  </p:clrMapOvr>
  <p:transition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ID </a:t>
            </a:r>
            <a:r>
              <a:rPr lang="zh-TW" altLang="en-US" sz="4000" dirty="0"/>
              <a:t>選擇器 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D4955D-32D1-4AD0-B137-FD545611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355613"/>
            <a:ext cx="10131425" cy="427672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8040216" y="2053399"/>
            <a:ext cx="3763913" cy="2881155"/>
            <a:chOff x="6312024" y="1664634"/>
            <a:chExt cx="4772025" cy="378142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2024" y="1664634"/>
              <a:ext cx="4772025" cy="378142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6312024" y="1664635"/>
              <a:ext cx="4680520" cy="540229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12623" y="3555346"/>
              <a:ext cx="4680520" cy="540229"/>
            </a:xfrm>
            <a:prstGeom prst="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479744" y="1549760"/>
            <a:ext cx="2736304" cy="3888433"/>
            <a:chOff x="1415480" y="1229962"/>
            <a:chExt cx="3359636" cy="486333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5480" y="1229962"/>
              <a:ext cx="3359636" cy="484575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415480" y="4941168"/>
              <a:ext cx="3024336" cy="504892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15480" y="5517232"/>
              <a:ext cx="3024336" cy="576065"/>
            </a:xfrm>
            <a:prstGeom prst="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1344" y="2077693"/>
            <a:ext cx="3559641" cy="2832566"/>
            <a:chOff x="191344" y="1948127"/>
            <a:chExt cx="3559641" cy="2832566"/>
          </a:xfrm>
        </p:grpSpPr>
        <p:pic>
          <p:nvPicPr>
            <p:cNvPr id="14" name="內容版面配置區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344" y="1948127"/>
              <a:ext cx="3559641" cy="2832566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641957" y="2132856"/>
              <a:ext cx="2141676" cy="288032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79376" y="3275183"/>
              <a:ext cx="2141676" cy="28803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十字形 18"/>
          <p:cNvSpPr/>
          <p:nvPr/>
        </p:nvSpPr>
        <p:spPr>
          <a:xfrm>
            <a:off x="3947045" y="3301260"/>
            <a:ext cx="336639" cy="385433"/>
          </a:xfrm>
          <a:prstGeom prst="plus">
            <a:avLst>
              <a:gd name="adj" fmla="val 341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7412108" y="3398111"/>
            <a:ext cx="432048" cy="191730"/>
            <a:chOff x="8040216" y="3429000"/>
            <a:chExt cx="432048" cy="144016"/>
          </a:xfrm>
        </p:grpSpPr>
        <p:cxnSp>
          <p:nvCxnSpPr>
            <p:cNvPr id="21" name="直線接點 20"/>
            <p:cNvCxnSpPr/>
            <p:nvPr/>
          </p:nvCxnSpPr>
          <p:spPr>
            <a:xfrm>
              <a:off x="8040216" y="3429000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8040216" y="3573016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879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 / ID </a:t>
            </a:r>
            <a:r>
              <a:rPr lang="zh-TW" altLang="en-US" dirty="0" smtClean="0"/>
              <a:t>選擇器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514475"/>
            <a:ext cx="10666783" cy="4276726"/>
          </a:xfrm>
        </p:spPr>
        <p:txBody>
          <a:bodyPr>
            <a:normAutofit/>
          </a:bodyPr>
          <a:lstStyle/>
          <a:p>
            <a:r>
              <a:rPr lang="zh-TW" altLang="en-US" dirty="0"/>
              <a:t>請利用</a:t>
            </a:r>
            <a:r>
              <a:rPr lang="zh-TW" altLang="en-US" dirty="0" smtClean="0"/>
              <a:t>練習一的</a:t>
            </a:r>
            <a:r>
              <a:rPr lang="zh-TW" altLang="en-US" dirty="0"/>
              <a:t>完成結果，完成本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r>
              <a:rPr lang="zh-TW" altLang="en-US" dirty="0" smtClean="0"/>
              <a:t>請將個標籤加上不同的背景顏色</a:t>
            </a:r>
            <a:r>
              <a:rPr lang="en-US" altLang="zh-TW" dirty="0" smtClean="0"/>
              <a:t>(</a:t>
            </a:r>
            <a:r>
              <a:rPr lang="en-US" altLang="zh-TW" b="0" i="1" dirty="0" smtClean="0"/>
              <a:t> background-color</a:t>
            </a:r>
            <a:r>
              <a:rPr lang="en-US" altLang="zh-TW" b="0" dirty="0"/>
              <a:t>)</a:t>
            </a:r>
          </a:p>
          <a:p>
            <a:pPr lvl="1"/>
            <a:r>
              <a:rPr lang="en-US" altLang="zh-TW" dirty="0" smtClean="0"/>
              <a:t>header: </a:t>
            </a:r>
            <a:r>
              <a:rPr lang="en-US" altLang="zh-TW" b="0" dirty="0" err="1"/>
              <a:t>burlywood</a:t>
            </a:r>
            <a:endParaRPr lang="en-US" altLang="zh-TW" b="0" dirty="0"/>
          </a:p>
          <a:p>
            <a:pPr lvl="1"/>
            <a:r>
              <a:rPr lang="en-US" altLang="zh-TW" dirty="0" smtClean="0"/>
              <a:t>Footer:</a:t>
            </a:r>
            <a:r>
              <a:rPr lang="en-US" altLang="zh-TW" b="0" dirty="0"/>
              <a:t> </a:t>
            </a:r>
            <a:r>
              <a:rPr lang="en-US" altLang="zh-TW" b="0" dirty="0" err="1" smtClean="0"/>
              <a:t>lavenderblus</a:t>
            </a:r>
            <a:endParaRPr lang="en-US" altLang="zh-TW" dirty="0"/>
          </a:p>
          <a:p>
            <a:r>
              <a:rPr lang="en-US" altLang="zh-TW" dirty="0" smtClean="0"/>
              <a:t>Article</a:t>
            </a:r>
            <a:r>
              <a:rPr lang="zh-TW" altLang="en-US" dirty="0" smtClean="0"/>
              <a:t>的部分，請做</a:t>
            </a:r>
            <a:r>
              <a:rPr lang="zh-TW" altLang="en-US" dirty="0"/>
              <a:t>以</a:t>
            </a:r>
            <a:r>
              <a:rPr lang="zh-TW" altLang="en-US" dirty="0" smtClean="0"/>
              <a:t>下的設定：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總共分成兩個段落，把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加上適當的標籤，分別將他們訂議成為</a:t>
            </a:r>
            <a:r>
              <a:rPr lang="en-US" altLang="zh-TW" dirty="0" smtClean="0"/>
              <a:t>sec1 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sec2</a:t>
            </a:r>
            <a:r>
              <a:rPr lang="zh-TW" altLang="en-US" dirty="0" smtClean="0"/>
              <a:t>而這個標籤，主要是要用來定義兩個</a:t>
            </a:r>
            <a:r>
              <a:rPr lang="en-US" altLang="zh-TW" dirty="0" smtClean="0"/>
              <a:t>section</a:t>
            </a:r>
            <a:r>
              <a:rPr lang="zh-TW" altLang="en-US" sz="1600" dirty="0" smtClean="0">
                <a:solidFill>
                  <a:srgbClr val="FF0000"/>
                </a:solidFill>
              </a:rPr>
              <a:t>不同</a:t>
            </a:r>
            <a:r>
              <a:rPr lang="zh-TW" altLang="en-US" dirty="0" smtClean="0"/>
              <a:t>的背景</a:t>
            </a:r>
            <a:r>
              <a:rPr lang="zh-TW" altLang="en-US" dirty="0"/>
              <a:t>的</a:t>
            </a:r>
            <a:r>
              <a:rPr lang="zh-TW" altLang="en-US" dirty="0" smtClean="0"/>
              <a:t>顏色，分別為</a:t>
            </a:r>
            <a:r>
              <a:rPr lang="en-US" altLang="zh-TW" dirty="0" smtClean="0"/>
              <a:t>#</a:t>
            </a:r>
            <a:r>
              <a:rPr lang="en-US" altLang="zh-TW" dirty="0"/>
              <a:t>EEFFBB / #</a:t>
            </a:r>
            <a:r>
              <a:rPr lang="en-US" altLang="zh-TW" dirty="0" smtClean="0"/>
              <a:t>99FFFF</a:t>
            </a:r>
            <a:endParaRPr lang="en-US" altLang="zh-TW" dirty="0" smtClean="0"/>
          </a:p>
          <a:p>
            <a:pPr lvl="1"/>
            <a:r>
              <a:rPr lang="zh-TW" altLang="en-US" dirty="0"/>
              <a:t>請將戲劇名稱</a:t>
            </a:r>
            <a:r>
              <a:rPr lang="en-US" altLang="zh-TW" dirty="0"/>
              <a:t>”</a:t>
            </a:r>
            <a:r>
              <a:rPr lang="zh-TW" altLang="en-US" dirty="0"/>
              <a:t>延禧攻略</a:t>
            </a:r>
            <a:r>
              <a:rPr lang="en-US" altLang="zh-TW" dirty="0"/>
              <a:t>”</a:t>
            </a:r>
            <a:r>
              <a:rPr lang="zh-TW" altLang="en-US" dirty="0"/>
              <a:t>的部分，將文字的顏色</a:t>
            </a:r>
            <a:r>
              <a:rPr lang="en-US" altLang="zh-TW" dirty="0"/>
              <a:t>(color)</a:t>
            </a:r>
            <a:r>
              <a:rPr lang="zh-TW" altLang="en-US" dirty="0"/>
              <a:t>都設</a:t>
            </a:r>
            <a:r>
              <a:rPr lang="zh-TW" altLang="en-US" dirty="0"/>
              <a:t>定</a:t>
            </a:r>
            <a:r>
              <a:rPr lang="zh-TW" altLang="en-US" dirty="0"/>
              <a:t>成 </a:t>
            </a:r>
            <a:r>
              <a:rPr lang="en-US" altLang="zh-TW" dirty="0" err="1"/>
              <a:t>darkorchid</a:t>
            </a:r>
            <a:r>
              <a:rPr lang="zh-TW" altLang="en-US" dirty="0"/>
              <a:t>，且字型大小</a:t>
            </a:r>
            <a:r>
              <a:rPr lang="en-US" altLang="zh-TW" dirty="0"/>
              <a:t>(font-size)</a:t>
            </a:r>
            <a:r>
              <a:rPr lang="zh-TW" altLang="en-US" dirty="0"/>
              <a:t>設定為</a:t>
            </a:r>
            <a:r>
              <a:rPr lang="en-US" altLang="zh-TW" dirty="0"/>
              <a:t>120</a:t>
            </a:r>
            <a:r>
              <a:rPr lang="en-US" altLang="zh-TW" dirty="0" smtClean="0"/>
              <a:t>%</a:t>
            </a:r>
          </a:p>
          <a:p>
            <a:pPr lvl="1"/>
            <a:r>
              <a:rPr lang="zh-TW" altLang="en-US" dirty="0" smtClean="0"/>
              <a:t>女生的角色名稱，請將其文字顏色設定為</a:t>
            </a:r>
            <a:r>
              <a:rPr lang="en-US" altLang="zh-TW" b="0" dirty="0" err="1" smtClean="0"/>
              <a:t>rgb</a:t>
            </a:r>
            <a:r>
              <a:rPr lang="en-US" altLang="zh-TW" b="0" dirty="0" smtClean="0"/>
              <a:t>(255</a:t>
            </a:r>
            <a:r>
              <a:rPr lang="en-US" altLang="zh-TW" b="0" dirty="0"/>
              <a:t>, 0, 157</a:t>
            </a:r>
            <a:r>
              <a:rPr lang="en-US" altLang="zh-TW" b="0" dirty="0" smtClean="0"/>
              <a:t>)</a:t>
            </a:r>
          </a:p>
          <a:p>
            <a:pPr lvl="1"/>
            <a:r>
              <a:rPr lang="zh-TW" altLang="en-US" dirty="0"/>
              <a:t>男生</a:t>
            </a:r>
            <a:r>
              <a:rPr lang="zh-TW" altLang="en-US" dirty="0" smtClean="0"/>
              <a:t>角色</a:t>
            </a:r>
            <a:r>
              <a:rPr lang="zh-TW" altLang="en-US" dirty="0"/>
              <a:t>的名稱，</a:t>
            </a:r>
            <a:r>
              <a:rPr lang="zh-TW" altLang="en-US" dirty="0"/>
              <a:t>請將其文字顏色設定</a:t>
            </a:r>
            <a:r>
              <a:rPr lang="zh-TW" altLang="en-US" dirty="0"/>
              <a:t>為</a:t>
            </a:r>
            <a:r>
              <a:rPr lang="en-US" altLang="zh-TW" dirty="0" smtClean="0"/>
              <a:t>blue</a:t>
            </a:r>
          </a:p>
          <a:p>
            <a:r>
              <a:rPr lang="zh-TW" altLang="en-US" dirty="0" smtClean="0"/>
              <a:t>溫馨小提示：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語法中，</a:t>
            </a:r>
            <a:r>
              <a:rPr lang="en-US" altLang="zh-TW" dirty="0" smtClean="0"/>
              <a:t>id</a:t>
            </a:r>
            <a:r>
              <a:rPr lang="zh-TW" altLang="en-US" dirty="0" smtClean="0"/>
              <a:t>在整個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文件，僅僅只能出現一次，但是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可以出現多次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Id</a:t>
            </a:r>
            <a:r>
              <a:rPr lang="zh-TW" altLang="en-US" dirty="0" smtClean="0"/>
              <a:t>主要用在定義某一個特定物件，而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則可用在定義多個物件上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61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/>
              <a:t>class / ID </a:t>
            </a:r>
            <a:r>
              <a:rPr lang="zh-TW" altLang="en-US" dirty="0"/>
              <a:t>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16" y="1082944"/>
            <a:ext cx="4762499" cy="4276726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本練習的完成畫面如下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556792"/>
            <a:ext cx="6768752" cy="5120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16368" y="6466075"/>
            <a:ext cx="2775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HW_hello_css_ClassID.html</a:t>
            </a:r>
          </a:p>
        </p:txBody>
      </p:sp>
    </p:spTree>
    <p:extLst>
      <p:ext uri="{BB962C8B-B14F-4D97-AF65-F5344CB8AC3E}">
        <p14:creationId xmlns:p14="http://schemas.microsoft.com/office/powerpoint/2010/main" val="1399087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子元素選取器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所謂的子元素選取器，指的就是在某個元素下面的某一個元素，寫法如下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95600" y="2429631"/>
            <a:ext cx="5760640" cy="13234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 section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zh-TW" sz="2000" b="1" dirty="0" smtClean="0">
                <a:solidFill>
                  <a:srgbClr val="FFFF00"/>
                </a:solidFill>
                <a:latin typeface="Courier"/>
              </a:rPr>
              <a:t>&gt;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 p 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{</a:t>
            </a:r>
            <a:endParaRPr lang="en-US" altLang="zh-TW" sz="2000" b="1" dirty="0" smtClean="0">
              <a:solidFill>
                <a:srgbClr val="92D050"/>
              </a:solidFill>
              <a:latin typeface="Courier"/>
            </a:endParaRP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 smtClean="0">
                <a:solidFill>
                  <a:srgbClr val="F16237"/>
                </a:solidFill>
                <a:latin typeface="Courier"/>
              </a:rPr>
              <a:t>font-size</a:t>
            </a:r>
            <a:r>
              <a:rPr lang="en-US" altLang="zh-TW" sz="2000" b="1" dirty="0" smtClean="0">
                <a:solidFill>
                  <a:srgbClr val="92D050"/>
                </a:solidFill>
                <a:latin typeface="Courier"/>
              </a:rPr>
              <a:t>:”18px”;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>
                <a:solidFill>
                  <a:srgbClr val="F16237"/>
                </a:solidFill>
                <a:latin typeface="Courier"/>
              </a:rPr>
              <a:t>font-family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:”</a:t>
            </a:r>
            <a:r>
              <a:rPr lang="zh-TW" altLang="en-US" sz="2000" b="1" dirty="0">
                <a:solidFill>
                  <a:srgbClr val="92D050"/>
                </a:solidFill>
                <a:latin typeface="Courier"/>
              </a:rPr>
              <a:t>標楷體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”;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urier"/>
              </a:rPr>
              <a:t>   }</a:t>
            </a:r>
            <a:endParaRPr lang="zh-TW" altLang="en-US" sz="2000" b="1" dirty="0">
              <a:solidFill>
                <a:schemeClr val="tx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0786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6" y="2923107"/>
            <a:ext cx="3354699" cy="3409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子元素選取器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1499733"/>
            <a:ext cx="10131425" cy="132029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在這個範例當中，我們利用</a:t>
            </a:r>
            <a:r>
              <a:rPr lang="en-US" altLang="zh-TW" sz="2400" dirty="0" smtClean="0"/>
              <a:t>Section2 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ID</a:t>
            </a:r>
            <a:r>
              <a:rPr lang="zh-TW" altLang="en-US" sz="2400" dirty="0" smtClean="0"/>
              <a:t>，來定義他下面</a:t>
            </a:r>
            <a:r>
              <a:rPr lang="en-US" altLang="zh-TW" sz="2400" dirty="0" smtClean="0"/>
              <a:t>&lt;p&gt;</a:t>
            </a:r>
            <a:r>
              <a:rPr lang="zh-TW" altLang="en-US" sz="2400" dirty="0" smtClean="0"/>
              <a:t>標籤的顏色，因此在結果的畫面，我們發現</a:t>
            </a:r>
            <a:r>
              <a:rPr lang="en-US" altLang="zh-TW" sz="2400" dirty="0" smtClean="0"/>
              <a:t>Section1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&lt;p&gt;</a:t>
            </a:r>
            <a:r>
              <a:rPr lang="zh-TW" altLang="en-US" sz="2400" dirty="0" smtClean="0"/>
              <a:t>標籤，文字顏色就會維持原來的顏色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4274627" y="2836168"/>
            <a:ext cx="3377036" cy="3583572"/>
            <a:chOff x="4125570" y="2836168"/>
            <a:chExt cx="3377036" cy="3583572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3"/>
            <a:srcRect r="11949"/>
            <a:stretch/>
          </p:blipFill>
          <p:spPr>
            <a:xfrm>
              <a:off x="4125570" y="2836168"/>
              <a:ext cx="3377036" cy="358357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266875" y="5157192"/>
              <a:ext cx="2520279" cy="64807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85681" y="4680711"/>
            <a:ext cx="2592288" cy="3600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/>
          <p:cNvSpPr/>
          <p:nvPr/>
        </p:nvSpPr>
        <p:spPr>
          <a:xfrm>
            <a:off x="3791273" y="4339372"/>
            <a:ext cx="336639" cy="385433"/>
          </a:xfrm>
          <a:prstGeom prst="plus">
            <a:avLst>
              <a:gd name="adj" fmla="val 341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7805183" y="4437112"/>
            <a:ext cx="419434" cy="190842"/>
            <a:chOff x="8040216" y="3429000"/>
            <a:chExt cx="432048" cy="144016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8040216" y="3429000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040216" y="3573016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9528508" y="6474867"/>
            <a:ext cx="25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sample_select_child.html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009258"/>
            <a:ext cx="3262197" cy="28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1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149424"/>
            <a:ext cx="10131425" cy="925844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後代選取器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399" y="931428"/>
            <a:ext cx="10131425" cy="427672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以</a:t>
            </a:r>
            <a:r>
              <a:rPr lang="en-US" altLang="zh-TW" sz="2400" dirty="0"/>
              <a:t>HTML</a:t>
            </a:r>
            <a:r>
              <a:rPr lang="zh-TW" altLang="en-US" sz="2400" dirty="0"/>
              <a:t>元素的子元素作為要套用的樣式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445181"/>
            <a:ext cx="6984776" cy="82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781382" y="2831349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用選擇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2" y="4393270"/>
            <a:ext cx="6984776" cy="32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966745" y="3559154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9001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該選擇器為選取，網頁中的所有元</a:t>
            </a:r>
            <a:r>
              <a:rPr lang="zh-TW" altLang="en-US" sz="2400" dirty="0"/>
              <a:t>素</a:t>
            </a:r>
          </a:p>
        </p:txBody>
      </p:sp>
    </p:spTree>
    <p:extLst>
      <p:ext uri="{BB962C8B-B14F-4D97-AF65-F5344CB8AC3E}">
        <p14:creationId xmlns:p14="http://schemas.microsoft.com/office/powerpoint/2010/main" val="386874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CSS (Cascading Style Sheet)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11424" y="1484784"/>
            <a:ext cx="10081120" cy="476362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CSS (Cascading Style Sheet) – </a:t>
            </a:r>
            <a:r>
              <a:rPr lang="zh-TW" altLang="en-US" sz="2400" dirty="0"/>
              <a:t>串接樣式表</a:t>
            </a:r>
            <a:endParaRPr lang="en-US" altLang="zh-TW" sz="2400" dirty="0"/>
          </a:p>
          <a:p>
            <a:r>
              <a:rPr lang="zh-TW" altLang="en-US" sz="2400" dirty="0"/>
              <a:t>由</a:t>
            </a:r>
            <a:r>
              <a:rPr lang="en-US" altLang="zh-TW" sz="2400" dirty="0"/>
              <a:t>W3C</a:t>
            </a:r>
            <a:r>
              <a:rPr lang="zh-TW" altLang="en-US" sz="2400" dirty="0"/>
              <a:t>提出</a:t>
            </a:r>
            <a:endParaRPr lang="en-US" altLang="zh-TW" sz="2400" dirty="0"/>
          </a:p>
          <a:p>
            <a:r>
              <a:rPr lang="en-US" altLang="zh-TW" sz="2400" dirty="0"/>
              <a:t>CSS </a:t>
            </a:r>
            <a:r>
              <a:rPr lang="zh-TW" altLang="en-US" sz="2400" dirty="0"/>
              <a:t>是一種程式語言（</a:t>
            </a:r>
            <a:r>
              <a:rPr lang="en-US" altLang="zh-TW" sz="2400" dirty="0"/>
              <a:t>Language</a:t>
            </a:r>
            <a:r>
              <a:rPr lang="zh-TW" altLang="en-US" sz="2400" dirty="0"/>
              <a:t>）</a:t>
            </a:r>
            <a:r>
              <a:rPr lang="en-US" altLang="zh-TW" sz="2400" dirty="0"/>
              <a:t>,</a:t>
            </a:r>
            <a:r>
              <a:rPr lang="zh-TW" altLang="en-US" sz="2400" dirty="0"/>
              <a:t>要用來控制網頁外觀，定義網頁內容編排、顯示、格式化以及其他特殊效果，簡單來說就是</a:t>
            </a:r>
            <a:r>
              <a:rPr lang="zh-TW" altLang="en-US" sz="2400" dirty="0">
                <a:solidFill>
                  <a:srgbClr val="FF0000"/>
                </a:solidFill>
              </a:rPr>
              <a:t>用來控制如何顯示網頁</a:t>
            </a:r>
            <a:r>
              <a:rPr lang="zh-TW" altLang="en-US" sz="2400" dirty="0"/>
              <a:t>。</a:t>
            </a:r>
          </a:p>
          <a:p>
            <a:r>
              <a:rPr lang="zh-TW" altLang="en-US" sz="2400" dirty="0"/>
              <a:t>它的功能有一大部分與 </a:t>
            </a:r>
            <a:r>
              <a:rPr lang="en-US" altLang="zh-TW" sz="2400" dirty="0"/>
              <a:t>HTML </a:t>
            </a:r>
            <a:r>
              <a:rPr lang="zh-TW" altLang="en-US" sz="2400" dirty="0"/>
              <a:t>重疊</a:t>
            </a:r>
            <a:r>
              <a:rPr lang="en-US" altLang="zh-TW" sz="2400" dirty="0"/>
              <a:t>, </a:t>
            </a:r>
            <a:r>
              <a:rPr lang="zh-TW" altLang="en-US" sz="2400" dirty="0"/>
              <a:t>之所以如此</a:t>
            </a:r>
            <a:r>
              <a:rPr lang="en-US" altLang="zh-TW" sz="2400" dirty="0"/>
              <a:t>, </a:t>
            </a:r>
            <a:r>
              <a:rPr lang="zh-TW" altLang="en-US" sz="2400" dirty="0"/>
              <a:t>乃是為了簡化 </a:t>
            </a:r>
            <a:r>
              <a:rPr lang="en-US" altLang="zh-TW" sz="2400" dirty="0"/>
              <a:t>HTML </a:t>
            </a:r>
            <a:r>
              <a:rPr lang="zh-TW" altLang="en-US" sz="2400" dirty="0"/>
              <a:t>的工作</a:t>
            </a:r>
            <a:r>
              <a:rPr lang="en-US" altLang="zh-TW" sz="2400" dirty="0"/>
              <a:t>, </a:t>
            </a:r>
            <a:r>
              <a:rPr lang="zh-TW" altLang="en-US" sz="2400" dirty="0"/>
              <a:t>將控制網頁外觀的部分交由 </a:t>
            </a:r>
            <a:r>
              <a:rPr lang="en-US" altLang="zh-TW" sz="2400" dirty="0"/>
              <a:t>CSS </a:t>
            </a:r>
            <a:r>
              <a:rPr lang="zh-TW" altLang="en-US" sz="2400" dirty="0"/>
              <a:t>來做。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37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後代選擇</a:t>
            </a:r>
            <a:r>
              <a:rPr lang="zh-TW" altLang="en-US" sz="4000" dirty="0"/>
              <a:t>器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5840" y="2188499"/>
            <a:ext cx="2982374" cy="4276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3106238"/>
            <a:ext cx="3231999" cy="24412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704" y="3034182"/>
            <a:ext cx="3231398" cy="2393628"/>
          </a:xfrm>
          <a:prstGeom prst="rect">
            <a:avLst/>
          </a:prstGeom>
        </p:spPr>
      </p:pic>
      <p:sp>
        <p:nvSpPr>
          <p:cNvPr id="10" name="十字形 9"/>
          <p:cNvSpPr/>
          <p:nvPr/>
        </p:nvSpPr>
        <p:spPr>
          <a:xfrm>
            <a:off x="3923428" y="4081329"/>
            <a:ext cx="415887" cy="438249"/>
          </a:xfrm>
          <a:prstGeom prst="plus">
            <a:avLst>
              <a:gd name="adj" fmla="val 341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7954739" y="4204723"/>
            <a:ext cx="376441" cy="218003"/>
            <a:chOff x="8040216" y="3429000"/>
            <a:chExt cx="432048" cy="144016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8040216" y="3429000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040216" y="3573016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8832304" y="6483659"/>
            <a:ext cx="3221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sample_select_descendant.html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85802" y="1308718"/>
            <a:ext cx="817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利用全域選擇器 </a:t>
            </a:r>
            <a:r>
              <a:rPr lang="en-US" altLang="zh-TW" b="1" dirty="0" smtClean="0"/>
              <a:t>* </a:t>
            </a:r>
            <a:r>
              <a:rPr lang="zh-TW" altLang="en-US" b="1" dirty="0" smtClean="0"/>
              <a:t>將所有的預設文字顏色進行設定</a:t>
            </a:r>
            <a:endParaRPr lang="en-US" altLang="zh-TW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透過後代選擇器，選擇</a:t>
            </a:r>
            <a:r>
              <a:rPr lang="en-US" altLang="zh-TW" b="1" dirty="0" smtClean="0"/>
              <a:t>Section1</a:t>
            </a:r>
            <a:r>
              <a:rPr lang="zh-TW" altLang="en-US" b="1" dirty="0" smtClean="0"/>
              <a:t>當中的</a:t>
            </a:r>
            <a:r>
              <a:rPr lang="en-US" altLang="zh-TW" b="1" dirty="0" smtClean="0"/>
              <a:t>Group A</a:t>
            </a:r>
            <a:r>
              <a:rPr lang="zh-TW" altLang="en-US" b="1" dirty="0" smtClean="0"/>
              <a:t>、</a:t>
            </a:r>
            <a:r>
              <a:rPr lang="en-US" altLang="zh-TW" b="1" dirty="0"/>
              <a:t> Group 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、</a:t>
            </a:r>
            <a:r>
              <a:rPr lang="en-US" altLang="zh-TW" b="1" dirty="0"/>
              <a:t> Group </a:t>
            </a:r>
            <a:r>
              <a:rPr lang="en-US" altLang="zh-TW" b="1" dirty="0" smtClean="0"/>
              <a:t>C </a:t>
            </a:r>
            <a:r>
              <a:rPr lang="zh-TW" altLang="en-US" b="1" dirty="0" smtClean="0"/>
              <a:t>進行設定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63238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63352" y="242402"/>
            <a:ext cx="11305256" cy="925844"/>
          </a:xfrm>
        </p:spPr>
        <p:txBody>
          <a:bodyPr>
            <a:normAutofit/>
          </a:bodyPr>
          <a:lstStyle/>
          <a:p>
            <a:r>
              <a:rPr lang="zh-TW" altLang="en-US" dirty="0"/>
              <a:t>相連手足</a:t>
            </a:r>
            <a:r>
              <a:rPr lang="en-US" altLang="zh-TW" dirty="0"/>
              <a:t>(Adjacent sibling)/</a:t>
            </a:r>
            <a:r>
              <a:rPr lang="zh-TW" altLang="en-US" dirty="0"/>
              <a:t>整體手足</a:t>
            </a:r>
            <a:r>
              <a:rPr lang="en-US" altLang="zh-TW" dirty="0"/>
              <a:t>(</a:t>
            </a:r>
            <a:r>
              <a:rPr lang="en-US" altLang="zh-TW" dirty="0">
                <a:sym typeface="Helvetica" panose="020B0604020202020204" pitchFamily="34" charset="0"/>
              </a:rPr>
              <a:t>General </a:t>
            </a:r>
            <a:r>
              <a:rPr lang="en-US" altLang="zh-TW" dirty="0" smtClean="0">
                <a:sym typeface="Helvetica" panose="020B0604020202020204" pitchFamily="34" charset="0"/>
              </a:rPr>
              <a:t>sibling)</a:t>
            </a:r>
            <a:r>
              <a:rPr lang="zh-TW" altLang="en-US" dirty="0"/>
              <a:t>選取器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相連手足選取器，選擇指定標籤之後的第一個指定標籤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只選第一個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整體手足選去器，</a:t>
            </a:r>
            <a:r>
              <a:rPr lang="zh-TW" altLang="en-US" sz="2400" dirty="0"/>
              <a:t>選擇指定標籤之後</a:t>
            </a:r>
            <a:r>
              <a:rPr lang="zh-TW" altLang="en-US" sz="2400" dirty="0" smtClean="0"/>
              <a:t>的所有指定</a:t>
            </a:r>
            <a:r>
              <a:rPr lang="zh-TW" altLang="en-US" sz="2400" dirty="0"/>
              <a:t>標籤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選多個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9451564" y="6483659"/>
            <a:ext cx="27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sample_select_sibling.html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567608" y="2297233"/>
            <a:ext cx="5760640" cy="13234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 h1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zh-TW" sz="2000" b="1" dirty="0" smtClean="0">
                <a:solidFill>
                  <a:srgbClr val="FFFF00"/>
                </a:solidFill>
                <a:latin typeface="Courier"/>
              </a:rPr>
              <a:t>&gt;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 p 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{</a:t>
            </a:r>
            <a:endParaRPr lang="en-US" altLang="zh-TW" sz="2000" b="1" dirty="0" smtClean="0">
              <a:solidFill>
                <a:srgbClr val="92D050"/>
              </a:solidFill>
              <a:latin typeface="Courier"/>
            </a:endParaRP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 smtClean="0">
                <a:solidFill>
                  <a:srgbClr val="F16237"/>
                </a:solidFill>
                <a:latin typeface="Courier"/>
              </a:rPr>
              <a:t>font-size</a:t>
            </a:r>
            <a:r>
              <a:rPr lang="en-US" altLang="zh-TW" sz="2000" b="1" dirty="0" smtClean="0">
                <a:solidFill>
                  <a:srgbClr val="92D050"/>
                </a:solidFill>
                <a:latin typeface="Courier"/>
              </a:rPr>
              <a:t>:”18px”;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>
                <a:solidFill>
                  <a:srgbClr val="F16237"/>
                </a:solidFill>
                <a:latin typeface="Courier"/>
              </a:rPr>
              <a:t>font-family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:”</a:t>
            </a:r>
            <a:r>
              <a:rPr lang="zh-TW" altLang="en-US" sz="2000" b="1" dirty="0">
                <a:solidFill>
                  <a:srgbClr val="92D050"/>
                </a:solidFill>
                <a:latin typeface="Courier"/>
              </a:rPr>
              <a:t>標楷體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”;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urier"/>
              </a:rPr>
              <a:t>   }</a:t>
            </a:r>
            <a:endParaRPr lang="zh-TW" altLang="en-US" sz="2000" b="1" dirty="0">
              <a:solidFill>
                <a:schemeClr val="tx1"/>
              </a:solidFill>
              <a:latin typeface="Courier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67608" y="4725144"/>
            <a:ext cx="5760640" cy="13234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 h1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zh-TW" sz="2000" b="1" dirty="0" smtClean="0">
                <a:solidFill>
                  <a:srgbClr val="FFFF00"/>
                </a:solidFill>
                <a:latin typeface="Courier"/>
              </a:rPr>
              <a:t>~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 p 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"/>
              </a:rPr>
              <a:t>{</a:t>
            </a:r>
            <a:endParaRPr lang="en-US" altLang="zh-TW" sz="2000" b="1" dirty="0" smtClean="0">
              <a:solidFill>
                <a:srgbClr val="92D050"/>
              </a:solidFill>
              <a:latin typeface="Courier"/>
            </a:endParaRP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 smtClean="0">
                <a:solidFill>
                  <a:srgbClr val="F16237"/>
                </a:solidFill>
                <a:latin typeface="Courier"/>
              </a:rPr>
              <a:t>font-size</a:t>
            </a:r>
            <a:r>
              <a:rPr lang="en-US" altLang="zh-TW" sz="2000" b="1" dirty="0" smtClean="0">
                <a:solidFill>
                  <a:srgbClr val="92D050"/>
                </a:solidFill>
                <a:latin typeface="Courier"/>
              </a:rPr>
              <a:t>:”18px”;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latin typeface="Courier"/>
              </a:rPr>
              <a:t>     </a:t>
            </a:r>
            <a:r>
              <a:rPr lang="en-US" altLang="zh-TW" sz="2000" b="1" dirty="0">
                <a:solidFill>
                  <a:srgbClr val="F16237"/>
                </a:solidFill>
                <a:latin typeface="Courier"/>
              </a:rPr>
              <a:t>font-family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:”</a:t>
            </a:r>
            <a:r>
              <a:rPr lang="zh-TW" altLang="en-US" sz="2000" b="1" dirty="0">
                <a:solidFill>
                  <a:srgbClr val="92D050"/>
                </a:solidFill>
                <a:latin typeface="Courier"/>
              </a:rPr>
              <a:t>標楷體</a:t>
            </a:r>
            <a:r>
              <a:rPr lang="en-US" altLang="zh-TW" sz="2000" b="1" dirty="0">
                <a:solidFill>
                  <a:srgbClr val="92D050"/>
                </a:solidFill>
                <a:latin typeface="Courier"/>
              </a:rPr>
              <a:t>”;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urier"/>
              </a:rPr>
              <a:t>   }</a:t>
            </a:r>
            <a:endParaRPr lang="zh-TW" altLang="en-US" sz="2000" b="1" dirty="0">
              <a:solidFill>
                <a:schemeClr val="tx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77044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相連手足</a:t>
            </a:r>
            <a:r>
              <a:rPr lang="en-US" altLang="zh-TW" sz="2800" dirty="0"/>
              <a:t>(Adjacent sibling)/</a:t>
            </a:r>
            <a:r>
              <a:rPr lang="zh-TW" altLang="en-US" sz="2800" dirty="0"/>
              <a:t>整體手足</a:t>
            </a:r>
            <a:r>
              <a:rPr lang="en-US" altLang="zh-TW" sz="2800" dirty="0"/>
              <a:t>(</a:t>
            </a:r>
            <a:r>
              <a:rPr lang="en-US" altLang="zh-TW" sz="2800" dirty="0">
                <a:sym typeface="Helvetica" panose="020B0604020202020204" pitchFamily="34" charset="0"/>
              </a:rPr>
              <a:t>General sibling)</a:t>
            </a:r>
            <a:r>
              <a:rPr lang="zh-TW" altLang="en-US" sz="2800" dirty="0"/>
              <a:t>選取器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36" y="2474525"/>
            <a:ext cx="3208466" cy="33346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35" y="2629663"/>
            <a:ext cx="3024336" cy="30243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2348880"/>
            <a:ext cx="3005087" cy="3585902"/>
          </a:xfrm>
          <a:prstGeom prst="rect">
            <a:avLst/>
          </a:prstGeom>
        </p:spPr>
      </p:pic>
      <p:sp>
        <p:nvSpPr>
          <p:cNvPr id="8" name="十字形 7"/>
          <p:cNvSpPr/>
          <p:nvPr/>
        </p:nvSpPr>
        <p:spPr>
          <a:xfrm>
            <a:off x="3788525" y="3922707"/>
            <a:ext cx="415887" cy="438249"/>
          </a:xfrm>
          <a:prstGeom prst="plus">
            <a:avLst>
              <a:gd name="adj" fmla="val 341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7758793" y="4032830"/>
            <a:ext cx="376441" cy="218003"/>
            <a:chOff x="8040216" y="3429000"/>
            <a:chExt cx="432048" cy="144016"/>
          </a:xfrm>
        </p:grpSpPr>
        <p:cxnSp>
          <p:nvCxnSpPr>
            <p:cNvPr id="10" name="直線接點 9"/>
            <p:cNvCxnSpPr/>
            <p:nvPr/>
          </p:nvCxnSpPr>
          <p:spPr>
            <a:xfrm>
              <a:off x="8040216" y="3429000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8040216" y="3573016"/>
              <a:ext cx="432048" cy="0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3" name="內容版面配置區 4"/>
          <p:cNvSpPr txBox="1">
            <a:spLocks/>
          </p:cNvSpPr>
          <p:nvPr/>
        </p:nvSpPr>
        <p:spPr>
          <a:xfrm>
            <a:off x="685802" y="1268760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9001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5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以本例來說，我們透過 </a:t>
            </a:r>
            <a:r>
              <a:rPr lang="en-US" altLang="zh-TW" sz="2400" dirty="0" smtClean="0"/>
              <a:t>h1+p</a:t>
            </a:r>
            <a:r>
              <a:rPr lang="zh-TW" altLang="en-US" sz="2400" dirty="0" smtClean="0"/>
              <a:t>，來變更</a:t>
            </a:r>
            <a:r>
              <a:rPr lang="en-US" altLang="zh-TW" sz="2400" dirty="0" smtClean="0"/>
              <a:t>h1</a:t>
            </a:r>
            <a:r>
              <a:rPr lang="zh-TW" altLang="en-US" sz="2400" dirty="0" smtClean="0"/>
              <a:t>之後的</a:t>
            </a:r>
            <a:r>
              <a:rPr lang="zh-TW" altLang="en-US" sz="2400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400" dirty="0" smtClean="0"/>
              <a:t>&lt;p&gt;</a:t>
            </a:r>
            <a:r>
              <a:rPr lang="zh-TW" altLang="en-US" sz="2400" dirty="0" smtClean="0"/>
              <a:t>元素的背景樣式</a:t>
            </a:r>
            <a:endParaRPr lang="en-US" altLang="zh-TW" sz="2400" dirty="0" smtClean="0"/>
          </a:p>
          <a:p>
            <a:r>
              <a:rPr lang="zh-TW" altLang="en-US" sz="2400" dirty="0" smtClean="0"/>
              <a:t>利用</a:t>
            </a:r>
            <a:r>
              <a:rPr lang="en-US" altLang="zh-TW" sz="2400" dirty="0" smtClean="0"/>
              <a:t>h1~p</a:t>
            </a:r>
            <a:r>
              <a:rPr lang="zh-TW" altLang="en-US" sz="2400" dirty="0" smtClean="0"/>
              <a:t>來變更，</a:t>
            </a:r>
            <a:r>
              <a:rPr lang="zh-TW" altLang="en-US" sz="2400" dirty="0"/>
              <a:t>來變更</a:t>
            </a:r>
            <a:r>
              <a:rPr lang="en-US" altLang="zh-TW" sz="2400" dirty="0"/>
              <a:t>h1</a:t>
            </a:r>
            <a:r>
              <a:rPr lang="zh-TW" altLang="en-US" sz="2400" dirty="0"/>
              <a:t>之後</a:t>
            </a:r>
            <a:r>
              <a:rPr lang="zh-TW" altLang="en-US" sz="2400" dirty="0" smtClean="0"/>
              <a:t>的</a:t>
            </a:r>
            <a:r>
              <a:rPr lang="zh-TW" altLang="en-US" sz="2400" dirty="0" smtClean="0">
                <a:solidFill>
                  <a:srgbClr val="FF0000"/>
                </a:solidFill>
              </a:rPr>
              <a:t>所有</a:t>
            </a:r>
            <a:r>
              <a:rPr lang="zh-TW" altLang="en-US" sz="2400" dirty="0">
                <a:solidFill>
                  <a:srgbClr val="FF0000"/>
                </a:solidFill>
              </a:rPr>
              <a:t>的</a:t>
            </a:r>
            <a:r>
              <a:rPr lang="en-US" altLang="zh-TW" sz="2400" dirty="0" smtClean="0"/>
              <a:t>&lt;p</a:t>
            </a:r>
            <a:r>
              <a:rPr lang="en-US" altLang="zh-TW" sz="2400" dirty="0"/>
              <a:t>&gt;</a:t>
            </a:r>
            <a:r>
              <a:rPr lang="zh-TW" altLang="en-US" sz="2400" dirty="0"/>
              <a:t>元素</a:t>
            </a:r>
            <a:r>
              <a:rPr lang="zh-TW" altLang="en-US" sz="2400" dirty="0" smtClean="0"/>
              <a:t>的字型大小為</a:t>
            </a:r>
            <a:r>
              <a:rPr lang="en-US" altLang="zh-TW" sz="2400" dirty="0" smtClean="0"/>
              <a:t>80%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14" name="矩形 13"/>
          <p:cNvSpPr/>
          <p:nvPr/>
        </p:nvSpPr>
        <p:spPr>
          <a:xfrm>
            <a:off x="9444361" y="6428624"/>
            <a:ext cx="27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sample_select_sibling.html</a:t>
            </a:r>
          </a:p>
        </p:txBody>
      </p:sp>
    </p:spTree>
    <p:extLst>
      <p:ext uri="{BB962C8B-B14F-4D97-AF65-F5344CB8AC3E}">
        <p14:creationId xmlns:p14="http://schemas.microsoft.com/office/powerpoint/2010/main" val="3127707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</a:t>
            </a:r>
            <a:r>
              <a:rPr lang="zh-TW" altLang="en-US" dirty="0" smtClean="0"/>
              <a:t> 選擇器綜合練習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請使用練習三的結果，完成本題</a:t>
            </a:r>
            <a:endParaRPr lang="en-US" altLang="zh-TW" dirty="0" smtClean="0"/>
          </a:p>
          <a:p>
            <a:r>
              <a:rPr lang="zh-TW" altLang="en-US" dirty="0" smtClean="0"/>
              <a:t>請利用前面的選擇器，完成結果畫面的設定</a:t>
            </a:r>
            <a:endParaRPr lang="en-US" altLang="zh-TW" dirty="0" smtClean="0"/>
          </a:p>
          <a:p>
            <a:r>
              <a:rPr lang="zh-TW" altLang="en-US" dirty="0" smtClean="0"/>
              <a:t>其顏色如下所示</a:t>
            </a:r>
            <a:endParaRPr lang="en-US" altLang="zh-TW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TW" altLang="en-US" dirty="0"/>
              <a:t>設定背景色</a:t>
            </a:r>
            <a:r>
              <a:rPr lang="en-US" altLang="zh-TW" dirty="0"/>
              <a:t>background-color</a:t>
            </a:r>
            <a:r>
              <a:rPr lang="zh-TW" altLang="en-US" dirty="0"/>
              <a:t>為</a:t>
            </a:r>
            <a:r>
              <a:rPr lang="en-US" altLang="zh-TW" dirty="0"/>
              <a:t>yellow</a:t>
            </a:r>
          </a:p>
          <a:p>
            <a:pPr marL="685800" lvl="1" indent="-342900">
              <a:buFont typeface="+mj-lt"/>
              <a:buAutoNum type="arabicPeriod"/>
            </a:pPr>
            <a:r>
              <a:rPr lang="zh-TW" altLang="en-US" dirty="0"/>
              <a:t>字型</a:t>
            </a:r>
            <a:r>
              <a:rPr lang="zh-TW" altLang="en-US" dirty="0"/>
              <a:t>顏色</a:t>
            </a:r>
            <a:r>
              <a:rPr lang="en-US" altLang="zh-TW" dirty="0"/>
              <a:t>color</a:t>
            </a:r>
            <a:r>
              <a:rPr lang="zh-TW" altLang="en-US" dirty="0"/>
              <a:t>為</a:t>
            </a:r>
            <a:r>
              <a:rPr lang="en-US" altLang="zh-TW" dirty="0"/>
              <a:t>purple</a:t>
            </a:r>
          </a:p>
          <a:p>
            <a:pPr marL="685800" lvl="1" indent="-342900">
              <a:buFont typeface="+mj-lt"/>
              <a:buAutoNum type="arabicPeriod"/>
            </a:pPr>
            <a:r>
              <a:rPr lang="zh-TW" altLang="en-US" dirty="0"/>
              <a:t>字型顏色</a:t>
            </a:r>
            <a:r>
              <a:rPr lang="en-US" altLang="zh-TW" dirty="0"/>
              <a:t>color</a:t>
            </a:r>
            <a:r>
              <a:rPr lang="zh-TW" altLang="en-US" dirty="0"/>
              <a:t>為</a:t>
            </a:r>
            <a:r>
              <a:rPr lang="en-US" altLang="zh-TW" dirty="0" err="1"/>
              <a:t>peru</a:t>
            </a:r>
            <a:endParaRPr lang="en-US" altLang="zh-TW" dirty="0"/>
          </a:p>
          <a:p>
            <a:pPr marL="685800" lvl="1" indent="-342900">
              <a:buFont typeface="+mj-lt"/>
              <a:buAutoNum type="arabicPeriod"/>
            </a:pPr>
            <a:r>
              <a:rPr lang="zh-TW" altLang="en-US" dirty="0"/>
              <a:t>文字背景顏色</a:t>
            </a:r>
            <a:r>
              <a:rPr lang="en-US" altLang="zh-TW" dirty="0" smtClean="0"/>
              <a:t>background-color</a:t>
            </a:r>
            <a:r>
              <a:rPr lang="zh-TW" altLang="en-US" dirty="0" smtClean="0"/>
              <a:t>為</a:t>
            </a:r>
            <a:r>
              <a:rPr lang="en-US" altLang="zh-TW" dirty="0" smtClean="0"/>
              <a:t>green</a:t>
            </a:r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8940"/>
            <a:ext cx="5443347" cy="4322261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0344472" y="23488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8" name="橢圓 7"/>
          <p:cNvSpPr/>
          <p:nvPr/>
        </p:nvSpPr>
        <p:spPr>
          <a:xfrm>
            <a:off x="6528048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6528048" y="3212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0" name="橢圓 9"/>
          <p:cNvSpPr/>
          <p:nvPr/>
        </p:nvSpPr>
        <p:spPr>
          <a:xfrm>
            <a:off x="7283760" y="34290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9845547" y="6466075"/>
            <a:ext cx="2330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HW_hello_css_all.html</a:t>
            </a:r>
          </a:p>
        </p:txBody>
      </p:sp>
    </p:spTree>
    <p:extLst>
      <p:ext uri="{BB962C8B-B14F-4D97-AF65-F5344CB8AC3E}">
        <p14:creationId xmlns:p14="http://schemas.microsoft.com/office/powerpoint/2010/main" val="2913541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CSS </a:t>
            </a:r>
            <a:r>
              <a:rPr lang="zh-TW" altLang="en-US" sz="4000" dirty="0" smtClean="0"/>
              <a:t>如何規範階層順序</a:t>
            </a:r>
            <a:endParaRPr lang="zh-TW" altLang="en-US" sz="4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23392" y="1196752"/>
            <a:ext cx="6202285" cy="518457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當有兩條規則，同時套用到一個元素時到底哪個會先被套用呢</a:t>
            </a:r>
            <a:r>
              <a:rPr lang="en-US" altLang="zh-TW" sz="2000" dirty="0" smtClean="0"/>
              <a:t>?</a:t>
            </a:r>
          </a:p>
          <a:p>
            <a:pPr lvl="1"/>
            <a:r>
              <a:rPr lang="zh-TW" altLang="en-US" sz="2000" dirty="0" smtClean="0"/>
              <a:t>先來先贏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兩個選取器相同的話，後者優</a:t>
            </a:r>
            <a:r>
              <a:rPr lang="zh-TW" altLang="en-US" sz="2000" dirty="0"/>
              <a:t>先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指定程度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如果一個選取器較其他選取器更具指定性，教具指定性規則會凌駕較一般性的選取器，在本例中：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h1</a:t>
            </a:r>
            <a:r>
              <a:rPr lang="zh-TW" altLang="en-US" sz="2000" dirty="0" smtClean="0"/>
              <a:t>比*更具指定性</a:t>
            </a:r>
            <a:endParaRPr lang="en-US" altLang="zh-TW" sz="2000" dirty="0"/>
          </a:p>
          <a:p>
            <a:pPr lvl="2"/>
            <a:r>
              <a:rPr lang="en-US" altLang="zh-TW" sz="2000" dirty="0" smtClean="0"/>
              <a:t>p b </a:t>
            </a:r>
            <a:r>
              <a:rPr lang="zh-TW" altLang="en-US" sz="2000" dirty="0" smtClean="0"/>
              <a:t>比</a:t>
            </a:r>
            <a:r>
              <a:rPr lang="en-US" altLang="zh-TW" sz="2000" dirty="0" smtClean="0"/>
              <a:t>p</a:t>
            </a:r>
            <a:r>
              <a:rPr lang="zh-TW" altLang="en-US" sz="2000" dirty="0" smtClean="0"/>
              <a:t>更具指定性</a:t>
            </a:r>
            <a:endParaRPr lang="en-US" altLang="zh-TW" sz="2000" dirty="0" smtClean="0"/>
          </a:p>
          <a:p>
            <a:pPr lvl="2"/>
            <a:r>
              <a:rPr lang="en-US" altLang="zh-TW" sz="2000" dirty="0" err="1" smtClean="0"/>
              <a:t>p#intro</a:t>
            </a:r>
            <a:r>
              <a:rPr lang="zh-TW" altLang="en-US" sz="2000" dirty="0" smtClean="0"/>
              <a:t>比</a:t>
            </a:r>
            <a:r>
              <a:rPr lang="en-US" altLang="zh-TW" sz="2000" dirty="0" smtClean="0"/>
              <a:t>p</a:t>
            </a:r>
          </a:p>
          <a:p>
            <a:pPr lvl="1"/>
            <a:r>
              <a:rPr lang="zh-TW" altLang="en-US" sz="2000" dirty="0" smtClean="0"/>
              <a:t>重要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當任何屬性後面有加上</a:t>
            </a:r>
            <a:r>
              <a:rPr lang="en-US" altLang="zh-TW" sz="2000" dirty="0" smtClean="0"/>
              <a:t>important</a:t>
            </a:r>
            <a:r>
              <a:rPr lang="zh-TW" altLang="en-US" sz="2000" dirty="0" smtClean="0"/>
              <a:t>，來表示規則比套用到相同元素的其他規則來的重要</a:t>
            </a:r>
            <a:endParaRPr lang="en-US" altLang="zh-TW" sz="2000" dirty="0" smtClean="0"/>
          </a:p>
          <a:p>
            <a:pPr lvl="1"/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12346"/>
            <a:ext cx="44672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15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CSS </a:t>
            </a:r>
            <a:r>
              <a:rPr lang="zh-TW" altLang="en-US" sz="4000" dirty="0"/>
              <a:t>如何規範階層順序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75" y="4517820"/>
            <a:ext cx="5286375" cy="135255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675" y="1196752"/>
            <a:ext cx="6046564" cy="31846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612346"/>
            <a:ext cx="4467225" cy="55721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87095" y="6483659"/>
            <a:ext cx="2229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sample_css_rule.html</a:t>
            </a:r>
          </a:p>
        </p:txBody>
      </p:sp>
    </p:spTree>
    <p:extLst>
      <p:ext uri="{BB962C8B-B14F-4D97-AF65-F5344CB8AC3E}">
        <p14:creationId xmlns:p14="http://schemas.microsoft.com/office/powerpoint/2010/main" val="1539318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CSS</a:t>
            </a:r>
            <a:r>
              <a:rPr lang="zh-TW" altLang="en-US" sz="4000" dirty="0" smtClean="0"/>
              <a:t>繼承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3" y="1514475"/>
            <a:ext cx="6850358" cy="4276726"/>
          </a:xfrm>
        </p:spPr>
        <p:txBody>
          <a:bodyPr/>
          <a:lstStyle/>
          <a:p>
            <a:r>
              <a:rPr lang="zh-TW" altLang="en-US" dirty="0" smtClean="0"/>
              <a:t>這是一段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，主要在定義網頁當中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元素跟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類別的樣式設定，</a:t>
            </a:r>
            <a:endParaRPr lang="en-US" altLang="zh-TW" dirty="0"/>
          </a:p>
          <a:p>
            <a:pPr lvl="1"/>
            <a:r>
              <a:rPr lang="zh-TW" altLang="en-US" dirty="0" smtClean="0"/>
              <a:t>父元素：</a:t>
            </a:r>
            <a:r>
              <a:rPr lang="en-US" altLang="zh-TW" dirty="0" smtClean="0"/>
              <a:t>body</a:t>
            </a:r>
          </a:p>
          <a:p>
            <a:pPr lvl="1"/>
            <a:r>
              <a:rPr lang="zh-TW" altLang="en-US" dirty="0" smtClean="0"/>
              <a:t>子元素：</a:t>
            </a:r>
            <a:r>
              <a:rPr lang="en-US" altLang="zh-TW" dirty="0" smtClean="0"/>
              <a:t>.page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font-family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color</a:t>
            </a:r>
            <a:r>
              <a:rPr lang="zh-TW" altLang="en-US" dirty="0" smtClean="0"/>
              <a:t>屬性，會套用到大部分的元素上，而這些元素具有繼承的特性，可以繼承給子元素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background-Color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border</a:t>
            </a:r>
            <a:r>
              <a:rPr lang="zh-TW" altLang="en-US" dirty="0" smtClean="0"/>
              <a:t>因不具有</a:t>
            </a:r>
            <a:r>
              <a:rPr lang="zh-TW" altLang="en-US" dirty="0"/>
              <a:t>繼承</a:t>
            </a:r>
            <a:r>
              <a:rPr lang="zh-TW" altLang="en-US" dirty="0" smtClean="0"/>
              <a:t>的特性，因此只會套用到指定的元素上。</a:t>
            </a:r>
            <a:endParaRPr lang="en-US" altLang="zh-TW" dirty="0" smtClean="0"/>
          </a:p>
          <a:p>
            <a:r>
              <a:rPr lang="zh-TW" altLang="en-US" dirty="0" smtClean="0"/>
              <a:t>而在</a:t>
            </a:r>
            <a:r>
              <a:rPr lang="en-US" altLang="zh-TW" dirty="0" smtClean="0"/>
              <a:t>.page</a:t>
            </a:r>
            <a:r>
              <a:rPr lang="zh-TW" altLang="en-US" dirty="0" smtClean="0"/>
              <a:t>屬性當中有一段</a:t>
            </a:r>
            <a:r>
              <a:rPr lang="en-US" altLang="zh-TW" dirty="0" smtClean="0"/>
              <a:t>Padding : inherit</a:t>
            </a:r>
            <a:r>
              <a:rPr lang="zh-TW" altLang="en-US" dirty="0" smtClean="0"/>
              <a:t>，這點就是在告訴程式，關於</a:t>
            </a:r>
            <a:r>
              <a:rPr lang="en-US" altLang="zh-TW" dirty="0" smtClean="0"/>
              <a:t>padding</a:t>
            </a:r>
            <a:r>
              <a:rPr lang="zh-TW" altLang="en-US" dirty="0" smtClean="0"/>
              <a:t>的設定，要繼承自父元素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249575"/>
            <a:ext cx="38957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4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CSS</a:t>
            </a:r>
            <a:r>
              <a:rPr lang="zh-TW" altLang="en-US" sz="4000" dirty="0"/>
              <a:t>繼承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2" y="4722277"/>
            <a:ext cx="5800725" cy="1990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00" y="1075268"/>
            <a:ext cx="6274294" cy="34634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1268760"/>
            <a:ext cx="3895725" cy="2619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0743" y="6488668"/>
            <a:ext cx="24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sample_css_inherit.html</a:t>
            </a:r>
          </a:p>
        </p:txBody>
      </p:sp>
    </p:spTree>
    <p:extLst>
      <p:ext uri="{BB962C8B-B14F-4D97-AF65-F5344CB8AC3E}">
        <p14:creationId xmlns:p14="http://schemas.microsoft.com/office/powerpoint/2010/main" val="1883433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	</a:t>
            </a:r>
            <a:r>
              <a:rPr lang="zh-TW" altLang="en-US" sz="4000" dirty="0" smtClean="0"/>
              <a:t>補充：</a:t>
            </a:r>
            <a:r>
              <a:rPr lang="zh-TW" altLang="en-US" sz="4000" dirty="0" smtClean="0"/>
              <a:t>虛擬</a:t>
            </a:r>
            <a:r>
              <a:rPr lang="zh-TW" altLang="en-US" sz="4000" dirty="0"/>
              <a:t>類別選擇器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911424" y="1075268"/>
            <a:ext cx="10131425" cy="427672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altLang="zh-TW" sz="1800" dirty="0"/>
              <a:t>:link</a:t>
            </a:r>
            <a:r>
              <a:rPr lang="zh-TW" altLang="en-US" sz="1800" dirty="0"/>
              <a:t>、 </a:t>
            </a:r>
            <a:r>
              <a:rPr lang="en-US" altLang="zh-TW" sz="1800" dirty="0"/>
              <a:t>:visited</a:t>
            </a:r>
            <a:r>
              <a:rPr lang="zh-TW" altLang="en-US" sz="1800" dirty="0"/>
              <a:t>、 </a:t>
            </a:r>
            <a:r>
              <a:rPr lang="en-US" altLang="zh-TW" sz="1800" dirty="0"/>
              <a:t>:hover</a:t>
            </a:r>
            <a:r>
              <a:rPr lang="zh-TW" altLang="en-US" sz="1800" dirty="0"/>
              <a:t>、 </a:t>
            </a:r>
            <a:r>
              <a:rPr lang="en-US" altLang="zh-TW" sz="1800" dirty="0"/>
              <a:t>:focus</a:t>
            </a:r>
            <a:r>
              <a:rPr lang="zh-TW" altLang="en-US" sz="1800" dirty="0"/>
              <a:t>、</a:t>
            </a:r>
            <a:r>
              <a:rPr lang="en-US" altLang="zh-TW" sz="1800" dirty="0"/>
              <a:t>:active</a:t>
            </a:r>
            <a:r>
              <a:rPr lang="zh-TW" altLang="en-US" sz="1800" dirty="0"/>
              <a:t>、</a:t>
            </a:r>
            <a:r>
              <a:rPr lang="en-US" altLang="zh-TW" sz="1800" dirty="0"/>
              <a:t>:enabled</a:t>
            </a:r>
            <a:r>
              <a:rPr lang="zh-TW" altLang="en-US" sz="1800" dirty="0"/>
              <a:t>、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:disabled... </a:t>
            </a:r>
            <a:endParaRPr lang="zh-TW" altLang="en-US" sz="1800" dirty="0"/>
          </a:p>
          <a:p>
            <a:pPr lvl="0">
              <a:lnSpc>
                <a:spcPct val="170000"/>
              </a:lnSpc>
            </a:pPr>
            <a:r>
              <a:rPr lang="zh-TW" altLang="en-US" sz="1800" dirty="0"/>
              <a:t>虛擬類別與</a:t>
            </a:r>
            <a:r>
              <a:rPr lang="en-US" altLang="zh-TW" sz="1800" dirty="0"/>
              <a:t>HTML</a:t>
            </a:r>
            <a:r>
              <a:rPr lang="zh-TW" altLang="en-US" sz="1800" dirty="0"/>
              <a:t>結構無關，主要是套用符合某種情況的元素，例如：滑鼠游標指到的項目，可應用在與使用者有互動的顯示方式</a:t>
            </a:r>
            <a:endParaRPr lang="en-US" altLang="zh-TW" sz="1800" dirty="0"/>
          </a:p>
          <a:p>
            <a:pPr lvl="0"/>
            <a:r>
              <a:rPr lang="en-US" altLang="zh-TW" sz="1800" dirty="0"/>
              <a:t>CSS </a:t>
            </a:r>
            <a:r>
              <a:rPr lang="zh-TW" altLang="en-US" sz="1800" dirty="0"/>
              <a:t>提供了數個虛擬類別選擇器，如下所示：</a:t>
            </a:r>
            <a:endParaRPr lang="en-US" altLang="zh-TW" sz="1800" dirty="0"/>
          </a:p>
          <a:p>
            <a:pPr lvl="1"/>
            <a:r>
              <a:rPr lang="zh-TW" altLang="en-US" sz="1800" dirty="0"/>
              <a:t>連結虛擬類別 </a:t>
            </a:r>
            <a:r>
              <a:rPr lang="en-US" altLang="zh-TW" sz="1800" dirty="0"/>
              <a:t>(link pseudo-classes)</a:t>
            </a:r>
            <a:r>
              <a:rPr lang="zh-TW" altLang="en-US" sz="1800" dirty="0"/>
              <a:t>：包括 </a:t>
            </a:r>
            <a:r>
              <a:rPr lang="en-US" altLang="zh-TW" sz="1800" dirty="0"/>
              <a:t>:link </a:t>
            </a:r>
            <a:r>
              <a:rPr lang="zh-TW" altLang="en-US" sz="1800" dirty="0"/>
              <a:t>和 </a:t>
            </a:r>
            <a:r>
              <a:rPr lang="en-US" altLang="zh-TW" sz="1800" dirty="0"/>
              <a:t>:visited</a:t>
            </a:r>
            <a:r>
              <a:rPr lang="zh-TW" altLang="en-US" sz="1800" dirty="0" smtClean="0"/>
              <a:t>。</a:t>
            </a:r>
          </a:p>
          <a:p>
            <a:pPr lvl="1"/>
            <a:r>
              <a:rPr lang="zh-TW" altLang="en-US" sz="1800" dirty="0"/>
              <a:t>使</a:t>
            </a:r>
            <a:r>
              <a:rPr lang="zh-TW" altLang="en-US" sz="1800" dirty="0" smtClean="0"/>
              <a:t>用者</a:t>
            </a:r>
            <a:r>
              <a:rPr lang="zh-TW" altLang="en-US" sz="1800" dirty="0"/>
              <a:t>動作虛擬類別 </a:t>
            </a:r>
            <a:r>
              <a:rPr lang="en-US" altLang="zh-TW" sz="1800" dirty="0"/>
              <a:t>(user action pseudo-classes)</a:t>
            </a:r>
            <a:r>
              <a:rPr lang="zh-TW" altLang="en-US" sz="1800" dirty="0"/>
              <a:t>：包括 </a:t>
            </a:r>
            <a:r>
              <a:rPr lang="en-US" altLang="zh-TW" sz="1800" dirty="0"/>
              <a:t>:hover</a:t>
            </a:r>
            <a:r>
              <a:rPr lang="zh-TW" altLang="en-US" sz="1800" dirty="0"/>
              <a:t>、</a:t>
            </a:r>
            <a:r>
              <a:rPr lang="en-US" altLang="zh-TW" sz="1800" dirty="0"/>
              <a:t>:focus </a:t>
            </a:r>
            <a:r>
              <a:rPr lang="zh-TW" altLang="en-US" sz="1800" dirty="0"/>
              <a:t>和 </a:t>
            </a:r>
            <a:r>
              <a:rPr lang="en-US" altLang="zh-TW" sz="1800" dirty="0"/>
              <a:t>:active</a:t>
            </a:r>
            <a:r>
              <a:rPr lang="zh-TW" altLang="en-US" sz="1800" dirty="0"/>
              <a:t>。</a:t>
            </a:r>
          </a:p>
          <a:p>
            <a:pPr lvl="1"/>
            <a:r>
              <a:rPr lang="zh-TW" altLang="en-US" sz="1800" dirty="0"/>
              <a:t>語言虛擬類別 </a:t>
            </a:r>
            <a:r>
              <a:rPr lang="en-US" altLang="zh-TW" sz="1800" dirty="0"/>
              <a:t>(language pseudo-class)</a:t>
            </a:r>
            <a:r>
              <a:rPr lang="zh-TW" altLang="en-US" sz="1800" dirty="0"/>
              <a:t>：包括 </a:t>
            </a:r>
            <a:r>
              <a:rPr lang="en-US" altLang="zh-TW" sz="1800" dirty="0"/>
              <a:t>:</a:t>
            </a:r>
            <a:r>
              <a:rPr lang="en-US" altLang="zh-TW" sz="1800" dirty="0" err="1"/>
              <a:t>lang</a:t>
            </a:r>
            <a:r>
              <a:rPr lang="zh-TW" altLang="en-US" sz="1800" dirty="0"/>
              <a:t>。</a:t>
            </a:r>
          </a:p>
          <a:p>
            <a:pPr lvl="1"/>
            <a:r>
              <a:rPr lang="zh-TW" altLang="en-US" sz="1800" dirty="0"/>
              <a:t>目標虛擬類別 </a:t>
            </a:r>
            <a:r>
              <a:rPr lang="en-US" altLang="zh-TW" sz="1800" dirty="0"/>
              <a:t>(target pseudo-class) </a:t>
            </a:r>
            <a:r>
              <a:rPr lang="zh-TW" altLang="en-US" sz="1800" dirty="0"/>
              <a:t>：包括 </a:t>
            </a:r>
            <a:r>
              <a:rPr lang="en-US" altLang="zh-TW" sz="1800" dirty="0"/>
              <a:t>:target</a:t>
            </a:r>
            <a:r>
              <a:rPr lang="zh-TW" altLang="en-US" sz="1800" dirty="0"/>
              <a:t>。</a:t>
            </a:r>
          </a:p>
          <a:p>
            <a:pPr lvl="1"/>
            <a:r>
              <a:rPr lang="en-US" altLang="zh-TW" sz="1800" dirty="0"/>
              <a:t>UI </a:t>
            </a:r>
            <a:r>
              <a:rPr lang="zh-TW" altLang="en-US" sz="1800" dirty="0"/>
              <a:t>元素狀態虛擬類別 </a:t>
            </a:r>
            <a:r>
              <a:rPr lang="en-US" altLang="zh-TW" sz="1800" dirty="0"/>
              <a:t>(UI element states pseudo-classes)      </a:t>
            </a:r>
            <a:r>
              <a:rPr lang="zh-TW" altLang="en-US" sz="1800" dirty="0"/>
              <a:t>：包括 </a:t>
            </a:r>
            <a:r>
              <a:rPr lang="en-US" altLang="zh-TW" sz="1800" dirty="0"/>
              <a:t>:enabled</a:t>
            </a:r>
            <a:r>
              <a:rPr lang="zh-TW" altLang="en-US" sz="1800" dirty="0"/>
              <a:t>、</a:t>
            </a:r>
            <a:r>
              <a:rPr lang="en-US" altLang="zh-TW" sz="1800" dirty="0"/>
              <a:t>:disabled</a:t>
            </a:r>
            <a:r>
              <a:rPr lang="zh-TW" altLang="en-US" sz="1800" dirty="0"/>
              <a:t>、</a:t>
            </a:r>
            <a:r>
              <a:rPr lang="en-US" altLang="zh-TW" sz="1800" dirty="0"/>
              <a:t>:checked</a:t>
            </a:r>
            <a:r>
              <a:rPr lang="zh-TW" altLang="en-US" sz="1800" dirty="0"/>
              <a:t>、</a:t>
            </a:r>
            <a:r>
              <a:rPr lang="en-US" altLang="zh-TW" sz="1800" dirty="0"/>
              <a:t>:indeterminate</a:t>
            </a:r>
            <a:r>
              <a:rPr lang="zh-TW" altLang="en-US" sz="1800" dirty="0"/>
              <a:t>。</a:t>
            </a:r>
          </a:p>
          <a:p>
            <a:pPr lvl="1"/>
            <a:r>
              <a:rPr lang="zh-TW" altLang="en-US" sz="1800" dirty="0"/>
              <a:t>結構化虛擬類別 </a:t>
            </a:r>
            <a:r>
              <a:rPr lang="en-US" altLang="zh-TW" sz="1800" dirty="0"/>
              <a:t>(structural pseudo-classes)       </a:t>
            </a:r>
            <a:r>
              <a:rPr lang="zh-TW" altLang="en-US" sz="1800" dirty="0"/>
              <a:t>：包括 </a:t>
            </a:r>
            <a:r>
              <a:rPr lang="en-US" altLang="zh-TW" sz="1800" dirty="0"/>
              <a:t>:root</a:t>
            </a:r>
            <a:r>
              <a:rPr lang="zh-TW" altLang="en-US" sz="1800" dirty="0"/>
              <a:t>、</a:t>
            </a:r>
            <a:r>
              <a:rPr lang="en-US" altLang="zh-TW" sz="1800" dirty="0"/>
              <a:t>:nth-child()</a:t>
            </a:r>
            <a:r>
              <a:rPr lang="zh-TW" altLang="en-US" sz="1800" dirty="0"/>
              <a:t>、</a:t>
            </a:r>
            <a:r>
              <a:rPr lang="en-US" altLang="zh-TW" sz="1800" dirty="0"/>
              <a:t>:nth-last-child()</a:t>
            </a:r>
            <a:r>
              <a:rPr lang="zh-TW" altLang="en-US" sz="1800" dirty="0"/>
              <a:t>、</a:t>
            </a:r>
            <a:r>
              <a:rPr lang="en-US" altLang="zh-TW" sz="1800" dirty="0"/>
              <a:t>:nth-of-type()</a:t>
            </a:r>
            <a:r>
              <a:rPr lang="zh-TW" altLang="en-US" sz="1800" dirty="0"/>
              <a:t>、</a:t>
            </a:r>
            <a:r>
              <a:rPr lang="en-US" altLang="zh-TW" sz="1800" dirty="0"/>
              <a:t>:nth-last-of-type()</a:t>
            </a:r>
            <a:r>
              <a:rPr lang="zh-TW" altLang="en-US" sz="1800" dirty="0"/>
              <a:t>、</a:t>
            </a:r>
            <a:r>
              <a:rPr lang="en-US" altLang="zh-TW" sz="1800" dirty="0"/>
              <a:t>:</a:t>
            </a:r>
            <a:r>
              <a:rPr lang="en-US" altLang="zh-TW" sz="1800" dirty="0" err="1"/>
              <a:t>ﬁrst</a:t>
            </a:r>
            <a:r>
              <a:rPr lang="en-US" altLang="zh-TW" sz="1800" dirty="0"/>
              <a:t>-child</a:t>
            </a:r>
            <a:r>
              <a:rPr lang="zh-TW" altLang="en-US" sz="1800" dirty="0"/>
              <a:t>、</a:t>
            </a:r>
            <a:r>
              <a:rPr lang="en-US" altLang="zh-TW" sz="1800" dirty="0"/>
              <a:t>:last-child</a:t>
            </a:r>
            <a:r>
              <a:rPr lang="zh-TW" altLang="en-US" sz="1800" dirty="0"/>
              <a:t>、</a:t>
            </a:r>
            <a:r>
              <a:rPr lang="en-US" altLang="zh-TW" sz="1800" dirty="0"/>
              <a:t>:</a:t>
            </a:r>
            <a:r>
              <a:rPr lang="en-US" altLang="zh-TW" sz="1800" dirty="0" err="1"/>
              <a:t>ﬁrst</a:t>
            </a:r>
            <a:r>
              <a:rPr lang="en-US" altLang="zh-TW" sz="1800" dirty="0"/>
              <a:t>-of-type</a:t>
            </a:r>
            <a:r>
              <a:rPr lang="zh-TW" altLang="en-US" sz="1800" dirty="0"/>
              <a:t>、</a:t>
            </a:r>
            <a:r>
              <a:rPr lang="en-US" altLang="zh-TW" sz="1800" dirty="0"/>
              <a:t>:last-of-type</a:t>
            </a:r>
            <a:r>
              <a:rPr lang="zh-TW" altLang="en-US" sz="1800" dirty="0"/>
              <a:t>、</a:t>
            </a:r>
            <a:r>
              <a:rPr lang="en-US" altLang="zh-TW" sz="1800" dirty="0"/>
              <a:t>:only-child</a:t>
            </a:r>
            <a:r>
              <a:rPr lang="zh-TW" altLang="en-US" sz="1800" dirty="0"/>
              <a:t>、</a:t>
            </a:r>
            <a:r>
              <a:rPr lang="en-US" altLang="zh-TW" sz="1800" dirty="0"/>
              <a:t>:only-of-type</a:t>
            </a:r>
            <a:r>
              <a:rPr lang="zh-TW" altLang="en-US" sz="1800" dirty="0"/>
              <a:t>、</a:t>
            </a:r>
            <a:r>
              <a:rPr lang="en-US" altLang="zh-TW" sz="1800" dirty="0"/>
              <a:t>:empty</a:t>
            </a:r>
            <a:r>
              <a:rPr lang="zh-TW" altLang="en-US" sz="1800" dirty="0"/>
              <a:t>。</a:t>
            </a:r>
          </a:p>
          <a:p>
            <a:pPr lvl="1"/>
            <a:r>
              <a:rPr lang="zh-TW" altLang="en-US" sz="1800" dirty="0"/>
              <a:t>否定虛擬類別 </a:t>
            </a:r>
            <a:r>
              <a:rPr lang="en-US" altLang="zh-TW" sz="1800" dirty="0"/>
              <a:t>(negation pseudo-class)  </a:t>
            </a:r>
            <a:r>
              <a:rPr lang="zh-TW" altLang="en-US" sz="1800" dirty="0"/>
              <a:t>：包括 </a:t>
            </a:r>
            <a:r>
              <a:rPr lang="en-US" altLang="zh-TW" sz="1800" dirty="0"/>
              <a:t>:not()</a:t>
            </a:r>
            <a:r>
              <a:rPr lang="zh-TW" altLang="en-US" sz="1800" dirty="0"/>
              <a:t>。</a:t>
            </a:r>
            <a:endParaRPr lang="en-US" altLang="zh-TW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-1046" t="3925" r="1046" b="4437"/>
          <a:stretch/>
        </p:blipFill>
        <p:spPr bwMode="auto">
          <a:xfrm>
            <a:off x="2855640" y="2094285"/>
            <a:ext cx="5626841" cy="441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虛擬</a:t>
            </a:r>
            <a:r>
              <a:rPr lang="zh-TW" altLang="en-US" sz="4000" dirty="0"/>
              <a:t>類別選擇器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下面是一個例子。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7"/>
          <p:cNvSpPr txBox="1">
            <a:spLocks/>
          </p:cNvSpPr>
          <p:nvPr/>
        </p:nvSpPr>
        <p:spPr>
          <a:xfrm>
            <a:off x="696214" y="1066799"/>
            <a:ext cx="9946702" cy="456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5725" lvl="1" indent="0">
              <a:buNone/>
            </a:pPr>
            <a:r>
              <a:rPr lang="en-US" altLang="zh-TW" sz="2400" dirty="0"/>
              <a:t>CSS </a:t>
            </a:r>
            <a:r>
              <a:rPr lang="zh-TW" altLang="en-US" sz="2400" dirty="0"/>
              <a:t>樣式表是由一條一條的樣式規則 </a:t>
            </a:r>
            <a:r>
              <a:rPr lang="en-US" altLang="zh-TW" sz="2400" dirty="0"/>
              <a:t>(style rule) </a:t>
            </a:r>
            <a:r>
              <a:rPr lang="zh-TW" altLang="en-US" sz="2400" dirty="0"/>
              <a:t>所組成， 主要是由</a:t>
            </a:r>
            <a:r>
              <a:rPr lang="zh-TW" altLang="en-US" sz="2400" b="1" dirty="0">
                <a:solidFill>
                  <a:srgbClr val="FF0000"/>
                </a:solidFill>
              </a:rPr>
              <a:t>選擇器（</a:t>
            </a:r>
            <a:r>
              <a:rPr lang="en-US" altLang="zh-TW" sz="2400" b="1" dirty="0">
                <a:solidFill>
                  <a:srgbClr val="FF0000"/>
                </a:solidFill>
              </a:rPr>
              <a:t>Selector</a:t>
            </a:r>
            <a:r>
              <a:rPr lang="zh-TW" altLang="en-US" sz="2400" b="1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和</a:t>
            </a:r>
            <a:r>
              <a:rPr lang="zh-TW" altLang="en-US" sz="2400" b="1" dirty="0">
                <a:solidFill>
                  <a:srgbClr val="FF0000"/>
                </a:solidFill>
              </a:rPr>
              <a:t>宣告（</a:t>
            </a:r>
            <a:r>
              <a:rPr lang="en-US" altLang="zh-TW" sz="2400" b="1" dirty="0">
                <a:solidFill>
                  <a:srgbClr val="FF0000"/>
                </a:solidFill>
              </a:rPr>
              <a:t>Declaration</a:t>
            </a:r>
            <a:r>
              <a:rPr lang="zh-TW" altLang="en-US" sz="2400" b="1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兩個部分所組成</a:t>
            </a:r>
            <a:r>
              <a:rPr lang="en-US" altLang="zh-TW" sz="2400" dirty="0"/>
              <a:t>, </a:t>
            </a:r>
            <a:r>
              <a:rPr lang="zh-TW" altLang="en-US" sz="2400" dirty="0"/>
              <a:t>而宣告又區分為</a:t>
            </a:r>
            <a:r>
              <a:rPr lang="zh-TW" altLang="en-US" sz="2400" b="1" dirty="0">
                <a:solidFill>
                  <a:srgbClr val="FF0000"/>
                </a:solidFill>
              </a:rPr>
              <a:t>屬性（</a:t>
            </a:r>
            <a:r>
              <a:rPr lang="en-US" altLang="zh-TW" sz="2400" b="1" dirty="0">
                <a:solidFill>
                  <a:srgbClr val="FF0000"/>
                </a:solidFill>
              </a:rPr>
              <a:t>Property</a:t>
            </a:r>
            <a:r>
              <a:rPr lang="zh-TW" altLang="en-US" sz="2400" b="1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和</a:t>
            </a:r>
            <a:r>
              <a:rPr lang="zh-TW" altLang="en-US" sz="2400" b="1" dirty="0">
                <a:solidFill>
                  <a:srgbClr val="FF0000"/>
                </a:solidFill>
              </a:rPr>
              <a:t>值（</a:t>
            </a:r>
            <a:r>
              <a:rPr lang="en-US" altLang="zh-TW" sz="2400" b="1" dirty="0">
                <a:solidFill>
                  <a:srgbClr val="FF0000"/>
                </a:solidFill>
              </a:rPr>
              <a:t>Value</a:t>
            </a:r>
            <a:r>
              <a:rPr lang="zh-TW" altLang="en-US" sz="2400" b="1" dirty="0">
                <a:solidFill>
                  <a:srgbClr val="FF0000"/>
                </a:solidFill>
              </a:rPr>
              <a:t>）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457207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marL="85725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CSS </a:t>
            </a:r>
            <a:r>
              <a:rPr lang="zh-TW" altLang="en-US" sz="4000" dirty="0"/>
              <a:t>樣式的宣告方式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847528" y="2026810"/>
            <a:ext cx="10131425" cy="14602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sz="4500" dirty="0"/>
              <a:t>選擇器 </a:t>
            </a:r>
            <a:r>
              <a:rPr lang="en-US" altLang="zh-TW" sz="4500" dirty="0"/>
              <a:t>{ </a:t>
            </a:r>
            <a:r>
              <a:rPr lang="zh-TW" altLang="en-US" sz="4500" dirty="0"/>
              <a:t> 屬性：設定值；   </a:t>
            </a:r>
            <a:r>
              <a:rPr lang="en-US" altLang="zh-TW" sz="4500" dirty="0"/>
              <a:t>... }</a:t>
            </a:r>
            <a:endParaRPr lang="zh-TW" altLang="en-US" sz="4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3612145"/>
            <a:ext cx="5606110" cy="1282877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7593" y="5071746"/>
            <a:ext cx="5218187" cy="137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42754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260648"/>
            <a:ext cx="6543675" cy="42386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r>
              <a:rPr lang="en-US" altLang="zh-TW" b="1" dirty="0" smtClean="0">
                <a:solidFill>
                  <a:srgbClr val="FFFF00"/>
                </a:solidFill>
              </a:rPr>
              <a:t>5 W3School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600" dirty="0" smtClean="0"/>
              <a:t>請完成</a:t>
            </a:r>
            <a:r>
              <a:rPr lang="en-US" altLang="zh-TW" sz="1600" dirty="0" smtClean="0"/>
              <a:t>W3School</a:t>
            </a:r>
            <a:r>
              <a:rPr lang="zh-TW" altLang="en-US" sz="1600" dirty="0" smtClean="0"/>
              <a:t>當中以下幾個章節的閱讀跟練習</a:t>
            </a:r>
            <a:endParaRPr lang="en-US" altLang="zh-TW" sz="1600" dirty="0" smtClean="0"/>
          </a:p>
          <a:p>
            <a:pPr lvl="1"/>
            <a:r>
              <a:rPr lang="en-US" altLang="zh-TW" dirty="0" smtClean="0"/>
              <a:t>CSS HOME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 Introduction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 Syntax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 How To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 Colors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 Backgrounds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 References &gt; CSS Selectors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sz="1600" dirty="0" smtClean="0"/>
          </a:p>
          <a:p>
            <a:pPr lvl="1"/>
            <a:endParaRPr lang="en-US" altLang="zh-TW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48300" y="1340768"/>
            <a:ext cx="1489877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42" y="4610497"/>
            <a:ext cx="2305050" cy="2095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48300" y="5229200"/>
            <a:ext cx="1489877" cy="2880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CCFDEEC-7204-4E14-B52B-C40B1F9E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CSS </a:t>
            </a:r>
            <a:r>
              <a:rPr lang="zh-TW" altLang="en-US" sz="4000" dirty="0"/>
              <a:t>樣式的宣告方式</a:t>
            </a: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14EA1B0A-38E9-4A7B-9AE6-5F368D8EA55B}"/>
              </a:ext>
            </a:extLst>
          </p:cNvPr>
          <p:cNvSpPr>
            <a:spLocks/>
          </p:cNvSpPr>
          <p:nvPr/>
        </p:nvSpPr>
        <p:spPr bwMode="auto">
          <a:xfrm>
            <a:off x="1702594" y="178594"/>
            <a:ext cx="8751094" cy="131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zh-TW" sz="4078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73A0D61-8E97-4A89-B249-67BCF873363F}"/>
              </a:ext>
            </a:extLst>
          </p:cNvPr>
          <p:cNvSpPr>
            <a:spLocks/>
          </p:cNvSpPr>
          <p:nvPr/>
        </p:nvSpPr>
        <p:spPr bwMode="auto">
          <a:xfrm>
            <a:off x="3503712" y="2156277"/>
            <a:ext cx="5007781" cy="90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9pPr>
          </a:lstStyle>
          <a:p>
            <a:pPr algn="l" eaLnBrk="1" hangingPunct="1"/>
            <a:r>
              <a:rPr lang="en-US" altLang="zh-TW" sz="2953" b="1" dirty="0">
                <a:solidFill>
                  <a:srgbClr val="FFC000"/>
                </a:solidFill>
                <a:latin typeface="Courier" pitchFamily="-102" charset="0"/>
                <a:sym typeface="Courier" pitchFamily="-102" charset="0"/>
              </a:rPr>
              <a:t>p</a:t>
            </a:r>
            <a:r>
              <a:rPr lang="en-US" altLang="zh-TW" sz="2953" b="1" dirty="0">
                <a:solidFill>
                  <a:srgbClr val="E17D32"/>
                </a:solidFill>
                <a:latin typeface="Courier" pitchFamily="-102" charset="0"/>
                <a:sym typeface="Courier" pitchFamily="-102" charset="0"/>
              </a:rPr>
              <a:t> </a:t>
            </a:r>
            <a:r>
              <a:rPr lang="en-US" altLang="zh-TW" sz="2953" b="1" dirty="0">
                <a:solidFill>
                  <a:srgbClr val="FFFFFF"/>
                </a:solidFill>
                <a:latin typeface="Courier" pitchFamily="-102" charset="0"/>
                <a:sym typeface="Courier" pitchFamily="-102" charset="0"/>
              </a:rPr>
              <a:t>{</a:t>
            </a:r>
          </a:p>
          <a:p>
            <a:pPr algn="l" eaLnBrk="1" hangingPunct="1"/>
            <a:r>
              <a:rPr lang="en-US" altLang="zh-TW" sz="2953" b="1" dirty="0">
                <a:solidFill>
                  <a:srgbClr val="FFFFFF"/>
                </a:solidFill>
                <a:latin typeface="Courier" pitchFamily="-102" charset="0"/>
                <a:sym typeface="Courier" pitchFamily="-102" charset="0"/>
              </a:rPr>
              <a:t>  </a:t>
            </a:r>
            <a:r>
              <a:rPr lang="en-US" altLang="zh-TW" sz="2953" b="1" dirty="0">
                <a:solidFill>
                  <a:srgbClr val="6AC0BA"/>
                </a:solidFill>
                <a:latin typeface="Courier" pitchFamily="-102" charset="0"/>
                <a:sym typeface="Courier" pitchFamily="-102" charset="0"/>
              </a:rPr>
              <a:t>font-family: Arial;</a:t>
            </a:r>
            <a:r>
              <a:rPr lang="en-US" altLang="zh-TW" sz="2953" b="1" dirty="0">
                <a:solidFill>
                  <a:srgbClr val="FFFFFF"/>
                </a:solidFill>
                <a:latin typeface="Courier" pitchFamily="-102" charset="0"/>
                <a:sym typeface="Courier" pitchFamily="-102" charset="0"/>
              </a:rPr>
              <a:t>}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8471E942-82A7-484B-A3B9-0CDD7A32A64C}"/>
              </a:ext>
            </a:extLst>
          </p:cNvPr>
          <p:cNvGrpSpPr>
            <a:grpSpLocks/>
          </p:cNvGrpSpPr>
          <p:nvPr/>
        </p:nvGrpSpPr>
        <p:grpSpPr bwMode="auto">
          <a:xfrm>
            <a:off x="2120726" y="1137298"/>
            <a:ext cx="3232547" cy="1071563"/>
            <a:chOff x="0" y="0"/>
            <a:chExt cx="2896" cy="960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4B95009-46AC-4732-B862-D1BD87800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96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9pPr>
            </a:lstStyle>
            <a:p>
              <a:pPr eaLnBrk="1" hangingPunct="1"/>
              <a:r>
                <a:rPr lang="zh-TW" altLang="en-US" sz="2953" b="1" dirty="0">
                  <a:solidFill>
                    <a:srgbClr val="FFC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選擇器</a:t>
              </a:r>
              <a:r>
                <a:rPr lang="en-US" altLang="zh-TW" sz="2953" b="1" dirty="0">
                  <a:solidFill>
                    <a:srgbClr val="FFC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(Selector)</a:t>
              </a:r>
            </a:p>
          </p:txBody>
        </p:sp>
        <p:sp>
          <p:nvSpPr>
            <p:cNvPr id="15" name="Line 4">
              <a:extLst>
                <a:ext uri="{FF2B5EF4-FFF2-40B4-BE49-F238E27FC236}">
                  <a16:creationId xmlns:a16="http://schemas.microsoft.com/office/drawing/2014/main" id="{7E3565F9-1072-40E6-B726-7FED1594DC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32" y="805"/>
              <a:ext cx="447" cy="1"/>
            </a:xfrm>
            <a:prstGeom prst="line">
              <a:avLst/>
            </a:prstGeom>
            <a:noFill/>
            <a:ln w="38100">
              <a:solidFill>
                <a:srgbClr val="D9D5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3DCFDB50-F43B-4C4A-843D-732843EAA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3" y="795"/>
              <a:ext cx="0" cy="158"/>
            </a:xfrm>
            <a:prstGeom prst="line">
              <a:avLst/>
            </a:prstGeom>
            <a:noFill/>
            <a:ln w="38100">
              <a:solidFill>
                <a:srgbClr val="D9D5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031094F9-71C9-4B8B-BBD1-CB2AD6190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0" y="797"/>
              <a:ext cx="1" cy="163"/>
            </a:xfrm>
            <a:prstGeom prst="line">
              <a:avLst/>
            </a:prstGeom>
            <a:noFill/>
            <a:ln w="38100">
              <a:solidFill>
                <a:srgbClr val="D9D5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58C673B9-E8A3-4FF0-9084-BD091B730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644"/>
              <a:ext cx="1" cy="173"/>
            </a:xfrm>
            <a:prstGeom prst="line">
              <a:avLst/>
            </a:prstGeom>
            <a:noFill/>
            <a:ln w="38100">
              <a:solidFill>
                <a:srgbClr val="D9D5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D1C4F612-CB46-4B98-BB5E-EBB3133BE58F}"/>
              </a:ext>
            </a:extLst>
          </p:cNvPr>
          <p:cNvGrpSpPr>
            <a:grpSpLocks/>
          </p:cNvGrpSpPr>
          <p:nvPr/>
        </p:nvGrpSpPr>
        <p:grpSpPr bwMode="auto">
          <a:xfrm>
            <a:off x="4136949" y="3255993"/>
            <a:ext cx="4115123" cy="752200"/>
            <a:chOff x="0" y="0"/>
            <a:chExt cx="3829" cy="792"/>
          </a:xfrm>
        </p:grpSpPr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9585B6CC-3ECD-4124-B3EE-BC4099478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0"/>
              <a:ext cx="2" cy="180"/>
            </a:xfrm>
            <a:prstGeom prst="line">
              <a:avLst/>
            </a:prstGeom>
            <a:noFill/>
            <a:ln w="38100">
              <a:solidFill>
                <a:srgbClr val="D9D5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 b="1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E61F5161-94BA-4DF0-ADE8-FEB0165A5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168"/>
              <a:ext cx="3829" cy="8"/>
            </a:xfrm>
            <a:prstGeom prst="line">
              <a:avLst/>
            </a:prstGeom>
            <a:noFill/>
            <a:ln w="38100">
              <a:solidFill>
                <a:srgbClr val="D9D5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 b="1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FEE871BB-67C2-45DD-B176-09E9D942A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6"/>
              <a:ext cx="4" cy="174"/>
            </a:xfrm>
            <a:prstGeom prst="line">
              <a:avLst/>
            </a:prstGeom>
            <a:noFill/>
            <a:ln w="38100">
              <a:solidFill>
                <a:srgbClr val="D9D5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 b="1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F63F10D4-5975-4DF3-B100-A3F61A19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" y="328"/>
              <a:ext cx="379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9pPr>
            </a:lstStyle>
            <a:p>
              <a:pPr eaLnBrk="1" hangingPunct="1"/>
              <a:r>
                <a:rPr lang="zh-TW" altLang="en-US" sz="2953" b="1" dirty="0">
                  <a:solidFill>
                    <a:srgbClr val="6AC0BA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宣告</a:t>
              </a:r>
              <a:r>
                <a:rPr lang="en-US" altLang="zh-TW" sz="2953" b="1" dirty="0">
                  <a:solidFill>
                    <a:srgbClr val="6AC0BA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(DECLARATION)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7621D575-3601-4E97-9F78-D712951FA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"/>
              <a:ext cx="2" cy="180"/>
            </a:xfrm>
            <a:prstGeom prst="line">
              <a:avLst/>
            </a:prstGeom>
            <a:noFill/>
            <a:ln w="38100">
              <a:solidFill>
                <a:srgbClr val="D9D5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 b="1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738CE0-F468-45DA-9A0E-5257E92BB6A3}"/>
              </a:ext>
            </a:extLst>
          </p:cNvPr>
          <p:cNvSpPr txBox="1"/>
          <p:nvPr/>
        </p:nvSpPr>
        <p:spPr>
          <a:xfrm>
            <a:off x="874262" y="4509120"/>
            <a:ext cx="10443475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選擇器：指定所要套用的元素，元素可以同時定義多個，但要以逗號隔開。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宣告：指定選取器所指向的元素，應該如何樣式化，其內容分成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兩個部分，各樣是以分號隔開。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>
            <a:extLst>
              <a:ext uri="{FF2B5EF4-FFF2-40B4-BE49-F238E27FC236}">
                <a16:creationId xmlns:a16="http://schemas.microsoft.com/office/drawing/2014/main" id="{ABB3B7A7-618B-472D-8F1C-24FA9047B676}"/>
              </a:ext>
            </a:extLst>
          </p:cNvPr>
          <p:cNvSpPr>
            <a:spLocks/>
          </p:cNvSpPr>
          <p:nvPr/>
        </p:nvSpPr>
        <p:spPr bwMode="auto">
          <a:xfrm>
            <a:off x="1919536" y="1700808"/>
            <a:ext cx="7099102" cy="141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0"/>
                <a:sym typeface="Gill Sans" pitchFamily="-102" charset="0"/>
              </a:defRPr>
            </a:lvl9pPr>
          </a:lstStyle>
          <a:p>
            <a:pPr algn="l" eaLnBrk="1" hangingPunct="1"/>
            <a:r>
              <a:rPr lang="en-US" altLang="zh-TW" sz="2953" b="1" dirty="0">
                <a:solidFill>
                  <a:srgbClr val="FFFFFF"/>
                </a:solidFill>
                <a:latin typeface="Courier" pitchFamily="-102" charset="0"/>
                <a:sym typeface="Courier" pitchFamily="-102" charset="0"/>
              </a:rPr>
              <a:t>h1, h2, h3 {</a:t>
            </a:r>
          </a:p>
          <a:p>
            <a:pPr algn="l" eaLnBrk="1" hangingPunct="1"/>
            <a:r>
              <a:rPr lang="en-US" altLang="zh-TW" sz="2953" b="1" dirty="0">
                <a:solidFill>
                  <a:srgbClr val="FF6FCF"/>
                </a:solidFill>
                <a:latin typeface="Courier" pitchFamily="-102" charset="0"/>
                <a:sym typeface="Courier" pitchFamily="-102" charset="0"/>
              </a:rPr>
              <a:t>            </a:t>
            </a:r>
            <a:r>
              <a:rPr lang="en-US" altLang="zh-TW" sz="2953" b="1" dirty="0">
                <a:solidFill>
                  <a:srgbClr val="DA3D74"/>
                </a:solidFill>
                <a:latin typeface="Courier" pitchFamily="-102" charset="0"/>
                <a:sym typeface="Courier" pitchFamily="-102" charset="0"/>
              </a:rPr>
              <a:t>font-family:</a:t>
            </a:r>
            <a:r>
              <a:rPr lang="en-US" altLang="zh-TW" sz="2953" b="1" dirty="0">
                <a:solidFill>
                  <a:srgbClr val="FFFF66"/>
                </a:solidFill>
                <a:latin typeface="Courier" pitchFamily="-102" charset="0"/>
                <a:sym typeface="Courier" pitchFamily="-102" charset="0"/>
              </a:rPr>
              <a:t> </a:t>
            </a:r>
            <a:r>
              <a:rPr lang="en-US" altLang="zh-TW" sz="2953" b="1" dirty="0">
                <a:solidFill>
                  <a:srgbClr val="FFCC66"/>
                </a:solidFill>
                <a:latin typeface="Courier" pitchFamily="-102" charset="0"/>
                <a:sym typeface="Courier" pitchFamily="-102" charset="0"/>
              </a:rPr>
              <a:t>Arial;</a:t>
            </a:r>
            <a:endParaRPr lang="en-US" altLang="zh-TW" sz="2953" b="1" dirty="0">
              <a:solidFill>
                <a:srgbClr val="6AC0BA"/>
              </a:solidFill>
              <a:latin typeface="Courier" pitchFamily="-102" charset="0"/>
              <a:sym typeface="Courier" pitchFamily="-102" charset="0"/>
            </a:endParaRPr>
          </a:p>
          <a:p>
            <a:pPr algn="l" eaLnBrk="1" hangingPunct="1"/>
            <a:r>
              <a:rPr lang="en-US" altLang="zh-TW" sz="2953" b="1" dirty="0">
                <a:solidFill>
                  <a:srgbClr val="FF6FCF"/>
                </a:solidFill>
                <a:latin typeface="Courier" pitchFamily="-102" charset="0"/>
                <a:sym typeface="Courier" pitchFamily="-102" charset="0"/>
              </a:rPr>
              <a:t>            </a:t>
            </a:r>
            <a:r>
              <a:rPr lang="en-US" altLang="zh-TW" sz="2953" b="1" dirty="0">
                <a:solidFill>
                  <a:srgbClr val="DA3D74"/>
                </a:solidFill>
                <a:latin typeface="Courier" pitchFamily="-102" charset="0"/>
                <a:sym typeface="Courier" pitchFamily="-102" charset="0"/>
              </a:rPr>
              <a:t>color:</a:t>
            </a:r>
            <a:r>
              <a:rPr lang="en-US" altLang="zh-TW" sz="2953" b="1" dirty="0">
                <a:solidFill>
                  <a:srgbClr val="6AC0BA"/>
                </a:solidFill>
                <a:latin typeface="Courier" pitchFamily="-102" charset="0"/>
                <a:sym typeface="Courier" pitchFamily="-102" charset="0"/>
              </a:rPr>
              <a:t> </a:t>
            </a:r>
            <a:r>
              <a:rPr lang="en-US" altLang="zh-TW" sz="2953" b="1" dirty="0">
                <a:solidFill>
                  <a:srgbClr val="FFCC66"/>
                </a:solidFill>
                <a:latin typeface="Courier" pitchFamily="-102" charset="0"/>
                <a:sym typeface="Courier" pitchFamily="-102" charset="0"/>
              </a:rPr>
              <a:t>yellow;</a:t>
            </a:r>
            <a:r>
              <a:rPr lang="en-US" altLang="zh-TW" sz="2953" b="1" dirty="0">
                <a:solidFill>
                  <a:srgbClr val="FFFFFF"/>
                </a:solidFill>
                <a:latin typeface="Courier" pitchFamily="-102" charset="0"/>
                <a:sym typeface="Courier" pitchFamily="-102" charset="0"/>
              </a:rPr>
              <a:t>}</a:t>
            </a:r>
          </a:p>
        </p:txBody>
      </p:sp>
      <p:grpSp>
        <p:nvGrpSpPr>
          <p:cNvPr id="211972" name="Group 8">
            <a:extLst>
              <a:ext uri="{FF2B5EF4-FFF2-40B4-BE49-F238E27FC236}">
                <a16:creationId xmlns:a16="http://schemas.microsoft.com/office/drawing/2014/main" id="{81E5BD63-FBE7-4616-B7AF-A48FA7BD625C}"/>
              </a:ext>
            </a:extLst>
          </p:cNvPr>
          <p:cNvGrpSpPr>
            <a:grpSpLocks/>
          </p:cNvGrpSpPr>
          <p:nvPr/>
        </p:nvGrpSpPr>
        <p:grpSpPr bwMode="auto">
          <a:xfrm>
            <a:off x="4203302" y="3198763"/>
            <a:ext cx="2123033" cy="1311548"/>
            <a:chOff x="-124" y="0"/>
            <a:chExt cx="1902" cy="1175"/>
          </a:xfrm>
        </p:grpSpPr>
        <p:sp>
          <p:nvSpPr>
            <p:cNvPr id="211980" name="Line 3">
              <a:extLst>
                <a:ext uri="{FF2B5EF4-FFF2-40B4-BE49-F238E27FC236}">
                  <a16:creationId xmlns:a16="http://schemas.microsoft.com/office/drawing/2014/main" id="{652F25B0-9413-43FD-9734-104C78F7E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" y="0"/>
              <a:ext cx="2" cy="194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 b="1"/>
            </a:p>
          </p:txBody>
        </p:sp>
        <p:sp>
          <p:nvSpPr>
            <p:cNvPr id="211981" name="Line 4">
              <a:extLst>
                <a:ext uri="{FF2B5EF4-FFF2-40B4-BE49-F238E27FC236}">
                  <a16:creationId xmlns:a16="http://schemas.microsoft.com/office/drawing/2014/main" id="{9089FE29-6ED2-4DD5-BE19-A89218CD27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12" y="182"/>
              <a:ext cx="1277" cy="8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 b="1"/>
            </a:p>
          </p:txBody>
        </p:sp>
        <p:sp>
          <p:nvSpPr>
            <p:cNvPr id="211982" name="Line 5">
              <a:extLst>
                <a:ext uri="{FF2B5EF4-FFF2-40B4-BE49-F238E27FC236}">
                  <a16:creationId xmlns:a16="http://schemas.microsoft.com/office/drawing/2014/main" id="{F567DE8F-CBB2-474D-B451-1EBD79AF0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" y="190"/>
              <a:ext cx="4" cy="189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 b="1"/>
            </a:p>
          </p:txBody>
        </p:sp>
        <p:sp>
          <p:nvSpPr>
            <p:cNvPr id="211983" name="Rectangle 6">
              <a:extLst>
                <a:ext uri="{FF2B5EF4-FFF2-40B4-BE49-F238E27FC236}">
                  <a16:creationId xmlns:a16="http://schemas.microsoft.com/office/drawing/2014/main" id="{645BAD51-55CC-4089-8749-38F6A3448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" y="361"/>
              <a:ext cx="1902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2" charset="0"/>
                  <a:ea typeface="ヒラギノ角ゴ ProN W3" pitchFamily="-102" charset="-120"/>
                  <a:sym typeface="Gill Sans" pitchFamily="-102" charset="0"/>
                </a:defRPr>
              </a:lvl9pPr>
            </a:lstStyle>
            <a:p>
              <a:pPr algn="ctr" eaLnBrk="1" hangingPunct="1"/>
              <a:r>
                <a:rPr lang="zh-TW" altLang="en-US" sz="2531" b="1" dirty="0">
                  <a:solidFill>
                    <a:srgbClr val="DA3D74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屬性</a:t>
              </a:r>
              <a:endParaRPr lang="en-US" altLang="zh-TW" sz="2531" b="1" dirty="0">
                <a:solidFill>
                  <a:srgbClr val="DA3D74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ctr" eaLnBrk="1" hangingPunct="1"/>
              <a:r>
                <a:rPr lang="en-US" altLang="zh-TW" sz="2531" b="1" dirty="0">
                  <a:solidFill>
                    <a:srgbClr val="DA3D74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(PROPERTY)</a:t>
              </a:r>
            </a:p>
          </p:txBody>
        </p:sp>
        <p:sp>
          <p:nvSpPr>
            <p:cNvPr id="211984" name="Line 7">
              <a:extLst>
                <a:ext uri="{FF2B5EF4-FFF2-40B4-BE49-F238E27FC236}">
                  <a16:creationId xmlns:a16="http://schemas.microsoft.com/office/drawing/2014/main" id="{E2AF465F-5F2A-433E-9230-292F4FC87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" y="8"/>
              <a:ext cx="2" cy="195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 b="1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944D36CA-B9E5-4D0F-91D3-C6F8B532594D}"/>
              </a:ext>
            </a:extLst>
          </p:cNvPr>
          <p:cNvGrpSpPr>
            <a:grpSpLocks/>
          </p:cNvGrpSpPr>
          <p:nvPr/>
        </p:nvGrpSpPr>
        <p:grpSpPr bwMode="auto">
          <a:xfrm>
            <a:off x="6335266" y="3189833"/>
            <a:ext cx="1965647" cy="1189882"/>
            <a:chOff x="-182" y="2"/>
            <a:chExt cx="1761" cy="1066"/>
          </a:xfrm>
        </p:grpSpPr>
        <p:sp>
          <p:nvSpPr>
            <p:cNvPr id="211974" name="Line 9">
              <a:extLst>
                <a:ext uri="{FF2B5EF4-FFF2-40B4-BE49-F238E27FC236}">
                  <a16:creationId xmlns:a16="http://schemas.microsoft.com/office/drawing/2014/main" id="{7236567C-490F-42BA-9EDC-921CDC4C96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-182" y="178"/>
              <a:ext cx="1253" cy="8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 b="1"/>
            </a:p>
          </p:txBody>
        </p:sp>
        <p:grpSp>
          <p:nvGrpSpPr>
            <p:cNvPr id="211975" name="Group 14">
              <a:extLst>
                <a:ext uri="{FF2B5EF4-FFF2-40B4-BE49-F238E27FC236}">
                  <a16:creationId xmlns:a16="http://schemas.microsoft.com/office/drawing/2014/main" id="{00ED698B-D8A3-49A4-B2FC-46A117E32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82" y="2"/>
              <a:ext cx="1761" cy="1066"/>
              <a:chOff x="-182" y="2"/>
              <a:chExt cx="1761" cy="1066"/>
            </a:xfrm>
          </p:grpSpPr>
          <p:sp>
            <p:nvSpPr>
              <p:cNvPr id="211976" name="Line 10">
                <a:extLst>
                  <a:ext uri="{FF2B5EF4-FFF2-40B4-BE49-F238E27FC236}">
                    <a16:creationId xmlns:a16="http://schemas.microsoft.com/office/drawing/2014/main" id="{55DEA49F-1EE9-4264-8200-478C7A5C5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2"/>
                <a:ext cx="2" cy="180"/>
              </a:xfrm>
              <a:prstGeom prst="line">
                <a:avLst/>
              </a:prstGeom>
              <a:noFill/>
              <a:ln w="38100">
                <a:solidFill>
                  <a:srgbClr val="E6E6E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TW" altLang="en-US" sz="1266" b="1"/>
              </a:p>
            </p:txBody>
          </p:sp>
          <p:sp>
            <p:nvSpPr>
              <p:cNvPr id="211977" name="Line 11">
                <a:extLst>
                  <a:ext uri="{FF2B5EF4-FFF2-40B4-BE49-F238E27FC236}">
                    <a16:creationId xmlns:a16="http://schemas.microsoft.com/office/drawing/2014/main" id="{CD6B61AD-2E03-4B90-B2DD-DF65A22C3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" y="178"/>
                <a:ext cx="4" cy="174"/>
              </a:xfrm>
              <a:prstGeom prst="line">
                <a:avLst/>
              </a:prstGeom>
              <a:noFill/>
              <a:ln w="38100">
                <a:solidFill>
                  <a:srgbClr val="E6E6E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TW" altLang="en-US" sz="1266" b="1"/>
              </a:p>
            </p:txBody>
          </p:sp>
          <p:sp>
            <p:nvSpPr>
              <p:cNvPr id="211978" name="Rectangle 12">
                <a:extLst>
                  <a:ext uri="{FF2B5EF4-FFF2-40B4-BE49-F238E27FC236}">
                    <a16:creationId xmlns:a16="http://schemas.microsoft.com/office/drawing/2014/main" id="{D994C71F-E911-4821-A78F-C0A557470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" y="660"/>
                <a:ext cx="163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2" charset="0"/>
                    <a:ea typeface="ヒラギノ角ゴ ProN W3" pitchFamily="-102" charset="-120"/>
                    <a:sym typeface="Gill Sans" pitchFamily="-102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2" charset="0"/>
                    <a:ea typeface="ヒラギノ角ゴ ProN W3" pitchFamily="-102" charset="-120"/>
                    <a:sym typeface="Gill Sans" pitchFamily="-102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2" charset="0"/>
                    <a:ea typeface="ヒラギノ角ゴ ProN W3" pitchFamily="-102" charset="-120"/>
                    <a:sym typeface="Gill Sans" pitchFamily="-102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2" charset="0"/>
                    <a:ea typeface="ヒラギノ角ゴ ProN W3" pitchFamily="-102" charset="-120"/>
                    <a:sym typeface="Gill Sans" pitchFamily="-102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2" charset="0"/>
                    <a:ea typeface="ヒラギノ角ゴ ProN W3" pitchFamily="-102" charset="-120"/>
                    <a:sym typeface="Gill Sans" pitchFamily="-102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2" charset="0"/>
                    <a:ea typeface="ヒラギノ角ゴ ProN W3" pitchFamily="-102" charset="-120"/>
                    <a:sym typeface="Gill Sans" pitchFamily="-102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2" charset="0"/>
                    <a:ea typeface="ヒラギノ角ゴ ProN W3" pitchFamily="-102" charset="-120"/>
                    <a:sym typeface="Gill Sans" pitchFamily="-102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2" charset="0"/>
                    <a:ea typeface="ヒラギノ角ゴ ProN W3" pitchFamily="-102" charset="-120"/>
                    <a:sym typeface="Gill Sans" pitchFamily="-102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2" charset="0"/>
                    <a:ea typeface="ヒラギノ角ゴ ProN W3" pitchFamily="-102" charset="-120"/>
                    <a:sym typeface="Gill Sans" pitchFamily="-102" charset="0"/>
                  </a:defRPr>
                </a:lvl9pPr>
              </a:lstStyle>
              <a:p>
                <a:pPr eaLnBrk="1" hangingPunct="1"/>
                <a:r>
                  <a:rPr lang="zh-TW" altLang="en-US" sz="2531" b="1" dirty="0">
                    <a:solidFill>
                      <a:srgbClr val="FFCC66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值</a:t>
                </a:r>
                <a:r>
                  <a:rPr lang="en-US" altLang="zh-TW" sz="2531" b="1" dirty="0">
                    <a:solidFill>
                      <a:srgbClr val="FFCC66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(VALUE)</a:t>
                </a:r>
              </a:p>
            </p:txBody>
          </p:sp>
          <p:sp>
            <p:nvSpPr>
              <p:cNvPr id="211979" name="Line 13">
                <a:extLst>
                  <a:ext uri="{FF2B5EF4-FFF2-40B4-BE49-F238E27FC236}">
                    <a16:creationId xmlns:a16="http://schemas.microsoft.com/office/drawing/2014/main" id="{2545DDF0-33EA-45D8-8B79-0562E059F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82" y="10"/>
                <a:ext cx="2" cy="180"/>
              </a:xfrm>
              <a:prstGeom prst="line">
                <a:avLst/>
              </a:prstGeom>
              <a:noFill/>
              <a:ln w="38100">
                <a:solidFill>
                  <a:srgbClr val="E6E6E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TW" altLang="en-US" sz="1266" b="1"/>
              </a:p>
            </p:txBody>
          </p:sp>
        </p:grpSp>
      </p:grpSp>
      <p:sp>
        <p:nvSpPr>
          <p:cNvPr id="17" name="標題 2">
            <a:extLst>
              <a:ext uri="{FF2B5EF4-FFF2-40B4-BE49-F238E27FC236}">
                <a16:creationId xmlns:a16="http://schemas.microsoft.com/office/drawing/2014/main" id="{E0DCB08A-EDB0-462E-85BA-489368C5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49424"/>
            <a:ext cx="10131425" cy="925844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CSS </a:t>
            </a:r>
            <a:r>
              <a:rPr lang="zh-TW" altLang="en-US" sz="4000" dirty="0"/>
              <a:t>樣式的宣告方式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DF0B88-B70F-4395-BF24-5F311FA6413F}"/>
              </a:ext>
            </a:extLst>
          </p:cNvPr>
          <p:cNvSpPr txBox="1"/>
          <p:nvPr/>
        </p:nvSpPr>
        <p:spPr>
          <a:xfrm>
            <a:off x="1117933" y="4908800"/>
            <a:ext cx="8346232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屬性：標示了你想要更改元素的面向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例如：字型、顏色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值：指定了你要在該屬性上的設定值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顏色屬性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8E1DD-E42F-44A6-A0A4-61956E90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CSS </a:t>
            </a:r>
            <a:r>
              <a:rPr lang="zh-TW" altLang="en-US" sz="4000" dirty="0"/>
              <a:t>樣式的宣告方式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DB058-C5FE-492C-A473-A7087FAE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33E70A-CE59-4485-AD5A-696C334C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591365"/>
            <a:ext cx="8311503" cy="367526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A877DC5-D6A6-4578-B2C3-32CF5AE8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1772714"/>
            <a:ext cx="4796538" cy="18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41713-ED2C-48D0-8641-E6655E1C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CSS </a:t>
            </a:r>
            <a:r>
              <a:rPr lang="zh-TW" altLang="en-US" sz="4000" dirty="0"/>
              <a:t>樣式的宣告方式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90733F-793D-4101-9682-5283595F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412776"/>
            <a:ext cx="6135452" cy="463018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DE9FC6-3238-4271-AFE1-C3E6AE11C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2275" y="2564904"/>
            <a:ext cx="5749305" cy="20848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72FEEF-1107-4EA1-89F5-5009E25B61F0}"/>
              </a:ext>
            </a:extLst>
          </p:cNvPr>
          <p:cNvSpPr/>
          <p:nvPr/>
        </p:nvSpPr>
        <p:spPr>
          <a:xfrm>
            <a:off x="765312" y="2492897"/>
            <a:ext cx="3386471" cy="200953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C808A0DE-66E0-4A47-A877-2087E53F5F9C}"/>
              </a:ext>
            </a:extLst>
          </p:cNvPr>
          <p:cNvSpPr/>
          <p:nvPr/>
        </p:nvSpPr>
        <p:spPr>
          <a:xfrm>
            <a:off x="3863752" y="2731159"/>
            <a:ext cx="2448272" cy="1152128"/>
          </a:xfrm>
          <a:prstGeom prst="borderCallout1">
            <a:avLst>
              <a:gd name="adj1" fmla="val 51532"/>
              <a:gd name="adj2" fmla="val -214"/>
              <a:gd name="adj3" fmla="val 112500"/>
              <a:gd name="adj4" fmla="val -38333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CSS </a:t>
            </a:r>
            <a:r>
              <a:rPr lang="zh-TW" altLang="en-US" dirty="0"/>
              <a:t>樣式設定</a:t>
            </a:r>
          </a:p>
        </p:txBody>
      </p:sp>
    </p:spTree>
    <p:extLst>
      <p:ext uri="{BB962C8B-B14F-4D97-AF65-F5344CB8AC3E}">
        <p14:creationId xmlns:p14="http://schemas.microsoft.com/office/powerpoint/2010/main" val="123701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PUST_201811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11" id="{9F7C26FF-A6E3-4038-96D8-AEB7A9DDB473}" vid="{03B7690D-3DC8-4EC9-9BB0-1B092C963925}"/>
    </a:ext>
  </a:extLst>
</a:theme>
</file>

<file path=ppt/theme/theme2.xml><?xml version="1.0" encoding="utf-8"?>
<a:theme xmlns:a="http://schemas.openxmlformats.org/drawingml/2006/main" name="1_NPUST2018">
  <a:themeElements>
    <a:clrScheme name="自訂 3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2018" id="{8C631C9E-9761-4F9B-B38D-BADB8D6CC0FA}" vid="{87D34A70-DE80-40E8-94D4-484C090D7611}"/>
    </a:ext>
  </a:extLst>
</a:theme>
</file>

<file path=ppt/theme/theme3.xml><?xml version="1.0" encoding="utf-8"?>
<a:theme xmlns:a="http://schemas.openxmlformats.org/drawingml/2006/main" name="NPUST_2018">
  <a:themeElements>
    <a:clrScheme name="自訂 5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65799B6B-FE42-4BC5-A816-FFBEFC74E52F}" vid="{6F9562A9-8340-4810-A4E5-2347D3B7C2F4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NPUST_201811</Template>
  <TotalTime>12938</TotalTime>
  <Words>2914</Words>
  <Application>Microsoft Office PowerPoint</Application>
  <PresentationFormat>寬螢幕</PresentationFormat>
  <Paragraphs>350</Paragraphs>
  <Slides>50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50</vt:i4>
      </vt:variant>
    </vt:vector>
  </HeadingPairs>
  <TitlesOfParts>
    <vt:vector size="65" baseType="lpstr">
      <vt:lpstr>Arial Unicode MS</vt:lpstr>
      <vt:lpstr>ヒラギノ角ゴ ProN W3</vt:lpstr>
      <vt:lpstr>微軟正黑體</vt:lpstr>
      <vt:lpstr>新細明體</vt:lpstr>
      <vt:lpstr>Arial</vt:lpstr>
      <vt:lpstr>Arial Black</vt:lpstr>
      <vt:lpstr>Calibri</vt:lpstr>
      <vt:lpstr>Calibri Light</vt:lpstr>
      <vt:lpstr>Courier</vt:lpstr>
      <vt:lpstr>Helvetica</vt:lpstr>
      <vt:lpstr>Lucida Grande</vt:lpstr>
      <vt:lpstr>Wingdings 3</vt:lpstr>
      <vt:lpstr>NPUST_201811</vt:lpstr>
      <vt:lpstr>1_NPUST2018</vt:lpstr>
      <vt:lpstr>NPUST_2018</vt:lpstr>
      <vt:lpstr>CSS 基本語法 </vt:lpstr>
      <vt:lpstr>CSS (Cascading Style Sheet)</vt:lpstr>
      <vt:lpstr>CSS (Cascading Style Sheet)</vt:lpstr>
      <vt:lpstr>CSS (Cascading Style Sheet)</vt:lpstr>
      <vt:lpstr>CSS 樣式的宣告方式</vt:lpstr>
      <vt:lpstr>CSS 樣式的宣告方式</vt:lpstr>
      <vt:lpstr>CSS 樣式的宣告方式</vt:lpstr>
      <vt:lpstr>CSS 樣式的宣告方式</vt:lpstr>
      <vt:lpstr>CSS 樣式的宣告方式</vt:lpstr>
      <vt:lpstr>編輯CSS注意事項</vt:lpstr>
      <vt:lpstr>編輯CSS注意事項</vt:lpstr>
      <vt:lpstr>定義CSS樣式表的方法</vt:lpstr>
      <vt:lpstr>選擇器</vt:lpstr>
      <vt:lpstr>在 &lt;head&gt; 元素裡面嵌入樣式表</vt:lpstr>
      <vt:lpstr>Style- Settings</vt:lpstr>
      <vt:lpstr>PowerPoint 簡報</vt:lpstr>
      <vt:lpstr>PowerPoint 簡報</vt:lpstr>
      <vt:lpstr>PowerPoint 簡報</vt:lpstr>
      <vt:lpstr>PowerPoint 簡報</vt:lpstr>
      <vt:lpstr>練習1 CSS標籤練習</vt:lpstr>
      <vt:lpstr>連結外部CSS檔</vt:lpstr>
      <vt:lpstr>連結外部CSS檔</vt:lpstr>
      <vt:lpstr>連結外部CSS檔</vt:lpstr>
      <vt:lpstr>連結外部CSS檔</vt:lpstr>
      <vt:lpstr>練習2 連結外部CSS檔案</vt:lpstr>
      <vt:lpstr>CSS 選擇器</vt:lpstr>
      <vt:lpstr>CSS 選擇器</vt:lpstr>
      <vt:lpstr>CSS 選擇器</vt:lpstr>
      <vt:lpstr>標籤選擇器(Tag Selector)</vt:lpstr>
      <vt:lpstr>標籤選擇器(Tag Selector)</vt:lpstr>
      <vt:lpstr>類別選擇器 (Class Selector)</vt:lpstr>
      <vt:lpstr>類別選擇器 (Class Selector)</vt:lpstr>
      <vt:lpstr>ID 選擇器 </vt:lpstr>
      <vt:lpstr>ID 選擇器 </vt:lpstr>
      <vt:lpstr>練習3 class / ID 選擇器</vt:lpstr>
      <vt:lpstr>練習3 class / ID 選擇器</vt:lpstr>
      <vt:lpstr>子元素選取器</vt:lpstr>
      <vt:lpstr>子元素選取器</vt:lpstr>
      <vt:lpstr>後代選取器</vt:lpstr>
      <vt:lpstr>後代選擇器</vt:lpstr>
      <vt:lpstr>相連手足(Adjacent sibling)/整體手足(General sibling)選取器</vt:lpstr>
      <vt:lpstr>相連手足(Adjacent sibling)/整體手足(General sibling)選取器</vt:lpstr>
      <vt:lpstr>練習4 選擇器綜合練習</vt:lpstr>
      <vt:lpstr>CSS 如何規範階層順序</vt:lpstr>
      <vt:lpstr>CSS 如何規範階層順序</vt:lpstr>
      <vt:lpstr>CSS繼承</vt:lpstr>
      <vt:lpstr>CSS繼承</vt:lpstr>
      <vt:lpstr> 補充：虛擬類別選擇器</vt:lpstr>
      <vt:lpstr>虛擬類別選擇器</vt:lpstr>
      <vt:lpstr>練習5 W3School練習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CSS基本語法</dc:title>
  <dc:creator>memi</dc:creator>
  <cp:keywords>AEL013500</cp:keywords>
  <cp:lastModifiedBy>jo</cp:lastModifiedBy>
  <cp:revision>1428</cp:revision>
  <dcterms:created xsi:type="dcterms:W3CDTF">2011-06-06T16:54:13Z</dcterms:created>
  <dcterms:modified xsi:type="dcterms:W3CDTF">2018-11-16T15:52:08Z</dcterms:modified>
</cp:coreProperties>
</file>