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54" d="100"/>
          <a:sy n="54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004B-1EA5-424A-B421-6A23A589D3CA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87263-9656-4D40-8048-3C97F02298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05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:sample_div.html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06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HW2_answer.html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42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HW3_answer.html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5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26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7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12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5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04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14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91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63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9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80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62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15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449461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0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284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84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737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76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D86AC4-DF1E-4285-8242-139CD8AAABB4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E961A1-B946-4C50-81CF-8BCB9F41EB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801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div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作業</a:t>
            </a:r>
            <a:r>
              <a:rPr lang="en-US" altLang="zh-TW" b="1" dirty="0" smtClean="0">
                <a:solidFill>
                  <a:srgbClr val="FFFF00"/>
                </a:solidFill>
              </a:rPr>
              <a:t>3</a:t>
            </a:r>
            <a:r>
              <a:rPr lang="zh-TW" altLang="en-US" b="1" dirty="0" smtClean="0">
                <a:solidFill>
                  <a:srgbClr val="FFFF00"/>
                </a:solidFill>
              </a:rPr>
              <a:t> 利用</a:t>
            </a:r>
            <a:r>
              <a:rPr lang="en-US" altLang="zh-TW" b="1" dirty="0" smtClean="0">
                <a:solidFill>
                  <a:srgbClr val="FFFF00"/>
                </a:solidFill>
              </a:rPr>
              <a:t>DIV</a:t>
            </a:r>
            <a:r>
              <a:rPr lang="zh-TW" altLang="en-US" b="1" dirty="0" smtClean="0">
                <a:solidFill>
                  <a:srgbClr val="FFFF00"/>
                </a:solidFill>
              </a:rPr>
              <a:t>標籤製作網頁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5550945" y="1747707"/>
            <a:ext cx="5725279" cy="4195481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請利用</a:t>
            </a:r>
            <a:r>
              <a:rPr lang="en-US" altLang="zh-TW" dirty="0" smtClean="0"/>
              <a:t>&lt;DIV&gt;</a:t>
            </a:r>
            <a:r>
              <a:rPr lang="zh-TW" altLang="en-US" dirty="0" smtClean="0"/>
              <a:t>標籤，完成本網頁</a:t>
            </a:r>
            <a:endParaRPr lang="en-US" altLang="zh-TW" dirty="0" smtClean="0"/>
          </a:p>
          <a:p>
            <a:pPr marL="400050" lvl="0"/>
            <a:r>
              <a:rPr lang="zh-TW" altLang="en-US" dirty="0" smtClean="0"/>
              <a:t>請利用</a:t>
            </a:r>
            <a:r>
              <a:rPr lang="en-US" altLang="zh-TW" dirty="0"/>
              <a:t>homework content.txt</a:t>
            </a:r>
            <a:r>
              <a:rPr lang="zh-TW" altLang="en-US" dirty="0" smtClean="0"/>
              <a:t>的</a:t>
            </a:r>
            <a:r>
              <a:rPr lang="zh-TW" altLang="en-US" dirty="0"/>
              <a:t>內容編輯網頁</a:t>
            </a:r>
            <a:r>
              <a:rPr lang="zh-TW" altLang="en-US" dirty="0" smtClean="0"/>
              <a:t>，畫面如圖所示</a:t>
            </a:r>
            <a:endParaRPr lang="en-US" altLang="zh-TW" dirty="0" smtClean="0"/>
          </a:p>
          <a:p>
            <a:pPr marL="400050"/>
            <a:r>
              <a:rPr lang="zh-TW" altLang="en-US" dirty="0"/>
              <a:t>請</a:t>
            </a:r>
            <a:r>
              <a:rPr lang="zh-TW" altLang="en-US" dirty="0" smtClean="0"/>
              <a:t>將</a:t>
            </a:r>
            <a:r>
              <a:rPr lang="en-US" altLang="zh-TW" dirty="0"/>
              <a:t>style_DIV.txt</a:t>
            </a:r>
            <a:r>
              <a:rPr lang="zh-TW" altLang="en-US" dirty="0" smtClean="0"/>
              <a:t>內容，加上適當標籤</a:t>
            </a:r>
            <a:r>
              <a:rPr lang="zh-TW" altLang="en-US" dirty="0"/>
              <a:t>，</a:t>
            </a:r>
            <a:r>
              <a:rPr lang="zh-TW" altLang="en-US" dirty="0" smtClean="0"/>
              <a:t>放入</a:t>
            </a:r>
            <a:r>
              <a:rPr lang="en-US" altLang="zh-TW" dirty="0"/>
              <a:t>HTML</a:t>
            </a:r>
            <a:r>
              <a:rPr lang="zh-TW" altLang="en-US" dirty="0"/>
              <a:t>適當的位置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00050" lvl="0"/>
            <a:r>
              <a:rPr lang="zh-TW" altLang="en-US" dirty="0" smtClean="0"/>
              <a:t>文件結構</a:t>
            </a:r>
            <a:r>
              <a:rPr lang="en-US" altLang="zh-TW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網頁的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網頁的側邊欄 </a:t>
            </a:r>
            <a:r>
              <a:rPr lang="en-US" altLang="zh-TW" dirty="0" smtClean="0"/>
              <a:t>- aside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網頁的內文區塊 </a:t>
            </a:r>
            <a:r>
              <a:rPr lang="en-US" altLang="zh-TW" dirty="0" smtClean="0"/>
              <a:t>- article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網頁區塊 </a:t>
            </a:r>
            <a:r>
              <a:rPr lang="en-US" altLang="zh-TW" dirty="0" smtClean="0"/>
              <a:t>– Section1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Section2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Section3</a:t>
            </a:r>
          </a:p>
          <a:p>
            <a:pPr marL="1200150" lvl="2" indent="-342900"/>
            <a:r>
              <a:rPr lang="zh-TW" altLang="en-US" dirty="0" smtClean="0"/>
              <a:t>文章中每個 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視為一個單一的</a:t>
            </a:r>
            <a:r>
              <a:rPr lang="en-US" altLang="zh-TW" dirty="0" smtClean="0"/>
              <a:t>section,</a:t>
            </a:r>
            <a:r>
              <a:rPr lang="zh-TW" altLang="en-US" dirty="0" smtClean="0"/>
              <a:t>請為每個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加上</a:t>
            </a:r>
            <a:r>
              <a:rPr lang="en-US" altLang="zh-TW" dirty="0" smtClean="0"/>
              <a:t>id</a:t>
            </a:r>
            <a:r>
              <a:rPr lang="zh-TW" altLang="en-US" dirty="0" smtClean="0"/>
              <a:t>編號，例如 </a:t>
            </a:r>
            <a:r>
              <a:rPr lang="en-US" altLang="zh-TW" dirty="0" smtClean="0"/>
              <a:t>id=“section1”</a:t>
            </a:r>
          </a:p>
          <a:p>
            <a:pPr marL="1200150" lvl="2" indent="-342900"/>
            <a:r>
              <a:rPr lang="zh-TW" altLang="en-US" dirty="0" smtClean="0"/>
              <a:t>水平線的部分，請用高度</a:t>
            </a:r>
            <a:r>
              <a:rPr lang="en-US" altLang="zh-TW" dirty="0" smtClean="0"/>
              <a:t>3px</a:t>
            </a:r>
            <a:r>
              <a:rPr lang="zh-TW" altLang="en-US" dirty="0" smtClean="0"/>
              <a:t>，寬度</a:t>
            </a:r>
            <a:r>
              <a:rPr lang="en-US" altLang="zh-TW" dirty="0" smtClean="0"/>
              <a:t>80%</a:t>
            </a:r>
            <a:r>
              <a:rPr lang="zh-TW" altLang="en-US" dirty="0" smtClean="0"/>
              <a:t>，顏色</a:t>
            </a:r>
            <a:r>
              <a:rPr lang="en-US" altLang="zh-TW" dirty="0" smtClean="0"/>
              <a:t>”red”</a:t>
            </a:r>
            <a:r>
              <a:rPr lang="zh-TW" altLang="en-US" dirty="0" smtClean="0"/>
              <a:t>進行設定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網頁的頁尾 </a:t>
            </a:r>
            <a:r>
              <a:rPr lang="en-US" altLang="zh-TW" dirty="0" smtClean="0"/>
              <a:t>- footer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2" y="1747707"/>
            <a:ext cx="5365583" cy="3674147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424642" y="1853248"/>
            <a:ext cx="257821" cy="2356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endParaRPr lang="zh-TW" altLang="en-US" sz="1400" b="1" dirty="0"/>
          </a:p>
        </p:txBody>
      </p:sp>
      <p:sp>
        <p:nvSpPr>
          <p:cNvPr id="7" name="橢圓 6"/>
          <p:cNvSpPr/>
          <p:nvPr/>
        </p:nvSpPr>
        <p:spPr>
          <a:xfrm>
            <a:off x="793235" y="2088868"/>
            <a:ext cx="257821" cy="2356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endParaRPr lang="zh-TW" altLang="en-US" sz="1400" b="1" dirty="0"/>
          </a:p>
        </p:txBody>
      </p:sp>
      <p:sp>
        <p:nvSpPr>
          <p:cNvPr id="8" name="橢圓 7"/>
          <p:cNvSpPr/>
          <p:nvPr/>
        </p:nvSpPr>
        <p:spPr>
          <a:xfrm>
            <a:off x="4796872" y="2196757"/>
            <a:ext cx="257821" cy="2356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3</a:t>
            </a:r>
            <a:endParaRPr lang="zh-TW" altLang="en-US" sz="1400" b="1" dirty="0"/>
          </a:p>
        </p:txBody>
      </p:sp>
      <p:sp>
        <p:nvSpPr>
          <p:cNvPr id="9" name="橢圓 8"/>
          <p:cNvSpPr/>
          <p:nvPr/>
        </p:nvSpPr>
        <p:spPr>
          <a:xfrm>
            <a:off x="5122404" y="2811736"/>
            <a:ext cx="257821" cy="2356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4</a:t>
            </a:r>
            <a:endParaRPr lang="zh-TW" altLang="en-US" sz="1400" b="1" dirty="0"/>
          </a:p>
        </p:txBody>
      </p:sp>
      <p:sp>
        <p:nvSpPr>
          <p:cNvPr id="10" name="橢圓 9"/>
          <p:cNvSpPr/>
          <p:nvPr/>
        </p:nvSpPr>
        <p:spPr>
          <a:xfrm>
            <a:off x="814230" y="3349160"/>
            <a:ext cx="257821" cy="2356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5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42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429467"/>
            <a:ext cx="4445648" cy="50319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1492" y="14145"/>
            <a:ext cx="10131425" cy="1456267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作業</a:t>
            </a:r>
            <a:r>
              <a:rPr lang="en-US" altLang="zh-TW" b="1" dirty="0" smtClean="0">
                <a:solidFill>
                  <a:srgbClr val="FFFF00"/>
                </a:solidFill>
              </a:rPr>
              <a:t>4</a:t>
            </a:r>
            <a:r>
              <a:rPr lang="zh-TW" altLang="en-US" b="1" dirty="0" smtClean="0">
                <a:solidFill>
                  <a:srgbClr val="FFFF00"/>
                </a:solidFill>
              </a:rPr>
              <a:t> 綜合練習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82616" y="742278"/>
            <a:ext cx="4995334" cy="3649134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請將練習三的內容，改用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的語意標籤，及基本文字標籤，完成本網頁</a:t>
            </a:r>
            <a:endParaRPr lang="en-US" altLang="zh-TW" dirty="0" smtClean="0"/>
          </a:p>
          <a:p>
            <a:pPr marL="400050" lvl="0"/>
            <a:r>
              <a:rPr lang="zh-TW" altLang="en-US" dirty="0" smtClean="0"/>
              <a:t>請利用</a:t>
            </a:r>
            <a:r>
              <a:rPr lang="en-US" altLang="zh-TW" dirty="0"/>
              <a:t>homework content.txt</a:t>
            </a:r>
            <a:r>
              <a:rPr lang="zh-TW" altLang="en-US" dirty="0" smtClean="0"/>
              <a:t>的</a:t>
            </a:r>
            <a:r>
              <a:rPr lang="zh-TW" altLang="en-US" dirty="0"/>
              <a:t>內容編輯網頁</a:t>
            </a:r>
            <a:r>
              <a:rPr lang="zh-TW" altLang="en-US" dirty="0" smtClean="0"/>
              <a:t>，畫面如圖所示</a:t>
            </a:r>
            <a:endParaRPr lang="en-US" altLang="zh-TW" dirty="0" smtClean="0"/>
          </a:p>
          <a:p>
            <a:pPr marL="400050"/>
            <a:r>
              <a:rPr lang="zh-TW" altLang="en-US" dirty="0"/>
              <a:t>請將</a:t>
            </a:r>
            <a:r>
              <a:rPr lang="en-US" altLang="zh-TW" dirty="0"/>
              <a:t>style.txt</a:t>
            </a:r>
            <a:r>
              <a:rPr lang="zh-TW" altLang="en-US" dirty="0"/>
              <a:t>內容，放入</a:t>
            </a:r>
            <a:r>
              <a:rPr lang="en-US" altLang="zh-TW" dirty="0"/>
              <a:t>HTML</a:t>
            </a:r>
            <a:r>
              <a:rPr lang="zh-TW" altLang="en-US" dirty="0"/>
              <a:t>適當的位置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00050" lvl="0"/>
            <a:r>
              <a:rPr lang="zh-TW" altLang="en-US" dirty="0" smtClean="0"/>
              <a:t>文件結構</a:t>
            </a:r>
            <a:r>
              <a:rPr lang="en-US" altLang="zh-TW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</a:t>
            </a:r>
            <a:r>
              <a:rPr lang="en-US" altLang="zh-TW" sz="1800" dirty="0" smtClean="0"/>
              <a:t>header</a:t>
            </a:r>
            <a:r>
              <a:rPr lang="zh-TW" altLang="en-US" sz="1800" dirty="0" smtClean="0"/>
              <a:t>標題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網頁的側邊欄</a:t>
            </a:r>
            <a:r>
              <a:rPr lang="en-US" altLang="zh-TW" sz="1800" dirty="0" smtClean="0"/>
              <a:t>aside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</a:t>
            </a:r>
            <a:r>
              <a:rPr lang="en-US" altLang="zh-TW" sz="1800" dirty="0" err="1" smtClean="0"/>
              <a:t>nav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請以段落的方式來表示</a:t>
            </a:r>
            <a:r>
              <a:rPr lang="en-US" altLang="zh-TW" sz="18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</a:t>
            </a:r>
            <a:r>
              <a:rPr lang="en-US" altLang="zh-TW" sz="1800" dirty="0" smtClean="0"/>
              <a:t>article</a:t>
            </a:r>
            <a:r>
              <a:rPr lang="zh-TW" altLang="en-US" sz="1800" dirty="0" smtClean="0"/>
              <a:t>文章內容</a:t>
            </a:r>
            <a:endParaRPr lang="en-US" altLang="zh-TW" sz="1800" dirty="0" smtClean="0"/>
          </a:p>
          <a:p>
            <a:pPr marL="1200150" lvl="2" indent="-342900"/>
            <a:r>
              <a:rPr lang="zh-TW" altLang="en-US" sz="1800" dirty="0" smtClean="0"/>
              <a:t>文章中每個 </a:t>
            </a:r>
            <a:r>
              <a:rPr lang="en-US" altLang="zh-TW" sz="1800" dirty="0" smtClean="0"/>
              <a:t>group</a:t>
            </a:r>
            <a:r>
              <a:rPr lang="zh-TW" altLang="en-US" sz="1800" dirty="0" smtClean="0"/>
              <a:t>視為一個單一的</a:t>
            </a:r>
            <a:r>
              <a:rPr lang="en-US" altLang="zh-TW" sz="1800" dirty="0" smtClean="0"/>
              <a:t>section,</a:t>
            </a:r>
            <a:r>
              <a:rPr lang="zh-TW" altLang="en-US" sz="1800" dirty="0" smtClean="0"/>
              <a:t>請為每個</a:t>
            </a:r>
            <a:r>
              <a:rPr lang="en-US" altLang="zh-TW" sz="1800" dirty="0" smtClean="0"/>
              <a:t>section</a:t>
            </a:r>
            <a:r>
              <a:rPr lang="zh-TW" altLang="en-US" sz="1800" dirty="0" smtClean="0"/>
              <a:t>加上</a:t>
            </a:r>
            <a:r>
              <a:rPr lang="en-US" altLang="zh-TW" sz="1800" dirty="0" smtClean="0"/>
              <a:t>id</a:t>
            </a:r>
            <a:r>
              <a:rPr lang="zh-TW" altLang="en-US" sz="1800" dirty="0" smtClean="0"/>
              <a:t>編號，例如 </a:t>
            </a:r>
            <a:r>
              <a:rPr lang="en-US" altLang="zh-TW" sz="1800" dirty="0" smtClean="0"/>
              <a:t>id=“section1”</a:t>
            </a:r>
            <a:endParaRPr lang="en-US" altLang="zh-TW" sz="1800" dirty="0"/>
          </a:p>
          <a:p>
            <a:pPr marL="1200150" lvl="2" indent="-342900"/>
            <a:r>
              <a:rPr lang="zh-TW" altLang="en-US" sz="1800" dirty="0" smtClean="0"/>
              <a:t>水平線的部分，請用高度</a:t>
            </a:r>
            <a:r>
              <a:rPr lang="en-US" altLang="zh-TW" sz="1800" dirty="0" smtClean="0"/>
              <a:t>3px</a:t>
            </a:r>
            <a:r>
              <a:rPr lang="zh-TW" altLang="en-US" sz="1800" dirty="0" smtClean="0"/>
              <a:t>，寬度</a:t>
            </a:r>
            <a:r>
              <a:rPr lang="en-US" altLang="zh-TW" sz="1800" dirty="0" smtClean="0"/>
              <a:t>80%</a:t>
            </a:r>
            <a:r>
              <a:rPr lang="zh-TW" altLang="en-US" sz="1800" dirty="0" smtClean="0"/>
              <a:t>，顏色</a:t>
            </a:r>
            <a:r>
              <a:rPr lang="en-US" altLang="zh-TW" sz="1800" dirty="0" smtClean="0"/>
              <a:t>”red”</a:t>
            </a:r>
            <a:r>
              <a:rPr lang="zh-TW" altLang="en-US" sz="1800" dirty="0" smtClean="0"/>
              <a:t>進行設定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網頁的頁尾</a:t>
            </a:r>
            <a:r>
              <a:rPr lang="en-US" altLang="zh-TW" sz="1800" dirty="0" smtClean="0"/>
              <a:t>footer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691514" y="1853248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7" name="橢圓 6"/>
          <p:cNvSpPr/>
          <p:nvPr/>
        </p:nvSpPr>
        <p:spPr>
          <a:xfrm>
            <a:off x="1172725" y="2077721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8" name="橢圓 7"/>
          <p:cNvSpPr/>
          <p:nvPr/>
        </p:nvSpPr>
        <p:spPr>
          <a:xfrm>
            <a:off x="1287025" y="2874066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3</a:t>
            </a:r>
            <a:endParaRPr lang="zh-TW" altLang="en-US" sz="1200" dirty="0"/>
          </a:p>
        </p:txBody>
      </p:sp>
      <p:sp>
        <p:nvSpPr>
          <p:cNvPr id="9" name="橢圓 8"/>
          <p:cNvSpPr/>
          <p:nvPr/>
        </p:nvSpPr>
        <p:spPr>
          <a:xfrm>
            <a:off x="4465126" y="2252056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4</a:t>
            </a:r>
            <a:endParaRPr lang="zh-TW" altLang="en-US" sz="1200" dirty="0"/>
          </a:p>
        </p:txBody>
      </p:sp>
      <p:sp>
        <p:nvSpPr>
          <p:cNvPr id="10" name="橢圓 9"/>
          <p:cNvSpPr/>
          <p:nvPr/>
        </p:nvSpPr>
        <p:spPr>
          <a:xfrm>
            <a:off x="3286125" y="5825762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96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99" y="110409"/>
            <a:ext cx="10131425" cy="1456267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作業</a:t>
            </a:r>
            <a:r>
              <a:rPr lang="en-US" altLang="zh-TW" b="1" dirty="0" smtClean="0">
                <a:solidFill>
                  <a:srgbClr val="FFFF00"/>
                </a:solidFill>
              </a:rPr>
              <a:t>5 W3School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76352" y="1842293"/>
            <a:ext cx="4995334" cy="3649134"/>
          </a:xfrm>
        </p:spPr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sz="1600" dirty="0" smtClean="0"/>
          </a:p>
          <a:p>
            <a:pPr lvl="1"/>
            <a:r>
              <a:rPr lang="en-US" altLang="zh-TW" dirty="0"/>
              <a:t>HTML Basic Examples</a:t>
            </a:r>
          </a:p>
          <a:p>
            <a:pPr lvl="1"/>
            <a:r>
              <a:rPr lang="en-US" altLang="zh-TW" dirty="0" smtClean="0"/>
              <a:t>HTML</a:t>
            </a:r>
            <a:r>
              <a:rPr lang="en-US" altLang="zh-TW" dirty="0"/>
              <a:t> </a:t>
            </a:r>
            <a:r>
              <a:rPr lang="en-US" altLang="zh-TW" dirty="0" smtClean="0"/>
              <a:t>Elements</a:t>
            </a:r>
          </a:p>
          <a:p>
            <a:pPr lvl="1"/>
            <a:r>
              <a:rPr lang="en-US" altLang="zh-TW" dirty="0"/>
              <a:t>HTML Attributes</a:t>
            </a:r>
          </a:p>
          <a:p>
            <a:pPr lvl="1"/>
            <a:r>
              <a:rPr lang="en-US" altLang="zh-TW" dirty="0"/>
              <a:t>HTML Headings</a:t>
            </a:r>
          </a:p>
          <a:p>
            <a:pPr lvl="1"/>
            <a:r>
              <a:rPr lang="en-US" altLang="zh-TW" dirty="0"/>
              <a:t>HTML Paragraphs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sz="1600" dirty="0" smtClean="0"/>
          </a:p>
          <a:p>
            <a:pPr lvl="1"/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1" y="1857375"/>
            <a:ext cx="6404002" cy="37123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1801" y="2914650"/>
            <a:ext cx="1031262" cy="7358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1899" y="110409"/>
            <a:ext cx="10131425" cy="1456267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作業</a:t>
            </a:r>
            <a:r>
              <a:rPr lang="en-US" altLang="zh-TW" dirty="0">
                <a:solidFill>
                  <a:srgbClr val="FFFF00"/>
                </a:solidFill>
              </a:rPr>
              <a:t>6 </a:t>
            </a:r>
            <a:r>
              <a:rPr lang="en-US" altLang="zh-TW" dirty="0" err="1" smtClean="0">
                <a:solidFill>
                  <a:srgbClr val="FFFF00"/>
                </a:solidFill>
              </a:rPr>
              <a:t>Codecademy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6093" y="1654034"/>
            <a:ext cx="4995334" cy="3649134"/>
          </a:xfrm>
        </p:spPr>
        <p:txBody>
          <a:bodyPr>
            <a:noAutofit/>
          </a:bodyPr>
          <a:lstStyle/>
          <a:p>
            <a:r>
              <a:rPr lang="zh-TW" altLang="en-US" sz="2400" dirty="0" smtClean="0"/>
              <a:t>請完成</a:t>
            </a:r>
            <a:r>
              <a:rPr lang="en-US" altLang="zh-TW" sz="2400" dirty="0" err="1" smtClean="0"/>
              <a:t>Codecademy</a:t>
            </a:r>
            <a:r>
              <a:rPr lang="zh-TW" altLang="en-US" sz="2400" dirty="0" smtClean="0"/>
              <a:t>的指定章節</a:t>
            </a:r>
            <a:endParaRPr lang="en-US" altLang="zh-TW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What is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HTML Anatomy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The Body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HTML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Headings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err="1" smtClean="0"/>
              <a:t>Divs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pPr lvl="1"/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en-US" altLang="zh-TW" sz="2400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3903" b="52222"/>
          <a:stretch/>
        </p:blipFill>
        <p:spPr>
          <a:xfrm>
            <a:off x="1060357" y="1569119"/>
            <a:ext cx="4963925" cy="42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HTML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Box Model-&lt;div&gt;</a:t>
            </a:r>
            <a:r>
              <a:rPr lang="zh-TW" altLang="en-US" dirty="0" smtClean="0">
                <a:solidFill>
                  <a:srgbClr val="FFFF00"/>
                </a:solidFill>
              </a:rPr>
              <a:t>標籤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2035" y="1342913"/>
            <a:ext cx="4162558" cy="419548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在結構化標籤出</a:t>
            </a:r>
            <a:r>
              <a:rPr lang="zh-TW" altLang="en-US" dirty="0"/>
              <a:t>現</a:t>
            </a:r>
            <a:r>
              <a:rPr lang="zh-TW" altLang="en-US" dirty="0" smtClean="0"/>
              <a:t>之前，網頁的內容，多半是以</a:t>
            </a:r>
            <a:r>
              <a:rPr lang="en-US" altLang="zh-TW" dirty="0" smtClean="0"/>
              <a:t>&lt;div&gt;</a:t>
            </a:r>
            <a:r>
              <a:rPr lang="zh-TW" altLang="en-US" dirty="0" smtClean="0"/>
              <a:t>標籤做為不同區塊間的區隔</a:t>
            </a:r>
            <a:endParaRPr lang="en-US" altLang="zh-TW" dirty="0" smtClean="0"/>
          </a:p>
          <a:p>
            <a:r>
              <a:rPr lang="zh-TW" altLang="en-US" dirty="0" smtClean="0"/>
              <a:t>搭配個標籤區塊的設定，而產生不同的畫面呈現方式</a:t>
            </a:r>
            <a:endParaRPr lang="en-US" altLang="zh-TW" dirty="0" smtClean="0"/>
          </a:p>
          <a:p>
            <a:r>
              <a:rPr lang="zh-TW" altLang="en-US" dirty="0" smtClean="0"/>
              <a:t>但是在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出現後，產生了一種新的標籤叫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”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結構化標籤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zh-TW" altLang="en-US" dirty="0" smtClean="0"/>
              <a:t>雖然如此，</a:t>
            </a:r>
            <a:r>
              <a:rPr lang="en-US" altLang="zh-TW" dirty="0" smtClean="0"/>
              <a:t>&lt;div&gt;</a:t>
            </a:r>
            <a:r>
              <a:rPr lang="zh-TW" altLang="en-US" dirty="0" smtClean="0"/>
              <a:t>標籤依舊在網頁設計當中，佔了一個相當重要的地位，有多重要，等日後再跟大家分享，大家請記住，就是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一定要會、一定要會、</a:t>
            </a:r>
            <a:r>
              <a:rPr lang="zh-TW" altLang="en-US" sz="2400" b="1" dirty="0">
                <a:solidFill>
                  <a:srgbClr val="FF0000"/>
                </a:solidFill>
              </a:rPr>
              <a:t>一定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要會</a:t>
            </a:r>
            <a:r>
              <a:rPr lang="zh-TW" altLang="en-US" dirty="0" smtClean="0"/>
              <a:t>就對了</a:t>
            </a:r>
            <a:r>
              <a:rPr lang="en-US" altLang="zh-TW" dirty="0" smtClean="0"/>
              <a:t>(</a:t>
            </a:r>
            <a:r>
              <a:rPr lang="zh-TW" altLang="en-US" dirty="0" smtClean="0"/>
              <a:t>很重要所以說三次</a:t>
            </a:r>
            <a:r>
              <a:rPr lang="en-US" altLang="zh-TW" dirty="0" smtClean="0"/>
              <a:t>)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935433" y="6428589"/>
            <a:ext cx="5256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http://www.w3schools.com/tags/tag_div</a:t>
            </a:r>
            <a:r>
              <a:rPr lang="zh-TW" altLang="en-US" dirty="0" smtClean="0">
                <a:hlinkClick r:id="rId3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908" y="1342913"/>
            <a:ext cx="3341390" cy="48459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13" y="1342913"/>
            <a:ext cx="3168597" cy="492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  </a:t>
            </a:r>
            <a:r>
              <a:rPr lang="zh-TW" altLang="en-US" dirty="0" smtClean="0"/>
              <a:t>群組標籤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8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0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7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文字相關的屬性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1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作業</a:t>
            </a:r>
            <a:r>
              <a:rPr lang="en-US" altLang="zh-TW" dirty="0">
                <a:solidFill>
                  <a:srgbClr val="FFFF00"/>
                </a:solidFill>
              </a:rPr>
              <a:t>1</a:t>
            </a:r>
            <a:r>
              <a:rPr lang="zh-TW" altLang="en-US" b="1" dirty="0" smtClean="0">
                <a:solidFill>
                  <a:srgbClr val="FFFF00"/>
                </a:solidFill>
              </a:rPr>
              <a:t> 撰寫網頁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2311" y="1372203"/>
            <a:ext cx="4604273" cy="517093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網頁文字顏色</a:t>
            </a:r>
            <a:r>
              <a:rPr lang="en-US" altLang="zh-TW" dirty="0" smtClean="0"/>
              <a:t>:blue</a:t>
            </a:r>
            <a:br>
              <a:rPr lang="en-US" altLang="zh-TW" dirty="0" smtClean="0"/>
            </a:br>
            <a:r>
              <a:rPr lang="zh-TW" altLang="en-US" dirty="0" smtClean="0"/>
              <a:t>網頁背景顏色</a:t>
            </a:r>
            <a:r>
              <a:rPr lang="en-US" altLang="zh-TW" dirty="0"/>
              <a:t>:#</a:t>
            </a:r>
            <a:r>
              <a:rPr lang="en-US" altLang="zh-TW" dirty="0" smtClean="0"/>
              <a:t>FFB6C1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大</a:t>
            </a:r>
            <a:r>
              <a:rPr lang="zh-TW" altLang="en-US" sz="2100" dirty="0"/>
              <a:t>標題</a:t>
            </a:r>
            <a:r>
              <a:rPr lang="zh-TW" altLang="en-US" dirty="0" smtClean="0"/>
              <a:t>請用</a:t>
            </a:r>
            <a:r>
              <a:rPr lang="en-US" altLang="zh-TW" dirty="0" smtClean="0"/>
              <a:t>&lt;h1&gt;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次標題請用</a:t>
            </a:r>
            <a:r>
              <a:rPr lang="en-US" altLang="zh-TW" dirty="0" smtClean="0"/>
              <a:t>&lt;h2&gt;</a:t>
            </a:r>
            <a:r>
              <a:rPr lang="zh-TW" altLang="en-US" dirty="0" smtClean="0"/>
              <a:t>標籤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每個段落請用</a:t>
            </a:r>
            <a:r>
              <a:rPr lang="en-US" altLang="zh-TW" dirty="0" smtClean="0"/>
              <a:t>&lt;p&gt;</a:t>
            </a:r>
            <a:r>
              <a:rPr lang="zh-TW" altLang="en-US" dirty="0" smtClean="0"/>
              <a:t>標籤隔開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每個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的內容，請用換行的方式呈現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每個</a:t>
            </a:r>
            <a:r>
              <a:rPr lang="en-US" altLang="zh-TW" dirty="0"/>
              <a:t>group</a:t>
            </a:r>
            <a:r>
              <a:rPr lang="zh-TW" altLang="en-US" dirty="0"/>
              <a:t>用水平線隔開，水平線設定如下</a:t>
            </a:r>
            <a:endParaRPr lang="en-US" altLang="zh-TW" dirty="0"/>
          </a:p>
          <a:p>
            <a:pPr lvl="1"/>
            <a:r>
              <a:rPr lang="zh-TW" altLang="en-US" dirty="0"/>
              <a:t>寬度</a:t>
            </a:r>
            <a:r>
              <a:rPr lang="en-US" altLang="zh-TW" dirty="0"/>
              <a:t>:80%</a:t>
            </a:r>
          </a:p>
          <a:p>
            <a:pPr lvl="1"/>
            <a:r>
              <a:rPr lang="zh-TW" altLang="en-US" dirty="0"/>
              <a:t>高度</a:t>
            </a:r>
            <a:r>
              <a:rPr lang="en-US" altLang="zh-TW" dirty="0"/>
              <a:t>:3px</a:t>
            </a:r>
          </a:p>
          <a:p>
            <a:pPr lvl="1"/>
            <a:r>
              <a:rPr lang="zh-TW" altLang="en-US" dirty="0"/>
              <a:t>對齊方式</a:t>
            </a:r>
            <a:r>
              <a:rPr lang="en-US" altLang="zh-TW" dirty="0"/>
              <a:t>:</a:t>
            </a:r>
            <a:r>
              <a:rPr lang="zh-TW" altLang="en-US" dirty="0"/>
              <a:t>置中對齊</a:t>
            </a:r>
            <a:endParaRPr lang="en-US" altLang="zh-TW" dirty="0"/>
          </a:p>
          <a:p>
            <a:pPr lvl="1"/>
            <a:r>
              <a:rPr lang="zh-TW" altLang="en-US" dirty="0"/>
              <a:t>顏色請參考畫面設定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請在最下面加上以下資訊</a:t>
            </a:r>
            <a:endParaRPr lang="en-US" altLang="zh-TW" dirty="0" smtClean="0"/>
          </a:p>
          <a:p>
            <a:pPr marL="857250" lvl="1" indent="-457200"/>
            <a:r>
              <a:rPr lang="zh-TW" altLang="en-US" dirty="0"/>
              <a:t>使用</a:t>
            </a:r>
            <a:r>
              <a:rPr lang="en-US" altLang="zh-TW" dirty="0"/>
              <a:t>&lt;time&gt;</a:t>
            </a:r>
            <a:r>
              <a:rPr lang="zh-TW" altLang="en-US" dirty="0"/>
              <a:t>標籤加上今天的日期</a:t>
            </a:r>
            <a:endParaRPr lang="en-US" altLang="zh-TW" dirty="0"/>
          </a:p>
          <a:p>
            <a:pPr marL="857250" lvl="1" indent="-457200"/>
            <a:r>
              <a:rPr lang="zh-TW" altLang="en-US" dirty="0"/>
              <a:t>使用</a:t>
            </a:r>
            <a:r>
              <a:rPr lang="en-US" altLang="zh-TW" dirty="0"/>
              <a:t>&lt;address&gt;</a:t>
            </a:r>
            <a:r>
              <a:rPr lang="zh-TW" altLang="en-US" dirty="0"/>
              <a:t>標籤，加上你的</a:t>
            </a:r>
            <a:r>
              <a:rPr lang="en-US" altLang="zh-TW" dirty="0"/>
              <a:t>mail</a:t>
            </a:r>
            <a:r>
              <a:rPr lang="zh-TW" altLang="en-US" dirty="0"/>
              <a:t>連結，詳細語法，請參考</a:t>
            </a:r>
            <a:r>
              <a:rPr lang="en-US" altLang="zh-TW" dirty="0"/>
              <a:t>&lt;address&gt;</a:t>
            </a:r>
            <a:r>
              <a:rPr lang="zh-TW" altLang="en-US" dirty="0"/>
              <a:t>元素</a:t>
            </a:r>
            <a:r>
              <a:rPr lang="zh-TW" altLang="en-US" dirty="0" smtClean="0"/>
              <a:t>說明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6018906" y="1054250"/>
            <a:ext cx="5110589" cy="5558208"/>
            <a:chOff x="6018906" y="1054250"/>
            <a:chExt cx="5110589" cy="5558208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8906" y="1054250"/>
              <a:ext cx="5110589" cy="5558208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9760897" y="2071023"/>
              <a:ext cx="257821" cy="2356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1</a:t>
              </a:r>
              <a:endParaRPr lang="zh-TW" altLang="en-US" sz="1400" b="1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7467821" y="1787081"/>
              <a:ext cx="257821" cy="2356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2</a:t>
              </a:r>
              <a:endParaRPr lang="zh-TW" altLang="en-US" sz="1400" b="1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495069" y="2152059"/>
              <a:ext cx="257821" cy="2356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3</a:t>
              </a:r>
              <a:endParaRPr lang="zh-TW" altLang="en-US" sz="1400" b="1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7656990" y="3722049"/>
              <a:ext cx="257821" cy="2356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4</a:t>
              </a:r>
              <a:endParaRPr lang="zh-TW" altLang="en-US" sz="1400" b="1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8574201" y="4065805"/>
              <a:ext cx="257821" cy="2356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5</a:t>
              </a:r>
              <a:endParaRPr lang="zh-TW" altLang="en-US" sz="1400" b="1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0577064" y="4630835"/>
              <a:ext cx="257821" cy="2356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6</a:t>
              </a:r>
              <a:endParaRPr lang="zh-TW" altLang="en-US" sz="1400" b="1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825220" y="6019980"/>
              <a:ext cx="257821" cy="23562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/>
                <a:t>7</a:t>
              </a:r>
              <a:endParaRPr lang="zh-TW" altLang="en-US" sz="1400" b="1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6124707" y="512726"/>
            <a:ext cx="3938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原始文字檔 </a:t>
            </a:r>
            <a:r>
              <a:rPr lang="en-US" altLang="zh-TW" dirty="0" smtClean="0"/>
              <a:t>:</a:t>
            </a:r>
            <a:r>
              <a:rPr lang="zh-TW" altLang="en-US" dirty="0" smtClean="0"/>
              <a:t>homework </a:t>
            </a:r>
            <a:r>
              <a:rPr lang="zh-TW" altLang="en-US" dirty="0"/>
              <a:t>content.txt</a:t>
            </a:r>
          </a:p>
        </p:txBody>
      </p:sp>
    </p:spTree>
    <p:extLst>
      <p:ext uri="{BB962C8B-B14F-4D97-AF65-F5344CB8AC3E}">
        <p14:creationId xmlns:p14="http://schemas.microsoft.com/office/powerpoint/2010/main" val="26406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429467"/>
            <a:ext cx="4445648" cy="50319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1492" y="14145"/>
            <a:ext cx="10131425" cy="1456267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作業</a:t>
            </a:r>
            <a:r>
              <a:rPr lang="en-US" altLang="zh-TW" dirty="0">
                <a:solidFill>
                  <a:srgbClr val="FFFF00"/>
                </a:solidFill>
              </a:rPr>
              <a:t>2</a:t>
            </a:r>
            <a:r>
              <a:rPr lang="zh-TW" altLang="en-US" b="1" dirty="0" smtClean="0">
                <a:solidFill>
                  <a:srgbClr val="FFFF00"/>
                </a:solidFill>
              </a:rPr>
              <a:t> 綜合練習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82616" y="742278"/>
            <a:ext cx="4995334" cy="3649134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請將練習三的內容，改用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的語意標籤，及基本文字標籤，完成本網頁</a:t>
            </a:r>
            <a:endParaRPr lang="en-US" altLang="zh-TW" dirty="0" smtClean="0"/>
          </a:p>
          <a:p>
            <a:pPr marL="400050" lvl="0"/>
            <a:r>
              <a:rPr lang="zh-TW" altLang="en-US" dirty="0" smtClean="0"/>
              <a:t>請利用</a:t>
            </a:r>
            <a:r>
              <a:rPr lang="en-US" altLang="zh-TW" dirty="0"/>
              <a:t>homework content.txt</a:t>
            </a:r>
            <a:r>
              <a:rPr lang="zh-TW" altLang="en-US" dirty="0" smtClean="0"/>
              <a:t>的</a:t>
            </a:r>
            <a:r>
              <a:rPr lang="zh-TW" altLang="en-US" dirty="0"/>
              <a:t>內容編輯網頁</a:t>
            </a:r>
            <a:r>
              <a:rPr lang="zh-TW" altLang="en-US" dirty="0" smtClean="0"/>
              <a:t>，畫面如圖所示</a:t>
            </a:r>
            <a:endParaRPr lang="en-US" altLang="zh-TW" dirty="0" smtClean="0"/>
          </a:p>
          <a:p>
            <a:pPr marL="400050"/>
            <a:r>
              <a:rPr lang="zh-TW" altLang="en-US" dirty="0"/>
              <a:t>請將</a:t>
            </a:r>
            <a:r>
              <a:rPr lang="en-US" altLang="zh-TW" dirty="0"/>
              <a:t>style.txt</a:t>
            </a:r>
            <a:r>
              <a:rPr lang="zh-TW" altLang="en-US" dirty="0"/>
              <a:t>內容，放入</a:t>
            </a:r>
            <a:r>
              <a:rPr lang="en-US" altLang="zh-TW" dirty="0"/>
              <a:t>HTML</a:t>
            </a:r>
            <a:r>
              <a:rPr lang="zh-TW" altLang="en-US" dirty="0"/>
              <a:t>適當的位置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00050" lvl="0"/>
            <a:r>
              <a:rPr lang="zh-TW" altLang="en-US" dirty="0" smtClean="0"/>
              <a:t>文件結構</a:t>
            </a:r>
            <a:r>
              <a:rPr lang="en-US" altLang="zh-TW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</a:t>
            </a:r>
            <a:r>
              <a:rPr lang="en-US" altLang="zh-TW" sz="1800" dirty="0" smtClean="0"/>
              <a:t>header</a:t>
            </a:r>
            <a:r>
              <a:rPr lang="zh-TW" altLang="en-US" sz="1800" dirty="0" smtClean="0"/>
              <a:t>標題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網頁的側邊欄</a:t>
            </a:r>
            <a:r>
              <a:rPr lang="en-US" altLang="zh-TW" sz="1800" dirty="0" smtClean="0"/>
              <a:t>aside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</a:t>
            </a:r>
            <a:r>
              <a:rPr lang="en-US" altLang="zh-TW" sz="1800" dirty="0" err="1" smtClean="0"/>
              <a:t>nav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請以段落的方式來表示</a:t>
            </a:r>
            <a:r>
              <a:rPr lang="en-US" altLang="zh-TW" sz="18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</a:t>
            </a:r>
            <a:r>
              <a:rPr lang="en-US" altLang="zh-TW" sz="1800" dirty="0" smtClean="0"/>
              <a:t>article</a:t>
            </a:r>
            <a:r>
              <a:rPr lang="zh-TW" altLang="en-US" sz="1800" dirty="0" smtClean="0"/>
              <a:t>文章內容</a:t>
            </a:r>
            <a:endParaRPr lang="en-US" altLang="zh-TW" sz="1800" dirty="0" smtClean="0"/>
          </a:p>
          <a:p>
            <a:pPr marL="1200150" lvl="2" indent="-342900"/>
            <a:r>
              <a:rPr lang="zh-TW" altLang="en-US" sz="1800" dirty="0" smtClean="0"/>
              <a:t>文章中每個 </a:t>
            </a:r>
            <a:r>
              <a:rPr lang="en-US" altLang="zh-TW" sz="1800" dirty="0" smtClean="0"/>
              <a:t>group</a:t>
            </a:r>
            <a:r>
              <a:rPr lang="zh-TW" altLang="en-US" sz="1800" dirty="0" smtClean="0"/>
              <a:t>視為一個單一的</a:t>
            </a:r>
            <a:r>
              <a:rPr lang="en-US" altLang="zh-TW" sz="1800" dirty="0" smtClean="0"/>
              <a:t>section,</a:t>
            </a:r>
            <a:r>
              <a:rPr lang="zh-TW" altLang="en-US" sz="1800" dirty="0" smtClean="0"/>
              <a:t>請為每個</a:t>
            </a:r>
            <a:r>
              <a:rPr lang="en-US" altLang="zh-TW" sz="1800" dirty="0" smtClean="0"/>
              <a:t>section</a:t>
            </a:r>
            <a:r>
              <a:rPr lang="zh-TW" altLang="en-US" sz="1800" dirty="0" smtClean="0"/>
              <a:t>加上</a:t>
            </a:r>
            <a:r>
              <a:rPr lang="en-US" altLang="zh-TW" sz="1800" dirty="0" smtClean="0"/>
              <a:t>id</a:t>
            </a:r>
            <a:r>
              <a:rPr lang="zh-TW" altLang="en-US" sz="1800" dirty="0" smtClean="0"/>
              <a:t>編號，例如 </a:t>
            </a:r>
            <a:r>
              <a:rPr lang="en-US" altLang="zh-TW" sz="1800" dirty="0" smtClean="0"/>
              <a:t>id=“section1”</a:t>
            </a:r>
            <a:endParaRPr lang="en-US" altLang="zh-TW" sz="1800" dirty="0"/>
          </a:p>
          <a:p>
            <a:pPr marL="1200150" lvl="2" indent="-342900"/>
            <a:r>
              <a:rPr lang="zh-TW" altLang="en-US" sz="1800" dirty="0" smtClean="0"/>
              <a:t>水平線的部分，請用高度</a:t>
            </a:r>
            <a:r>
              <a:rPr lang="en-US" altLang="zh-TW" sz="1800" dirty="0" smtClean="0"/>
              <a:t>3px</a:t>
            </a:r>
            <a:r>
              <a:rPr lang="zh-TW" altLang="en-US" sz="1800" dirty="0" smtClean="0"/>
              <a:t>，寬度</a:t>
            </a:r>
            <a:r>
              <a:rPr lang="en-US" altLang="zh-TW" sz="1800" dirty="0" smtClean="0"/>
              <a:t>80%</a:t>
            </a:r>
            <a:r>
              <a:rPr lang="zh-TW" altLang="en-US" sz="1800" dirty="0" smtClean="0"/>
              <a:t>，顏色</a:t>
            </a:r>
            <a:r>
              <a:rPr lang="en-US" altLang="zh-TW" sz="1800" dirty="0" smtClean="0"/>
              <a:t>”red”</a:t>
            </a:r>
            <a:r>
              <a:rPr lang="zh-TW" altLang="en-US" sz="1800" dirty="0" smtClean="0"/>
              <a:t>進行設定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800" dirty="0" smtClean="0"/>
              <a:t>網頁的頁尾</a:t>
            </a:r>
            <a:r>
              <a:rPr lang="en-US" altLang="zh-TW" sz="1800" dirty="0" smtClean="0"/>
              <a:t>footer</a:t>
            </a: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691514" y="1853248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7" name="橢圓 6"/>
          <p:cNvSpPr/>
          <p:nvPr/>
        </p:nvSpPr>
        <p:spPr>
          <a:xfrm>
            <a:off x="1172725" y="2077721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2</a:t>
            </a:r>
            <a:endParaRPr lang="zh-TW" altLang="en-US" sz="1200" dirty="0"/>
          </a:p>
        </p:txBody>
      </p:sp>
      <p:sp>
        <p:nvSpPr>
          <p:cNvPr id="8" name="橢圓 7"/>
          <p:cNvSpPr/>
          <p:nvPr/>
        </p:nvSpPr>
        <p:spPr>
          <a:xfrm>
            <a:off x="1287025" y="2874066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3</a:t>
            </a:r>
            <a:endParaRPr lang="zh-TW" altLang="en-US" sz="1200" dirty="0"/>
          </a:p>
        </p:txBody>
      </p:sp>
      <p:sp>
        <p:nvSpPr>
          <p:cNvPr id="9" name="橢圓 8"/>
          <p:cNvSpPr/>
          <p:nvPr/>
        </p:nvSpPr>
        <p:spPr>
          <a:xfrm>
            <a:off x="4465126" y="2252056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4</a:t>
            </a:r>
            <a:endParaRPr lang="zh-TW" altLang="en-US" sz="1200" dirty="0"/>
          </a:p>
        </p:txBody>
      </p:sp>
      <p:sp>
        <p:nvSpPr>
          <p:cNvPr id="10" name="橢圓 9"/>
          <p:cNvSpPr/>
          <p:nvPr/>
        </p:nvSpPr>
        <p:spPr>
          <a:xfrm>
            <a:off x="3286125" y="5825762"/>
            <a:ext cx="228600" cy="2232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652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PUST_2018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UST_2018" id="{EEFAD127-10E4-4536-B097-659062178902}" vid="{F97BCE12-6DC2-4717-AA55-4D6E3DB9074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NPUST_2018</Template>
  <TotalTime>0</TotalTime>
  <Words>639</Words>
  <Application>Microsoft Office PowerPoint</Application>
  <PresentationFormat>寬螢幕</PresentationFormat>
  <Paragraphs>118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NPUST_2018</vt:lpstr>
      <vt:lpstr>PowerPoint 簡報</vt:lpstr>
      <vt:lpstr>HTML Box Model-&lt;div&gt;標籤</vt:lpstr>
      <vt:lpstr>DIV  群組標籤</vt:lpstr>
      <vt:lpstr>PowerPoint 簡報</vt:lpstr>
      <vt:lpstr>PowerPoint 簡報</vt:lpstr>
      <vt:lpstr>PowerPoint 簡報</vt:lpstr>
      <vt:lpstr>文字相關的屬性</vt:lpstr>
      <vt:lpstr>作業1 撰寫網頁</vt:lpstr>
      <vt:lpstr>作業2 綜合練習</vt:lpstr>
      <vt:lpstr>作業3 利用DIV標籤製作網頁</vt:lpstr>
      <vt:lpstr>作業4 綜合練習</vt:lpstr>
      <vt:lpstr>作業5 W3School練習</vt:lpstr>
      <vt:lpstr>作業6 Codecademy練習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 Lin(林湘筠)</dc:creator>
  <cp:lastModifiedBy>Jo Lin(林湘筠)</cp:lastModifiedBy>
  <cp:revision>1</cp:revision>
  <dcterms:created xsi:type="dcterms:W3CDTF">2018-09-11T07:40:08Z</dcterms:created>
  <dcterms:modified xsi:type="dcterms:W3CDTF">2018-09-11T07:40:51Z</dcterms:modified>
</cp:coreProperties>
</file>