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63" r:id="rId2"/>
    <p:sldMasterId id="2147483775" r:id="rId3"/>
  </p:sldMasterIdLst>
  <p:notesMasterIdLst>
    <p:notesMasterId r:id="rId31"/>
  </p:notesMasterIdLst>
  <p:handoutMasterIdLst>
    <p:handoutMasterId r:id="rId32"/>
  </p:handoutMasterIdLst>
  <p:sldIdLst>
    <p:sldId id="257" r:id="rId4"/>
    <p:sldId id="258" r:id="rId5"/>
    <p:sldId id="259" r:id="rId6"/>
    <p:sldId id="360" r:id="rId7"/>
    <p:sldId id="361" r:id="rId8"/>
    <p:sldId id="362" r:id="rId9"/>
    <p:sldId id="374" r:id="rId10"/>
    <p:sldId id="375" r:id="rId11"/>
    <p:sldId id="363" r:id="rId12"/>
    <p:sldId id="364" r:id="rId13"/>
    <p:sldId id="365" r:id="rId14"/>
    <p:sldId id="366" r:id="rId15"/>
    <p:sldId id="367" r:id="rId16"/>
    <p:sldId id="382" r:id="rId17"/>
    <p:sldId id="383" r:id="rId18"/>
    <p:sldId id="384" r:id="rId19"/>
    <p:sldId id="376" r:id="rId20"/>
    <p:sldId id="378" r:id="rId21"/>
    <p:sldId id="379" r:id="rId22"/>
    <p:sldId id="368" r:id="rId23"/>
    <p:sldId id="369" r:id="rId24"/>
    <p:sldId id="372" r:id="rId25"/>
    <p:sldId id="370" r:id="rId26"/>
    <p:sldId id="371" r:id="rId27"/>
    <p:sldId id="381" r:id="rId28"/>
    <p:sldId id="380" r:id="rId29"/>
    <p:sldId id="373" r:id="rId3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95196" autoAdjust="0"/>
  </p:normalViewPr>
  <p:slideViewPr>
    <p:cSldViewPr snapToGrid="0">
      <p:cViewPr varScale="1">
        <p:scale>
          <a:sx n="81" d="100"/>
          <a:sy n="81" d="100"/>
        </p:scale>
        <p:origin x="754" y="62"/>
      </p:cViewPr>
      <p:guideLst/>
    </p:cSldViewPr>
  </p:slideViewPr>
  <p:outlineViewPr>
    <p:cViewPr>
      <p:scale>
        <a:sx n="33" d="100"/>
        <a:sy n="33" d="100"/>
      </p:scale>
      <p:origin x="0" y="-17606"/>
    </p:cViewPr>
  </p:outlineViewPr>
  <p:notesTextViewPr>
    <p:cViewPr>
      <p:scale>
        <a:sx n="1" d="1"/>
        <a:sy n="1" d="1"/>
      </p:scale>
      <p:origin x="0" y="0"/>
    </p:cViewPr>
  </p:notesTextViewPr>
  <p:notesViewPr>
    <p:cSldViewPr snapToGrid="0">
      <p:cViewPr varScale="1">
        <p:scale>
          <a:sx n="120" d="100"/>
          <a:sy n="120" d="100"/>
        </p:scale>
        <p:origin x="422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Foglio1!$B$1</c:f>
              <c:strCache>
                <c:ptCount val="1"/>
                <c:pt idx="0">
                  <c:v>Regole "Sconosciuti"</c:v>
                </c:pt>
              </c:strCache>
            </c:strRef>
          </c:tx>
          <c:spPr>
            <a:solidFill>
              <a:schemeClr val="tx2">
                <a:lumMod val="40000"/>
                <a:lumOff val="60000"/>
              </a:schemeClr>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Foglio1!$B$2:$B$6</c:f>
              <c:numCache>
                <c:formatCode>General</c:formatCode>
                <c:ptCount val="5"/>
                <c:pt idx="0">
                  <c:v>42</c:v>
                </c:pt>
                <c:pt idx="1">
                  <c:v>102</c:v>
                </c:pt>
                <c:pt idx="2">
                  <c:v>19</c:v>
                </c:pt>
                <c:pt idx="3">
                  <c:v>21</c:v>
                </c:pt>
                <c:pt idx="4">
                  <c:v>90</c:v>
                </c:pt>
              </c:numCache>
            </c:numRef>
          </c:val>
          <c:extLst>
            <c:ext xmlns:c16="http://schemas.microsoft.com/office/drawing/2014/chart" uri="{C3380CC4-5D6E-409C-BE32-E72D297353CC}">
              <c16:uniqueId val="{00000000-70E3-409F-AA93-A469BDD2B947}"/>
            </c:ext>
          </c:extLst>
        </c:ser>
        <c:ser>
          <c:idx val="1"/>
          <c:order val="1"/>
          <c:tx>
            <c:strRef>
              <c:f>Foglio1!$C$1</c:f>
              <c:strCache>
                <c:ptCount val="1"/>
                <c:pt idx="0">
                  <c:v>Regole "Noti"</c:v>
                </c:pt>
              </c:strCache>
            </c:strRef>
          </c:tx>
          <c:spPr>
            <a:solidFill>
              <a:srgbClr val="00B0F0"/>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Foglio1!$C$2:$C$6</c:f>
              <c:numCache>
                <c:formatCode>General</c:formatCode>
                <c:ptCount val="5"/>
                <c:pt idx="0">
                  <c:v>102</c:v>
                </c:pt>
                <c:pt idx="1">
                  <c:v>59</c:v>
                </c:pt>
                <c:pt idx="2">
                  <c:v>23</c:v>
                </c:pt>
                <c:pt idx="3">
                  <c:v>14</c:v>
                </c:pt>
                <c:pt idx="4">
                  <c:v>76</c:v>
                </c:pt>
              </c:numCache>
            </c:numRef>
          </c:val>
          <c:extLst>
            <c:ext xmlns:c16="http://schemas.microsoft.com/office/drawing/2014/chart" uri="{C3380CC4-5D6E-409C-BE32-E72D297353CC}">
              <c16:uniqueId val="{00000001-70E3-409F-AA93-A469BDD2B947}"/>
            </c:ext>
          </c:extLst>
        </c:ser>
        <c:ser>
          <c:idx val="2"/>
          <c:order val="2"/>
          <c:tx>
            <c:strRef>
              <c:f>Foglio1!$D$1</c:f>
              <c:strCache>
                <c:ptCount val="1"/>
                <c:pt idx="0">
                  <c:v>Albero</c:v>
                </c:pt>
              </c:strCache>
            </c:strRef>
          </c:tx>
          <c:spPr>
            <a:solidFill>
              <a:schemeClr val="accent1">
                <a:lumMod val="60000"/>
                <a:lumOff val="40000"/>
              </a:schemeClr>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Foglio1!$D$2:$D$6</c:f>
              <c:numCache>
                <c:formatCode>General</c:formatCode>
                <c:ptCount val="5"/>
                <c:pt idx="0">
                  <c:v>84</c:v>
                </c:pt>
                <c:pt idx="1">
                  <c:v>60</c:v>
                </c:pt>
                <c:pt idx="2">
                  <c:v>41</c:v>
                </c:pt>
                <c:pt idx="3">
                  <c:v>16</c:v>
                </c:pt>
                <c:pt idx="4">
                  <c:v>73</c:v>
                </c:pt>
              </c:numCache>
            </c:numRef>
          </c:val>
          <c:extLst>
            <c:ext xmlns:c16="http://schemas.microsoft.com/office/drawing/2014/chart" uri="{C3380CC4-5D6E-409C-BE32-E72D297353CC}">
              <c16:uniqueId val="{00000002-70E3-409F-AA93-A469BDD2B947}"/>
            </c:ext>
          </c:extLst>
        </c:ser>
        <c:ser>
          <c:idx val="3"/>
          <c:order val="3"/>
          <c:tx>
            <c:strRef>
              <c:f>Foglio1!$E$1</c:f>
              <c:strCache>
                <c:ptCount val="1"/>
                <c:pt idx="0">
                  <c:v>Bayes semplice</c:v>
                </c:pt>
              </c:strCache>
            </c:strRef>
          </c:tx>
          <c:spPr>
            <a:solidFill>
              <a:schemeClr val="accent1">
                <a:lumMod val="50000"/>
              </a:schemeClr>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Foglio1!$E$2:$E$6</c:f>
              <c:numCache>
                <c:formatCode>General</c:formatCode>
                <c:ptCount val="5"/>
                <c:pt idx="0">
                  <c:v>0</c:v>
                </c:pt>
                <c:pt idx="1">
                  <c:v>83</c:v>
                </c:pt>
                <c:pt idx="2">
                  <c:v>67</c:v>
                </c:pt>
                <c:pt idx="3">
                  <c:v>13</c:v>
                </c:pt>
                <c:pt idx="4">
                  <c:v>111</c:v>
                </c:pt>
              </c:numCache>
            </c:numRef>
          </c:val>
          <c:extLst>
            <c:ext xmlns:c16="http://schemas.microsoft.com/office/drawing/2014/chart" uri="{C3380CC4-5D6E-409C-BE32-E72D297353CC}">
              <c16:uniqueId val="{00000003-70E3-409F-AA93-A469BDD2B947}"/>
            </c:ext>
          </c:extLst>
        </c:ser>
        <c:ser>
          <c:idx val="4"/>
          <c:order val="4"/>
          <c:tx>
            <c:strRef>
              <c:f>Foglio1!$F$1</c:f>
              <c:strCache>
                <c:ptCount val="1"/>
                <c:pt idx="0">
                  <c:v>knn</c:v>
                </c:pt>
              </c:strCache>
            </c:strRef>
          </c:tx>
          <c:spPr>
            <a:solidFill>
              <a:schemeClr val="accent2">
                <a:lumMod val="20000"/>
                <a:lumOff val="80000"/>
              </a:schemeClr>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Foglio1!$F$2:$F$6</c:f>
              <c:numCache>
                <c:formatCode>General</c:formatCode>
                <c:ptCount val="5"/>
                <c:pt idx="0">
                  <c:v>0</c:v>
                </c:pt>
                <c:pt idx="1">
                  <c:v>137</c:v>
                </c:pt>
                <c:pt idx="2">
                  <c:v>13</c:v>
                </c:pt>
                <c:pt idx="3">
                  <c:v>4</c:v>
                </c:pt>
                <c:pt idx="4">
                  <c:v>120</c:v>
                </c:pt>
              </c:numCache>
            </c:numRef>
          </c:val>
          <c:extLst>
            <c:ext xmlns:c16="http://schemas.microsoft.com/office/drawing/2014/chart" uri="{C3380CC4-5D6E-409C-BE32-E72D297353CC}">
              <c16:uniqueId val="{00000001-E384-4AAC-8CEA-976372184AA3}"/>
            </c:ext>
          </c:extLst>
        </c:ser>
        <c:ser>
          <c:idx val="5"/>
          <c:order val="5"/>
          <c:tx>
            <c:strRef>
              <c:f>Foglio1!$G$1</c:f>
              <c:strCache>
                <c:ptCount val="1"/>
                <c:pt idx="0">
                  <c:v>knn pesato</c:v>
                </c:pt>
              </c:strCache>
            </c:strRef>
          </c:tx>
          <c:spPr>
            <a:solidFill>
              <a:schemeClr val="accent6"/>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Foglio1!$G$2:$G$6</c:f>
              <c:numCache>
                <c:formatCode>General</c:formatCode>
                <c:ptCount val="5"/>
                <c:pt idx="0">
                  <c:v>0</c:v>
                </c:pt>
                <c:pt idx="1">
                  <c:v>142</c:v>
                </c:pt>
                <c:pt idx="2">
                  <c:v>8</c:v>
                </c:pt>
                <c:pt idx="3">
                  <c:v>4</c:v>
                </c:pt>
                <c:pt idx="4">
                  <c:v>120</c:v>
                </c:pt>
              </c:numCache>
            </c:numRef>
          </c:val>
          <c:extLst>
            <c:ext xmlns:c16="http://schemas.microsoft.com/office/drawing/2014/chart" uri="{C3380CC4-5D6E-409C-BE32-E72D297353CC}">
              <c16:uniqueId val="{00000001-8E5A-4B9C-A3AD-F990677F2486}"/>
            </c:ext>
          </c:extLst>
        </c:ser>
        <c:dLbls>
          <c:showLegendKey val="0"/>
          <c:showVal val="0"/>
          <c:showCatName val="0"/>
          <c:showSerName val="0"/>
          <c:showPercent val="0"/>
          <c:showBubbleSize val="0"/>
        </c:dLbls>
        <c:gapWidth val="150"/>
        <c:shape val="box"/>
        <c:axId val="87731152"/>
        <c:axId val="87732400"/>
        <c:axId val="0"/>
      </c:bar3DChart>
      <c:catAx>
        <c:axId val="877311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crossAx val="87732400"/>
        <c:crosses val="autoZero"/>
        <c:auto val="1"/>
        <c:lblAlgn val="ctr"/>
        <c:lblOffset val="100"/>
        <c:noMultiLvlLbl val="0"/>
      </c:catAx>
      <c:valAx>
        <c:axId val="87732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crossAx val="8773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Foglio1!$B$1</c:f>
              <c:strCache>
                <c:ptCount val="1"/>
                <c:pt idx="0">
                  <c:v>Regole "Sconosciuti"</c:v>
                </c:pt>
              </c:strCache>
            </c:strRef>
          </c:tx>
          <c:spPr>
            <a:solidFill>
              <a:schemeClr val="tx2">
                <a:lumMod val="40000"/>
                <a:lumOff val="60000"/>
              </a:schemeClr>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Foglio1!$B$2:$B$9</c:f>
              <c:numCache>
                <c:formatCode>General</c:formatCode>
                <c:ptCount val="8"/>
                <c:pt idx="0">
                  <c:v>0.8276</c:v>
                </c:pt>
                <c:pt idx="1">
                  <c:v>0.1724</c:v>
                </c:pt>
                <c:pt idx="2">
                  <c:v>0.81079999999999997</c:v>
                </c:pt>
                <c:pt idx="3">
                  <c:v>0.84299999999999997</c:v>
                </c:pt>
                <c:pt idx="4">
                  <c:v>0.82569999999999999</c:v>
                </c:pt>
                <c:pt idx="5">
                  <c:v>0.18920000000000001</c:v>
                </c:pt>
                <c:pt idx="6">
                  <c:v>0.17430000000000001</c:v>
                </c:pt>
                <c:pt idx="7">
                  <c:v>0.17069999999999999</c:v>
                </c:pt>
              </c:numCache>
            </c:numRef>
          </c:val>
          <c:extLst>
            <c:ext xmlns:c16="http://schemas.microsoft.com/office/drawing/2014/chart" uri="{C3380CC4-5D6E-409C-BE32-E72D297353CC}">
              <c16:uniqueId val="{00000000-2FF6-4F73-8DD4-BBD8829B64A6}"/>
            </c:ext>
          </c:extLst>
        </c:ser>
        <c:ser>
          <c:idx val="1"/>
          <c:order val="1"/>
          <c:tx>
            <c:strRef>
              <c:f>Foglio1!$C$1</c:f>
              <c:strCache>
                <c:ptCount val="1"/>
                <c:pt idx="0">
                  <c:v>Regole "Noti"</c:v>
                </c:pt>
              </c:strCache>
            </c:strRef>
          </c:tx>
          <c:spPr>
            <a:solidFill>
              <a:srgbClr val="00B0F0"/>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Foglio1!$C$2:$C$9</c:f>
              <c:numCache>
                <c:formatCode>General</c:formatCode>
                <c:ptCount val="8"/>
                <c:pt idx="0">
                  <c:v>0.78490000000000004</c:v>
                </c:pt>
                <c:pt idx="1">
                  <c:v>0.21510000000000001</c:v>
                </c:pt>
                <c:pt idx="2">
                  <c:v>0.84440000000000004</c:v>
                </c:pt>
                <c:pt idx="3">
                  <c:v>0.71950000000000003</c:v>
                </c:pt>
                <c:pt idx="4">
                  <c:v>0.76770000000000005</c:v>
                </c:pt>
                <c:pt idx="5">
                  <c:v>0.15559999999999999</c:v>
                </c:pt>
                <c:pt idx="6">
                  <c:v>0.23230000000000001</c:v>
                </c:pt>
                <c:pt idx="7">
                  <c:v>0.1918</c:v>
                </c:pt>
              </c:numCache>
            </c:numRef>
          </c:val>
          <c:extLst>
            <c:ext xmlns:c16="http://schemas.microsoft.com/office/drawing/2014/chart" uri="{C3380CC4-5D6E-409C-BE32-E72D297353CC}">
              <c16:uniqueId val="{00000001-2FF6-4F73-8DD4-BBD8829B64A6}"/>
            </c:ext>
          </c:extLst>
        </c:ser>
        <c:ser>
          <c:idx val="2"/>
          <c:order val="2"/>
          <c:tx>
            <c:strRef>
              <c:f>Foglio1!$D$1</c:f>
              <c:strCache>
                <c:ptCount val="1"/>
                <c:pt idx="0">
                  <c:v>Albero</c:v>
                </c:pt>
              </c:strCache>
            </c:strRef>
          </c:tx>
          <c:spPr>
            <a:solidFill>
              <a:schemeClr val="accent1">
                <a:lumMod val="60000"/>
                <a:lumOff val="40000"/>
              </a:schemeClr>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Foglio1!$D$2:$D$9</c:f>
              <c:numCache>
                <c:formatCode>General</c:formatCode>
                <c:ptCount val="8"/>
                <c:pt idx="0">
                  <c:v>0.7</c:v>
                </c:pt>
                <c:pt idx="1">
                  <c:v>0.3</c:v>
                </c:pt>
                <c:pt idx="2">
                  <c:v>0.82020000000000004</c:v>
                </c:pt>
                <c:pt idx="3">
                  <c:v>0.59409999999999996</c:v>
                </c:pt>
                <c:pt idx="4">
                  <c:v>0.64039999999999997</c:v>
                </c:pt>
                <c:pt idx="5">
                  <c:v>0.17979999999999999</c:v>
                </c:pt>
                <c:pt idx="6">
                  <c:v>0.35970000000000002</c:v>
                </c:pt>
                <c:pt idx="7">
                  <c:v>0.21049999999999999</c:v>
                </c:pt>
              </c:numCache>
            </c:numRef>
          </c:val>
          <c:extLst>
            <c:ext xmlns:c16="http://schemas.microsoft.com/office/drawing/2014/chart" uri="{C3380CC4-5D6E-409C-BE32-E72D297353CC}">
              <c16:uniqueId val="{00000002-2FF6-4F73-8DD4-BBD8829B64A6}"/>
            </c:ext>
          </c:extLst>
        </c:ser>
        <c:ser>
          <c:idx val="3"/>
          <c:order val="3"/>
          <c:tx>
            <c:strRef>
              <c:f>Foglio1!$E$1</c:f>
              <c:strCache>
                <c:ptCount val="1"/>
                <c:pt idx="0">
                  <c:v>Bayes semplice</c:v>
                </c:pt>
              </c:strCache>
            </c:strRef>
          </c:tx>
          <c:spPr>
            <a:solidFill>
              <a:schemeClr val="accent1">
                <a:lumMod val="50000"/>
              </a:schemeClr>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Foglio1!$E$2:$E$9</c:f>
              <c:numCache>
                <c:formatCode>General</c:formatCode>
                <c:ptCount val="8"/>
                <c:pt idx="0">
                  <c:v>0.70799999999999996</c:v>
                </c:pt>
                <c:pt idx="1">
                  <c:v>0.29199999999999998</c:v>
                </c:pt>
                <c:pt idx="2">
                  <c:v>0.8952</c:v>
                </c:pt>
                <c:pt idx="3">
                  <c:v>0.5333</c:v>
                </c:pt>
                <c:pt idx="4">
                  <c:v>0.62360000000000004</c:v>
                </c:pt>
                <c:pt idx="5">
                  <c:v>0.1048</c:v>
                </c:pt>
                <c:pt idx="6">
                  <c:v>0.37640000000000001</c:v>
                </c:pt>
                <c:pt idx="7">
                  <c:v>0.13539999999999999</c:v>
                </c:pt>
              </c:numCache>
            </c:numRef>
          </c:val>
          <c:extLst>
            <c:ext xmlns:c16="http://schemas.microsoft.com/office/drawing/2014/chart" uri="{C3380CC4-5D6E-409C-BE32-E72D297353CC}">
              <c16:uniqueId val="{00000003-2FF6-4F73-8DD4-BBD8829B64A6}"/>
            </c:ext>
          </c:extLst>
        </c:ser>
        <c:ser>
          <c:idx val="4"/>
          <c:order val="4"/>
          <c:tx>
            <c:strRef>
              <c:f>Foglio1!$F$1</c:f>
              <c:strCache>
                <c:ptCount val="1"/>
                <c:pt idx="0">
                  <c:v>knn</c:v>
                </c:pt>
              </c:strCache>
            </c:strRef>
          </c:tx>
          <c:spPr>
            <a:solidFill>
              <a:schemeClr val="accent2">
                <a:lumMod val="20000"/>
                <a:lumOff val="80000"/>
              </a:schemeClr>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Foglio1!$F$2:$F$9</c:f>
              <c:numCache>
                <c:formatCode>General</c:formatCode>
                <c:ptCount val="8"/>
                <c:pt idx="0">
                  <c:v>0.93799999999999994</c:v>
                </c:pt>
                <c:pt idx="1">
                  <c:v>6.2E-2</c:v>
                </c:pt>
                <c:pt idx="2">
                  <c:v>0.9677</c:v>
                </c:pt>
                <c:pt idx="3">
                  <c:v>0.9133</c:v>
                </c:pt>
                <c:pt idx="4">
                  <c:v>0.90229999999999999</c:v>
                </c:pt>
                <c:pt idx="5">
                  <c:v>3.2199999999999999E-2</c:v>
                </c:pt>
                <c:pt idx="6">
                  <c:v>9.7699999999999995E-2</c:v>
                </c:pt>
                <c:pt idx="7">
                  <c:v>2.8400000000000002E-2</c:v>
                </c:pt>
              </c:numCache>
            </c:numRef>
          </c:val>
          <c:extLst>
            <c:ext xmlns:c16="http://schemas.microsoft.com/office/drawing/2014/chart" uri="{C3380CC4-5D6E-409C-BE32-E72D297353CC}">
              <c16:uniqueId val="{00000004-2FF6-4F73-8DD4-BBD8829B64A6}"/>
            </c:ext>
          </c:extLst>
        </c:ser>
        <c:ser>
          <c:idx val="5"/>
          <c:order val="5"/>
          <c:tx>
            <c:strRef>
              <c:f>Foglio1!$G$1</c:f>
              <c:strCache>
                <c:ptCount val="1"/>
                <c:pt idx="0">
                  <c:v>knn pesato</c:v>
                </c:pt>
              </c:strCache>
            </c:strRef>
          </c:tx>
          <c:spPr>
            <a:solidFill>
              <a:schemeClr val="accent6"/>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Foglio1!$G$2:$G$9</c:f>
              <c:numCache>
                <c:formatCode>General</c:formatCode>
                <c:ptCount val="8"/>
                <c:pt idx="0">
                  <c:v>0.95620000000000005</c:v>
                </c:pt>
                <c:pt idx="1">
                  <c:v>4.3799999999999999E-2</c:v>
                </c:pt>
                <c:pt idx="2">
                  <c:v>0.9677</c:v>
                </c:pt>
                <c:pt idx="3">
                  <c:v>0.94669999999999999</c:v>
                </c:pt>
                <c:pt idx="4">
                  <c:v>0.9375</c:v>
                </c:pt>
                <c:pt idx="5">
                  <c:v>3.2300000000000002E-2</c:v>
                </c:pt>
                <c:pt idx="6">
                  <c:v>6.25E-2</c:v>
                </c:pt>
                <c:pt idx="7">
                  <c:v>2.7400000000000001E-2</c:v>
                </c:pt>
              </c:numCache>
            </c:numRef>
          </c:val>
          <c:extLst>
            <c:ext xmlns:c16="http://schemas.microsoft.com/office/drawing/2014/chart" uri="{C3380CC4-5D6E-409C-BE32-E72D297353CC}">
              <c16:uniqueId val="{00000005-2FF6-4F73-8DD4-BBD8829B64A6}"/>
            </c:ext>
          </c:extLst>
        </c:ser>
        <c:dLbls>
          <c:showLegendKey val="0"/>
          <c:showVal val="0"/>
          <c:showCatName val="0"/>
          <c:showSerName val="0"/>
          <c:showPercent val="0"/>
          <c:showBubbleSize val="0"/>
        </c:dLbls>
        <c:gapWidth val="150"/>
        <c:shape val="box"/>
        <c:axId val="87731152"/>
        <c:axId val="87732400"/>
        <c:axId val="0"/>
      </c:bar3DChart>
      <c:catAx>
        <c:axId val="877311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crossAx val="87732400"/>
        <c:crosses val="autoZero"/>
        <c:auto val="1"/>
        <c:lblAlgn val="ctr"/>
        <c:lblOffset val="100"/>
        <c:noMultiLvlLbl val="0"/>
      </c:catAx>
      <c:valAx>
        <c:axId val="87732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crossAx val="8773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8E5E74E-5210-4139-96BD-9802A5CA0448}" type="datetime1">
              <a:rPr lang="it-IT" smtClean="0"/>
              <a:t>07/03/2022</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B163E79-305C-45A8-B56E-C26BE71BEBE5}" type="datetime1">
              <a:rPr lang="it-IT" smtClean="0"/>
              <a:t>07/03/2022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a:t>Fare clic per modificare lo stile del sottotitolo dello schema</a:t>
            </a:r>
            <a:endParaRPr lang="en-US" dirty="0"/>
          </a:p>
        </p:txBody>
      </p:sp>
      <p:sp>
        <p:nvSpPr>
          <p:cNvPr id="8" name="Segnaposto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B02C2454-6921-41E3-9840-C6E97EABB4F3}" type="datetime1">
              <a:rPr lang="it-IT" smtClean="0"/>
              <a:t>07/03/2022</a:t>
            </a:fld>
            <a:endParaRPr lang="en-US" dirty="0"/>
          </a:p>
        </p:txBody>
      </p:sp>
      <p:sp>
        <p:nvSpPr>
          <p:cNvPr id="9" name="Segnaposto piè di pagina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r>
              <a:rPr lang="it-IT"/>
              <a:t>Margherita Galeazzi - Problemi cardiaci - A.A. 2021/2022</a:t>
            </a:r>
            <a:endParaRPr lang="en-US" dirty="0"/>
          </a:p>
        </p:txBody>
      </p:sp>
      <p:sp>
        <p:nvSpPr>
          <p:cNvPr id="10" name="Segnaposto numero diapositiva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9"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E77AC6E-24DE-40B5-BAD6-2123D74BAB24}" type="datetime1">
              <a:rPr lang="it-IT" smtClean="0"/>
              <a:t>07/03/2022</a:t>
            </a:fld>
            <a:endParaRPr lang="en-US" dirty="0"/>
          </a:p>
        </p:txBody>
      </p:sp>
      <p:sp>
        <p:nvSpPr>
          <p:cNvPr id="5" name="Segnaposto piè di pagina 4"/>
          <p:cNvSpPr>
            <a:spLocks noGrp="1"/>
          </p:cNvSpPr>
          <p:nvPr>
            <p:ph type="ftr" sz="quarter" idx="11"/>
          </p:nvPr>
        </p:nvSpPr>
        <p:spPr/>
        <p:txBody>
          <a:bodyPr rtlCol="0"/>
          <a:lstStyle/>
          <a:p>
            <a:pPr rtl="0"/>
            <a:r>
              <a:rPr lang="it-IT"/>
              <a:t>Margherita Galeazzi - Problemi cardiaci - A.A. 2021/2022</a:t>
            </a:r>
            <a:endParaRPr lang="en-US"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774923" y="863600"/>
            <a:ext cx="7161625" cy="4807326"/>
          </a:xfrm>
        </p:spPr>
        <p:txBody>
          <a:bodyPr vert="eaVert" rtlCol="0" anchor="t"/>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8" name="Rettango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tango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Segnaposto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E9BA79A6-9B24-4EDF-A522-A1661CF3322F}" type="datetime1">
              <a:rPr lang="it-IT" smtClean="0"/>
              <a:t>07/03/2022</a:t>
            </a:fld>
            <a:endParaRPr lang="en-US" dirty="0"/>
          </a:p>
        </p:txBody>
      </p:sp>
      <p:sp>
        <p:nvSpPr>
          <p:cNvPr id="12" name="Segnaposto piè di pagina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r>
              <a:rPr lang="it-IT"/>
              <a:t>Margherita Galeazzi - Problemi cardiaci - A.A. 2021/2022</a:t>
            </a:r>
            <a:endParaRPr lang="en-US" dirty="0"/>
          </a:p>
        </p:txBody>
      </p:sp>
      <p:sp>
        <p:nvSpPr>
          <p:cNvPr id="13" name="Segnaposto numero diapositiva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576B2AAF-9959-4113-97A2-296CFA97523E}" type="datetime1">
              <a:rPr lang="it-IT" smtClean="0"/>
              <a:t>07/03/2022</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538692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2A76BBAB-5670-4720-80ED-2F39501CE943}" type="datetime1">
              <a:rPr lang="it-IT" smtClean="0"/>
              <a:t>07/03/2022</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8916126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6FD268C6-F807-43C2-AC87-A9993A582103}" type="datetime1">
              <a:rPr lang="it-IT" smtClean="0"/>
              <a:t>07/03/2022</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0466763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98EB2405-D7F3-406F-AABA-3938C972B49D}" type="datetime1">
              <a:rPr lang="it-IT" smtClean="0"/>
              <a:t>07/03/2022</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r>
              <a:rPr lang="it-IT"/>
              <a:t>Margherita Galeazzi - Problemi cardiaci - A.A. 2021/2022</a:t>
            </a:r>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018499249"/>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9E1AC5AF-EFC6-4517-9C23-E607A5CC246B}" type="datetime1">
              <a:rPr lang="it-IT" smtClean="0"/>
              <a:t>07/03/2022</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r>
              <a:rPr lang="it-IT"/>
              <a:t>Margherita Galeazzi - Problemi cardiaci - A.A. 2021/2022</a:t>
            </a:r>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89490735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B475AFA4-CB51-4EF2-873A-37136539DC57}" type="datetime1">
              <a:rPr lang="it-IT" smtClean="0"/>
              <a:t>07/03/2022</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r>
              <a:rPr lang="it-IT"/>
              <a:t>Margherita Galeazzi - Problemi cardiaci - A.A. 2021/2022</a:t>
            </a:r>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03704749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7F31B2D0-E2DC-487A-9FD6-3A2B939B651A}" type="datetime1">
              <a:rPr lang="it-IT" smtClean="0"/>
              <a:t>07/03/2022</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r>
              <a:rPr lang="it-IT"/>
              <a:t>Margherita Galeazzi - Problemi cardiaci - A.A. 2021/2022</a:t>
            </a:r>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66352900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E0BD81B0-4A77-4800-9A46-5EE80E071D82}" type="datetime1">
              <a:rPr lang="it-IT" smtClean="0"/>
              <a:t>07/03/2022</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r>
              <a:rPr lang="it-IT"/>
              <a:t>Margherita Galeazzi - Problemi cardiaci - A.A. 2021/2022</a:t>
            </a:r>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565214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581192" y="702156"/>
            <a:ext cx="11029616" cy="1188720"/>
          </a:xfrm>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581192" y="2340864"/>
            <a:ext cx="11029615" cy="3634486"/>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8" name="Segnaposto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C4C28BE1-0D53-4B8D-AD0A-0257AB4D0D09}" type="datetime1">
              <a:rPr lang="it-IT" smtClean="0"/>
              <a:t>07/03/2022</a:t>
            </a:fld>
            <a:endParaRPr lang="en-US" dirty="0"/>
          </a:p>
        </p:txBody>
      </p:sp>
      <p:sp>
        <p:nvSpPr>
          <p:cNvPr id="9" name="Segnaposto piè di pagina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it-IT"/>
              <a:t>Margherita Galeazzi - Problemi cardiaci - A.A. 2021/2022</a:t>
            </a:r>
            <a:endParaRPr lang="en-US" dirty="0"/>
          </a:p>
        </p:txBody>
      </p:sp>
      <p:sp>
        <p:nvSpPr>
          <p:cNvPr id="10" name="Segnaposto numero diapositiva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B9A6A43-ACBA-4F57-9A3F-ECF7A8C55743}" type="datetime1">
              <a:rPr lang="it-IT" smtClean="0"/>
              <a:t>07/03/2022</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r>
              <a:rPr lang="it-IT"/>
              <a:t>Margherita Galeazzi - Problemi cardiaci - A.A. 2021/2022</a:t>
            </a:r>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851090603"/>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316B0354-B61E-436B-B132-1CC49AB1A25C}" type="datetime1">
              <a:rPr lang="it-IT" smtClean="0"/>
              <a:t>07/03/2022</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09064875"/>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791CAD5B-8082-4B82-B620-6A352373E8FB}" type="datetime1">
              <a:rPr lang="it-IT" smtClean="0"/>
              <a:t>07/03/2022</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51055026"/>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276FF-B20C-42E0-AA25-B8E1DF798A7E}"/>
              </a:ext>
            </a:extLst>
          </p:cNvPr>
          <p:cNvSpPr>
            <a:spLocks noGrp="1"/>
          </p:cNvSpPr>
          <p:nvPr>
            <p:ph type="ctrTitle" hasCustomPrompt="1"/>
          </p:nvPr>
        </p:nvSpPr>
        <p:spPr>
          <a:xfrm>
            <a:off x="6696076" y="1827213"/>
            <a:ext cx="4505324" cy="2387600"/>
          </a:xfrm>
        </p:spPr>
        <p:txBody>
          <a:bodyPr anchor="b">
            <a:noAutofit/>
          </a:bodyPr>
          <a:lstStyle>
            <a:lvl1pPr algn="ctr">
              <a:defRPr sz="6600">
                <a:solidFill>
                  <a:schemeClr val="bg1"/>
                </a:solidFill>
                <a:latin typeface="Franklin Gothic Medium" panose="020B0603020102020204" pitchFamily="34" charset="0"/>
              </a:defRPr>
            </a:lvl1pPr>
          </a:lstStyle>
          <a:p>
            <a:r>
              <a:rPr lang="it-IT" dirty="0"/>
              <a:t>Grazie per l’attenzione</a:t>
            </a:r>
          </a:p>
        </p:txBody>
      </p:sp>
      <p:sp>
        <p:nvSpPr>
          <p:cNvPr id="3" name="Sottotitolo 2">
            <a:extLst>
              <a:ext uri="{FF2B5EF4-FFF2-40B4-BE49-F238E27FC236}">
                <a16:creationId xmlns:a16="http://schemas.microsoft.com/office/drawing/2014/main" id="{82B6C799-2EF8-47AB-B1A1-E3921ECCD205}"/>
              </a:ext>
            </a:extLst>
          </p:cNvPr>
          <p:cNvSpPr>
            <a:spLocks noGrp="1"/>
          </p:cNvSpPr>
          <p:nvPr>
            <p:ph type="subTitle" idx="1"/>
          </p:nvPr>
        </p:nvSpPr>
        <p:spPr>
          <a:xfrm>
            <a:off x="6696077" y="4325938"/>
            <a:ext cx="4591048" cy="1655762"/>
          </a:xfrm>
        </p:spPr>
        <p:txBody>
          <a:bodyPr>
            <a:normAutofit/>
          </a:bodyPr>
          <a:lstStyle>
            <a:lvl1pPr marL="0" indent="0" algn="ctr">
              <a:buNone/>
              <a:defRPr sz="3200">
                <a:solidFill>
                  <a:schemeClr val="bg1"/>
                </a:solidFill>
                <a:latin typeface="French Script MT" panose="03020402040607040605" pitchFamily="66"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sp>
        <p:nvSpPr>
          <p:cNvPr id="5" name="Segnaposto piè di pagina 4">
            <a:extLst>
              <a:ext uri="{FF2B5EF4-FFF2-40B4-BE49-F238E27FC236}">
                <a16:creationId xmlns:a16="http://schemas.microsoft.com/office/drawing/2014/main" id="{85E241FD-8BB8-491E-9251-BFC16C2B7A14}"/>
              </a:ext>
            </a:extLst>
          </p:cNvPr>
          <p:cNvSpPr>
            <a:spLocks noGrp="1"/>
          </p:cNvSpPr>
          <p:nvPr>
            <p:ph type="ftr" sz="quarter" idx="11"/>
          </p:nvPr>
        </p:nvSpPr>
        <p:spPr>
          <a:xfrm>
            <a:off x="514350" y="6356349"/>
            <a:ext cx="4114800" cy="365125"/>
          </a:xfrm>
        </p:spPr>
        <p:txBody>
          <a:bodyPr/>
          <a:lstStyle>
            <a:lvl1pPr algn="l">
              <a:defRPr sz="900">
                <a:solidFill>
                  <a:schemeClr val="tx1"/>
                </a:solidFill>
                <a:latin typeface="Franklin Gothic Book (Corpo)"/>
              </a:defRPr>
            </a:lvl1pPr>
          </a:lstStyle>
          <a:p>
            <a:r>
              <a:rPr lang="it-IT"/>
              <a:t>Margherita Galeazzi - Problemi cardiaci - A.A. 2021/2022</a:t>
            </a:r>
            <a:endParaRPr lang="it-IT" dirty="0"/>
          </a:p>
        </p:txBody>
      </p:sp>
      <p:sp>
        <p:nvSpPr>
          <p:cNvPr id="6" name="Segnaposto numero diapositiva 5">
            <a:extLst>
              <a:ext uri="{FF2B5EF4-FFF2-40B4-BE49-F238E27FC236}">
                <a16:creationId xmlns:a16="http://schemas.microsoft.com/office/drawing/2014/main" id="{50068C8F-0C89-4FFE-8060-04CE01D36FB0}"/>
              </a:ext>
            </a:extLst>
          </p:cNvPr>
          <p:cNvSpPr>
            <a:spLocks noGrp="1"/>
          </p:cNvSpPr>
          <p:nvPr>
            <p:ph type="sldNum" sz="quarter" idx="12"/>
          </p:nvPr>
        </p:nvSpPr>
        <p:spPr/>
        <p:txBody>
          <a:bodyPr/>
          <a:lstStyle>
            <a:lvl1pPr>
              <a:defRPr>
                <a:solidFill>
                  <a:schemeClr val="bg1"/>
                </a:solidFill>
              </a:defRPr>
            </a:lvl1pPr>
          </a:lstStyle>
          <a:p>
            <a:fld id="{A42C5E98-34EC-4D67-A472-C1BAA76A5EDB}" type="slidenum">
              <a:rPr lang="it-IT" smtClean="0"/>
              <a:pPr/>
              <a:t>‹N›</a:t>
            </a:fld>
            <a:endParaRPr lang="it-IT"/>
          </a:p>
        </p:txBody>
      </p:sp>
    </p:spTree>
    <p:extLst>
      <p:ext uri="{BB962C8B-B14F-4D97-AF65-F5344CB8AC3E}">
        <p14:creationId xmlns:p14="http://schemas.microsoft.com/office/powerpoint/2010/main" val="4261294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7A1E3-796F-493D-A05B-C9AE17E3EC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60B04E-317B-4FDD-9E98-C51151E3A1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6FDC360-1241-47B1-B738-333E489ADE99}"/>
              </a:ext>
            </a:extLst>
          </p:cNvPr>
          <p:cNvSpPr>
            <a:spLocks noGrp="1"/>
          </p:cNvSpPr>
          <p:nvPr>
            <p:ph type="dt" sz="half" idx="10"/>
          </p:nvPr>
        </p:nvSpPr>
        <p:spPr/>
        <p:txBody>
          <a:bodyPr/>
          <a:lstStyle/>
          <a:p>
            <a:fld id="{A0220BDE-DDF5-487F-AE34-DD5DCF1086A2}" type="datetime1">
              <a:rPr lang="it-IT" smtClean="0"/>
              <a:t>07/03/2022</a:t>
            </a:fld>
            <a:endParaRPr lang="it-IT"/>
          </a:p>
        </p:txBody>
      </p:sp>
      <p:sp>
        <p:nvSpPr>
          <p:cNvPr id="5" name="Segnaposto piè di pagina 4">
            <a:extLst>
              <a:ext uri="{FF2B5EF4-FFF2-40B4-BE49-F238E27FC236}">
                <a16:creationId xmlns:a16="http://schemas.microsoft.com/office/drawing/2014/main" id="{EE99B4D4-ACD3-4D14-B9DC-5B11824FBBDF}"/>
              </a:ext>
            </a:extLst>
          </p:cNvPr>
          <p:cNvSpPr>
            <a:spLocks noGrp="1"/>
          </p:cNvSpPr>
          <p:nvPr>
            <p:ph type="ftr" sz="quarter" idx="11"/>
          </p:nvPr>
        </p:nvSpPr>
        <p:spPr/>
        <p:txBody>
          <a:body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887503AD-C68A-4312-94C7-EE7788577E03}"/>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300254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E07D68-B3F7-4FA2-A8C6-B9D18CE1FE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0E10C57-A691-40C9-BD22-A0A1537A2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F258F4-F48D-4E83-90B6-3FFCA89ECD27}"/>
              </a:ext>
            </a:extLst>
          </p:cNvPr>
          <p:cNvSpPr>
            <a:spLocks noGrp="1"/>
          </p:cNvSpPr>
          <p:nvPr>
            <p:ph type="dt" sz="half" idx="10"/>
          </p:nvPr>
        </p:nvSpPr>
        <p:spPr/>
        <p:txBody>
          <a:bodyPr/>
          <a:lstStyle/>
          <a:p>
            <a:fld id="{6E592856-513F-4C66-B511-8D2886991773}" type="datetime1">
              <a:rPr lang="it-IT" smtClean="0"/>
              <a:t>07/03/2022</a:t>
            </a:fld>
            <a:endParaRPr lang="it-IT"/>
          </a:p>
        </p:txBody>
      </p:sp>
      <p:sp>
        <p:nvSpPr>
          <p:cNvPr id="5" name="Segnaposto piè di pagina 4">
            <a:extLst>
              <a:ext uri="{FF2B5EF4-FFF2-40B4-BE49-F238E27FC236}">
                <a16:creationId xmlns:a16="http://schemas.microsoft.com/office/drawing/2014/main" id="{1B43ABE3-8C3A-4DD1-A624-DF0DAAE6825B}"/>
              </a:ext>
            </a:extLst>
          </p:cNvPr>
          <p:cNvSpPr>
            <a:spLocks noGrp="1"/>
          </p:cNvSpPr>
          <p:nvPr>
            <p:ph type="ftr" sz="quarter" idx="11"/>
          </p:nvPr>
        </p:nvSpPr>
        <p:spPr/>
        <p:txBody>
          <a:body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D3E29035-F3CD-468E-A34A-F8A341773873}"/>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1970802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73EACE-5895-4046-A0D3-A56F0669BC9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B9C66D7-D153-4162-A24B-E2ECA70A301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15451FF-A49D-46DE-A476-3E7D9CD892D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2F75C68-73FF-4801-818D-68B27E769CB4}"/>
              </a:ext>
            </a:extLst>
          </p:cNvPr>
          <p:cNvSpPr>
            <a:spLocks noGrp="1"/>
          </p:cNvSpPr>
          <p:nvPr>
            <p:ph type="dt" sz="half" idx="10"/>
          </p:nvPr>
        </p:nvSpPr>
        <p:spPr/>
        <p:txBody>
          <a:bodyPr/>
          <a:lstStyle/>
          <a:p>
            <a:fld id="{5728AAD4-5319-458B-918F-1AEB440E0541}" type="datetime1">
              <a:rPr lang="it-IT" smtClean="0"/>
              <a:t>07/03/2022</a:t>
            </a:fld>
            <a:endParaRPr lang="it-IT"/>
          </a:p>
        </p:txBody>
      </p:sp>
      <p:sp>
        <p:nvSpPr>
          <p:cNvPr id="6" name="Segnaposto piè di pagina 5">
            <a:extLst>
              <a:ext uri="{FF2B5EF4-FFF2-40B4-BE49-F238E27FC236}">
                <a16:creationId xmlns:a16="http://schemas.microsoft.com/office/drawing/2014/main" id="{490226D2-896E-41CE-BA5D-7AAA84AFEFD6}"/>
              </a:ext>
            </a:extLst>
          </p:cNvPr>
          <p:cNvSpPr>
            <a:spLocks noGrp="1"/>
          </p:cNvSpPr>
          <p:nvPr>
            <p:ph type="ftr" sz="quarter" idx="11"/>
          </p:nvPr>
        </p:nvSpPr>
        <p:spPr/>
        <p:txBody>
          <a:bodyPr/>
          <a:lstStyle/>
          <a:p>
            <a:r>
              <a:rPr lang="it-IT"/>
              <a:t>Margherita Galeazzi - Problemi cardiaci - A.A. 2021/2022</a:t>
            </a:r>
          </a:p>
        </p:txBody>
      </p:sp>
      <p:sp>
        <p:nvSpPr>
          <p:cNvPr id="7" name="Segnaposto numero diapositiva 6">
            <a:extLst>
              <a:ext uri="{FF2B5EF4-FFF2-40B4-BE49-F238E27FC236}">
                <a16:creationId xmlns:a16="http://schemas.microsoft.com/office/drawing/2014/main" id="{ACE87CE5-715D-4BE7-AD87-52D62894683C}"/>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1247846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B84242-AE7D-48B9-A1F4-BB691B614EF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544995B-DE11-472B-B240-3457CCC1D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59A6FC-023B-4F8D-8E55-A44780B81B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7CFE2EE-E0DB-41D7-B556-BC4995EE9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4844641-1DA3-4C99-93E1-7352F585782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0D75FA7-BB27-49DE-A312-A96C076C2DFA}"/>
              </a:ext>
            </a:extLst>
          </p:cNvPr>
          <p:cNvSpPr>
            <a:spLocks noGrp="1"/>
          </p:cNvSpPr>
          <p:nvPr>
            <p:ph type="dt" sz="half" idx="10"/>
          </p:nvPr>
        </p:nvSpPr>
        <p:spPr/>
        <p:txBody>
          <a:bodyPr/>
          <a:lstStyle/>
          <a:p>
            <a:fld id="{E8884D56-2103-449E-8D85-830362A6F85A}" type="datetime1">
              <a:rPr lang="it-IT" smtClean="0"/>
              <a:t>07/03/2022</a:t>
            </a:fld>
            <a:endParaRPr lang="it-IT"/>
          </a:p>
        </p:txBody>
      </p:sp>
      <p:sp>
        <p:nvSpPr>
          <p:cNvPr id="8" name="Segnaposto piè di pagina 7">
            <a:extLst>
              <a:ext uri="{FF2B5EF4-FFF2-40B4-BE49-F238E27FC236}">
                <a16:creationId xmlns:a16="http://schemas.microsoft.com/office/drawing/2014/main" id="{D386BF1F-A720-4CF4-A5A0-634F36E688F7}"/>
              </a:ext>
            </a:extLst>
          </p:cNvPr>
          <p:cNvSpPr>
            <a:spLocks noGrp="1"/>
          </p:cNvSpPr>
          <p:nvPr>
            <p:ph type="ftr" sz="quarter" idx="11"/>
          </p:nvPr>
        </p:nvSpPr>
        <p:spPr/>
        <p:txBody>
          <a:bodyPr/>
          <a:lstStyle/>
          <a:p>
            <a:r>
              <a:rPr lang="it-IT"/>
              <a:t>Margherita Galeazzi - Problemi cardiaci - A.A. 2021/2022</a:t>
            </a:r>
          </a:p>
        </p:txBody>
      </p:sp>
      <p:sp>
        <p:nvSpPr>
          <p:cNvPr id="9" name="Segnaposto numero diapositiva 8">
            <a:extLst>
              <a:ext uri="{FF2B5EF4-FFF2-40B4-BE49-F238E27FC236}">
                <a16:creationId xmlns:a16="http://schemas.microsoft.com/office/drawing/2014/main" id="{155F0A2A-C1A6-401F-88D4-4391F517BF0E}"/>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2387119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B09CC2-55D5-499A-A2A2-360BB16CDEE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52D6E8B-287F-4310-B3FE-20CE001737DE}"/>
              </a:ext>
            </a:extLst>
          </p:cNvPr>
          <p:cNvSpPr>
            <a:spLocks noGrp="1"/>
          </p:cNvSpPr>
          <p:nvPr>
            <p:ph type="dt" sz="half" idx="10"/>
          </p:nvPr>
        </p:nvSpPr>
        <p:spPr/>
        <p:txBody>
          <a:bodyPr/>
          <a:lstStyle/>
          <a:p>
            <a:fld id="{34690BE9-58C7-4CA1-A1F3-C3B236784A38}" type="datetime1">
              <a:rPr lang="it-IT" smtClean="0"/>
              <a:t>07/03/2022</a:t>
            </a:fld>
            <a:endParaRPr lang="it-IT"/>
          </a:p>
        </p:txBody>
      </p:sp>
      <p:sp>
        <p:nvSpPr>
          <p:cNvPr id="4" name="Segnaposto piè di pagina 3">
            <a:extLst>
              <a:ext uri="{FF2B5EF4-FFF2-40B4-BE49-F238E27FC236}">
                <a16:creationId xmlns:a16="http://schemas.microsoft.com/office/drawing/2014/main" id="{27B0C000-3BBF-48B0-A7A1-B0C89AF2F0AE}"/>
              </a:ext>
            </a:extLst>
          </p:cNvPr>
          <p:cNvSpPr>
            <a:spLocks noGrp="1"/>
          </p:cNvSpPr>
          <p:nvPr>
            <p:ph type="ftr" sz="quarter" idx="11"/>
          </p:nvPr>
        </p:nvSpPr>
        <p:spPr/>
        <p:txBody>
          <a:bodyPr/>
          <a:lstStyle/>
          <a:p>
            <a:r>
              <a:rPr lang="it-IT"/>
              <a:t>Margherita Galeazzi - Problemi cardiaci - A.A. 2021/2022</a:t>
            </a:r>
          </a:p>
        </p:txBody>
      </p:sp>
      <p:sp>
        <p:nvSpPr>
          <p:cNvPr id="5" name="Segnaposto numero diapositiva 4">
            <a:extLst>
              <a:ext uri="{FF2B5EF4-FFF2-40B4-BE49-F238E27FC236}">
                <a16:creationId xmlns:a16="http://schemas.microsoft.com/office/drawing/2014/main" id="{B05FA3AB-688C-437F-8DC7-0AF104F9A0FC}"/>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2200215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042316A-B63E-41D5-A3E7-0FD395B698EB}"/>
              </a:ext>
            </a:extLst>
          </p:cNvPr>
          <p:cNvSpPr>
            <a:spLocks noGrp="1"/>
          </p:cNvSpPr>
          <p:nvPr>
            <p:ph type="dt" sz="half" idx="10"/>
          </p:nvPr>
        </p:nvSpPr>
        <p:spPr/>
        <p:txBody>
          <a:bodyPr/>
          <a:lstStyle/>
          <a:p>
            <a:fld id="{06ECE656-1461-4C97-BB49-71BF339A243A}" type="datetime1">
              <a:rPr lang="it-IT" smtClean="0"/>
              <a:t>07/03/2022</a:t>
            </a:fld>
            <a:endParaRPr lang="it-IT"/>
          </a:p>
        </p:txBody>
      </p:sp>
      <p:sp>
        <p:nvSpPr>
          <p:cNvPr id="3" name="Segnaposto piè di pagina 2">
            <a:extLst>
              <a:ext uri="{FF2B5EF4-FFF2-40B4-BE49-F238E27FC236}">
                <a16:creationId xmlns:a16="http://schemas.microsoft.com/office/drawing/2014/main" id="{A8246824-FCB9-4CE9-BFDC-5C9E3BF872A1}"/>
              </a:ext>
            </a:extLst>
          </p:cNvPr>
          <p:cNvSpPr>
            <a:spLocks noGrp="1"/>
          </p:cNvSpPr>
          <p:nvPr>
            <p:ph type="ftr" sz="quarter" idx="11"/>
          </p:nvPr>
        </p:nvSpPr>
        <p:spPr/>
        <p:txBody>
          <a:bodyPr/>
          <a:lstStyle/>
          <a:p>
            <a:r>
              <a:rPr lang="it-IT"/>
              <a:t>Margherita Galeazzi - Problemi cardiaci - A.A. 2021/2022</a:t>
            </a:r>
          </a:p>
        </p:txBody>
      </p:sp>
      <p:sp>
        <p:nvSpPr>
          <p:cNvPr id="4" name="Segnaposto numero diapositiva 3">
            <a:extLst>
              <a:ext uri="{FF2B5EF4-FFF2-40B4-BE49-F238E27FC236}">
                <a16:creationId xmlns:a16="http://schemas.microsoft.com/office/drawing/2014/main" id="{79097071-3EEF-47D9-B68F-F3C58B9ECA29}"/>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63491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7" name="Segnaposto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11C5602-D02F-45E1-A05B-82BF635C52FB}" type="datetime1">
              <a:rPr lang="it-IT" smtClean="0"/>
              <a:t>07/03/2022</a:t>
            </a:fld>
            <a:endParaRPr lang="en-US" dirty="0"/>
          </a:p>
        </p:txBody>
      </p:sp>
      <p:sp>
        <p:nvSpPr>
          <p:cNvPr id="9" name="Segnaposto piè di pagina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r>
              <a:rPr lang="it-IT"/>
              <a:t>Margherita Galeazzi - Problemi cardiaci - A.A. 2021/2022</a:t>
            </a:r>
            <a:endParaRPr lang="en-US" dirty="0"/>
          </a:p>
        </p:txBody>
      </p:sp>
      <p:sp>
        <p:nvSpPr>
          <p:cNvPr id="10" name="Segnaposto numero diapositiva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1B2B3A-9FC3-420D-BE36-12E4316A08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B7480E4-1DF9-4519-93EA-5BAE322DF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4119EDA-3F56-47F5-AC26-3F7114D6B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3A9DB54-23BE-41CC-84B2-F28C08F88BAF}"/>
              </a:ext>
            </a:extLst>
          </p:cNvPr>
          <p:cNvSpPr>
            <a:spLocks noGrp="1"/>
          </p:cNvSpPr>
          <p:nvPr>
            <p:ph type="dt" sz="half" idx="10"/>
          </p:nvPr>
        </p:nvSpPr>
        <p:spPr/>
        <p:txBody>
          <a:bodyPr/>
          <a:lstStyle/>
          <a:p>
            <a:fld id="{5E0BBE79-8C23-4C4D-879D-E65C33D6AE26}" type="datetime1">
              <a:rPr lang="it-IT" smtClean="0"/>
              <a:t>07/03/2022</a:t>
            </a:fld>
            <a:endParaRPr lang="it-IT"/>
          </a:p>
        </p:txBody>
      </p:sp>
      <p:sp>
        <p:nvSpPr>
          <p:cNvPr id="6" name="Segnaposto piè di pagina 5">
            <a:extLst>
              <a:ext uri="{FF2B5EF4-FFF2-40B4-BE49-F238E27FC236}">
                <a16:creationId xmlns:a16="http://schemas.microsoft.com/office/drawing/2014/main" id="{87034FA0-63CE-4619-A5A2-E9E63DA7B5E3}"/>
              </a:ext>
            </a:extLst>
          </p:cNvPr>
          <p:cNvSpPr>
            <a:spLocks noGrp="1"/>
          </p:cNvSpPr>
          <p:nvPr>
            <p:ph type="ftr" sz="quarter" idx="11"/>
          </p:nvPr>
        </p:nvSpPr>
        <p:spPr/>
        <p:txBody>
          <a:bodyPr/>
          <a:lstStyle/>
          <a:p>
            <a:r>
              <a:rPr lang="it-IT"/>
              <a:t>Margherita Galeazzi - Problemi cardiaci - A.A. 2021/2022</a:t>
            </a:r>
          </a:p>
        </p:txBody>
      </p:sp>
      <p:sp>
        <p:nvSpPr>
          <p:cNvPr id="7" name="Segnaposto numero diapositiva 6">
            <a:extLst>
              <a:ext uri="{FF2B5EF4-FFF2-40B4-BE49-F238E27FC236}">
                <a16:creationId xmlns:a16="http://schemas.microsoft.com/office/drawing/2014/main" id="{55F8B313-2355-4B49-9AA8-7100D257EEC7}"/>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2898582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6FD7C-C888-4C10-8F51-1C03376A4C4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131E25F-4472-4BEE-A563-DB98C43AC2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A0FE32F-4BD7-4D62-A085-A183572D7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1B9F7F4-203B-40AE-9449-EA5AB25E8B90}"/>
              </a:ext>
            </a:extLst>
          </p:cNvPr>
          <p:cNvSpPr>
            <a:spLocks noGrp="1"/>
          </p:cNvSpPr>
          <p:nvPr>
            <p:ph type="dt" sz="half" idx="10"/>
          </p:nvPr>
        </p:nvSpPr>
        <p:spPr/>
        <p:txBody>
          <a:bodyPr/>
          <a:lstStyle/>
          <a:p>
            <a:fld id="{7E3120D1-15FE-469F-ACD9-013BE10A13A4}" type="datetime1">
              <a:rPr lang="it-IT" smtClean="0"/>
              <a:t>07/03/2022</a:t>
            </a:fld>
            <a:endParaRPr lang="it-IT"/>
          </a:p>
        </p:txBody>
      </p:sp>
      <p:sp>
        <p:nvSpPr>
          <p:cNvPr id="6" name="Segnaposto piè di pagina 5">
            <a:extLst>
              <a:ext uri="{FF2B5EF4-FFF2-40B4-BE49-F238E27FC236}">
                <a16:creationId xmlns:a16="http://schemas.microsoft.com/office/drawing/2014/main" id="{288D49B4-EA1C-4CE3-8068-5E9796A78B04}"/>
              </a:ext>
            </a:extLst>
          </p:cNvPr>
          <p:cNvSpPr>
            <a:spLocks noGrp="1"/>
          </p:cNvSpPr>
          <p:nvPr>
            <p:ph type="ftr" sz="quarter" idx="11"/>
          </p:nvPr>
        </p:nvSpPr>
        <p:spPr/>
        <p:txBody>
          <a:bodyPr/>
          <a:lstStyle/>
          <a:p>
            <a:r>
              <a:rPr lang="it-IT"/>
              <a:t>Margherita Galeazzi - Problemi cardiaci - A.A. 2021/2022</a:t>
            </a:r>
          </a:p>
        </p:txBody>
      </p:sp>
      <p:sp>
        <p:nvSpPr>
          <p:cNvPr id="7" name="Segnaposto numero diapositiva 6">
            <a:extLst>
              <a:ext uri="{FF2B5EF4-FFF2-40B4-BE49-F238E27FC236}">
                <a16:creationId xmlns:a16="http://schemas.microsoft.com/office/drawing/2014/main" id="{D0AA3A48-8878-42DF-8F8A-CA5AEF0352D2}"/>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1026707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4D5737-3812-47B4-8E61-003FFAB968E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C9300FC-8EC2-4C40-8279-3E27A1A647C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45F5E9-67F9-4F01-8868-11C1A77A4B50}"/>
              </a:ext>
            </a:extLst>
          </p:cNvPr>
          <p:cNvSpPr>
            <a:spLocks noGrp="1"/>
          </p:cNvSpPr>
          <p:nvPr>
            <p:ph type="dt" sz="half" idx="10"/>
          </p:nvPr>
        </p:nvSpPr>
        <p:spPr/>
        <p:txBody>
          <a:bodyPr/>
          <a:lstStyle/>
          <a:p>
            <a:fld id="{004289F8-2A56-4489-96BF-D793583A23AD}" type="datetime1">
              <a:rPr lang="it-IT" smtClean="0"/>
              <a:t>07/03/2022</a:t>
            </a:fld>
            <a:endParaRPr lang="it-IT"/>
          </a:p>
        </p:txBody>
      </p:sp>
      <p:sp>
        <p:nvSpPr>
          <p:cNvPr id="5" name="Segnaposto piè di pagina 4">
            <a:extLst>
              <a:ext uri="{FF2B5EF4-FFF2-40B4-BE49-F238E27FC236}">
                <a16:creationId xmlns:a16="http://schemas.microsoft.com/office/drawing/2014/main" id="{D77A3954-2FD0-434A-8258-CE01EAC3CD61}"/>
              </a:ext>
            </a:extLst>
          </p:cNvPr>
          <p:cNvSpPr>
            <a:spLocks noGrp="1"/>
          </p:cNvSpPr>
          <p:nvPr>
            <p:ph type="ftr" sz="quarter" idx="11"/>
          </p:nvPr>
        </p:nvSpPr>
        <p:spPr/>
        <p:txBody>
          <a:body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7ECC6399-BB48-4B2E-8933-D5CDB7043865}"/>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392406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1D1A1E9-ED89-47B4-BCBA-2D548424C46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FF0EA65-451E-49E4-94CA-B4F21279C26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C26183-16F2-4642-8A4B-33F013FB6CF4}"/>
              </a:ext>
            </a:extLst>
          </p:cNvPr>
          <p:cNvSpPr>
            <a:spLocks noGrp="1"/>
          </p:cNvSpPr>
          <p:nvPr>
            <p:ph type="dt" sz="half" idx="10"/>
          </p:nvPr>
        </p:nvSpPr>
        <p:spPr/>
        <p:txBody>
          <a:bodyPr/>
          <a:lstStyle/>
          <a:p>
            <a:fld id="{842AC9F2-7242-43FF-B1AF-841EE3B574E7}" type="datetime1">
              <a:rPr lang="it-IT" smtClean="0"/>
              <a:t>07/03/2022</a:t>
            </a:fld>
            <a:endParaRPr lang="it-IT"/>
          </a:p>
        </p:txBody>
      </p:sp>
      <p:sp>
        <p:nvSpPr>
          <p:cNvPr id="5" name="Segnaposto piè di pagina 4">
            <a:extLst>
              <a:ext uri="{FF2B5EF4-FFF2-40B4-BE49-F238E27FC236}">
                <a16:creationId xmlns:a16="http://schemas.microsoft.com/office/drawing/2014/main" id="{6300FAE7-A1D9-4B36-B5C9-8FE1155A9C91}"/>
              </a:ext>
            </a:extLst>
          </p:cNvPr>
          <p:cNvSpPr>
            <a:spLocks noGrp="1"/>
          </p:cNvSpPr>
          <p:nvPr>
            <p:ph type="ftr" sz="quarter" idx="11"/>
          </p:nvPr>
        </p:nvSpPr>
        <p:spPr/>
        <p:txBody>
          <a:body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6E5BF2F6-0820-483E-A2CF-ABD937104DE3}"/>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156637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581193" y="2228003"/>
            <a:ext cx="5194767"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16039" y="2228003"/>
            <a:ext cx="5194769"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4DF3C8FF-CCA5-4768-8767-EC36D5D54063}" type="datetime1">
              <a:rPr lang="it-IT" smtClean="0"/>
              <a:t>07/03/2022</a:t>
            </a:fld>
            <a:endParaRPr lang="en-US" dirty="0"/>
          </a:p>
        </p:txBody>
      </p:sp>
      <p:sp>
        <p:nvSpPr>
          <p:cNvPr id="6" name="Segnaposto piè di pagina 5"/>
          <p:cNvSpPr>
            <a:spLocks noGrp="1"/>
          </p:cNvSpPr>
          <p:nvPr>
            <p:ph type="ftr" sz="quarter" idx="11"/>
          </p:nvPr>
        </p:nvSpPr>
        <p:spPr/>
        <p:txBody>
          <a:bodyPr rtlCol="0"/>
          <a:lstStyle/>
          <a:p>
            <a:pPr rtl="0"/>
            <a:r>
              <a:rPr lang="it-IT"/>
              <a:t>Margherita Galeazzi - Problemi cardiaci - A.A. 2021/2022</a:t>
            </a:r>
            <a:endParaRPr lang="en-US"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1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581194" y="2926052"/>
            <a:ext cx="5194766"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tes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a:t>Fare clic per modificare gli stili del testo dello schema</a:t>
            </a:r>
          </a:p>
        </p:txBody>
      </p:sp>
      <p:sp>
        <p:nvSpPr>
          <p:cNvPr id="6" name="Segnaposto contenuto 5"/>
          <p:cNvSpPr>
            <a:spLocks noGrp="1"/>
          </p:cNvSpPr>
          <p:nvPr>
            <p:ph sz="quarter" idx="4"/>
          </p:nvPr>
        </p:nvSpPr>
        <p:spPr>
          <a:xfrm>
            <a:off x="6416037" y="2926052"/>
            <a:ext cx="5194771"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p:cNvSpPr>
            <a:spLocks noGrp="1"/>
          </p:cNvSpPr>
          <p:nvPr>
            <p:ph type="dt" sz="half" idx="10"/>
          </p:nvPr>
        </p:nvSpPr>
        <p:spPr/>
        <p:txBody>
          <a:bodyPr rtlCol="0"/>
          <a:lstStyle/>
          <a:p>
            <a:pPr rtl="0"/>
            <a:fld id="{3BE35CEC-5273-45BE-8A57-CB0F52BB4E6F}" type="datetime1">
              <a:rPr lang="it-IT" smtClean="0"/>
              <a:t>07/03/2022</a:t>
            </a:fld>
            <a:endParaRPr lang="en-US" dirty="0"/>
          </a:p>
        </p:txBody>
      </p:sp>
      <p:sp>
        <p:nvSpPr>
          <p:cNvPr id="8" name="Segnaposto piè di pagina 7"/>
          <p:cNvSpPr>
            <a:spLocks noGrp="1"/>
          </p:cNvSpPr>
          <p:nvPr>
            <p:ph type="ftr" sz="quarter" idx="11"/>
          </p:nvPr>
        </p:nvSpPr>
        <p:spPr/>
        <p:txBody>
          <a:bodyPr rtlCol="0"/>
          <a:lstStyle/>
          <a:p>
            <a:pPr rtl="0"/>
            <a:r>
              <a:rPr lang="it-IT"/>
              <a:t>Margherita Galeazzi - Problemi cardiaci - A.A. 2021/2022</a:t>
            </a:r>
            <a:endParaRPr lang="en-US" dirty="0"/>
          </a:p>
        </p:txBody>
      </p:sp>
      <p:sp>
        <p:nvSpPr>
          <p:cNvPr id="9" name="Segnaposto numero diapositiva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8" name="Titolo 1"/>
          <p:cNvSpPr>
            <a:spLocks noGrp="1"/>
          </p:cNvSpPr>
          <p:nvPr>
            <p:ph type="title"/>
          </p:nvPr>
        </p:nvSpPr>
        <p:spPr>
          <a:xfrm>
            <a:off x="575894" y="729658"/>
            <a:ext cx="11029616" cy="988332"/>
          </a:xfrm>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7E20DDA7-5171-4A10-BD99-DCAB54E952D9}" type="datetime1">
              <a:rPr lang="it-IT" smtClean="0"/>
              <a:t>07/03/2022</a:t>
            </a:fld>
            <a:endParaRPr lang="en-US" dirty="0"/>
          </a:p>
        </p:txBody>
      </p:sp>
      <p:sp>
        <p:nvSpPr>
          <p:cNvPr id="4" name="Segnaposto piè di pagina 3"/>
          <p:cNvSpPr>
            <a:spLocks noGrp="1"/>
          </p:cNvSpPr>
          <p:nvPr>
            <p:ph type="ftr" sz="quarter" idx="11"/>
          </p:nvPr>
        </p:nvSpPr>
        <p:spPr/>
        <p:txBody>
          <a:bodyPr rtlCol="0"/>
          <a:lstStyle/>
          <a:p>
            <a:pPr rtl="0"/>
            <a:r>
              <a:rPr lang="it-IT"/>
              <a:t>Margherita Galeazzi - Problemi cardiaci - A.A. 2021/2022</a:t>
            </a:r>
            <a:endParaRPr lang="en-US"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88A23A-FF80-4C15-99A2-735FEF3880C5}" type="datetime1">
              <a:rPr lang="it-IT" smtClean="0"/>
              <a:t>07/03/2022</a:t>
            </a:fld>
            <a:endParaRPr lang="en-US" dirty="0"/>
          </a:p>
        </p:txBody>
      </p:sp>
      <p:sp>
        <p:nvSpPr>
          <p:cNvPr id="3" name="Segnaposto piè di pagina 2"/>
          <p:cNvSpPr>
            <a:spLocks noGrp="1"/>
          </p:cNvSpPr>
          <p:nvPr>
            <p:ph type="ftr" sz="quarter" idx="11"/>
          </p:nvPr>
        </p:nvSpPr>
        <p:spPr/>
        <p:txBody>
          <a:bodyPr rtlCol="0"/>
          <a:lstStyle/>
          <a:p>
            <a:pPr rtl="0"/>
            <a:r>
              <a:rPr lang="it-IT"/>
              <a:t>Margherita Galeazzi - Problemi cardiaci - A.A. 2021/2022</a:t>
            </a:r>
            <a:endParaRPr lang="en-US" dirty="0"/>
          </a:p>
        </p:txBody>
      </p:sp>
      <p:sp>
        <p:nvSpPr>
          <p:cNvPr id="4" name="Segnaposto numero diapositiva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3F36CA46-7041-459B-BA63-E4214C1202DF}" type="datetime1">
              <a:rPr lang="it-IT" smtClean="0"/>
              <a:t>07/03/2022</a:t>
            </a:fld>
            <a:endParaRPr lang="en-US" dirty="0"/>
          </a:p>
        </p:txBody>
      </p:sp>
      <p:sp>
        <p:nvSpPr>
          <p:cNvPr id="10" name="Segnaposto piè di pagina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it-IT"/>
              <a:t>Margherita Galeazzi - Problemi cardiaci - A.A. 2021/2022</a:t>
            </a:r>
            <a:endParaRPr lang="en-US" dirty="0"/>
          </a:p>
        </p:txBody>
      </p:sp>
      <p:sp>
        <p:nvSpPr>
          <p:cNvPr id="11" name="Segnaposto numero diapositiva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it-IT"/>
              <a:t>Fare clic per modificare lo stile del titolo dello schema</a:t>
            </a:r>
            <a:endParaRPr lang="en-US" dirty="0"/>
          </a:p>
        </p:txBody>
      </p:sp>
      <p:sp>
        <p:nvSpPr>
          <p:cNvPr id="3" name="Segnaposto im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a:t>Fare clic sull'icona per inserire un'immagine</a:t>
            </a:r>
            <a:endParaRPr lang="en-US" dirty="0"/>
          </a:p>
        </p:txBody>
      </p:sp>
      <p:sp>
        <p:nvSpPr>
          <p:cNvPr id="4" name="Segnaposto tes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p>
            <a:pPr rtl="0"/>
            <a:fld id="{AC70F597-03B6-4EF8-8CAA-3DE363C7BA7C}" type="datetime1">
              <a:rPr lang="it-IT" smtClean="0"/>
              <a:t>07/03/2022</a:t>
            </a:fld>
            <a:endParaRPr lang="en-US" dirty="0"/>
          </a:p>
        </p:txBody>
      </p:sp>
      <p:sp>
        <p:nvSpPr>
          <p:cNvPr id="6" name="Segnaposto piè di pagina 5"/>
          <p:cNvSpPr>
            <a:spLocks noGrp="1"/>
          </p:cNvSpPr>
          <p:nvPr>
            <p:ph type="ftr" sz="quarter" idx="11"/>
          </p:nvPr>
        </p:nvSpPr>
        <p:spPr/>
        <p:txBody>
          <a:bodyPr rtlCol="0"/>
          <a:lstStyle/>
          <a:p>
            <a:pPr algn="l" rtl="0"/>
            <a:r>
              <a:rPr lang="it-IT"/>
              <a:t>Margherita Galeazzi - Problemi cardiaci - A.A. 2021/2022</a:t>
            </a:r>
            <a:endParaRPr lang="en-US"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BB95D1B-E4F8-49F1-953A-735B879500E1}" type="datetime1">
              <a:rPr lang="it-IT" smtClean="0"/>
              <a:t>07/03/2022</a:t>
            </a:fld>
            <a:endParaRPr lang="en-US" dirty="0"/>
          </a:p>
        </p:txBody>
      </p:sp>
      <p:sp>
        <p:nvSpPr>
          <p:cNvPr id="5" name="Segnaposto piè di pagina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r>
              <a:rPr lang="it-IT"/>
              <a:t>Margherita Galeazzi - Problemi cardiaci - A.A. 2021/2022</a:t>
            </a:r>
            <a:endParaRPr lang="en-US" dirty="0"/>
          </a:p>
        </p:txBody>
      </p:sp>
      <p:sp>
        <p:nvSpPr>
          <p:cNvPr id="6" name="Segnaposto numero diapositiva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a:t>
            </a:fld>
            <a:endParaRPr lang="en-US" dirty="0"/>
          </a:p>
        </p:txBody>
      </p:sp>
      <p:sp>
        <p:nvSpPr>
          <p:cNvPr id="9" name="Rettango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spd="slow">
    <p:push dir="u"/>
  </p:transition>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74D9C-216E-43E2-A511-16B02938D75A}" type="datetime1">
              <a:rPr lang="it-IT" smtClean="0"/>
              <a:t>07/03/2022</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264432749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spd="slow">
    <p:push dir="u"/>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7000" b="-7000"/>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B4A5697-7354-44DB-AF72-3B57E4C59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B76FDA4-EA0B-4FFF-A807-76AD0ED3A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35BD6A-05EB-4817-A640-74B3974C0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054AB-867D-4906-9FDD-6CDF46B68A30}" type="datetime1">
              <a:rPr lang="it-IT" smtClean="0"/>
              <a:t>07/03/2022</a:t>
            </a:fld>
            <a:endParaRPr lang="it-IT"/>
          </a:p>
        </p:txBody>
      </p:sp>
      <p:sp>
        <p:nvSpPr>
          <p:cNvPr id="5" name="Segnaposto piè di pagina 4">
            <a:extLst>
              <a:ext uri="{FF2B5EF4-FFF2-40B4-BE49-F238E27FC236}">
                <a16:creationId xmlns:a16="http://schemas.microsoft.com/office/drawing/2014/main" id="{CFC4C03F-86E0-4884-B686-9CB2D5B0C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3F5F7EDD-F4B7-4CD3-948D-95C26C806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C5E98-34EC-4D67-A472-C1BAA76A5EDB}" type="slidenum">
              <a:rPr lang="it-IT" smtClean="0"/>
              <a:t>‹N›</a:t>
            </a:fld>
            <a:endParaRPr lang="it-IT"/>
          </a:p>
        </p:txBody>
      </p:sp>
    </p:spTree>
    <p:extLst>
      <p:ext uri="{BB962C8B-B14F-4D97-AF65-F5344CB8AC3E}">
        <p14:creationId xmlns:p14="http://schemas.microsoft.com/office/powerpoint/2010/main" val="295333533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eart2.csv" TargetMode="External"/><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eart_induzione_regole_Sconosciuti.pl" TargetMode="Externa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hyperlink" Target="../heart_induzione_regole_Noti.p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eart_induzione_albero.pl" TargetMode="Externa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eart_bayes.p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eart_knn.pl" TargetMode="Externa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hyperlink" Target="../heart_knn_pesato.pl" TargetMode="Externa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eart_Testset.pl" TargetMode="External"/><Relationship Id="rId7" Type="http://schemas.openxmlformats.org/officeDocument/2006/relationships/hyperlink" Target="../heart_dataset.pl" TargetMode="External"/><Relationship Id="rId2" Type="http://schemas.openxmlformats.org/officeDocument/2006/relationships/hyperlink" Target="../heart_Trainingset.pl" TargetMode="External"/><Relationship Id="rId1" Type="http://schemas.openxmlformats.org/officeDocument/2006/relationships/slideLayout" Target="../slideLayouts/slideLayout12.xml"/><Relationship Id="rId6" Type="http://schemas.openxmlformats.org/officeDocument/2006/relationships/hyperlink" Target="../crea_dataset.pl" TargetMode="External"/><Relationship Id="rId5" Type="http://schemas.openxmlformats.org/officeDocument/2006/relationships/hyperlink" Target="../heart_database.pl" TargetMode="External"/><Relationship Id="rId4" Type="http://schemas.openxmlformats.org/officeDocument/2006/relationships/hyperlink" Target="../crea_database.p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tango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o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it" dirty="0"/>
              <a:t>Malattie cardiache</a:t>
            </a:r>
          </a:p>
        </p:txBody>
      </p:sp>
      <p:sp>
        <p:nvSpPr>
          <p:cNvPr id="3" name="Sottotito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it" dirty="0"/>
              <a:t>Analisi di un dataset di pazienti </a:t>
            </a:r>
          </a:p>
        </p:txBody>
      </p:sp>
      <p:sp>
        <p:nvSpPr>
          <p:cNvPr id="20" name="Rettango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tango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tango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magine 5" descr="Primo piano di un logo&#10;&#10;Descrizione generat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egnaposto piè di pagina 3">
            <a:extLst>
              <a:ext uri="{FF2B5EF4-FFF2-40B4-BE49-F238E27FC236}">
                <a16:creationId xmlns:a16="http://schemas.microsoft.com/office/drawing/2014/main" id="{89490B65-CD09-409C-8A8E-4AB5A6F336FA}"/>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C06D609D-F723-415A-90C8-4934D6EAF995}"/>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271A7AE6-6B53-4CC1-8F1A-A2BC36871B13}"/>
              </a:ext>
            </a:extLst>
          </p:cNvPr>
          <p:cNvSpPr>
            <a:spLocks noGrp="1"/>
          </p:cNvSpPr>
          <p:nvPr>
            <p:ph type="title"/>
          </p:nvPr>
        </p:nvSpPr>
        <p:spPr/>
        <p:txBody>
          <a:bodyPr/>
          <a:lstStyle/>
          <a:p>
            <a:r>
              <a:rPr lang="it-IT" dirty="0"/>
              <a:t>Alberi di decisione</a:t>
            </a:r>
          </a:p>
        </p:txBody>
      </p:sp>
      <p:sp>
        <p:nvSpPr>
          <p:cNvPr id="11" name="Segnaposto contenuto 10">
            <a:extLst>
              <a:ext uri="{FF2B5EF4-FFF2-40B4-BE49-F238E27FC236}">
                <a16:creationId xmlns:a16="http://schemas.microsoft.com/office/drawing/2014/main" id="{5F483F64-0DFA-48A7-B4EB-04069E52F60B}"/>
              </a:ext>
            </a:extLst>
          </p:cNvPr>
          <p:cNvSpPr>
            <a:spLocks noGrp="1"/>
          </p:cNvSpPr>
          <p:nvPr>
            <p:ph idx="1"/>
          </p:nvPr>
        </p:nvSpPr>
        <p:spPr/>
        <p:txBody>
          <a:bodyPr/>
          <a:lstStyle/>
          <a:p>
            <a:r>
              <a:rPr lang="it-IT" dirty="0"/>
              <a:t>Gli alberi decisionali possono anche essere visti come modelli generativi di regole di induzione da dati empirici.</a:t>
            </a:r>
          </a:p>
          <a:p>
            <a:r>
              <a:rPr lang="it-IT" dirty="0"/>
              <a:t>Un albero decisionale è una struttura simile ad un diagramma di flusso, ogni nodo interno rappresenta un «test» su un attributo (ad esempio nel lancio di una moneta, se esca testa o croce), ogni ramo rappresenta il risultato di tale test ed ogni nodo foglia infine rappresenta un etichetta di classe (classificazione che viene fatta dopo aver valutato tutti gli attributi). Inoltre si può dire che i percorsi dalla radice alla foglia rappresentano le regole di classificazione.</a:t>
            </a:r>
          </a:p>
          <a:p>
            <a:r>
              <a:rPr lang="it-IT" dirty="0"/>
              <a:t>Un albero decisionale ottimale viene quindi definito come un albero che tiene conto della maggior parte dei dati, riducendo al minimo i numeri di livelli (ovvero i nodi intermedi che altro non sono che i «test» sui vari attributi).</a:t>
            </a:r>
          </a:p>
        </p:txBody>
      </p:sp>
      <p:sp>
        <p:nvSpPr>
          <p:cNvPr id="2" name="Segnaposto piè di pagina 1">
            <a:extLst>
              <a:ext uri="{FF2B5EF4-FFF2-40B4-BE49-F238E27FC236}">
                <a16:creationId xmlns:a16="http://schemas.microsoft.com/office/drawing/2014/main" id="{A6C937B0-22D5-44CC-BE0F-67AF60CD682C}"/>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F18A80C8-B957-4105-8CFB-464177571F90}"/>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27288399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B60FB1C4-4202-4DF4-B365-C034E0F5E4FF}"/>
              </a:ext>
            </a:extLst>
          </p:cNvPr>
          <p:cNvSpPr>
            <a:spLocks noGrp="1"/>
          </p:cNvSpPr>
          <p:nvPr>
            <p:ph type="title"/>
          </p:nvPr>
        </p:nvSpPr>
        <p:spPr/>
        <p:txBody>
          <a:bodyPr/>
          <a:lstStyle/>
          <a:p>
            <a:r>
              <a:rPr lang="it-IT" dirty="0"/>
              <a:t>Alberi di decisione</a:t>
            </a:r>
          </a:p>
        </p:txBody>
      </p:sp>
      <p:sp>
        <p:nvSpPr>
          <p:cNvPr id="11" name="Segnaposto testo 10">
            <a:extLst>
              <a:ext uri="{FF2B5EF4-FFF2-40B4-BE49-F238E27FC236}">
                <a16:creationId xmlns:a16="http://schemas.microsoft.com/office/drawing/2014/main" id="{A45B4616-2296-419C-BD0C-026F0B5D1192}"/>
              </a:ext>
            </a:extLst>
          </p:cNvPr>
          <p:cNvSpPr>
            <a:spLocks noGrp="1"/>
          </p:cNvSpPr>
          <p:nvPr>
            <p:ph type="body" idx="1"/>
          </p:nvPr>
        </p:nvSpPr>
        <p:spPr/>
        <p:txBody>
          <a:bodyPr/>
          <a:lstStyle/>
          <a:p>
            <a:pPr algn="ctr"/>
            <a:r>
              <a:rPr lang="it-IT" b="1" i="1" dirty="0">
                <a:solidFill>
                  <a:srgbClr val="00B0F0"/>
                </a:solidFill>
              </a:rPr>
              <a:t>VANTAGGI</a:t>
            </a:r>
          </a:p>
        </p:txBody>
      </p:sp>
      <p:sp>
        <p:nvSpPr>
          <p:cNvPr id="12" name="Segnaposto contenuto 11">
            <a:extLst>
              <a:ext uri="{FF2B5EF4-FFF2-40B4-BE49-F238E27FC236}">
                <a16:creationId xmlns:a16="http://schemas.microsoft.com/office/drawing/2014/main" id="{078FBAF3-1434-45FB-808B-257EEC7CB5F6}"/>
              </a:ext>
            </a:extLst>
          </p:cNvPr>
          <p:cNvSpPr>
            <a:spLocks noGrp="1"/>
          </p:cNvSpPr>
          <p:nvPr>
            <p:ph sz="half" idx="2"/>
          </p:nvPr>
        </p:nvSpPr>
        <p:spPr/>
        <p:txBody>
          <a:bodyPr>
            <a:normAutofit fontScale="92500" lnSpcReduction="10000"/>
          </a:bodyPr>
          <a:lstStyle/>
          <a:p>
            <a:pPr marL="0" indent="0">
              <a:buNone/>
            </a:pPr>
            <a:r>
              <a:rPr lang="it-IT" dirty="0"/>
              <a:t>Ci sono svariati benefici nell’utilizzo degli alberi decisionali:</a:t>
            </a:r>
          </a:p>
          <a:p>
            <a:r>
              <a:rPr lang="it-IT" dirty="0"/>
              <a:t>Sono semplici da capire ed interpretare anche per chi non dispone di ampie conoscenze nell’ambito degli algoritmi per la classificazione.</a:t>
            </a:r>
          </a:p>
          <a:p>
            <a:r>
              <a:rPr lang="it-IT" dirty="0"/>
              <a:t>Possono essere generati senza la necessità di un grande dataset (come si rendeva invece necessario per </a:t>
            </a:r>
            <a:r>
              <a:rPr lang="it-IT" dirty="0" err="1"/>
              <a:t>l’association</a:t>
            </a:r>
            <a:r>
              <a:rPr lang="it-IT" dirty="0"/>
              <a:t> rule learning).</a:t>
            </a:r>
          </a:p>
          <a:p>
            <a:r>
              <a:rPr lang="it-IT" dirty="0"/>
              <a:t>Utilizza un modello a «scatola bianca» </a:t>
            </a:r>
            <a:r>
              <a:rPr lang="it-IT" dirty="0">
                <a:sym typeface="Wingdings" panose="05000000000000000000" pitchFamily="2" charset="2"/>
              </a:rPr>
              <a:t> dato il risultato è possibile sapere come ci si è arrivati.</a:t>
            </a:r>
          </a:p>
        </p:txBody>
      </p:sp>
      <p:sp>
        <p:nvSpPr>
          <p:cNvPr id="13" name="Segnaposto testo 12">
            <a:extLst>
              <a:ext uri="{FF2B5EF4-FFF2-40B4-BE49-F238E27FC236}">
                <a16:creationId xmlns:a16="http://schemas.microsoft.com/office/drawing/2014/main" id="{224CFE3B-BDB5-4114-8A31-1B92D79C454E}"/>
              </a:ext>
            </a:extLst>
          </p:cNvPr>
          <p:cNvSpPr>
            <a:spLocks noGrp="1"/>
          </p:cNvSpPr>
          <p:nvPr>
            <p:ph type="body" sz="quarter" idx="3"/>
          </p:nvPr>
        </p:nvSpPr>
        <p:spPr/>
        <p:txBody>
          <a:bodyPr/>
          <a:lstStyle/>
          <a:p>
            <a:pPr algn="ctr"/>
            <a:r>
              <a:rPr lang="it-IT" b="1" i="1" dirty="0">
                <a:solidFill>
                  <a:srgbClr val="00B0F0"/>
                </a:solidFill>
              </a:rPr>
              <a:t>SVANTAGGI</a:t>
            </a:r>
          </a:p>
        </p:txBody>
      </p:sp>
      <p:sp>
        <p:nvSpPr>
          <p:cNvPr id="14" name="Segnaposto contenuto 13">
            <a:extLst>
              <a:ext uri="{FF2B5EF4-FFF2-40B4-BE49-F238E27FC236}">
                <a16:creationId xmlns:a16="http://schemas.microsoft.com/office/drawing/2014/main" id="{FD76E471-8E86-4DF0-97F4-EFA15AB5084E}"/>
              </a:ext>
            </a:extLst>
          </p:cNvPr>
          <p:cNvSpPr>
            <a:spLocks noGrp="1"/>
          </p:cNvSpPr>
          <p:nvPr>
            <p:ph sz="quarter" idx="4"/>
          </p:nvPr>
        </p:nvSpPr>
        <p:spPr/>
        <p:txBody>
          <a:bodyPr>
            <a:normAutofit fontScale="92500" lnSpcReduction="20000"/>
          </a:bodyPr>
          <a:lstStyle/>
          <a:p>
            <a:pPr marL="0" indent="0">
              <a:buNone/>
            </a:pPr>
            <a:r>
              <a:rPr lang="it-IT" dirty="0"/>
              <a:t>Gli alberi decisionali portano anche a diversi svantaggi:</a:t>
            </a:r>
          </a:p>
          <a:p>
            <a:r>
              <a:rPr lang="it-IT" dirty="0"/>
              <a:t>Sono instabili, il che significa che un piccolo cambiamento nei dati può portare a un grande cambiamento nella struttura dell'albero decisionale ottimale.</a:t>
            </a:r>
          </a:p>
          <a:p>
            <a:r>
              <a:rPr lang="it-IT" dirty="0"/>
              <a:t>Sono spesso relativamente imprecisi. Molti altri </a:t>
            </a:r>
            <a:r>
              <a:rPr lang="it-IT" dirty="0" err="1"/>
              <a:t>predittori</a:t>
            </a:r>
            <a:r>
              <a:rPr lang="it-IT" dirty="0"/>
              <a:t> funzionano meglio con dati simili. Questo problema può essere risolto sostituendo un singolo albero decisionale con una foresta casuale di alberi decisionali, ma una foresta casuale non è facile da interpretare come un singolo albero decisionale.</a:t>
            </a:r>
          </a:p>
        </p:txBody>
      </p:sp>
      <p:cxnSp>
        <p:nvCxnSpPr>
          <p:cNvPr id="16" name="Connettore diritto 15">
            <a:extLst>
              <a:ext uri="{FF2B5EF4-FFF2-40B4-BE49-F238E27FC236}">
                <a16:creationId xmlns:a16="http://schemas.microsoft.com/office/drawing/2014/main" id="{F228EF7E-4117-40E2-A994-EC7E898063D2}"/>
              </a:ext>
            </a:extLst>
          </p:cNvPr>
          <p:cNvCxnSpPr/>
          <p:nvPr/>
        </p:nvCxnSpPr>
        <p:spPr>
          <a:xfrm>
            <a:off x="5989320" y="2621280"/>
            <a:ext cx="0" cy="3489960"/>
          </a:xfrm>
          <a:prstGeom prst="line">
            <a:avLst/>
          </a:prstGeom>
          <a:ln w="57150">
            <a:solidFill>
              <a:schemeClr val="accent2">
                <a:lumMod val="40000"/>
                <a:lumOff val="6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 name="Segnaposto piè di pagina 1">
            <a:extLst>
              <a:ext uri="{FF2B5EF4-FFF2-40B4-BE49-F238E27FC236}">
                <a16:creationId xmlns:a16="http://schemas.microsoft.com/office/drawing/2014/main" id="{AC4ABADD-9F88-42D7-B639-9A79917786E2}"/>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E40A434C-22D9-425D-90FC-05410D358ABE}"/>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3801178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97895E38-FD10-46BF-BE3A-CC9434592C21}"/>
              </a:ext>
            </a:extLst>
          </p:cNvPr>
          <p:cNvSpPr>
            <a:spLocks noGrp="1"/>
          </p:cNvSpPr>
          <p:nvPr>
            <p:ph type="title"/>
          </p:nvPr>
        </p:nvSpPr>
        <p:spPr/>
        <p:txBody>
          <a:bodyPr/>
          <a:lstStyle/>
          <a:p>
            <a:r>
              <a:rPr lang="it-IT" dirty="0"/>
              <a:t>Classificatore di </a:t>
            </a:r>
            <a:r>
              <a:rPr lang="it-IT" dirty="0" err="1"/>
              <a:t>bayes</a:t>
            </a:r>
            <a:r>
              <a:rPr lang="it-IT" dirty="0"/>
              <a:t> semplice</a:t>
            </a:r>
          </a:p>
        </p:txBody>
      </p:sp>
      <p:sp>
        <p:nvSpPr>
          <p:cNvPr id="9" name="Segnaposto contenuto 8">
            <a:extLst>
              <a:ext uri="{FF2B5EF4-FFF2-40B4-BE49-F238E27FC236}">
                <a16:creationId xmlns:a16="http://schemas.microsoft.com/office/drawing/2014/main" id="{7F07D466-FBAD-42DB-A772-051032240C34}"/>
              </a:ext>
            </a:extLst>
          </p:cNvPr>
          <p:cNvSpPr>
            <a:spLocks noGrp="1"/>
          </p:cNvSpPr>
          <p:nvPr>
            <p:ph idx="1"/>
          </p:nvPr>
        </p:nvSpPr>
        <p:spPr/>
        <p:txBody>
          <a:bodyPr/>
          <a:lstStyle/>
          <a:p>
            <a:r>
              <a:rPr lang="it-IT" dirty="0"/>
              <a:t>Il classificatore di </a:t>
            </a:r>
            <a:r>
              <a:rPr lang="it-IT" dirty="0" err="1"/>
              <a:t>Bayes</a:t>
            </a:r>
            <a:r>
              <a:rPr lang="it-IT" dirty="0"/>
              <a:t> Semplice fa parte dei «classificatori probabilistici» basati sull’applicazione del teorema di </a:t>
            </a:r>
            <a:r>
              <a:rPr lang="it-IT" dirty="0" err="1"/>
              <a:t>Bayes</a:t>
            </a:r>
            <a:r>
              <a:rPr lang="it-IT" dirty="0"/>
              <a:t>. Sono tra i modelli di rete </a:t>
            </a:r>
            <a:r>
              <a:rPr lang="it-IT" dirty="0" err="1"/>
              <a:t>bainesiana</a:t>
            </a:r>
            <a:r>
              <a:rPr lang="it-IT" dirty="0"/>
              <a:t> più semplici, ma possono </a:t>
            </a:r>
            <a:r>
              <a:rPr lang="it-IT" dirty="0" err="1"/>
              <a:t>raggungere</a:t>
            </a:r>
            <a:r>
              <a:rPr lang="it-IT" dirty="0"/>
              <a:t> ottimi livelli di accuratezza.</a:t>
            </a:r>
          </a:p>
          <a:p>
            <a:r>
              <a:rPr lang="it-IT" dirty="0"/>
              <a:t>Il classificatore </a:t>
            </a:r>
            <a:r>
              <a:rPr lang="it-IT" dirty="0" err="1"/>
              <a:t>baynesiano</a:t>
            </a:r>
            <a:r>
              <a:rPr lang="it-IT" dirty="0"/>
              <a:t> semplice è una tecnica semplice per costruire modelli che assegnano etichette di classe a istanze di problemi, rappresentate come vettori di valori di caratteristiche, in cui le etichette di classe sono tratte da un insieme finito.</a:t>
            </a:r>
          </a:p>
          <a:p>
            <a:r>
              <a:rPr lang="it-IT" dirty="0"/>
              <a:t>Non esiste un unico algoritmo per addestrare tali classificatori, ma una famiglia di algoritmi basati su un principio comune: tutti i classificatori semplici di </a:t>
            </a:r>
            <a:r>
              <a:rPr lang="it-IT" dirty="0" err="1"/>
              <a:t>Bayes</a:t>
            </a:r>
            <a:r>
              <a:rPr lang="it-IT" dirty="0"/>
              <a:t> presuppongono che il valore di una particolare caratteristica sia indipendente dal valore di qualsiasi altra caratteristica, data la variabile di classe.</a:t>
            </a:r>
          </a:p>
          <a:p>
            <a:pPr marL="0" indent="0">
              <a:buNone/>
            </a:pPr>
            <a:endParaRPr lang="it-IT" dirty="0"/>
          </a:p>
        </p:txBody>
      </p:sp>
      <p:sp>
        <p:nvSpPr>
          <p:cNvPr id="2" name="Segnaposto piè di pagina 1">
            <a:extLst>
              <a:ext uri="{FF2B5EF4-FFF2-40B4-BE49-F238E27FC236}">
                <a16:creationId xmlns:a16="http://schemas.microsoft.com/office/drawing/2014/main" id="{B1ADAEF4-B74E-45E6-8792-37F119816AD1}"/>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FAFE3BD4-19BF-4190-B2CE-66A6B89731CF}"/>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grpSp>
        <p:nvGrpSpPr>
          <p:cNvPr id="16" name="Gruppo 15">
            <a:extLst>
              <a:ext uri="{FF2B5EF4-FFF2-40B4-BE49-F238E27FC236}">
                <a16:creationId xmlns:a16="http://schemas.microsoft.com/office/drawing/2014/main" id="{59BD2B21-7231-4570-B36E-D6FD8960FC96}"/>
              </a:ext>
            </a:extLst>
          </p:cNvPr>
          <p:cNvGrpSpPr/>
          <p:nvPr/>
        </p:nvGrpSpPr>
        <p:grpSpPr>
          <a:xfrm>
            <a:off x="581191" y="2505002"/>
            <a:ext cx="11029615" cy="3090455"/>
            <a:chOff x="581191" y="2505002"/>
            <a:chExt cx="11029615" cy="3090455"/>
          </a:xfrm>
        </p:grpSpPr>
        <p:sp>
          <p:nvSpPr>
            <p:cNvPr id="17" name="Segnaposto contenuto 8">
              <a:extLst>
                <a:ext uri="{FF2B5EF4-FFF2-40B4-BE49-F238E27FC236}">
                  <a16:creationId xmlns:a16="http://schemas.microsoft.com/office/drawing/2014/main" id="{FD90812C-7CFE-4532-A1C5-52B2432A167E}"/>
                </a:ext>
              </a:extLst>
            </p:cNvPr>
            <p:cNvSpPr txBox="1">
              <a:spLocks/>
            </p:cNvSpPr>
            <p:nvPr/>
          </p:nvSpPr>
          <p:spPr>
            <a:xfrm>
              <a:off x="581191" y="2505002"/>
              <a:ext cx="11029615" cy="3090455"/>
            </a:xfrm>
            <a:prstGeom prst="rect">
              <a:avLst/>
            </a:prstGeom>
            <a:solidFill>
              <a:schemeClr val="accent1">
                <a:lumMod val="40000"/>
                <a:lumOff val="60000"/>
              </a:schemeClr>
            </a:solidFill>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tabLst>
                  <a:tab pos="288000" algn="l"/>
                </a:tabLst>
              </a:pPr>
              <a:r>
                <a:rPr lang="it-IT" sz="2000" dirty="0"/>
                <a:t>Ad esempio, u</a:t>
              </a:r>
              <a:r>
                <a:rPr lang="it-IT" sz="2000" b="0" i="0" dirty="0">
                  <a:solidFill>
                    <a:srgbClr val="202122"/>
                  </a:solidFill>
                  <a:effectLst/>
                  <a:latin typeface="-apple-system"/>
                </a:rPr>
                <a:t>n frutto può essere considerato una mela se è rosso, rotondo e di circa 10 cm di diametro. Un classificatore </a:t>
              </a:r>
              <a:r>
                <a:rPr lang="it-IT" sz="2000" b="0" i="0" dirty="0" err="1">
                  <a:solidFill>
                    <a:srgbClr val="202122"/>
                  </a:solidFill>
                  <a:effectLst/>
                  <a:latin typeface="-apple-system"/>
                </a:rPr>
                <a:t>baynesiano</a:t>
              </a:r>
              <a:r>
                <a:rPr lang="it-IT" sz="2000" b="0" i="0" dirty="0">
                  <a:solidFill>
                    <a:srgbClr val="202122"/>
                  </a:solidFill>
                  <a:effectLst/>
                  <a:latin typeface="-apple-system"/>
                </a:rPr>
                <a:t> semplice, ritiene che ognuna di queste caratteristiche contribuisca in modo indipendente alla probabilità che tale frutto sia una mela, indipendentemente da ogni possibile correlazione tra le caratteristiche di colore rotondità e diametro.</a:t>
              </a:r>
            </a:p>
            <a:p>
              <a:pPr marL="0" indent="0" algn="just">
                <a:buFont typeface="Wingdings 2" panose="05020102010507070707" pitchFamily="18" charset="2"/>
                <a:buNone/>
                <a:tabLst>
                  <a:tab pos="288000" algn="l"/>
                </a:tabLst>
              </a:pPr>
              <a:endParaRPr lang="it-IT" sz="2000" dirty="0">
                <a:solidFill>
                  <a:srgbClr val="202122"/>
                </a:solidFill>
                <a:latin typeface="-apple-system"/>
              </a:endParaRPr>
            </a:p>
            <a:p>
              <a:pPr marL="0" indent="0" algn="just">
                <a:buFont typeface="Wingdings 2" panose="05020102010507070707" pitchFamily="18" charset="2"/>
                <a:buNone/>
                <a:tabLst>
                  <a:tab pos="288000" algn="l"/>
                </a:tabLst>
              </a:pPr>
              <a:endParaRPr lang="it-IT" sz="2000" dirty="0">
                <a:solidFill>
                  <a:srgbClr val="202122"/>
                </a:solidFill>
                <a:latin typeface="-apple-system"/>
              </a:endParaRPr>
            </a:p>
            <a:p>
              <a:pPr marL="0" indent="0" algn="just">
                <a:buFont typeface="Wingdings 2" panose="05020102010507070707" pitchFamily="18" charset="2"/>
                <a:buNone/>
                <a:tabLst>
                  <a:tab pos="288000" algn="l"/>
                </a:tabLst>
              </a:pPr>
              <a:endParaRPr lang="it-IT" sz="2000" dirty="0"/>
            </a:p>
          </p:txBody>
        </p:sp>
        <p:pic>
          <p:nvPicPr>
            <p:cNvPr id="18" name="Immagine 17">
              <a:extLst>
                <a:ext uri="{FF2B5EF4-FFF2-40B4-BE49-F238E27FC236}">
                  <a16:creationId xmlns:a16="http://schemas.microsoft.com/office/drawing/2014/main" id="{17E3C37C-229B-4ECC-B8C8-C92774AE9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231" y="3642191"/>
              <a:ext cx="1951038" cy="1704961"/>
            </a:xfrm>
            <a:prstGeom prst="rect">
              <a:avLst/>
            </a:prstGeom>
          </p:spPr>
        </p:pic>
      </p:grpSp>
    </p:spTree>
    <p:extLst>
      <p:ext uri="{BB962C8B-B14F-4D97-AF65-F5344CB8AC3E}">
        <p14:creationId xmlns:p14="http://schemas.microsoft.com/office/powerpoint/2010/main" val="21757851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9617D7-6275-4EE8-B7A8-49F622BE4C64}"/>
              </a:ext>
            </a:extLst>
          </p:cNvPr>
          <p:cNvSpPr>
            <a:spLocks noGrp="1"/>
          </p:cNvSpPr>
          <p:nvPr>
            <p:ph type="title"/>
          </p:nvPr>
        </p:nvSpPr>
        <p:spPr/>
        <p:txBody>
          <a:bodyPr/>
          <a:lstStyle/>
          <a:p>
            <a:r>
              <a:rPr lang="it-IT" dirty="0"/>
              <a:t>Modello probabilistico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77CAD98-266E-4BE8-AB5C-3593D42F9C4C}"/>
                  </a:ext>
                </a:extLst>
              </p:cNvPr>
              <p:cNvSpPr>
                <a:spLocks noGrp="1"/>
              </p:cNvSpPr>
              <p:nvPr>
                <p:ph idx="1"/>
              </p:nvPr>
            </p:nvSpPr>
            <p:spPr/>
            <p:txBody>
              <a:bodyPr/>
              <a:lstStyle/>
              <a:p>
                <a:r>
                  <a:rPr lang="it-IT" dirty="0"/>
                  <a:t>Come abbiamo citato precedentemente il classificatore </a:t>
                </a:r>
                <a:r>
                  <a:rPr lang="it-IT" dirty="0" err="1"/>
                  <a:t>baynesiano</a:t>
                </a:r>
                <a:r>
                  <a:rPr lang="it-IT" dirty="0"/>
                  <a:t> semplice è un modello di probabilità condizionale, ovvero data un istanza di problema da classificare, rappresentata da un vettore </a:t>
                </a:r>
                <a14:m>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e>
                    </m:d>
                  </m:oMath>
                </a14:m>
                <a:r>
                  <a:rPr lang="it-IT" dirty="0"/>
                  <a:t> nel quale i vari elementi (gli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oMath>
                </a14:m>
                <a:r>
                  <a:rPr lang="it-IT" dirty="0"/>
                  <a:t>) rappresentano le </a:t>
                </a:r>
                <a14:m>
                  <m:oMath xmlns:m="http://schemas.openxmlformats.org/officeDocument/2006/math">
                    <m:r>
                      <a:rPr lang="it-IT" i="1" dirty="0" smtClean="0">
                        <a:latin typeface="Cambria Math" panose="02040503050406030204" pitchFamily="18" charset="0"/>
                      </a:rPr>
                      <m:t>𝑛</m:t>
                    </m:r>
                  </m:oMath>
                </a14:m>
                <a:r>
                  <a:rPr lang="it-IT" dirty="0"/>
                  <a:t> caratteristiche dell’istanza, assegna a questa istanza delle probabilità </a:t>
                </a:r>
                <a14:m>
                  <m:oMath xmlns:m="http://schemas.openxmlformats.org/officeDocument/2006/math">
                    <m:r>
                      <a:rPr lang="it-IT" b="0" i="1" smtClean="0">
                        <a:latin typeface="Cambria Math" panose="02040503050406030204" pitchFamily="18" charset="0"/>
                      </a:rPr>
                      <m:t>𝑝</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per ciascuno dei </a:t>
                </a:r>
                <a14:m>
                  <m:oMath xmlns:m="http://schemas.openxmlformats.org/officeDocument/2006/math">
                    <m:r>
                      <a:rPr lang="it-IT" i="1" dirty="0" smtClean="0">
                        <a:latin typeface="Cambria Math" panose="02040503050406030204" pitchFamily="18" charset="0"/>
                      </a:rPr>
                      <m:t>𝐾</m:t>
                    </m:r>
                  </m:oMath>
                </a14:m>
                <a:r>
                  <a:rPr lang="it-IT" dirty="0"/>
                  <a:t> possibili risultati o classi </a:t>
                </a:r>
                <a14:m>
                  <m:oMath xmlns:m="http://schemas.openxmlformats.org/officeDocument/2006/math">
                    <m:sSub>
                      <m:sSubPr>
                        <m:ctrlPr>
                          <a:rPr lang="it-IT" i="1" dirty="0" smtClean="0">
                            <a:latin typeface="Cambria Math" panose="02040503050406030204" pitchFamily="18" charset="0"/>
                          </a:rPr>
                        </m:ctrlPr>
                      </m:sSubPr>
                      <m:e>
                        <m:r>
                          <a:rPr lang="it-IT" i="1" dirty="0" smtClean="0">
                            <a:latin typeface="Cambria Math" panose="02040503050406030204" pitchFamily="18" charset="0"/>
                          </a:rPr>
                          <m:t>𝐶</m:t>
                        </m:r>
                      </m:e>
                      <m:sub>
                        <m:r>
                          <a:rPr lang="it-IT" i="1" dirty="0" smtClean="0">
                            <a:latin typeface="Cambria Math" panose="02040503050406030204" pitchFamily="18" charset="0"/>
                          </a:rPr>
                          <m:t>𝑘</m:t>
                        </m:r>
                      </m:sub>
                    </m:sSub>
                  </m:oMath>
                </a14:m>
                <a:r>
                  <a:rPr lang="it-IT" dirty="0"/>
                  <a:t>.</a:t>
                </a:r>
              </a:p>
              <a:p>
                <a:r>
                  <a:rPr lang="it-IT" dirty="0"/>
                  <a:t>Per rendere il problema più trattabile nel caso in cui il numero di caratteristiche </a:t>
                </a:r>
                <a14:m>
                  <m:oMath xmlns:m="http://schemas.openxmlformats.org/officeDocument/2006/math">
                    <m:r>
                      <a:rPr lang="it-IT" i="1" dirty="0" smtClean="0">
                        <a:latin typeface="Cambria Math" panose="02040503050406030204" pitchFamily="18" charset="0"/>
                      </a:rPr>
                      <m:t>𝑛</m:t>
                    </m:r>
                  </m:oMath>
                </a14:m>
                <a:r>
                  <a:rPr lang="it-IT" dirty="0"/>
                  <a:t> sia grande o se una o più caratteristiche possono assumere un numero elevato di valori, si utilizza il teorema di </a:t>
                </a:r>
                <a:r>
                  <a:rPr lang="it-IT" dirty="0" err="1"/>
                  <a:t>Bayes</a:t>
                </a:r>
                <a:r>
                  <a:rPr lang="it-IT" dirty="0"/>
                  <a:t> e la probabilità condizionata può quindi essere scomposta come: </a:t>
                </a:r>
                <a:endParaRPr lang="it-IT" sz="1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rPr>
                        <m:t>𝑝</m:t>
                      </m:r>
                      <m:d>
                        <m:dPr>
                          <m:ctrlPr>
                            <a:rPr lang="it-IT" sz="1800" i="1">
                              <a:latin typeface="Cambria Math" panose="02040503050406030204" pitchFamily="18" charset="0"/>
                            </a:rPr>
                          </m:ctrlPr>
                        </m:dPr>
                        <m:e>
                          <m:sSub>
                            <m:sSubPr>
                              <m:ctrlPr>
                                <a:rPr lang="it-IT" sz="1800" i="1">
                                  <a:latin typeface="Cambria Math" panose="02040503050406030204" pitchFamily="18" charset="0"/>
                                </a:rPr>
                              </m:ctrlPr>
                            </m:sSubPr>
                            <m:e>
                              <m:r>
                                <a:rPr lang="it-IT" sz="1800" i="1">
                                  <a:latin typeface="Cambria Math" panose="02040503050406030204" pitchFamily="18" charset="0"/>
                                </a:rPr>
                                <m:t>𝐶</m:t>
                              </m:r>
                            </m:e>
                            <m:sub>
                              <m:r>
                                <a:rPr lang="it-IT" sz="1800" i="1">
                                  <a:latin typeface="Cambria Math" panose="02040503050406030204" pitchFamily="18" charset="0"/>
                                </a:rPr>
                                <m:t>𝑘</m:t>
                              </m:r>
                            </m:sub>
                          </m:sSub>
                        </m:e>
                        <m:e>
                          <m:r>
                            <a:rPr lang="it-IT" sz="1800" i="1">
                              <a:latin typeface="Cambria Math" panose="02040503050406030204" pitchFamily="18" charset="0"/>
                            </a:rPr>
                            <m:t>𝑥</m:t>
                          </m:r>
                        </m:e>
                      </m:d>
                      <m:r>
                        <a:rPr lang="it-IT" sz="1800" b="0" i="1" smtClean="0">
                          <a:latin typeface="Cambria Math" panose="02040503050406030204" pitchFamily="18" charset="0"/>
                        </a:rPr>
                        <m:t>=</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𝑝</m:t>
                          </m:r>
                          <m:d>
                            <m:dPr>
                              <m:ctrlPr>
                                <a:rPr lang="it-IT" sz="1800" b="0" i="1" smtClean="0">
                                  <a:latin typeface="Cambria Math" panose="02040503050406030204" pitchFamily="18" charset="0"/>
                                </a:rPr>
                              </m:ctrlPr>
                            </m:d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𝐶</m:t>
                                  </m:r>
                                </m:e>
                                <m:sub>
                                  <m:r>
                                    <a:rPr lang="it-IT" sz="1800" b="0" i="1" smtClean="0">
                                      <a:latin typeface="Cambria Math" panose="02040503050406030204" pitchFamily="18" charset="0"/>
                                    </a:rPr>
                                    <m:t>𝑘</m:t>
                                  </m:r>
                                </m:sub>
                              </m:sSub>
                            </m:e>
                          </m:d>
                          <m:r>
                            <a:rPr lang="it-IT" sz="1800" b="0" i="1" smtClean="0">
                              <a:latin typeface="Cambria Math" panose="02040503050406030204" pitchFamily="18" charset="0"/>
                            </a:rPr>
                            <m:t>𝑝</m:t>
                          </m:r>
                          <m:r>
                            <a:rPr lang="it-IT" sz="1800" b="0" i="1" smtClean="0">
                              <a:latin typeface="Cambria Math" panose="02040503050406030204" pitchFamily="18" charset="0"/>
                            </a:rPr>
                            <m:t>(</m:t>
                          </m:r>
                          <m:r>
                            <a:rPr lang="it-IT" sz="1800" b="0" i="1" smtClean="0">
                              <a:latin typeface="Cambria Math" panose="02040503050406030204" pitchFamily="18" charset="0"/>
                            </a:rPr>
                            <m:t>𝑥</m:t>
                          </m:r>
                          <m:r>
                            <a:rPr lang="it-IT" sz="1800" b="0" i="1" smtClean="0">
                              <a:latin typeface="Cambria Math" panose="02040503050406030204" pitchFamily="18" charset="0"/>
                            </a:rPr>
                            <m:t>|</m:t>
                          </m:r>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𝐶</m:t>
                              </m:r>
                            </m:e>
                            <m:sub>
                              <m:r>
                                <a:rPr lang="it-IT" sz="1800" b="0" i="1" smtClean="0">
                                  <a:latin typeface="Cambria Math" panose="02040503050406030204" pitchFamily="18" charset="0"/>
                                </a:rPr>
                                <m:t>𝑘</m:t>
                              </m:r>
                            </m:sub>
                          </m:sSub>
                          <m:r>
                            <a:rPr lang="it-IT" sz="1800" b="0" i="1" smtClean="0">
                              <a:latin typeface="Cambria Math" panose="02040503050406030204" pitchFamily="18" charset="0"/>
                            </a:rPr>
                            <m:t>)</m:t>
                          </m:r>
                        </m:num>
                        <m:den>
                          <m:r>
                            <a:rPr lang="it-IT" sz="1800" b="0" i="1" smtClean="0">
                              <a:latin typeface="Cambria Math" panose="02040503050406030204" pitchFamily="18" charset="0"/>
                            </a:rPr>
                            <m:t>𝑝</m:t>
                          </m:r>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𝑥</m:t>
                              </m:r>
                            </m:e>
                          </m:d>
                        </m:den>
                      </m:f>
                    </m:oMath>
                  </m:oMathPara>
                </a14:m>
                <a:endParaRPr lang="it-IT" dirty="0"/>
              </a:p>
            </p:txBody>
          </p:sp>
        </mc:Choice>
        <mc:Fallback xmlns="">
          <p:sp>
            <p:nvSpPr>
              <p:cNvPr id="3" name="Segnaposto contenuto 2">
                <a:extLst>
                  <a:ext uri="{FF2B5EF4-FFF2-40B4-BE49-F238E27FC236}">
                    <a16:creationId xmlns:a16="http://schemas.microsoft.com/office/drawing/2014/main" id="{677CAD98-266E-4BE8-AB5C-3593D42F9C4C}"/>
                  </a:ext>
                </a:extLst>
              </p:cNvPr>
              <p:cNvSpPr>
                <a:spLocks noGrp="1" noRot="1" noChangeAspect="1" noMove="1" noResize="1" noEditPoints="1" noAdjustHandles="1" noChangeArrowheads="1" noChangeShapeType="1" noTextEdit="1"/>
              </p:cNvSpPr>
              <p:nvPr>
                <p:ph idx="1"/>
              </p:nvPr>
            </p:nvSpPr>
            <p:spPr>
              <a:blipFill>
                <a:blip r:embed="rId2"/>
                <a:stretch>
                  <a:fillRect l="-166" r="-663"/>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4C3B8116-CB57-4F3A-A19B-C4EA43E27BF4}"/>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58CA5352-BDFF-4167-820F-D8D18A861142}"/>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Tree>
    <p:extLst>
      <p:ext uri="{BB962C8B-B14F-4D97-AF65-F5344CB8AC3E}">
        <p14:creationId xmlns:p14="http://schemas.microsoft.com/office/powerpoint/2010/main" val="2649155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1C1F2-4A5D-4073-AFE5-CBFE10CBD50F}"/>
              </a:ext>
            </a:extLst>
          </p:cNvPr>
          <p:cNvSpPr>
            <a:spLocks noGrp="1"/>
          </p:cNvSpPr>
          <p:nvPr>
            <p:ph type="title"/>
          </p:nvPr>
        </p:nvSpPr>
        <p:spPr/>
        <p:txBody>
          <a:bodyPr/>
          <a:lstStyle/>
          <a:p>
            <a:r>
              <a:rPr lang="it-IT" dirty="0"/>
              <a:t>K-</a:t>
            </a:r>
            <a:r>
              <a:rPr lang="it-IT" dirty="0" err="1"/>
              <a:t>nearest</a:t>
            </a:r>
            <a:r>
              <a:rPr lang="it-IT" dirty="0"/>
              <a:t> </a:t>
            </a:r>
            <a:r>
              <a:rPr lang="it-IT" dirty="0" err="1"/>
              <a:t>neighbors</a:t>
            </a:r>
            <a:r>
              <a:rPr lang="it-IT" dirty="0"/>
              <a:t> (</a:t>
            </a:r>
            <a:r>
              <a:rPr lang="it-IT" dirty="0" err="1"/>
              <a:t>knn</a:t>
            </a:r>
            <a:r>
              <a:rPr lang="it-IT" dirty="0"/>
              <a:t>)</a:t>
            </a:r>
          </a:p>
        </p:txBody>
      </p:sp>
      <p:sp>
        <p:nvSpPr>
          <p:cNvPr id="3" name="Segnaposto contenuto 2">
            <a:extLst>
              <a:ext uri="{FF2B5EF4-FFF2-40B4-BE49-F238E27FC236}">
                <a16:creationId xmlns:a16="http://schemas.microsoft.com/office/drawing/2014/main" id="{F8B68B25-74A0-4240-8055-8FBEA8A76262}"/>
              </a:ext>
            </a:extLst>
          </p:cNvPr>
          <p:cNvSpPr>
            <a:spLocks noGrp="1"/>
          </p:cNvSpPr>
          <p:nvPr>
            <p:ph idx="1"/>
          </p:nvPr>
        </p:nvSpPr>
        <p:spPr>
          <a:xfrm>
            <a:off x="581192" y="1890876"/>
            <a:ext cx="11029615" cy="4533038"/>
          </a:xfrm>
        </p:spPr>
        <p:txBody>
          <a:bodyPr>
            <a:normAutofit/>
          </a:bodyPr>
          <a:lstStyle/>
          <a:p>
            <a:r>
              <a:rPr lang="it-IT" sz="1800" dirty="0"/>
              <a:t>Il K-</a:t>
            </a:r>
            <a:r>
              <a:rPr lang="it-IT" sz="1800" dirty="0" err="1"/>
              <a:t>nearest</a:t>
            </a:r>
            <a:r>
              <a:rPr lang="it-IT" sz="1800" dirty="0"/>
              <a:t> </a:t>
            </a:r>
            <a:r>
              <a:rPr lang="it-IT" sz="1800" dirty="0" err="1"/>
              <a:t>neighbors</a:t>
            </a:r>
            <a:r>
              <a:rPr lang="it-IT" sz="1800" dirty="0"/>
              <a:t> è un algoritmo utilizzato nel riconoscimento dei pattern per la classificazione di oggetti, basandosi sulle caratteristiche dei K oggetti vicini a quello considerato.</a:t>
            </a:r>
          </a:p>
          <a:p>
            <a:r>
              <a:rPr lang="it-IT" sz="1800" dirty="0"/>
              <a:t>La classificazione consiste quindi nel determinare l’appartenenza di un </a:t>
            </a:r>
            <a:r>
              <a:rPr lang="it-IT" sz="1800" dirty="0" err="1"/>
              <a:t>ogetto</a:t>
            </a:r>
            <a:r>
              <a:rPr lang="it-IT" sz="1800" dirty="0"/>
              <a:t> ad una classe e lo si fa assegnando a questo oggetto la classe che è più comune fra i suoi K vicini. </a:t>
            </a:r>
          </a:p>
          <a:p>
            <a:r>
              <a:rPr lang="it-IT" sz="1800" dirty="0"/>
              <a:t>L’algoritmo si compone di 3 step:</a:t>
            </a:r>
          </a:p>
          <a:p>
            <a:pPr lvl="1"/>
            <a:r>
              <a:rPr lang="it-IT" sz="1600" dirty="0"/>
              <a:t>FASE DI APPRENDIMENTO </a:t>
            </a:r>
            <a:r>
              <a:rPr lang="it-IT" sz="1600" dirty="0">
                <a:sym typeface="Wingdings" panose="05000000000000000000" pitchFamily="2" charset="2"/>
              </a:rPr>
              <a:t> Lo spazio di apprendimento viene partizionato in regioni in base alle posizioni e alle caratteristiche degli oggetti;</a:t>
            </a:r>
          </a:p>
          <a:p>
            <a:pPr lvl="1"/>
            <a:r>
              <a:rPr lang="it-IT" sz="1600" dirty="0">
                <a:sym typeface="Wingdings" panose="05000000000000000000" pitchFamily="2" charset="2"/>
              </a:rPr>
              <a:t>CALCOLO DELLA DISTANZA  Per il calcolo della distanza si rappresentano gli oggetti come vettori di uno spazio multidimensionale (l’algoritmo risulta sensibile alla struttura locale dei dati);</a:t>
            </a:r>
          </a:p>
          <a:p>
            <a:pPr lvl="1"/>
            <a:r>
              <a:rPr lang="it-IT" sz="1600" dirty="0">
                <a:sym typeface="Wingdings" panose="05000000000000000000" pitchFamily="2" charset="2"/>
              </a:rPr>
              <a:t>FASE DI CLASSIFICAZIONE  Ad un oggetto viene assegnata la classe che risulta essere la più frequente fra i K esempi più vicini all’oggetto da classificare (i vicini sono presi da un insieme di oggetti per cui è nota la classificazione corretta).</a:t>
            </a:r>
            <a:endParaRPr lang="it-IT" sz="1600" dirty="0"/>
          </a:p>
        </p:txBody>
      </p:sp>
      <p:sp>
        <p:nvSpPr>
          <p:cNvPr id="4" name="Segnaposto piè di pagina 3">
            <a:extLst>
              <a:ext uri="{FF2B5EF4-FFF2-40B4-BE49-F238E27FC236}">
                <a16:creationId xmlns:a16="http://schemas.microsoft.com/office/drawing/2014/main" id="{4425947A-E334-4789-BC29-0ADC37350AF8}"/>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E46C24EB-7D54-4472-9A26-94A496AFDD3C}"/>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Tree>
    <p:extLst>
      <p:ext uri="{BB962C8B-B14F-4D97-AF65-F5344CB8AC3E}">
        <p14:creationId xmlns:p14="http://schemas.microsoft.com/office/powerpoint/2010/main" val="69007531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1C1F2-4A5D-4073-AFE5-CBFE10CBD50F}"/>
              </a:ext>
            </a:extLst>
          </p:cNvPr>
          <p:cNvSpPr>
            <a:spLocks noGrp="1"/>
          </p:cNvSpPr>
          <p:nvPr>
            <p:ph type="title"/>
          </p:nvPr>
        </p:nvSpPr>
        <p:spPr/>
        <p:txBody>
          <a:bodyPr/>
          <a:lstStyle/>
          <a:p>
            <a:r>
              <a:rPr lang="it-IT" dirty="0"/>
              <a:t>K-</a:t>
            </a:r>
            <a:r>
              <a:rPr lang="it-IT" dirty="0" err="1"/>
              <a:t>nearest</a:t>
            </a:r>
            <a:r>
              <a:rPr lang="it-IT" dirty="0"/>
              <a:t> </a:t>
            </a:r>
            <a:r>
              <a:rPr lang="it-IT" dirty="0" err="1"/>
              <a:t>neighbors</a:t>
            </a:r>
            <a:r>
              <a:rPr lang="it-IT" dirty="0"/>
              <a:t> (</a:t>
            </a:r>
            <a:r>
              <a:rPr lang="it-IT" dirty="0" err="1"/>
              <a:t>knn</a:t>
            </a:r>
            <a:r>
              <a:rPr lang="it-IT" dirty="0"/>
              <a:t>) – parametro k</a:t>
            </a:r>
          </a:p>
        </p:txBody>
      </p:sp>
      <p:sp>
        <p:nvSpPr>
          <p:cNvPr id="3" name="Segnaposto contenuto 2">
            <a:extLst>
              <a:ext uri="{FF2B5EF4-FFF2-40B4-BE49-F238E27FC236}">
                <a16:creationId xmlns:a16="http://schemas.microsoft.com/office/drawing/2014/main" id="{F8B68B25-74A0-4240-8055-8FBEA8A76262}"/>
              </a:ext>
            </a:extLst>
          </p:cNvPr>
          <p:cNvSpPr>
            <a:spLocks noGrp="1"/>
          </p:cNvSpPr>
          <p:nvPr>
            <p:ph idx="1"/>
          </p:nvPr>
        </p:nvSpPr>
        <p:spPr/>
        <p:txBody>
          <a:bodyPr/>
          <a:lstStyle/>
          <a:p>
            <a:r>
              <a:rPr lang="it-IT" dirty="0"/>
              <a:t>K è un intero positivo che tipicamente non è molto grande.</a:t>
            </a:r>
          </a:p>
          <a:p>
            <a:r>
              <a:rPr lang="it-IT" dirty="0"/>
              <a:t>Non è consigliabile assegnare K=1, in quanto in questa maniera l’oggetto viene semplicemente assegnato alla classe dell’oggetto più vicino e questo può aumentare sensibilmente la probabilità di errore.</a:t>
            </a:r>
          </a:p>
          <a:p>
            <a:r>
              <a:rPr lang="it-IT" dirty="0"/>
              <a:t>In un contesto di classificazione binaria (ovvero in cui sono solo due le possibili classi) è opportuno scegliere K dispari </a:t>
            </a:r>
            <a:r>
              <a:rPr lang="it-IT" dirty="0" err="1"/>
              <a:t>ond’evitare</a:t>
            </a:r>
            <a:r>
              <a:rPr lang="it-IT" dirty="0"/>
              <a:t> situazioni di parità.</a:t>
            </a:r>
          </a:p>
          <a:p>
            <a:r>
              <a:rPr lang="it-IT" dirty="0"/>
              <a:t>Se si considerano solo i «voti» dei K oggetti più vicini può verificarsi l’inconveniente dovuto alla predominanza delle classi con più oggetti. Per evitare ciò può risultare utile pesare le «votazioni» dei vicini in modo da dare maggiore importanza a quelli più vicini.</a:t>
            </a:r>
          </a:p>
        </p:txBody>
      </p:sp>
      <p:sp>
        <p:nvSpPr>
          <p:cNvPr id="4" name="Segnaposto piè di pagina 3">
            <a:extLst>
              <a:ext uri="{FF2B5EF4-FFF2-40B4-BE49-F238E27FC236}">
                <a16:creationId xmlns:a16="http://schemas.microsoft.com/office/drawing/2014/main" id="{4425947A-E334-4789-BC29-0ADC37350AF8}"/>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E46C24EB-7D54-4472-9A26-94A496AFDD3C}"/>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spTree>
    <p:extLst>
      <p:ext uri="{BB962C8B-B14F-4D97-AF65-F5344CB8AC3E}">
        <p14:creationId xmlns:p14="http://schemas.microsoft.com/office/powerpoint/2010/main" val="25735560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1C1F2-4A5D-4073-AFE5-CBFE10CBD50F}"/>
              </a:ext>
            </a:extLst>
          </p:cNvPr>
          <p:cNvSpPr>
            <a:spLocks noGrp="1"/>
          </p:cNvSpPr>
          <p:nvPr>
            <p:ph type="title"/>
          </p:nvPr>
        </p:nvSpPr>
        <p:spPr/>
        <p:txBody>
          <a:bodyPr/>
          <a:lstStyle/>
          <a:p>
            <a:r>
              <a:rPr lang="it-IT" dirty="0"/>
              <a:t>K-</a:t>
            </a:r>
            <a:r>
              <a:rPr lang="it-IT" dirty="0" err="1"/>
              <a:t>nearest</a:t>
            </a:r>
            <a:r>
              <a:rPr lang="it-IT" dirty="0"/>
              <a:t> </a:t>
            </a:r>
            <a:r>
              <a:rPr lang="it-IT" dirty="0" err="1"/>
              <a:t>neighbors</a:t>
            </a:r>
            <a:r>
              <a:rPr lang="it-IT" dirty="0"/>
              <a:t> (</a:t>
            </a:r>
            <a:r>
              <a:rPr lang="it-IT" dirty="0" err="1"/>
              <a:t>knn</a:t>
            </a:r>
            <a:r>
              <a:rPr lang="it-IT"/>
              <a:t>)</a:t>
            </a:r>
            <a:endParaRPr lang="it-IT" dirty="0"/>
          </a:p>
        </p:txBody>
      </p:sp>
      <p:sp>
        <p:nvSpPr>
          <p:cNvPr id="4" name="Segnaposto piè di pagina 3">
            <a:extLst>
              <a:ext uri="{FF2B5EF4-FFF2-40B4-BE49-F238E27FC236}">
                <a16:creationId xmlns:a16="http://schemas.microsoft.com/office/drawing/2014/main" id="{4425947A-E334-4789-BC29-0ADC37350AF8}"/>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E46C24EB-7D54-4472-9A26-94A496AFDD3C}"/>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sp>
        <p:nvSpPr>
          <p:cNvPr id="8" name="Segnaposto testo 10">
            <a:extLst>
              <a:ext uri="{FF2B5EF4-FFF2-40B4-BE49-F238E27FC236}">
                <a16:creationId xmlns:a16="http://schemas.microsoft.com/office/drawing/2014/main" id="{13DEB747-CCEA-4027-BD06-D6CF1176B034}"/>
              </a:ext>
            </a:extLst>
          </p:cNvPr>
          <p:cNvSpPr txBox="1">
            <a:spLocks/>
          </p:cNvSpPr>
          <p:nvPr/>
        </p:nvSpPr>
        <p:spPr>
          <a:xfrm>
            <a:off x="581191" y="2250891"/>
            <a:ext cx="5194769" cy="55778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000" b="1" i="1" dirty="0">
                <a:solidFill>
                  <a:srgbClr val="00B0F0"/>
                </a:solidFill>
              </a:rPr>
              <a:t>VANTAGGI</a:t>
            </a:r>
          </a:p>
        </p:txBody>
      </p:sp>
      <p:sp>
        <p:nvSpPr>
          <p:cNvPr id="9" name="Segnaposto contenuto 11">
            <a:extLst>
              <a:ext uri="{FF2B5EF4-FFF2-40B4-BE49-F238E27FC236}">
                <a16:creationId xmlns:a16="http://schemas.microsoft.com/office/drawing/2014/main" id="{5F291431-48BC-4273-8B5B-88ACEBB766E4}"/>
              </a:ext>
            </a:extLst>
          </p:cNvPr>
          <p:cNvSpPr txBox="1">
            <a:spLocks/>
          </p:cNvSpPr>
          <p:nvPr/>
        </p:nvSpPr>
        <p:spPr>
          <a:xfrm>
            <a:off x="581194" y="2926052"/>
            <a:ext cx="5194766" cy="2934999"/>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Al tendere della quantità di dati all'infinito l'algoritmo non supera mai di due volte il </a:t>
            </a:r>
            <a:r>
              <a:rPr lang="it-IT" dirty="0" err="1"/>
              <a:t>Bayes</a:t>
            </a:r>
            <a:r>
              <a:rPr lang="it-IT" dirty="0"/>
              <a:t> </a:t>
            </a:r>
            <a:r>
              <a:rPr lang="it-IT" dirty="0" err="1"/>
              <a:t>error</a:t>
            </a:r>
            <a:r>
              <a:rPr lang="it-IT" dirty="0"/>
              <a:t> rate (il minimo errore dovuto alla distribuzione dei dati). Per alcuni valori di k, con k che cresce in funzione della mole di dati, l'algoritmo raggiunge il </a:t>
            </a:r>
            <a:r>
              <a:rPr lang="it-IT" dirty="0" err="1"/>
              <a:t>Bayes</a:t>
            </a:r>
            <a:r>
              <a:rPr lang="it-IT" dirty="0"/>
              <a:t> </a:t>
            </a:r>
            <a:r>
              <a:rPr lang="it-IT" dirty="0" err="1"/>
              <a:t>error</a:t>
            </a:r>
            <a:r>
              <a:rPr lang="it-IT" dirty="0"/>
              <a:t> rate.</a:t>
            </a:r>
          </a:p>
        </p:txBody>
      </p:sp>
      <p:sp>
        <p:nvSpPr>
          <p:cNvPr id="10" name="Segnaposto testo 12">
            <a:extLst>
              <a:ext uri="{FF2B5EF4-FFF2-40B4-BE49-F238E27FC236}">
                <a16:creationId xmlns:a16="http://schemas.microsoft.com/office/drawing/2014/main" id="{5646EA25-B9C8-43FE-8FB7-EC95007FD45B}"/>
              </a:ext>
            </a:extLst>
          </p:cNvPr>
          <p:cNvSpPr txBox="1">
            <a:spLocks/>
          </p:cNvSpPr>
          <p:nvPr/>
        </p:nvSpPr>
        <p:spPr>
          <a:xfrm>
            <a:off x="6416039" y="2250892"/>
            <a:ext cx="5194770" cy="553373"/>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000" b="1" i="1" dirty="0">
                <a:solidFill>
                  <a:srgbClr val="00B0F0"/>
                </a:solidFill>
              </a:rPr>
              <a:t>SVANTAGGI</a:t>
            </a:r>
          </a:p>
        </p:txBody>
      </p:sp>
      <p:sp>
        <p:nvSpPr>
          <p:cNvPr id="11" name="Segnaposto contenuto 13">
            <a:extLst>
              <a:ext uri="{FF2B5EF4-FFF2-40B4-BE49-F238E27FC236}">
                <a16:creationId xmlns:a16="http://schemas.microsoft.com/office/drawing/2014/main" id="{9F1E5CB4-0093-4D26-AB60-0914272E97F3}"/>
              </a:ext>
            </a:extLst>
          </p:cNvPr>
          <p:cNvSpPr txBox="1">
            <a:spLocks/>
          </p:cNvSpPr>
          <p:nvPr/>
        </p:nvSpPr>
        <p:spPr>
          <a:xfrm>
            <a:off x="6416037" y="2926052"/>
            <a:ext cx="5194771" cy="2934999"/>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Il calcolo delle distanze è </a:t>
            </a:r>
            <a:r>
              <a:rPr lang="it-IT" dirty="0" err="1"/>
              <a:t>computazionalmente</a:t>
            </a:r>
            <a:r>
              <a:rPr lang="it-IT" dirty="0"/>
              <a:t> oneroso e proporzionale alla taglia dell'insieme di dati sotto esame. Gli algoritmi proposti che migliorano questo inconveniente cercano principalmente di diminuire il numero di distanze da calcolare per la decisione. In alcuni casi si cerca di partizionare lo spazio vettoriale e si calcolano solo le distanze tra volumi dello spazio vettoriale.</a:t>
            </a:r>
          </a:p>
        </p:txBody>
      </p:sp>
      <p:cxnSp>
        <p:nvCxnSpPr>
          <p:cNvPr id="12" name="Connettore diritto 11">
            <a:extLst>
              <a:ext uri="{FF2B5EF4-FFF2-40B4-BE49-F238E27FC236}">
                <a16:creationId xmlns:a16="http://schemas.microsoft.com/office/drawing/2014/main" id="{172AE229-F67F-4AE7-A66C-8BB4C68F83DB}"/>
              </a:ext>
            </a:extLst>
          </p:cNvPr>
          <p:cNvCxnSpPr/>
          <p:nvPr/>
        </p:nvCxnSpPr>
        <p:spPr>
          <a:xfrm>
            <a:off x="5989320" y="2621280"/>
            <a:ext cx="0" cy="3489960"/>
          </a:xfrm>
          <a:prstGeom prst="line">
            <a:avLst/>
          </a:prstGeom>
          <a:ln w="57150">
            <a:solidFill>
              <a:schemeClr val="accent2">
                <a:lumMod val="40000"/>
                <a:lumOff val="60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5810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3ADD1F-40C7-430D-A837-65B6820A1D55}"/>
              </a:ext>
            </a:extLst>
          </p:cNvPr>
          <p:cNvSpPr>
            <a:spLocks noGrp="1"/>
          </p:cNvSpPr>
          <p:nvPr>
            <p:ph type="title"/>
          </p:nvPr>
        </p:nvSpPr>
        <p:spPr/>
        <p:txBody>
          <a:bodyPr/>
          <a:lstStyle/>
          <a:p>
            <a:r>
              <a:rPr lang="it-IT" dirty="0"/>
              <a:t>Apprendimento dello spazio delle versioni</a:t>
            </a:r>
          </a:p>
        </p:txBody>
      </p:sp>
      <p:sp>
        <p:nvSpPr>
          <p:cNvPr id="3" name="Segnaposto contenuto 2">
            <a:extLst>
              <a:ext uri="{FF2B5EF4-FFF2-40B4-BE49-F238E27FC236}">
                <a16:creationId xmlns:a16="http://schemas.microsoft.com/office/drawing/2014/main" id="{71DC9327-6752-4CBC-BA63-D0B73F9B1899}"/>
              </a:ext>
            </a:extLst>
          </p:cNvPr>
          <p:cNvSpPr>
            <a:spLocks noGrp="1"/>
          </p:cNvSpPr>
          <p:nvPr>
            <p:ph idx="1"/>
          </p:nvPr>
        </p:nvSpPr>
        <p:spPr/>
        <p:txBody>
          <a:bodyPr/>
          <a:lstStyle/>
          <a:p>
            <a:r>
              <a:rPr lang="it-IT" dirty="0"/>
              <a:t>L'apprendimento dello spazio delle versioni è un approccio logico all'apprendimento automatico, in particolare alla classificazione binaria. </a:t>
            </a:r>
          </a:p>
          <a:p>
            <a:r>
              <a:rPr lang="it-IT" dirty="0"/>
              <a:t>Gli algoritmi di apprendimento dello spazio delle versioni ricercano uno spazio predefinito di ipotesi, visto come un insieme di </a:t>
            </a:r>
            <a:r>
              <a:rPr lang="it-IT"/>
              <a:t>frasi logiche. </a:t>
            </a:r>
            <a:r>
              <a:rPr lang="it-IT" dirty="0"/>
              <a:t>Formalmente, lo spazio delle ipotesi è una disgiunzione.</a:t>
            </a:r>
          </a:p>
          <a:p>
            <a:r>
              <a:rPr lang="it-IT" dirty="0"/>
              <a:t>Lo spazio delle versioni utilizzerà gli esempi forniti per restringere il proprio spazio di ipotesi, rimuovendo da tale spazio le ipotesi che non sono coerenti con ogni esempio apportato (questo raffinamento iterativo prende il nome di eliminazione del candidato).</a:t>
            </a:r>
          </a:p>
        </p:txBody>
      </p:sp>
      <p:sp>
        <p:nvSpPr>
          <p:cNvPr id="4" name="Segnaposto piè di pagina 3">
            <a:extLst>
              <a:ext uri="{FF2B5EF4-FFF2-40B4-BE49-F238E27FC236}">
                <a16:creationId xmlns:a16="http://schemas.microsoft.com/office/drawing/2014/main" id="{4EF34F98-9BE0-4135-983A-6C578F76AC5A}"/>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8C95879C-77A8-4397-9DBD-620527D2D842}"/>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Tree>
    <p:extLst>
      <p:ext uri="{BB962C8B-B14F-4D97-AF65-F5344CB8AC3E}">
        <p14:creationId xmlns:p14="http://schemas.microsoft.com/office/powerpoint/2010/main" val="407378205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740B906D-28D8-4EC0-B601-46A1BE0A2C93}"/>
              </a:ext>
            </a:extLst>
          </p:cNvPr>
          <p:cNvSpPr>
            <a:spLocks noGrp="1"/>
          </p:cNvSpPr>
          <p:nvPr>
            <p:ph type="title"/>
          </p:nvPr>
        </p:nvSpPr>
        <p:spPr/>
        <p:txBody>
          <a:bodyPr/>
          <a:lstStyle/>
          <a:p>
            <a:r>
              <a:rPr lang="it-IT" dirty="0"/>
              <a:t>Apprendimento dello spazio delle versioni – </a:t>
            </a:r>
            <a:r>
              <a:rPr lang="it-IT" dirty="0" err="1"/>
              <a:t>sb</a:t>
            </a:r>
            <a:r>
              <a:rPr lang="it-IT" dirty="0"/>
              <a:t> &amp; </a:t>
            </a:r>
            <a:r>
              <a:rPr lang="it-IT" dirty="0" err="1"/>
              <a:t>gb</a:t>
            </a:r>
            <a:endParaRPr lang="it-IT" dirty="0"/>
          </a:p>
        </p:txBody>
      </p:sp>
      <p:sp>
        <p:nvSpPr>
          <p:cNvPr id="4" name="Segnaposto piè di pagina 3">
            <a:extLst>
              <a:ext uri="{FF2B5EF4-FFF2-40B4-BE49-F238E27FC236}">
                <a16:creationId xmlns:a16="http://schemas.microsoft.com/office/drawing/2014/main" id="{670F2E34-B8ED-4131-A235-7B666933D484}"/>
              </a:ext>
            </a:extLst>
          </p:cNvPr>
          <p:cNvSpPr>
            <a:spLocks noGrp="1"/>
          </p:cNvSpPr>
          <p:nvPr>
            <p:ph type="ftr" sz="quarter" idx="11"/>
          </p:nvPr>
        </p:nvSpPr>
        <p:spPr/>
        <p:txBody>
          <a:bodyPr/>
          <a:lstStyle/>
          <a:p>
            <a:pPr rtl="0"/>
            <a:r>
              <a:rPr lang="it-IT" dirty="0"/>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759CB546-E525-465E-A4DB-6DCDFE12AB58}"/>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9" name="Segnaposto contenuto 2">
            <a:extLst>
              <a:ext uri="{FF2B5EF4-FFF2-40B4-BE49-F238E27FC236}">
                <a16:creationId xmlns:a16="http://schemas.microsoft.com/office/drawing/2014/main" id="{B03C204D-30CF-4D49-B2E5-28AE095D8FCE}"/>
              </a:ext>
            </a:extLst>
          </p:cNvPr>
          <p:cNvSpPr txBox="1">
            <a:spLocks/>
          </p:cNvSpPr>
          <p:nvPr/>
        </p:nvSpPr>
        <p:spPr>
          <a:xfrm>
            <a:off x="581192" y="2340864"/>
            <a:ext cx="11029615" cy="146111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È possibile rappresentare lo spazio delle versioni con due insiemi di </a:t>
            </a:r>
            <a:r>
              <a:rPr lang="it-IT" dirty="0" err="1"/>
              <a:t>potesi</a:t>
            </a:r>
            <a:r>
              <a:rPr lang="it-IT" dirty="0"/>
              <a:t>:</a:t>
            </a:r>
          </a:p>
          <a:p>
            <a:pPr lvl="1"/>
            <a:r>
              <a:rPr lang="it-IT" dirty="0"/>
              <a:t>Le ipotesi coerenti più specifiche </a:t>
            </a:r>
            <a:r>
              <a:rPr lang="it-IT" b="1" i="1" dirty="0"/>
              <a:t>SB</a:t>
            </a:r>
            <a:r>
              <a:rPr lang="it-IT" dirty="0"/>
              <a:t>;</a:t>
            </a:r>
          </a:p>
          <a:p>
            <a:pPr lvl="1"/>
            <a:r>
              <a:rPr lang="it-IT" dirty="0"/>
              <a:t>Le ipotesi coerenti più generali </a:t>
            </a:r>
            <a:r>
              <a:rPr lang="it-IT" b="1" i="1" dirty="0"/>
              <a:t>GB</a:t>
            </a:r>
            <a:r>
              <a:rPr lang="it-IT" dirty="0"/>
              <a:t>.</a:t>
            </a:r>
          </a:p>
        </p:txBody>
      </p:sp>
      <p:sp>
        <p:nvSpPr>
          <p:cNvPr id="15" name="Segnaposto contenuto 6">
            <a:extLst>
              <a:ext uri="{FF2B5EF4-FFF2-40B4-BE49-F238E27FC236}">
                <a16:creationId xmlns:a16="http://schemas.microsoft.com/office/drawing/2014/main" id="{FBFC464C-BBE8-4657-AA6A-7014423DA2D3}"/>
              </a:ext>
            </a:extLst>
          </p:cNvPr>
          <p:cNvSpPr>
            <a:spLocks noGrp="1"/>
          </p:cNvSpPr>
          <p:nvPr>
            <p:ph sz="half" idx="1"/>
          </p:nvPr>
        </p:nvSpPr>
        <p:spPr>
          <a:xfrm>
            <a:off x="581193" y="2228003"/>
            <a:ext cx="5194767" cy="4195911"/>
          </a:xfrm>
        </p:spPr>
        <p:txBody>
          <a:bodyPr>
            <a:normAutofit/>
          </a:bodyPr>
          <a:lstStyle/>
          <a:p>
            <a:r>
              <a:rPr lang="it-IT" dirty="0"/>
              <a:t>Le ipotesi più specifiche (l’insieme </a:t>
            </a:r>
            <a:r>
              <a:rPr lang="it-IT" b="1" i="1" dirty="0"/>
              <a:t>SB</a:t>
            </a:r>
            <a:r>
              <a:rPr lang="it-IT" dirty="0"/>
              <a:t>) coprono tutti gli esempi del training set che risultano «positivi» ed il minor spazio delle caratteristiche rimanenti. </a:t>
            </a:r>
          </a:p>
          <a:p>
            <a:r>
              <a:rPr lang="it-IT" dirty="0"/>
              <a:t>Se si cerca di ridurre tale insieme, viene escluso almeno un esempio positivo e quindi l’insieme diventa inconsistente.</a:t>
            </a:r>
          </a:p>
          <a:p>
            <a:r>
              <a:rPr lang="it-IT" dirty="0"/>
              <a:t>Queste ipotesi minime costituiscono un’affermazione pessimistica secondo cui il vero concetto è definito solo dai dati positivi già osservati. </a:t>
            </a:r>
            <a:r>
              <a:rPr lang="it-IT" dirty="0">
                <a:sym typeface="Wingdings" panose="05000000000000000000" pitchFamily="2" charset="2"/>
              </a:rPr>
              <a:t> quindi se si osserva un elemento nuovo, questo dovrebbe essere considerato negativo.</a:t>
            </a:r>
            <a:endParaRPr lang="it-IT" dirty="0"/>
          </a:p>
        </p:txBody>
      </p:sp>
      <p:sp>
        <p:nvSpPr>
          <p:cNvPr id="16" name="Segnaposto contenuto 7">
            <a:extLst>
              <a:ext uri="{FF2B5EF4-FFF2-40B4-BE49-F238E27FC236}">
                <a16:creationId xmlns:a16="http://schemas.microsoft.com/office/drawing/2014/main" id="{DFE2492A-A112-4DB4-A640-6CF5070AA4C7}"/>
              </a:ext>
            </a:extLst>
          </p:cNvPr>
          <p:cNvSpPr>
            <a:spLocks noGrp="1"/>
          </p:cNvSpPr>
          <p:nvPr>
            <p:ph sz="half" idx="2"/>
          </p:nvPr>
        </p:nvSpPr>
        <p:spPr>
          <a:xfrm>
            <a:off x="6416039" y="2228003"/>
            <a:ext cx="5194769" cy="4195911"/>
          </a:xfrm>
        </p:spPr>
        <p:txBody>
          <a:bodyPr>
            <a:normAutofit/>
          </a:bodyPr>
          <a:lstStyle/>
          <a:p>
            <a:r>
              <a:rPr lang="it-IT" dirty="0"/>
              <a:t>Le ipotesi più generali (l’insieme </a:t>
            </a:r>
            <a:r>
              <a:rPr lang="it-IT" b="1" i="1" dirty="0"/>
              <a:t>GB</a:t>
            </a:r>
            <a:r>
              <a:rPr lang="it-IT" dirty="0"/>
              <a:t>) coprono tutti gli esempi del training set che risultano «positivi» ed  anche la maggior parte delle caratteristiche rimanenti, senza includere alcun esempio negativo. </a:t>
            </a:r>
          </a:p>
          <a:p>
            <a:r>
              <a:rPr lang="it-IT" dirty="0"/>
              <a:t>Se si cerca di ampliare tale insieme, viene incluso almeno un esempio negativo e quindi l’insieme diventa incoerente.</a:t>
            </a:r>
          </a:p>
          <a:p>
            <a:r>
              <a:rPr lang="it-IT" dirty="0"/>
              <a:t>Queste ipotesi massime costituiscono un’affermazione ottimistica secondo cui il vero concetto è definito solo dai dati negativi già osservati. </a:t>
            </a:r>
            <a:r>
              <a:rPr lang="it-IT" dirty="0">
                <a:sym typeface="Wingdings" panose="05000000000000000000" pitchFamily="2" charset="2"/>
              </a:rPr>
              <a:t> quindi se si osserva un elemento nuovo, questo dovrebbe essere considerato positivo.</a:t>
            </a:r>
            <a:endParaRPr lang="it-IT" dirty="0"/>
          </a:p>
          <a:p>
            <a:endParaRPr lang="it-IT" dirty="0"/>
          </a:p>
        </p:txBody>
      </p:sp>
    </p:spTree>
    <p:extLst>
      <p:ext uri="{BB962C8B-B14F-4D97-AF65-F5344CB8AC3E}">
        <p14:creationId xmlns:p14="http://schemas.microsoft.com/office/powerpoint/2010/main" val="2543015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500"/>
                                        <p:tgtEl>
                                          <p:spTgt spid="1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fade">
                                      <p:cBhvr>
                                        <p:cTn id="23" dur="500"/>
                                        <p:tgtEl>
                                          <p:spTgt spid="16">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fade">
                                      <p:cBhvr>
                                        <p:cTn id="27" dur="500"/>
                                        <p:tgtEl>
                                          <p:spTgt spid="16">
                                            <p:txEl>
                                              <p:pRg st="1" end="1"/>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animEffect transition="in" filter="fade">
                                      <p:cBhvr>
                                        <p:cTn id="31"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uiExpand="1" build="p"/>
      <p:bldP spid="1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740B906D-28D8-4EC0-B601-46A1BE0A2C93}"/>
              </a:ext>
            </a:extLst>
          </p:cNvPr>
          <p:cNvSpPr>
            <a:spLocks noGrp="1"/>
          </p:cNvSpPr>
          <p:nvPr>
            <p:ph type="title"/>
          </p:nvPr>
        </p:nvSpPr>
        <p:spPr/>
        <p:txBody>
          <a:bodyPr/>
          <a:lstStyle/>
          <a:p>
            <a:r>
              <a:rPr lang="it-IT" dirty="0"/>
              <a:t>Apprendimento dello spazio delle versioni – </a:t>
            </a:r>
            <a:r>
              <a:rPr lang="it-IT" dirty="0" err="1"/>
              <a:t>sb</a:t>
            </a:r>
            <a:r>
              <a:rPr lang="it-IT" dirty="0"/>
              <a:t> &amp; </a:t>
            </a:r>
            <a:r>
              <a:rPr lang="it-IT" dirty="0" err="1"/>
              <a:t>gb</a:t>
            </a:r>
            <a:endParaRPr lang="it-IT" dirty="0"/>
          </a:p>
        </p:txBody>
      </p:sp>
      <p:sp>
        <p:nvSpPr>
          <p:cNvPr id="7" name="Segnaposto contenuto 6">
            <a:extLst>
              <a:ext uri="{FF2B5EF4-FFF2-40B4-BE49-F238E27FC236}">
                <a16:creationId xmlns:a16="http://schemas.microsoft.com/office/drawing/2014/main" id="{3A7FCC17-3FC6-45DA-829E-C959493324D1}"/>
              </a:ext>
            </a:extLst>
          </p:cNvPr>
          <p:cNvSpPr>
            <a:spLocks noGrp="1"/>
          </p:cNvSpPr>
          <p:nvPr>
            <p:ph sz="half" idx="1"/>
          </p:nvPr>
        </p:nvSpPr>
        <p:spPr>
          <a:xfrm>
            <a:off x="581193" y="2228003"/>
            <a:ext cx="5194767" cy="4195911"/>
          </a:xfrm>
        </p:spPr>
        <p:txBody>
          <a:bodyPr>
            <a:normAutofit/>
          </a:bodyPr>
          <a:lstStyle/>
          <a:p>
            <a:r>
              <a:rPr lang="it-IT" dirty="0"/>
              <a:t>Le ipotesi più specifiche (l’insieme </a:t>
            </a:r>
            <a:r>
              <a:rPr lang="it-IT" b="1" i="1" dirty="0"/>
              <a:t>SB</a:t>
            </a:r>
            <a:r>
              <a:rPr lang="it-IT" dirty="0"/>
              <a:t>) coprono tutti gli esempi del training set che risultano «positivi» ed il minor spazio delle caratteristiche rimanenti. </a:t>
            </a:r>
          </a:p>
          <a:p>
            <a:r>
              <a:rPr lang="it-IT" dirty="0"/>
              <a:t>Se si cerca di ridurre tale insieme, viene escluso almeno un esempio positivo e quindi l’insieme diventa inconsistente.</a:t>
            </a:r>
          </a:p>
          <a:p>
            <a:r>
              <a:rPr lang="it-IT" dirty="0"/>
              <a:t>Queste ipotesi minime costituiscono un’affermazione pessimistica secondo cui il vero concetto è definito solo dai dati positivi già osservati. </a:t>
            </a:r>
            <a:r>
              <a:rPr lang="it-IT" dirty="0">
                <a:sym typeface="Wingdings" panose="05000000000000000000" pitchFamily="2" charset="2"/>
              </a:rPr>
              <a:t> quindi se si osserva un elemento nuovo, questo dovrebbe essere considerato negativo.</a:t>
            </a:r>
            <a:endParaRPr lang="it-IT" dirty="0"/>
          </a:p>
        </p:txBody>
      </p:sp>
      <p:sp>
        <p:nvSpPr>
          <p:cNvPr id="8" name="Segnaposto contenuto 7">
            <a:extLst>
              <a:ext uri="{FF2B5EF4-FFF2-40B4-BE49-F238E27FC236}">
                <a16:creationId xmlns:a16="http://schemas.microsoft.com/office/drawing/2014/main" id="{90F1D549-DD30-4387-8962-E3EBB182A2BB}"/>
              </a:ext>
            </a:extLst>
          </p:cNvPr>
          <p:cNvSpPr>
            <a:spLocks noGrp="1"/>
          </p:cNvSpPr>
          <p:nvPr>
            <p:ph sz="half" idx="2"/>
          </p:nvPr>
        </p:nvSpPr>
        <p:spPr>
          <a:xfrm>
            <a:off x="6416039" y="2228003"/>
            <a:ext cx="5194769" cy="4195911"/>
          </a:xfrm>
        </p:spPr>
        <p:txBody>
          <a:bodyPr>
            <a:normAutofit/>
          </a:bodyPr>
          <a:lstStyle/>
          <a:p>
            <a:r>
              <a:rPr lang="it-IT" dirty="0"/>
              <a:t>Le ipotesi più generali (l’insieme </a:t>
            </a:r>
            <a:r>
              <a:rPr lang="it-IT" b="1" i="1" dirty="0"/>
              <a:t>GB</a:t>
            </a:r>
            <a:r>
              <a:rPr lang="it-IT" dirty="0"/>
              <a:t>) coprono tutti gli esempi del training set che risultano «positivi» ed  anche la maggior parte delle caratteristiche rimanenti, senza includere alcun esempio negativo. </a:t>
            </a:r>
          </a:p>
          <a:p>
            <a:r>
              <a:rPr lang="it-IT" dirty="0"/>
              <a:t>Se si cerca di ampliare tale insieme, viene incluso almeno un esempio negativo e quindi l’insieme diventa incoerente.</a:t>
            </a:r>
          </a:p>
          <a:p>
            <a:r>
              <a:rPr lang="it-IT" dirty="0"/>
              <a:t>Queste ipotesi massime costituiscono un’affermazione ottimistica secondo cui il vero concetto è definito solo dai dati negativi già osservati. </a:t>
            </a:r>
            <a:r>
              <a:rPr lang="it-IT" dirty="0">
                <a:sym typeface="Wingdings" panose="05000000000000000000" pitchFamily="2" charset="2"/>
              </a:rPr>
              <a:t> quindi se si osserva un elemento nuovo, questo dovrebbe essere considerato positivo.</a:t>
            </a:r>
            <a:endParaRPr lang="it-IT" dirty="0"/>
          </a:p>
          <a:p>
            <a:endParaRPr lang="it-IT" dirty="0"/>
          </a:p>
        </p:txBody>
      </p:sp>
      <p:sp>
        <p:nvSpPr>
          <p:cNvPr id="4" name="Segnaposto piè di pagina 3">
            <a:extLst>
              <a:ext uri="{FF2B5EF4-FFF2-40B4-BE49-F238E27FC236}">
                <a16:creationId xmlns:a16="http://schemas.microsoft.com/office/drawing/2014/main" id="{670F2E34-B8ED-4131-A235-7B666933D484}"/>
              </a:ext>
            </a:extLst>
          </p:cNvPr>
          <p:cNvSpPr>
            <a:spLocks noGrp="1"/>
          </p:cNvSpPr>
          <p:nvPr>
            <p:ph type="ftr" sz="quarter" idx="11"/>
          </p:nvPr>
        </p:nvSpPr>
        <p:spPr/>
        <p:txBody>
          <a:bodyPr/>
          <a:lstStyle/>
          <a:p>
            <a:pPr rtl="0"/>
            <a:r>
              <a:rPr lang="it-IT" dirty="0"/>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759CB546-E525-465E-A4DB-6DCDFE12AB58}"/>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11" name="Segnaposto contenuto 2">
            <a:extLst>
              <a:ext uri="{FF2B5EF4-FFF2-40B4-BE49-F238E27FC236}">
                <a16:creationId xmlns:a16="http://schemas.microsoft.com/office/drawing/2014/main" id="{EAD9C2E3-C250-4E90-A413-CBBBF1C6E9DA}"/>
              </a:ext>
            </a:extLst>
          </p:cNvPr>
          <p:cNvSpPr txBox="1">
            <a:spLocks/>
          </p:cNvSpPr>
          <p:nvPr/>
        </p:nvSpPr>
        <p:spPr>
          <a:xfrm>
            <a:off x="581192" y="2402117"/>
            <a:ext cx="11029615" cy="2468969"/>
          </a:xfrm>
          <a:prstGeom prst="rect">
            <a:avLst/>
          </a:prstGeom>
          <a:noFill/>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Pertanto, durante l'apprendimento, lo spazio delle versioni (che a sua volta è un insieme - possibilmente infinito - contenente tutte le ipotesi coerenti) può essere rappresentato solo dai suoi limiti inferiore e superiore (insiemi di ipotesi massimamente generali e massimamente specifici) e le operazioni di apprendimento possono essere eseguite solo su questi set rappresentativi.</a:t>
            </a:r>
          </a:p>
          <a:p>
            <a:r>
              <a:rPr lang="it-IT" dirty="0"/>
              <a:t>Dopo l'apprendimento, la classificazione può essere eseguita su esempi «nuovi» verificando l'ipotesi appresa dall'algoritmo. Se l'esempio è coerente con più ipotesi, può essere applicata una regola del voto a maggioranza.</a:t>
            </a:r>
          </a:p>
        </p:txBody>
      </p:sp>
    </p:spTree>
    <p:extLst>
      <p:ext uri="{BB962C8B-B14F-4D97-AF65-F5344CB8AC3E}">
        <p14:creationId xmlns:p14="http://schemas.microsoft.com/office/powerpoint/2010/main" val="3117095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grpId="0" nodeType="withEffect">
                                  <p:stCondLst>
                                    <p:cond delay="0"/>
                                  </p:stCondLst>
                                  <p:childTnLst>
                                    <p:anim calcmode="lin" valueType="num">
                                      <p:cBhvr additive="base">
                                        <p:cTn id="6" dur="500"/>
                                        <p:tgtEl>
                                          <p:spTgt spid="7">
                                            <p:txEl>
                                              <p:pRg st="0" end="0"/>
                                            </p:txEl>
                                          </p:spTgt>
                                        </p:tgtEl>
                                        <p:attrNameLst>
                                          <p:attrName>ppt_x</p:attrName>
                                        </p:attrNameLst>
                                      </p:cBhvr>
                                      <p:tavLst>
                                        <p:tav tm="0">
                                          <p:val>
                                            <p:strVal val="ppt_x"/>
                                          </p:val>
                                        </p:tav>
                                        <p:tav tm="100000">
                                          <p:val>
                                            <p:strVal val="0-ppt_w/2"/>
                                          </p:val>
                                        </p:tav>
                                      </p:tavLst>
                                    </p:anim>
                                    <p:anim calcmode="lin" valueType="num">
                                      <p:cBhvr additive="base">
                                        <p:cTn id="7" dur="500"/>
                                        <p:tgtEl>
                                          <p:spTgt spid="7">
                                            <p:txEl>
                                              <p:pRg st="0" end="0"/>
                                            </p:txEl>
                                          </p:spTgt>
                                        </p:tgtEl>
                                        <p:attrNameLst>
                                          <p:attrName>ppt_y</p:attrName>
                                        </p:attrNameLst>
                                      </p:cBhvr>
                                      <p:tavLst>
                                        <p:tav tm="0">
                                          <p:val>
                                            <p:strVal val="ppt_y"/>
                                          </p:val>
                                        </p:tav>
                                        <p:tav tm="100000">
                                          <p:val>
                                            <p:strVal val="ppt_y"/>
                                          </p:val>
                                        </p:tav>
                                      </p:tavLst>
                                    </p:anim>
                                    <p:set>
                                      <p:cBhvr>
                                        <p:cTn id="8" dur="1" fill="hold">
                                          <p:stCondLst>
                                            <p:cond delay="499"/>
                                          </p:stCondLst>
                                        </p:cTn>
                                        <p:tgtEl>
                                          <p:spTgt spid="7">
                                            <p:txEl>
                                              <p:pRg st="0" end="0"/>
                                            </p:txEl>
                                          </p:spTgt>
                                        </p:tgtEl>
                                        <p:attrNameLst>
                                          <p:attrName>style.visibility</p:attrName>
                                        </p:attrNameLst>
                                      </p:cBhvr>
                                      <p:to>
                                        <p:strVal val="hidden"/>
                                      </p:to>
                                    </p:set>
                                  </p:childTnLst>
                                </p:cTn>
                              </p:par>
                              <p:par>
                                <p:cTn id="9" presetID="2" presetClass="exit" presetSubtype="8" fill="hold" grpId="0" nodeType="withEffect">
                                  <p:stCondLst>
                                    <p:cond delay="0"/>
                                  </p:stCondLst>
                                  <p:childTnLst>
                                    <p:anim calcmode="lin" valueType="num">
                                      <p:cBhvr additive="base">
                                        <p:cTn id="10" dur="500"/>
                                        <p:tgtEl>
                                          <p:spTgt spid="7">
                                            <p:txEl>
                                              <p:pRg st="1" end="1"/>
                                            </p:txEl>
                                          </p:spTgt>
                                        </p:tgtEl>
                                        <p:attrNameLst>
                                          <p:attrName>ppt_x</p:attrName>
                                        </p:attrNameLst>
                                      </p:cBhvr>
                                      <p:tavLst>
                                        <p:tav tm="0">
                                          <p:val>
                                            <p:strVal val="ppt_x"/>
                                          </p:val>
                                        </p:tav>
                                        <p:tav tm="100000">
                                          <p:val>
                                            <p:strVal val="0-ppt_w/2"/>
                                          </p:val>
                                        </p:tav>
                                      </p:tavLst>
                                    </p:anim>
                                    <p:anim calcmode="lin" valueType="num">
                                      <p:cBhvr additive="base">
                                        <p:cTn id="11" dur="500"/>
                                        <p:tgtEl>
                                          <p:spTgt spid="7">
                                            <p:txEl>
                                              <p:pRg st="1" end="1"/>
                                            </p:txEl>
                                          </p:spTgt>
                                        </p:tgtEl>
                                        <p:attrNameLst>
                                          <p:attrName>ppt_y</p:attrName>
                                        </p:attrNameLst>
                                      </p:cBhvr>
                                      <p:tavLst>
                                        <p:tav tm="0">
                                          <p:val>
                                            <p:strVal val="ppt_y"/>
                                          </p:val>
                                        </p:tav>
                                        <p:tav tm="100000">
                                          <p:val>
                                            <p:strVal val="ppt_y"/>
                                          </p:val>
                                        </p:tav>
                                      </p:tavLst>
                                    </p:anim>
                                    <p:set>
                                      <p:cBhvr>
                                        <p:cTn id="12" dur="1" fill="hold">
                                          <p:stCondLst>
                                            <p:cond delay="499"/>
                                          </p:stCondLst>
                                        </p:cTn>
                                        <p:tgtEl>
                                          <p:spTgt spid="7">
                                            <p:txEl>
                                              <p:pRg st="1" end="1"/>
                                            </p:txEl>
                                          </p:spTgt>
                                        </p:tgtEl>
                                        <p:attrNameLst>
                                          <p:attrName>style.visibility</p:attrName>
                                        </p:attrNameLst>
                                      </p:cBhvr>
                                      <p:to>
                                        <p:strVal val="hidden"/>
                                      </p:to>
                                    </p:set>
                                  </p:childTnLst>
                                </p:cTn>
                              </p:par>
                              <p:par>
                                <p:cTn id="13" presetID="2" presetClass="exit" presetSubtype="8" fill="hold" grpId="0" nodeType="withEffect">
                                  <p:stCondLst>
                                    <p:cond delay="0"/>
                                  </p:stCondLst>
                                  <p:childTnLst>
                                    <p:anim calcmode="lin" valueType="num">
                                      <p:cBhvr additive="base">
                                        <p:cTn id="14" dur="500"/>
                                        <p:tgtEl>
                                          <p:spTgt spid="7">
                                            <p:txEl>
                                              <p:pRg st="2" end="2"/>
                                            </p:txEl>
                                          </p:spTgt>
                                        </p:tgtEl>
                                        <p:attrNameLst>
                                          <p:attrName>ppt_x</p:attrName>
                                        </p:attrNameLst>
                                      </p:cBhvr>
                                      <p:tavLst>
                                        <p:tav tm="0">
                                          <p:val>
                                            <p:strVal val="ppt_x"/>
                                          </p:val>
                                        </p:tav>
                                        <p:tav tm="100000">
                                          <p:val>
                                            <p:strVal val="0-ppt_w/2"/>
                                          </p:val>
                                        </p:tav>
                                      </p:tavLst>
                                    </p:anim>
                                    <p:anim calcmode="lin" valueType="num">
                                      <p:cBhvr additive="base">
                                        <p:cTn id="15" dur="500"/>
                                        <p:tgtEl>
                                          <p:spTgt spid="7">
                                            <p:txEl>
                                              <p:pRg st="2" end="2"/>
                                            </p:txEl>
                                          </p:spTgt>
                                        </p:tgtEl>
                                        <p:attrNameLst>
                                          <p:attrName>ppt_y</p:attrName>
                                        </p:attrNameLst>
                                      </p:cBhvr>
                                      <p:tavLst>
                                        <p:tav tm="0">
                                          <p:val>
                                            <p:strVal val="ppt_y"/>
                                          </p:val>
                                        </p:tav>
                                        <p:tav tm="100000">
                                          <p:val>
                                            <p:strVal val="ppt_y"/>
                                          </p:val>
                                        </p:tav>
                                      </p:tavLst>
                                    </p:anim>
                                    <p:set>
                                      <p:cBhvr>
                                        <p:cTn id="16" dur="1" fill="hold">
                                          <p:stCondLst>
                                            <p:cond delay="499"/>
                                          </p:stCondLst>
                                        </p:cTn>
                                        <p:tgtEl>
                                          <p:spTgt spid="7">
                                            <p:txEl>
                                              <p:pRg st="2" end="2"/>
                                            </p:txEl>
                                          </p:spTgt>
                                        </p:tgtEl>
                                        <p:attrNameLst>
                                          <p:attrName>style.visibility</p:attrName>
                                        </p:attrNameLst>
                                      </p:cBhvr>
                                      <p:to>
                                        <p:strVal val="hidden"/>
                                      </p:to>
                                    </p:set>
                                  </p:childTnLst>
                                </p:cTn>
                              </p:par>
                              <p:par>
                                <p:cTn id="17" presetID="2" presetClass="exit" presetSubtype="2" fill="hold" grpId="0" nodeType="withEffect">
                                  <p:stCondLst>
                                    <p:cond delay="0"/>
                                  </p:stCondLst>
                                  <p:childTnLst>
                                    <p:anim calcmode="lin" valueType="num">
                                      <p:cBhvr additive="base">
                                        <p:cTn id="18" dur="500"/>
                                        <p:tgtEl>
                                          <p:spTgt spid="8">
                                            <p:txEl>
                                              <p:pRg st="0" end="0"/>
                                            </p:txEl>
                                          </p:spTgt>
                                        </p:tgtEl>
                                        <p:attrNameLst>
                                          <p:attrName>ppt_x</p:attrName>
                                        </p:attrNameLst>
                                      </p:cBhvr>
                                      <p:tavLst>
                                        <p:tav tm="0">
                                          <p:val>
                                            <p:strVal val="ppt_x"/>
                                          </p:val>
                                        </p:tav>
                                        <p:tav tm="100000">
                                          <p:val>
                                            <p:strVal val="1+ppt_w/2"/>
                                          </p:val>
                                        </p:tav>
                                      </p:tavLst>
                                    </p:anim>
                                    <p:anim calcmode="lin" valueType="num">
                                      <p:cBhvr additive="base">
                                        <p:cTn id="19" dur="500"/>
                                        <p:tgtEl>
                                          <p:spTgt spid="8">
                                            <p:txEl>
                                              <p:pRg st="0" end="0"/>
                                            </p:txEl>
                                          </p:spTgt>
                                        </p:tgtEl>
                                        <p:attrNameLst>
                                          <p:attrName>ppt_y</p:attrName>
                                        </p:attrNameLst>
                                      </p:cBhvr>
                                      <p:tavLst>
                                        <p:tav tm="0">
                                          <p:val>
                                            <p:strVal val="ppt_y"/>
                                          </p:val>
                                        </p:tav>
                                        <p:tav tm="100000">
                                          <p:val>
                                            <p:strVal val="ppt_y"/>
                                          </p:val>
                                        </p:tav>
                                      </p:tavLst>
                                    </p:anim>
                                    <p:set>
                                      <p:cBhvr>
                                        <p:cTn id="20" dur="1" fill="hold">
                                          <p:stCondLst>
                                            <p:cond delay="499"/>
                                          </p:stCondLst>
                                        </p:cTn>
                                        <p:tgtEl>
                                          <p:spTgt spid="8">
                                            <p:txEl>
                                              <p:pRg st="0" end="0"/>
                                            </p:txEl>
                                          </p:spTgt>
                                        </p:tgtEl>
                                        <p:attrNameLst>
                                          <p:attrName>style.visibility</p:attrName>
                                        </p:attrNameLst>
                                      </p:cBhvr>
                                      <p:to>
                                        <p:strVal val="hidden"/>
                                      </p:to>
                                    </p:set>
                                  </p:childTnLst>
                                </p:cTn>
                              </p:par>
                              <p:par>
                                <p:cTn id="21" presetID="2" presetClass="exit" presetSubtype="2" fill="hold" grpId="0" nodeType="withEffect">
                                  <p:stCondLst>
                                    <p:cond delay="0"/>
                                  </p:stCondLst>
                                  <p:childTnLst>
                                    <p:anim calcmode="lin" valueType="num">
                                      <p:cBhvr additive="base">
                                        <p:cTn id="22" dur="500"/>
                                        <p:tgtEl>
                                          <p:spTgt spid="8">
                                            <p:txEl>
                                              <p:pRg st="1" end="1"/>
                                            </p:txEl>
                                          </p:spTgt>
                                        </p:tgtEl>
                                        <p:attrNameLst>
                                          <p:attrName>ppt_x</p:attrName>
                                        </p:attrNameLst>
                                      </p:cBhvr>
                                      <p:tavLst>
                                        <p:tav tm="0">
                                          <p:val>
                                            <p:strVal val="ppt_x"/>
                                          </p:val>
                                        </p:tav>
                                        <p:tav tm="100000">
                                          <p:val>
                                            <p:strVal val="1+ppt_w/2"/>
                                          </p:val>
                                        </p:tav>
                                      </p:tavLst>
                                    </p:anim>
                                    <p:anim calcmode="lin" valueType="num">
                                      <p:cBhvr additive="base">
                                        <p:cTn id="23" dur="500"/>
                                        <p:tgtEl>
                                          <p:spTgt spid="8">
                                            <p:txEl>
                                              <p:pRg st="1" end="1"/>
                                            </p:txEl>
                                          </p:spTgt>
                                        </p:tgtEl>
                                        <p:attrNameLst>
                                          <p:attrName>ppt_y</p:attrName>
                                        </p:attrNameLst>
                                      </p:cBhvr>
                                      <p:tavLst>
                                        <p:tav tm="0">
                                          <p:val>
                                            <p:strVal val="ppt_y"/>
                                          </p:val>
                                        </p:tav>
                                        <p:tav tm="100000">
                                          <p:val>
                                            <p:strVal val="ppt_y"/>
                                          </p:val>
                                        </p:tav>
                                      </p:tavLst>
                                    </p:anim>
                                    <p:set>
                                      <p:cBhvr>
                                        <p:cTn id="24" dur="1" fill="hold">
                                          <p:stCondLst>
                                            <p:cond delay="499"/>
                                          </p:stCondLst>
                                        </p:cTn>
                                        <p:tgtEl>
                                          <p:spTgt spid="8">
                                            <p:txEl>
                                              <p:pRg st="1" end="1"/>
                                            </p:txEl>
                                          </p:spTgt>
                                        </p:tgtEl>
                                        <p:attrNameLst>
                                          <p:attrName>style.visibility</p:attrName>
                                        </p:attrNameLst>
                                      </p:cBhvr>
                                      <p:to>
                                        <p:strVal val="hidden"/>
                                      </p:to>
                                    </p:set>
                                  </p:childTnLst>
                                </p:cTn>
                              </p:par>
                              <p:par>
                                <p:cTn id="25" presetID="2" presetClass="exit" presetSubtype="2" fill="hold" grpId="0" nodeType="withEffect">
                                  <p:stCondLst>
                                    <p:cond delay="0"/>
                                  </p:stCondLst>
                                  <p:childTnLst>
                                    <p:anim calcmode="lin" valueType="num">
                                      <p:cBhvr additive="base">
                                        <p:cTn id="26" dur="500"/>
                                        <p:tgtEl>
                                          <p:spTgt spid="8">
                                            <p:txEl>
                                              <p:pRg st="2" end="2"/>
                                            </p:txEl>
                                          </p:spTgt>
                                        </p:tgtEl>
                                        <p:attrNameLst>
                                          <p:attrName>ppt_x</p:attrName>
                                        </p:attrNameLst>
                                      </p:cBhvr>
                                      <p:tavLst>
                                        <p:tav tm="0">
                                          <p:val>
                                            <p:strVal val="ppt_x"/>
                                          </p:val>
                                        </p:tav>
                                        <p:tav tm="100000">
                                          <p:val>
                                            <p:strVal val="1+ppt_w/2"/>
                                          </p:val>
                                        </p:tav>
                                      </p:tavLst>
                                    </p:anim>
                                    <p:anim calcmode="lin" valueType="num">
                                      <p:cBhvr additive="base">
                                        <p:cTn id="27" dur="500"/>
                                        <p:tgtEl>
                                          <p:spTgt spid="8">
                                            <p:txEl>
                                              <p:pRg st="2" end="2"/>
                                            </p:txEl>
                                          </p:spTgt>
                                        </p:tgtEl>
                                        <p:attrNameLst>
                                          <p:attrName>ppt_y</p:attrName>
                                        </p:attrNameLst>
                                      </p:cBhvr>
                                      <p:tavLst>
                                        <p:tav tm="0">
                                          <p:val>
                                            <p:strVal val="ppt_y"/>
                                          </p:val>
                                        </p:tav>
                                        <p:tav tm="100000">
                                          <p:val>
                                            <p:strVal val="ppt_y"/>
                                          </p:val>
                                        </p:tav>
                                      </p:tavLst>
                                    </p:anim>
                                    <p:set>
                                      <p:cBhvr>
                                        <p:cTn id="28" dur="1" fill="hold">
                                          <p:stCondLst>
                                            <p:cond delay="499"/>
                                          </p:stCondLst>
                                        </p:cTn>
                                        <p:tgtEl>
                                          <p:spTgt spid="8">
                                            <p:txEl>
                                              <p:pRg st="2" end="2"/>
                                            </p:txEl>
                                          </p:spTgt>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it" dirty="0"/>
              <a:t>Il dataset di riferimento</a:t>
            </a:r>
          </a:p>
        </p:txBody>
      </p:sp>
      <p:sp>
        <p:nvSpPr>
          <p:cNvPr id="5" name="Segnaposto contenuto 4">
            <a:extLst>
              <a:ext uri="{FF2B5EF4-FFF2-40B4-BE49-F238E27FC236}">
                <a16:creationId xmlns:a16="http://schemas.microsoft.com/office/drawing/2014/main" id="{2D443F9F-5EA9-42C8-9795-A6FE7419385D}"/>
              </a:ext>
            </a:extLst>
          </p:cNvPr>
          <p:cNvSpPr>
            <a:spLocks noGrp="1"/>
          </p:cNvSpPr>
          <p:nvPr>
            <p:ph idx="1"/>
          </p:nvPr>
        </p:nvSpPr>
        <p:spPr/>
        <p:txBody>
          <a:bodyPr/>
          <a:lstStyle/>
          <a:p>
            <a:r>
              <a:rPr lang="it-IT" dirty="0">
                <a:hlinkClick r:id="rId2"/>
              </a:rPr>
              <a:t>https://archive.ics.uci.edu/ml/datasets/heart+disease</a:t>
            </a:r>
            <a:endParaRPr lang="it-IT" dirty="0"/>
          </a:p>
          <a:p>
            <a:r>
              <a:rPr lang="it-IT" dirty="0"/>
              <a:t>I dati con cui si è costruito il dataset sono stati estratti dai dataset processati presenti nel link sopra.</a:t>
            </a:r>
          </a:p>
          <a:p>
            <a:r>
              <a:rPr lang="it-IT" dirty="0"/>
              <a:t>Ai fini di avere un dataset consistente ho provveduto ad unire insieme tutti i dataset processati provenienti dalle varie organizzazioni. Il file contenente tale unione è visibile nella cartella ed ha il nome </a:t>
            </a:r>
            <a:r>
              <a:rPr lang="it-IT" b="1" i="1" u="sng" dirty="0">
                <a:solidFill>
                  <a:srgbClr val="00B0F0"/>
                </a:solidFill>
                <a:hlinkClick r:id="rId3" action="ppaction://hlinkfile"/>
              </a:rPr>
              <a:t>heart2.csv</a:t>
            </a:r>
            <a:endParaRPr lang="it-IT" b="1" i="1" u="sng" dirty="0">
              <a:solidFill>
                <a:srgbClr val="00B0F0"/>
              </a:solidFill>
            </a:endParaRPr>
          </a:p>
          <a:p>
            <a:pPr marL="0" indent="0">
              <a:buNone/>
            </a:pPr>
            <a:endParaRPr lang="it-IT" b="1" i="1" u="sng" dirty="0">
              <a:solidFill>
                <a:srgbClr val="00B0F0"/>
              </a:solidFill>
            </a:endParaRPr>
          </a:p>
        </p:txBody>
      </p:sp>
      <p:sp>
        <p:nvSpPr>
          <p:cNvPr id="3" name="Segnaposto piè di pagina 2">
            <a:extLst>
              <a:ext uri="{FF2B5EF4-FFF2-40B4-BE49-F238E27FC236}">
                <a16:creationId xmlns:a16="http://schemas.microsoft.com/office/drawing/2014/main" id="{8E290E28-8F43-4DD4-911E-4B7865FABC08}"/>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4" name="Segnaposto numero diapositiva 3">
            <a:extLst>
              <a:ext uri="{FF2B5EF4-FFF2-40B4-BE49-F238E27FC236}">
                <a16:creationId xmlns:a16="http://schemas.microsoft.com/office/drawing/2014/main" id="{7F0BA4C1-ED4D-4B88-B302-0409876E4B54}"/>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263784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B29F3C-7B67-492A-B1CE-3D1746D09AB4}"/>
              </a:ext>
            </a:extLst>
          </p:cNvPr>
          <p:cNvSpPr>
            <a:spLocks noGrp="1"/>
          </p:cNvSpPr>
          <p:nvPr>
            <p:ph type="title"/>
          </p:nvPr>
        </p:nvSpPr>
        <p:spPr/>
        <p:txBody>
          <a:bodyPr/>
          <a:lstStyle/>
          <a:p>
            <a:r>
              <a:rPr lang="it-IT" dirty="0"/>
              <a:t>Valutazione dei risultati ottenuti</a:t>
            </a:r>
          </a:p>
        </p:txBody>
      </p:sp>
      <p:sp>
        <p:nvSpPr>
          <p:cNvPr id="3" name="Segnaposto contenuto 2">
            <a:extLst>
              <a:ext uri="{FF2B5EF4-FFF2-40B4-BE49-F238E27FC236}">
                <a16:creationId xmlns:a16="http://schemas.microsoft.com/office/drawing/2014/main" id="{D12347E1-C026-49BD-8F73-91EBAC851A43}"/>
              </a:ext>
            </a:extLst>
          </p:cNvPr>
          <p:cNvSpPr>
            <a:spLocks noGrp="1"/>
          </p:cNvSpPr>
          <p:nvPr>
            <p:ph idx="1"/>
          </p:nvPr>
        </p:nvSpPr>
        <p:spPr/>
        <p:txBody>
          <a:bodyPr>
            <a:normAutofit lnSpcReduction="10000"/>
          </a:bodyPr>
          <a:lstStyle/>
          <a:p>
            <a:r>
              <a:rPr lang="it-IT" dirty="0"/>
              <a:t>Le principali metriche utilizzate per valutare gli algoritmi precedentemente proposti sono:</a:t>
            </a:r>
          </a:p>
          <a:p>
            <a:pPr lvl="1"/>
            <a:r>
              <a:rPr lang="it-IT" dirty="0"/>
              <a:t>Accuratezza;</a:t>
            </a:r>
          </a:p>
          <a:p>
            <a:pPr lvl="1"/>
            <a:r>
              <a:rPr lang="it-IT" dirty="0"/>
              <a:t>Sensibilità;</a:t>
            </a:r>
          </a:p>
          <a:p>
            <a:pPr lvl="1"/>
            <a:r>
              <a:rPr lang="it-IT" dirty="0"/>
              <a:t>Specificità;</a:t>
            </a:r>
          </a:p>
          <a:p>
            <a:pPr lvl="1"/>
            <a:r>
              <a:rPr lang="it-IT" dirty="0"/>
              <a:t>Precisione;</a:t>
            </a:r>
          </a:p>
          <a:p>
            <a:pPr lvl="1"/>
            <a:r>
              <a:rPr lang="it-IT" dirty="0"/>
              <a:t>Tasso di errore;</a:t>
            </a:r>
          </a:p>
          <a:p>
            <a:pPr lvl="1"/>
            <a:r>
              <a:rPr lang="it-IT" dirty="0"/>
              <a:t>Tasso di false scoperte;</a:t>
            </a:r>
          </a:p>
          <a:p>
            <a:pPr lvl="1"/>
            <a:r>
              <a:rPr lang="it-IT" dirty="0"/>
              <a:t>Tasso di false omissioni.</a:t>
            </a:r>
          </a:p>
          <a:p>
            <a:r>
              <a:rPr lang="it-IT" dirty="0"/>
              <a:t>Tutti questi valori sono derivati dal numero di veri positivi , falsi positivi , veri negativi e falsi negativi ottenuti durante l'esecuzione di una serie di campioni mediante i vari algoritmi.</a:t>
            </a:r>
          </a:p>
          <a:p>
            <a:r>
              <a:rPr lang="it-IT" dirty="0"/>
              <a:t>Inoltre è possibile visualizzare tali risultati mediante una matrice di confusione.</a:t>
            </a:r>
          </a:p>
        </p:txBody>
      </p:sp>
      <p:sp>
        <p:nvSpPr>
          <p:cNvPr id="5" name="Segnaposto piè di pagina 4">
            <a:extLst>
              <a:ext uri="{FF2B5EF4-FFF2-40B4-BE49-F238E27FC236}">
                <a16:creationId xmlns:a16="http://schemas.microsoft.com/office/drawing/2014/main" id="{260A1F3C-5410-42DB-80C9-DED605667136}"/>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EE99DC7E-C14C-463B-87D6-430DFC1E4CB0}"/>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Tree>
    <p:extLst>
      <p:ext uri="{BB962C8B-B14F-4D97-AF65-F5344CB8AC3E}">
        <p14:creationId xmlns:p14="http://schemas.microsoft.com/office/powerpoint/2010/main" val="37097032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09297C-52E0-49BD-A2B3-D305741617EF}"/>
              </a:ext>
            </a:extLst>
          </p:cNvPr>
          <p:cNvSpPr>
            <a:spLocks noGrp="1"/>
          </p:cNvSpPr>
          <p:nvPr>
            <p:ph type="title"/>
          </p:nvPr>
        </p:nvSpPr>
        <p:spPr>
          <a:xfrm>
            <a:off x="581192" y="702156"/>
            <a:ext cx="11029616" cy="661423"/>
          </a:xfrm>
        </p:spPr>
        <p:txBody>
          <a:bodyPr/>
          <a:lstStyle/>
          <a:p>
            <a:r>
              <a:rPr lang="it-IT" dirty="0"/>
              <a:t>Metriche per la valutazione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17C36A0-381A-44C6-91FB-2F1F712008FD}"/>
                  </a:ext>
                </a:extLst>
              </p:cNvPr>
              <p:cNvSpPr>
                <a:spLocks noGrp="1"/>
              </p:cNvSpPr>
              <p:nvPr>
                <p:ph idx="1"/>
              </p:nvPr>
            </p:nvSpPr>
            <p:spPr>
              <a:xfrm>
                <a:off x="581192" y="1525922"/>
                <a:ext cx="11029615" cy="4735649"/>
              </a:xfrm>
            </p:spPr>
            <p:txBody>
              <a:bodyPr>
                <a:normAutofit fontScale="85000" lnSpcReduction="10000"/>
              </a:bodyPr>
              <a:lstStyle/>
              <a:p>
                <a:r>
                  <a:rPr lang="it-IT" dirty="0"/>
                  <a:t>Accuratezza </a:t>
                </a:r>
                <a:r>
                  <a:rPr lang="it-IT" dirty="0">
                    <a:sym typeface="Wingdings" panose="05000000000000000000" pitchFamily="2" charset="2"/>
                  </a:rPr>
                  <a:t> indica quanto sono vicine o lontane un dato insieme di misurazioni dal loro valore reale.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𝐴𝐶𝐶𝑈𝑅𝐴𝑇𝐸𝑍𝑍𝐴</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oMath>
                  </m:oMathPara>
                </a14:m>
                <a:endParaRPr lang="it-IT" dirty="0"/>
              </a:p>
              <a:p>
                <a:r>
                  <a:rPr lang="it-IT" dirty="0"/>
                  <a:t>Sensibilità (TPR – True Positive Rate)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𝑇𝑃𝑅</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oMath>
                  </m:oMathPara>
                </a14:m>
                <a:endParaRPr lang="it-IT" dirty="0"/>
              </a:p>
              <a:p>
                <a:r>
                  <a:rPr lang="it-IT" dirty="0"/>
                  <a:t>Specificità (TNR – True Negative Rate)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𝑇𝑁𝑅</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oMath>
                  </m:oMathPara>
                </a14:m>
                <a:endParaRPr lang="it-IT" dirty="0"/>
              </a:p>
              <a:p>
                <a:r>
                  <a:rPr lang="it-IT" dirty="0"/>
                  <a:t>Precisione </a:t>
                </a:r>
                <a:r>
                  <a:rPr lang="it-IT" dirty="0">
                    <a:sym typeface="Wingdings" panose="05000000000000000000" pitchFamily="2" charset="2"/>
                  </a:rPr>
                  <a:t> indica quanto sono vicine o disperse le misurazioni tra loro.</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𝑃𝑃𝑉</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oMath>
                  </m:oMathPara>
                </a14:m>
                <a:endParaRPr lang="it-IT" dirty="0"/>
              </a:p>
              <a:p>
                <a:r>
                  <a:rPr lang="it-IT" dirty="0"/>
                  <a:t>Tasso di errore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𝐹𝑁𝑅</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oMath>
                  </m:oMathPara>
                </a14:m>
                <a:endParaRPr lang="it-IT" dirty="0"/>
              </a:p>
              <a:p>
                <a:r>
                  <a:rPr lang="it-IT" dirty="0"/>
                  <a:t>Tasso di false scoperte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𝐹𝐷𝑅</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oMath>
                  </m:oMathPara>
                </a14:m>
                <a:endParaRPr lang="it-IT" dirty="0"/>
              </a:p>
              <a:p>
                <a:r>
                  <a:rPr lang="it-IT" dirty="0"/>
                  <a:t>Tasso di false omissioni</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𝐹𝑂𝑅</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oMath>
                  </m:oMathPara>
                </a14:m>
                <a:endParaRPr lang="it-IT" dirty="0"/>
              </a:p>
            </p:txBody>
          </p:sp>
        </mc:Choice>
        <mc:Fallback xmlns="">
          <p:sp>
            <p:nvSpPr>
              <p:cNvPr id="3" name="Segnaposto contenuto 2">
                <a:extLst>
                  <a:ext uri="{FF2B5EF4-FFF2-40B4-BE49-F238E27FC236}">
                    <a16:creationId xmlns:a16="http://schemas.microsoft.com/office/drawing/2014/main" id="{417C36A0-381A-44C6-91FB-2F1F712008FD}"/>
                  </a:ext>
                </a:extLst>
              </p:cNvPr>
              <p:cNvSpPr>
                <a:spLocks noGrp="1" noRot="1" noChangeAspect="1" noMove="1" noResize="1" noEditPoints="1" noAdjustHandles="1" noChangeArrowheads="1" noChangeShapeType="1" noTextEdit="1"/>
              </p:cNvSpPr>
              <p:nvPr>
                <p:ph idx="1"/>
              </p:nvPr>
            </p:nvSpPr>
            <p:spPr>
              <a:xfrm>
                <a:off x="581192" y="1525922"/>
                <a:ext cx="11029615" cy="4735649"/>
              </a:xfrm>
              <a:blipFill>
                <a:blip r:embed="rId2"/>
                <a:stretch>
                  <a:fillRect/>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810731F5-C075-43DF-B02A-7028E589F5EF}"/>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2C1F52C3-E103-42C5-A564-07F2F758FF62}"/>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Tree>
    <p:extLst>
      <p:ext uri="{BB962C8B-B14F-4D97-AF65-F5344CB8AC3E}">
        <p14:creationId xmlns:p14="http://schemas.microsoft.com/office/powerpoint/2010/main" val="59376174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BEB6F-BD2C-4FAE-BEA1-A44F67923CFE}"/>
              </a:ext>
            </a:extLst>
          </p:cNvPr>
          <p:cNvSpPr>
            <a:spLocks noGrp="1"/>
          </p:cNvSpPr>
          <p:nvPr>
            <p:ph type="title"/>
          </p:nvPr>
        </p:nvSpPr>
        <p:spPr/>
        <p:txBody>
          <a:bodyPr/>
          <a:lstStyle/>
          <a:p>
            <a:r>
              <a:rPr lang="it-IT" dirty="0"/>
              <a:t>Veri positivi, falsi positivi, veri negativi, falsi negativi</a:t>
            </a:r>
          </a:p>
        </p:txBody>
      </p:sp>
      <p:pic>
        <p:nvPicPr>
          <p:cNvPr id="7" name="Segnaposto contenuto 6">
            <a:extLst>
              <a:ext uri="{FF2B5EF4-FFF2-40B4-BE49-F238E27FC236}">
                <a16:creationId xmlns:a16="http://schemas.microsoft.com/office/drawing/2014/main" id="{B91D44EC-7C5E-4E91-8C0B-0DDC4F66C991}"/>
              </a:ext>
            </a:extLst>
          </p:cNvPr>
          <p:cNvPicPr>
            <a:picLocks noGrp="1" noChangeAspect="1"/>
          </p:cNvPicPr>
          <p:nvPr>
            <p:ph idx="1"/>
          </p:nvPr>
        </p:nvPicPr>
        <p:blipFill>
          <a:blip r:embed="rId2"/>
          <a:stretch>
            <a:fillRect/>
          </a:stretch>
        </p:blipFill>
        <p:spPr>
          <a:xfrm>
            <a:off x="3703364" y="2341563"/>
            <a:ext cx="4785272" cy="3633787"/>
          </a:xfrm>
        </p:spPr>
      </p:pic>
      <p:sp>
        <p:nvSpPr>
          <p:cNvPr id="4" name="Segnaposto piè di pagina 3">
            <a:extLst>
              <a:ext uri="{FF2B5EF4-FFF2-40B4-BE49-F238E27FC236}">
                <a16:creationId xmlns:a16="http://schemas.microsoft.com/office/drawing/2014/main" id="{899ACAA0-1B09-4404-BE65-0EA899F8E453}"/>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2121F1D9-147B-4837-B21E-C8B4AF6ADF80}"/>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Tree>
    <p:extLst>
      <p:ext uri="{BB962C8B-B14F-4D97-AF65-F5344CB8AC3E}">
        <p14:creationId xmlns:p14="http://schemas.microsoft.com/office/powerpoint/2010/main" val="3204006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6B29D08-7B52-4C18-B890-7A1B48F8E1E2}"/>
              </a:ext>
            </a:extLst>
          </p:cNvPr>
          <p:cNvSpPr>
            <a:spLocks noGrp="1"/>
          </p:cNvSpPr>
          <p:nvPr>
            <p:ph type="title"/>
          </p:nvPr>
        </p:nvSpPr>
        <p:spPr/>
        <p:txBody>
          <a:bodyPr/>
          <a:lstStyle/>
          <a:p>
            <a:r>
              <a:rPr lang="it-IT" dirty="0"/>
              <a:t>risultati</a:t>
            </a:r>
          </a:p>
        </p:txBody>
      </p:sp>
      <p:sp>
        <p:nvSpPr>
          <p:cNvPr id="6" name="Segnaposto testo 5">
            <a:extLst>
              <a:ext uri="{FF2B5EF4-FFF2-40B4-BE49-F238E27FC236}">
                <a16:creationId xmlns:a16="http://schemas.microsoft.com/office/drawing/2014/main" id="{B11F21FF-F26A-4B43-9773-8907CA31BFEA}"/>
              </a:ext>
            </a:extLst>
          </p:cNvPr>
          <p:cNvSpPr>
            <a:spLocks noGrp="1"/>
          </p:cNvSpPr>
          <p:nvPr>
            <p:ph type="body" idx="1"/>
          </p:nvPr>
        </p:nvSpPr>
        <p:spPr/>
        <p:txBody>
          <a:bodyPr/>
          <a:lstStyle/>
          <a:p>
            <a:r>
              <a:rPr lang="it-IT" dirty="0" err="1">
                <a:solidFill>
                  <a:srgbClr val="00B0F0"/>
                </a:solidFill>
                <a:hlinkClick r:id="rId2" action="ppaction://hlinkfile">
                  <a:extLst>
                    <a:ext uri="{A12FA001-AC4F-418D-AE19-62706E023703}">
                      <ahyp:hlinkClr xmlns:ahyp="http://schemas.microsoft.com/office/drawing/2018/hyperlinkcolor" val="tx"/>
                    </a:ext>
                  </a:extLst>
                </a:hlinkClick>
              </a:rPr>
              <a:t>heart_induzione_regole</a:t>
            </a:r>
            <a:r>
              <a:rPr lang="it-IT" dirty="0">
                <a:solidFill>
                  <a:srgbClr val="00B0F0"/>
                </a:solidFill>
                <a:hlinkClick r:id="rId2" action="ppaction://hlinkfile">
                  <a:extLst>
                    <a:ext uri="{A12FA001-AC4F-418D-AE19-62706E023703}">
                      <ahyp:hlinkClr xmlns:ahyp="http://schemas.microsoft.com/office/drawing/2018/hyperlinkcolor" val="tx"/>
                    </a:ext>
                  </a:extLst>
                </a:hlinkClick>
              </a:rPr>
              <a:t> _Sconosciuti.pl</a:t>
            </a:r>
            <a:endParaRPr lang="it-IT" dirty="0">
              <a:solidFill>
                <a:srgbClr val="00B0F0"/>
              </a:solidFill>
            </a:endParaRPr>
          </a:p>
        </p:txBody>
      </p:sp>
      <p:pic>
        <p:nvPicPr>
          <p:cNvPr id="11" name="Segnaposto contenuto 10">
            <a:extLst>
              <a:ext uri="{FF2B5EF4-FFF2-40B4-BE49-F238E27FC236}">
                <a16:creationId xmlns:a16="http://schemas.microsoft.com/office/drawing/2014/main" id="{04E9AD89-A1F5-4FB3-B2EB-51822EA002AF}"/>
              </a:ext>
            </a:extLst>
          </p:cNvPr>
          <p:cNvPicPr>
            <a:picLocks noGrp="1" noChangeAspect="1"/>
          </p:cNvPicPr>
          <p:nvPr>
            <p:ph sz="half" idx="2"/>
          </p:nvPr>
        </p:nvPicPr>
        <p:blipFill>
          <a:blip r:embed="rId3"/>
          <a:stretch>
            <a:fillRect/>
          </a:stretch>
        </p:blipFill>
        <p:spPr>
          <a:xfrm>
            <a:off x="581191" y="2926052"/>
            <a:ext cx="3033023" cy="2339543"/>
          </a:xfrm>
        </p:spPr>
      </p:pic>
      <p:sp>
        <p:nvSpPr>
          <p:cNvPr id="8" name="Segnaposto testo 7">
            <a:extLst>
              <a:ext uri="{FF2B5EF4-FFF2-40B4-BE49-F238E27FC236}">
                <a16:creationId xmlns:a16="http://schemas.microsoft.com/office/drawing/2014/main" id="{6D89D415-C72F-4CDB-8604-A6B5D50E2DD0}"/>
              </a:ext>
            </a:extLst>
          </p:cNvPr>
          <p:cNvSpPr>
            <a:spLocks noGrp="1"/>
          </p:cNvSpPr>
          <p:nvPr>
            <p:ph type="body" sz="quarter" idx="3"/>
          </p:nvPr>
        </p:nvSpPr>
        <p:spPr/>
        <p:txBody>
          <a:bodyPr/>
          <a:lstStyle/>
          <a:p>
            <a:r>
              <a:rPr lang="it-IT" dirty="0" err="1">
                <a:solidFill>
                  <a:srgbClr val="00B0F0"/>
                </a:solidFill>
                <a:hlinkClick r:id="rId4" action="ppaction://hlinkfile">
                  <a:extLst>
                    <a:ext uri="{A12FA001-AC4F-418D-AE19-62706E023703}">
                      <ahyp:hlinkClr xmlns:ahyp="http://schemas.microsoft.com/office/drawing/2018/hyperlinkcolor" val="tx"/>
                    </a:ext>
                  </a:extLst>
                </a:hlinkClick>
              </a:rPr>
              <a:t>heart_induzione_regole</a:t>
            </a:r>
            <a:r>
              <a:rPr lang="it-IT" dirty="0">
                <a:solidFill>
                  <a:srgbClr val="00B0F0"/>
                </a:solidFill>
                <a:hlinkClick r:id="rId4" action="ppaction://hlinkfile">
                  <a:extLst>
                    <a:ext uri="{A12FA001-AC4F-418D-AE19-62706E023703}">
                      <ahyp:hlinkClr xmlns:ahyp="http://schemas.microsoft.com/office/drawing/2018/hyperlinkcolor" val="tx"/>
                    </a:ext>
                  </a:extLst>
                </a:hlinkClick>
              </a:rPr>
              <a:t> _Noti.pl</a:t>
            </a:r>
            <a:endParaRPr lang="it-IT" dirty="0">
              <a:solidFill>
                <a:srgbClr val="00B0F0"/>
              </a:solidFill>
            </a:endParaRPr>
          </a:p>
        </p:txBody>
      </p:sp>
      <p:pic>
        <p:nvPicPr>
          <p:cNvPr id="13" name="Segnaposto contenuto 12">
            <a:extLst>
              <a:ext uri="{FF2B5EF4-FFF2-40B4-BE49-F238E27FC236}">
                <a16:creationId xmlns:a16="http://schemas.microsoft.com/office/drawing/2014/main" id="{A16CCA81-64B7-4A8E-83F9-620020FE285F}"/>
              </a:ext>
            </a:extLst>
          </p:cNvPr>
          <p:cNvPicPr>
            <a:picLocks noGrp="1" noChangeAspect="1"/>
          </p:cNvPicPr>
          <p:nvPr>
            <p:ph sz="quarter" idx="4"/>
          </p:nvPr>
        </p:nvPicPr>
        <p:blipFill>
          <a:blip r:embed="rId5"/>
          <a:stretch>
            <a:fillRect/>
          </a:stretch>
        </p:blipFill>
        <p:spPr>
          <a:xfrm>
            <a:off x="6416039" y="2887949"/>
            <a:ext cx="2979678" cy="2377646"/>
          </a:xfrm>
        </p:spPr>
      </p:pic>
      <p:sp>
        <p:nvSpPr>
          <p:cNvPr id="2" name="Segnaposto piè di pagina 1">
            <a:extLst>
              <a:ext uri="{FF2B5EF4-FFF2-40B4-BE49-F238E27FC236}">
                <a16:creationId xmlns:a16="http://schemas.microsoft.com/office/drawing/2014/main" id="{709EE539-E1DF-46CA-BA75-FFADA34513A7}"/>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435718F5-0A9C-4A2B-B6B9-852D246F2656}"/>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Tree>
    <p:extLst>
      <p:ext uri="{BB962C8B-B14F-4D97-AF65-F5344CB8AC3E}">
        <p14:creationId xmlns:p14="http://schemas.microsoft.com/office/powerpoint/2010/main" val="289539389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6B29D08-7B52-4C18-B890-7A1B48F8E1E2}"/>
              </a:ext>
            </a:extLst>
          </p:cNvPr>
          <p:cNvSpPr>
            <a:spLocks noGrp="1"/>
          </p:cNvSpPr>
          <p:nvPr>
            <p:ph type="title"/>
          </p:nvPr>
        </p:nvSpPr>
        <p:spPr/>
        <p:txBody>
          <a:bodyPr/>
          <a:lstStyle/>
          <a:p>
            <a:r>
              <a:rPr lang="it-IT" dirty="0"/>
              <a:t>risultati</a:t>
            </a:r>
          </a:p>
        </p:txBody>
      </p:sp>
      <p:sp>
        <p:nvSpPr>
          <p:cNvPr id="6" name="Segnaposto testo 5">
            <a:extLst>
              <a:ext uri="{FF2B5EF4-FFF2-40B4-BE49-F238E27FC236}">
                <a16:creationId xmlns:a16="http://schemas.microsoft.com/office/drawing/2014/main" id="{B11F21FF-F26A-4B43-9773-8907CA31BFEA}"/>
              </a:ext>
            </a:extLst>
          </p:cNvPr>
          <p:cNvSpPr>
            <a:spLocks noGrp="1"/>
          </p:cNvSpPr>
          <p:nvPr>
            <p:ph type="body" idx="1"/>
          </p:nvPr>
        </p:nvSpPr>
        <p:spPr/>
        <p:txBody>
          <a:bodyPr/>
          <a:lstStyle/>
          <a:p>
            <a:r>
              <a:rPr lang="it-IT" dirty="0">
                <a:solidFill>
                  <a:srgbClr val="00B0F0"/>
                </a:solidFill>
                <a:hlinkClick r:id="rId2" action="ppaction://hlinkfile">
                  <a:extLst>
                    <a:ext uri="{A12FA001-AC4F-418D-AE19-62706E023703}">
                      <ahyp:hlinkClr xmlns:ahyp="http://schemas.microsoft.com/office/drawing/2018/hyperlinkcolor" val="tx"/>
                    </a:ext>
                  </a:extLst>
                </a:hlinkClick>
              </a:rPr>
              <a:t>heart_induzione_albero.pl</a:t>
            </a:r>
            <a:endParaRPr lang="it-IT" dirty="0">
              <a:solidFill>
                <a:srgbClr val="00B0F0"/>
              </a:solidFill>
            </a:endParaRPr>
          </a:p>
        </p:txBody>
      </p:sp>
      <p:pic>
        <p:nvPicPr>
          <p:cNvPr id="11" name="Segnaposto contenuto 10">
            <a:extLst>
              <a:ext uri="{FF2B5EF4-FFF2-40B4-BE49-F238E27FC236}">
                <a16:creationId xmlns:a16="http://schemas.microsoft.com/office/drawing/2014/main" id="{4C91BC0D-9A68-475C-AB50-E538DD55CB0B}"/>
              </a:ext>
            </a:extLst>
          </p:cNvPr>
          <p:cNvPicPr>
            <a:picLocks noGrp="1" noChangeAspect="1"/>
          </p:cNvPicPr>
          <p:nvPr>
            <p:ph sz="half" idx="2"/>
          </p:nvPr>
        </p:nvPicPr>
        <p:blipFill>
          <a:blip r:embed="rId3"/>
          <a:stretch>
            <a:fillRect/>
          </a:stretch>
        </p:blipFill>
        <p:spPr>
          <a:xfrm>
            <a:off x="581191" y="2860503"/>
            <a:ext cx="3025402" cy="2377646"/>
          </a:xfrm>
        </p:spPr>
      </p:pic>
      <p:sp>
        <p:nvSpPr>
          <p:cNvPr id="8" name="Segnaposto testo 7">
            <a:extLst>
              <a:ext uri="{FF2B5EF4-FFF2-40B4-BE49-F238E27FC236}">
                <a16:creationId xmlns:a16="http://schemas.microsoft.com/office/drawing/2014/main" id="{6D89D415-C72F-4CDB-8604-A6B5D50E2DD0}"/>
              </a:ext>
            </a:extLst>
          </p:cNvPr>
          <p:cNvSpPr>
            <a:spLocks noGrp="1"/>
          </p:cNvSpPr>
          <p:nvPr>
            <p:ph type="body" sz="quarter" idx="3"/>
          </p:nvPr>
        </p:nvSpPr>
        <p:spPr/>
        <p:txBody>
          <a:bodyPr/>
          <a:lstStyle/>
          <a:p>
            <a:r>
              <a:rPr lang="it-IT" dirty="0">
                <a:solidFill>
                  <a:srgbClr val="00B0F0"/>
                </a:solidFill>
                <a:hlinkClick r:id="rId4" action="ppaction://hlinkfile">
                  <a:extLst>
                    <a:ext uri="{A12FA001-AC4F-418D-AE19-62706E023703}">
                      <ahyp:hlinkClr xmlns:ahyp="http://schemas.microsoft.com/office/drawing/2018/hyperlinkcolor" val="tx"/>
                    </a:ext>
                  </a:extLst>
                </a:hlinkClick>
              </a:rPr>
              <a:t>heart_bayes.pl</a:t>
            </a:r>
            <a:endParaRPr lang="it-IT" dirty="0">
              <a:solidFill>
                <a:srgbClr val="00B0F0"/>
              </a:solidFill>
            </a:endParaRPr>
          </a:p>
        </p:txBody>
      </p:sp>
      <p:pic>
        <p:nvPicPr>
          <p:cNvPr id="3" name="Segnaposto contenuto 2">
            <a:extLst>
              <a:ext uri="{FF2B5EF4-FFF2-40B4-BE49-F238E27FC236}">
                <a16:creationId xmlns:a16="http://schemas.microsoft.com/office/drawing/2014/main" id="{D9F65EB2-6A39-482D-B101-928A06F6C5BB}"/>
              </a:ext>
            </a:extLst>
          </p:cNvPr>
          <p:cNvPicPr>
            <a:picLocks noGrp="1" noChangeAspect="1"/>
          </p:cNvPicPr>
          <p:nvPr>
            <p:ph sz="quarter" idx="4"/>
          </p:nvPr>
        </p:nvPicPr>
        <p:blipFill>
          <a:blip r:embed="rId5"/>
          <a:stretch>
            <a:fillRect/>
          </a:stretch>
        </p:blipFill>
        <p:spPr>
          <a:xfrm>
            <a:off x="6416039" y="2860503"/>
            <a:ext cx="3093988" cy="2377646"/>
          </a:xfrm>
        </p:spPr>
      </p:pic>
      <p:sp>
        <p:nvSpPr>
          <p:cNvPr id="2" name="Segnaposto piè di pagina 1">
            <a:extLst>
              <a:ext uri="{FF2B5EF4-FFF2-40B4-BE49-F238E27FC236}">
                <a16:creationId xmlns:a16="http://schemas.microsoft.com/office/drawing/2014/main" id="{765FCEF9-E17A-45DB-81D9-015CA0B0A23E}"/>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7" name="Segnaposto numero diapositiva 6">
            <a:extLst>
              <a:ext uri="{FF2B5EF4-FFF2-40B4-BE49-F238E27FC236}">
                <a16:creationId xmlns:a16="http://schemas.microsoft.com/office/drawing/2014/main" id="{ADED377D-9E82-46BE-879F-1E763B67B976}"/>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spTree>
    <p:extLst>
      <p:ext uri="{BB962C8B-B14F-4D97-AF65-F5344CB8AC3E}">
        <p14:creationId xmlns:p14="http://schemas.microsoft.com/office/powerpoint/2010/main" val="50493766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6B29D08-7B52-4C18-B890-7A1B48F8E1E2}"/>
              </a:ext>
            </a:extLst>
          </p:cNvPr>
          <p:cNvSpPr>
            <a:spLocks noGrp="1"/>
          </p:cNvSpPr>
          <p:nvPr>
            <p:ph type="title"/>
          </p:nvPr>
        </p:nvSpPr>
        <p:spPr/>
        <p:txBody>
          <a:bodyPr/>
          <a:lstStyle/>
          <a:p>
            <a:r>
              <a:rPr lang="it-IT" dirty="0"/>
              <a:t>risultati</a:t>
            </a:r>
          </a:p>
        </p:txBody>
      </p:sp>
      <p:sp>
        <p:nvSpPr>
          <p:cNvPr id="6" name="Segnaposto testo 5">
            <a:extLst>
              <a:ext uri="{FF2B5EF4-FFF2-40B4-BE49-F238E27FC236}">
                <a16:creationId xmlns:a16="http://schemas.microsoft.com/office/drawing/2014/main" id="{B11F21FF-F26A-4B43-9773-8907CA31BFEA}"/>
              </a:ext>
            </a:extLst>
          </p:cNvPr>
          <p:cNvSpPr>
            <a:spLocks noGrp="1"/>
          </p:cNvSpPr>
          <p:nvPr>
            <p:ph type="body" idx="1"/>
          </p:nvPr>
        </p:nvSpPr>
        <p:spPr/>
        <p:txBody>
          <a:bodyPr/>
          <a:lstStyle/>
          <a:p>
            <a:r>
              <a:rPr lang="it-IT" dirty="0">
                <a:solidFill>
                  <a:srgbClr val="00B0F0"/>
                </a:solidFill>
                <a:hlinkClick r:id="rId2" action="ppaction://hlinkfile">
                  <a:extLst>
                    <a:ext uri="{A12FA001-AC4F-418D-AE19-62706E023703}">
                      <ahyp:hlinkClr xmlns:ahyp="http://schemas.microsoft.com/office/drawing/2018/hyperlinkcolor" val="tx"/>
                    </a:ext>
                  </a:extLst>
                </a:hlinkClick>
              </a:rPr>
              <a:t>heart_knn.pl</a:t>
            </a:r>
            <a:endParaRPr lang="it-IT" dirty="0">
              <a:solidFill>
                <a:srgbClr val="00B0F0"/>
              </a:solidFill>
            </a:endParaRPr>
          </a:p>
        </p:txBody>
      </p:sp>
      <p:sp>
        <p:nvSpPr>
          <p:cNvPr id="2" name="Segnaposto piè di pagina 1">
            <a:extLst>
              <a:ext uri="{FF2B5EF4-FFF2-40B4-BE49-F238E27FC236}">
                <a16:creationId xmlns:a16="http://schemas.microsoft.com/office/drawing/2014/main" id="{765FCEF9-E17A-45DB-81D9-015CA0B0A23E}"/>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7" name="Segnaposto numero diapositiva 6">
            <a:extLst>
              <a:ext uri="{FF2B5EF4-FFF2-40B4-BE49-F238E27FC236}">
                <a16:creationId xmlns:a16="http://schemas.microsoft.com/office/drawing/2014/main" id="{ADED377D-9E82-46BE-879F-1E763B67B976}"/>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8" name="Immagine 7">
            <a:extLst>
              <a:ext uri="{FF2B5EF4-FFF2-40B4-BE49-F238E27FC236}">
                <a16:creationId xmlns:a16="http://schemas.microsoft.com/office/drawing/2014/main" id="{070C1BAD-5827-4139-92CD-EB195BB8241D}"/>
              </a:ext>
            </a:extLst>
          </p:cNvPr>
          <p:cNvPicPr>
            <a:picLocks noChangeAspect="1"/>
          </p:cNvPicPr>
          <p:nvPr/>
        </p:nvPicPr>
        <p:blipFill>
          <a:blip r:embed="rId3"/>
          <a:stretch>
            <a:fillRect/>
          </a:stretch>
        </p:blipFill>
        <p:spPr>
          <a:xfrm>
            <a:off x="644559" y="2862941"/>
            <a:ext cx="3147333" cy="2370025"/>
          </a:xfrm>
          <a:prstGeom prst="rect">
            <a:avLst/>
          </a:prstGeom>
        </p:spPr>
      </p:pic>
      <p:sp>
        <p:nvSpPr>
          <p:cNvPr id="9" name="Segnaposto testo 7">
            <a:extLst>
              <a:ext uri="{FF2B5EF4-FFF2-40B4-BE49-F238E27FC236}">
                <a16:creationId xmlns:a16="http://schemas.microsoft.com/office/drawing/2014/main" id="{7451C2B9-996E-4A0C-8845-39EFB9041354}"/>
              </a:ext>
            </a:extLst>
          </p:cNvPr>
          <p:cNvSpPr>
            <a:spLocks noGrp="1"/>
          </p:cNvSpPr>
          <p:nvPr>
            <p:ph type="body" sz="quarter" idx="3"/>
          </p:nvPr>
        </p:nvSpPr>
        <p:spPr>
          <a:xfrm>
            <a:off x="6416039" y="2250892"/>
            <a:ext cx="5194770" cy="553373"/>
          </a:xfrm>
        </p:spPr>
        <p:txBody>
          <a:bodyPr/>
          <a:lstStyle/>
          <a:p>
            <a:r>
              <a:rPr lang="it-IT" dirty="0">
                <a:solidFill>
                  <a:srgbClr val="00B0F0"/>
                </a:solidFill>
                <a:hlinkClick r:id="rId4" action="ppaction://hlinkfile">
                  <a:extLst>
                    <a:ext uri="{A12FA001-AC4F-418D-AE19-62706E023703}">
                      <ahyp:hlinkClr xmlns:ahyp="http://schemas.microsoft.com/office/drawing/2018/hyperlinkcolor" val="tx"/>
                    </a:ext>
                  </a:extLst>
                </a:hlinkClick>
              </a:rPr>
              <a:t>heart_knn_pesato.pl</a:t>
            </a:r>
            <a:endParaRPr lang="it-IT" dirty="0">
              <a:solidFill>
                <a:srgbClr val="00B0F0"/>
              </a:solidFill>
            </a:endParaRPr>
          </a:p>
        </p:txBody>
      </p:sp>
      <p:pic>
        <p:nvPicPr>
          <p:cNvPr id="14" name="Immagine 13">
            <a:extLst>
              <a:ext uri="{FF2B5EF4-FFF2-40B4-BE49-F238E27FC236}">
                <a16:creationId xmlns:a16="http://schemas.microsoft.com/office/drawing/2014/main" id="{B7A7E8A7-429E-4FCB-A8F2-C74DC50F5545}"/>
              </a:ext>
            </a:extLst>
          </p:cNvPr>
          <p:cNvPicPr>
            <a:picLocks noChangeAspect="1"/>
          </p:cNvPicPr>
          <p:nvPr/>
        </p:nvPicPr>
        <p:blipFill>
          <a:blip r:embed="rId5"/>
          <a:stretch>
            <a:fillRect/>
          </a:stretch>
        </p:blipFill>
        <p:spPr>
          <a:xfrm>
            <a:off x="6416039" y="2804265"/>
            <a:ext cx="2979678" cy="2377646"/>
          </a:xfrm>
          <a:prstGeom prst="rect">
            <a:avLst/>
          </a:prstGeom>
        </p:spPr>
      </p:pic>
    </p:spTree>
    <p:extLst>
      <p:ext uri="{BB962C8B-B14F-4D97-AF65-F5344CB8AC3E}">
        <p14:creationId xmlns:p14="http://schemas.microsoft.com/office/powerpoint/2010/main" val="10409763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AA9B81BD-FDFB-4F9F-9B09-0F6F80D63ED9}"/>
              </a:ext>
            </a:extLst>
          </p:cNvPr>
          <p:cNvSpPr>
            <a:spLocks noGrp="1"/>
          </p:cNvSpPr>
          <p:nvPr>
            <p:ph type="title"/>
          </p:nvPr>
        </p:nvSpPr>
        <p:spPr/>
        <p:txBody>
          <a:bodyPr/>
          <a:lstStyle/>
          <a:p>
            <a:r>
              <a:rPr lang="it-IT" dirty="0"/>
              <a:t>Confronto</a:t>
            </a:r>
          </a:p>
        </p:txBody>
      </p:sp>
      <p:sp>
        <p:nvSpPr>
          <p:cNvPr id="7" name="Segnaposto piè di pagina 6">
            <a:extLst>
              <a:ext uri="{FF2B5EF4-FFF2-40B4-BE49-F238E27FC236}">
                <a16:creationId xmlns:a16="http://schemas.microsoft.com/office/drawing/2014/main" id="{79CCA769-224B-4281-A1FA-CFB85B2D87B6}"/>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8" name="Segnaposto numero diapositiva 7">
            <a:extLst>
              <a:ext uri="{FF2B5EF4-FFF2-40B4-BE49-F238E27FC236}">
                <a16:creationId xmlns:a16="http://schemas.microsoft.com/office/drawing/2014/main" id="{3AF8DB33-6710-493B-ABCA-A032DC92089F}"/>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graphicFrame>
        <p:nvGraphicFramePr>
          <p:cNvPr id="11" name="Segnaposto contenuto 10">
            <a:extLst>
              <a:ext uri="{FF2B5EF4-FFF2-40B4-BE49-F238E27FC236}">
                <a16:creationId xmlns:a16="http://schemas.microsoft.com/office/drawing/2014/main" id="{6463A6CA-04E0-47CF-89FF-0A223BD588E5}"/>
              </a:ext>
            </a:extLst>
          </p:cNvPr>
          <p:cNvGraphicFramePr>
            <a:graphicFrameLocks noGrp="1"/>
          </p:cNvGraphicFramePr>
          <p:nvPr>
            <p:ph idx="1"/>
            <p:extLst>
              <p:ext uri="{D42A27DB-BD31-4B8C-83A1-F6EECF244321}">
                <p14:modId xmlns:p14="http://schemas.microsoft.com/office/powerpoint/2010/main" val="3652795743"/>
              </p:ext>
            </p:extLst>
          </p:nvPr>
        </p:nvGraphicFramePr>
        <p:xfrm>
          <a:off x="581025" y="1890876"/>
          <a:ext cx="11029950" cy="45330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Segnaposto contenuto 11">
            <a:extLst>
              <a:ext uri="{FF2B5EF4-FFF2-40B4-BE49-F238E27FC236}">
                <a16:creationId xmlns:a16="http://schemas.microsoft.com/office/drawing/2014/main" id="{A053E15E-1776-45A9-A247-3176CD021B64}"/>
              </a:ext>
            </a:extLst>
          </p:cNvPr>
          <p:cNvGraphicFramePr>
            <a:graphicFrameLocks/>
          </p:cNvGraphicFramePr>
          <p:nvPr>
            <p:extLst>
              <p:ext uri="{D42A27DB-BD31-4B8C-83A1-F6EECF244321}">
                <p14:modId xmlns:p14="http://schemas.microsoft.com/office/powerpoint/2010/main" val="871101872"/>
              </p:ext>
            </p:extLst>
          </p:nvPr>
        </p:nvGraphicFramePr>
        <p:xfrm>
          <a:off x="733425" y="2043276"/>
          <a:ext cx="11029950" cy="45330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6420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1+ppt_w/2"/>
                                          </p:val>
                                        </p:tav>
                                      </p:tavLst>
                                    </p:anim>
                                    <p:anim calcmode="lin" valueType="num">
                                      <p:cBhvr additive="base">
                                        <p:cTn id="7" dur="500"/>
                                        <p:tgtEl>
                                          <p:spTgt spid="11"/>
                                        </p:tgtEl>
                                        <p:attrNameLst>
                                          <p:attrName>ppt_y</p:attrName>
                                        </p:attrNameLst>
                                      </p:cBhvr>
                                      <p:tavLst>
                                        <p:tav tm="0">
                                          <p:val>
                                            <p:strVal val="ppt_y"/>
                                          </p:val>
                                        </p:tav>
                                        <p:tav tm="100000">
                                          <p:val>
                                            <p:strVal val="ppt_y"/>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92395B57-EF58-4866-BD07-074C6798F54C}"/>
              </a:ext>
            </a:extLst>
          </p:cNvPr>
          <p:cNvSpPr>
            <a:spLocks noGrp="1"/>
          </p:cNvSpPr>
          <p:nvPr>
            <p:ph type="ctrTitle"/>
          </p:nvPr>
        </p:nvSpPr>
        <p:spPr/>
        <p:txBody>
          <a:bodyPr/>
          <a:lstStyle/>
          <a:p>
            <a:r>
              <a:rPr lang="it-IT" dirty="0"/>
              <a:t>Grazie per l’attenzione</a:t>
            </a:r>
          </a:p>
        </p:txBody>
      </p:sp>
      <p:sp>
        <p:nvSpPr>
          <p:cNvPr id="10" name="Sottotitolo 9">
            <a:extLst>
              <a:ext uri="{FF2B5EF4-FFF2-40B4-BE49-F238E27FC236}">
                <a16:creationId xmlns:a16="http://schemas.microsoft.com/office/drawing/2014/main" id="{E2F8AAA6-AF61-4448-8D91-8CAB2BB789E8}"/>
              </a:ext>
            </a:extLst>
          </p:cNvPr>
          <p:cNvSpPr>
            <a:spLocks noGrp="1"/>
          </p:cNvSpPr>
          <p:nvPr>
            <p:ph type="subTitle" idx="1"/>
          </p:nvPr>
        </p:nvSpPr>
        <p:spPr/>
        <p:txBody>
          <a:bodyPr/>
          <a:lstStyle/>
          <a:p>
            <a:r>
              <a:rPr lang="it-IT" dirty="0"/>
              <a:t>Margherita Galeazzi</a:t>
            </a:r>
          </a:p>
        </p:txBody>
      </p:sp>
      <p:sp>
        <p:nvSpPr>
          <p:cNvPr id="8" name="Segnaposto numero diapositiva 7">
            <a:extLst>
              <a:ext uri="{FF2B5EF4-FFF2-40B4-BE49-F238E27FC236}">
                <a16:creationId xmlns:a16="http://schemas.microsoft.com/office/drawing/2014/main" id="{1E5113AD-2533-4707-933A-37B3C7C249DA}"/>
              </a:ext>
            </a:extLst>
          </p:cNvPr>
          <p:cNvSpPr>
            <a:spLocks noGrp="1"/>
          </p:cNvSpPr>
          <p:nvPr>
            <p:ph type="sldNum" sz="quarter" idx="12"/>
          </p:nvPr>
        </p:nvSpPr>
        <p:spPr/>
        <p:txBody>
          <a:bodyPr/>
          <a:lstStyle/>
          <a:p>
            <a:pPr rtl="0"/>
            <a:fld id="{3A98EE3D-8CD1-4C3F-BD1C-C98C9596463C}" type="slidenum">
              <a:rPr lang="en-US" smtClean="0"/>
              <a:t>27</a:t>
            </a:fld>
            <a:endParaRPr lang="en-US" dirty="0"/>
          </a:p>
        </p:txBody>
      </p:sp>
      <p:sp>
        <p:nvSpPr>
          <p:cNvPr id="11" name="Segnaposto piè di pagina 10">
            <a:extLst>
              <a:ext uri="{FF2B5EF4-FFF2-40B4-BE49-F238E27FC236}">
                <a16:creationId xmlns:a16="http://schemas.microsoft.com/office/drawing/2014/main" id="{9F483589-D091-4E46-A092-F75F5BB33080}"/>
              </a:ext>
            </a:extLst>
          </p:cNvPr>
          <p:cNvSpPr>
            <a:spLocks noGrp="1"/>
          </p:cNvSpPr>
          <p:nvPr>
            <p:ph type="ftr" sz="quarter" idx="11"/>
          </p:nvPr>
        </p:nvSpPr>
        <p:spPr>
          <a:xfrm>
            <a:off x="590550" y="6438900"/>
            <a:ext cx="4114800" cy="365125"/>
          </a:xfrm>
        </p:spPr>
        <p:txBody>
          <a:bodyPr/>
          <a:lstStyle/>
          <a:p>
            <a:r>
              <a:rPr lang="it-IT" dirty="0"/>
              <a:t>MARGHERITA GALEAZZI - PROBLEMI CARDIACI - A.A. 2021/2022</a:t>
            </a:r>
          </a:p>
        </p:txBody>
      </p:sp>
    </p:spTree>
    <p:extLst>
      <p:ext uri="{BB962C8B-B14F-4D97-AF65-F5344CB8AC3E}">
        <p14:creationId xmlns:p14="http://schemas.microsoft.com/office/powerpoint/2010/main" val="42242330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5F229C-B15E-4C19-9429-73BC78E3539E}"/>
              </a:ext>
            </a:extLst>
          </p:cNvPr>
          <p:cNvSpPr>
            <a:spLocks noGrp="1"/>
          </p:cNvSpPr>
          <p:nvPr>
            <p:ph type="title"/>
          </p:nvPr>
        </p:nvSpPr>
        <p:spPr/>
        <p:txBody>
          <a:bodyPr/>
          <a:lstStyle/>
          <a:p>
            <a:r>
              <a:rPr lang="it-IT" dirty="0"/>
              <a:t>I dati</a:t>
            </a:r>
          </a:p>
        </p:txBody>
      </p:sp>
      <p:sp>
        <p:nvSpPr>
          <p:cNvPr id="3" name="Segnaposto contenuto 2">
            <a:extLst>
              <a:ext uri="{FF2B5EF4-FFF2-40B4-BE49-F238E27FC236}">
                <a16:creationId xmlns:a16="http://schemas.microsoft.com/office/drawing/2014/main" id="{CC7CBF5E-E5B2-4DC9-92B9-7DC81D5B8D06}"/>
              </a:ext>
            </a:extLst>
          </p:cNvPr>
          <p:cNvSpPr>
            <a:spLocks noGrp="1"/>
          </p:cNvSpPr>
          <p:nvPr>
            <p:ph idx="1"/>
          </p:nvPr>
        </p:nvSpPr>
        <p:spPr>
          <a:xfrm>
            <a:off x="581192" y="1791093"/>
            <a:ext cx="11029615" cy="4184257"/>
          </a:xfrm>
        </p:spPr>
        <p:txBody>
          <a:bodyPr>
            <a:normAutofit fontScale="85000" lnSpcReduction="20000"/>
          </a:bodyPr>
          <a:lstStyle/>
          <a:p>
            <a:r>
              <a:rPr lang="it-IT" dirty="0"/>
              <a:t>I dati presenti </a:t>
            </a:r>
            <a:r>
              <a:rPr lang="it-IT"/>
              <a:t>nel dataset </a:t>
            </a:r>
            <a:r>
              <a:rPr lang="it-IT" dirty="0"/>
              <a:t>sono:</a:t>
            </a:r>
          </a:p>
          <a:p>
            <a:pPr lvl="1"/>
            <a:r>
              <a:rPr lang="it-IT" dirty="0"/>
              <a:t>age = età del paziente</a:t>
            </a:r>
          </a:p>
          <a:p>
            <a:pPr lvl="1"/>
            <a:r>
              <a:rPr lang="it-IT" dirty="0"/>
              <a:t>sex = (1 = maschio; 0 = femmina)</a:t>
            </a:r>
          </a:p>
          <a:p>
            <a:pPr lvl="1"/>
            <a:r>
              <a:rPr lang="it-IT" dirty="0" err="1"/>
              <a:t>cp</a:t>
            </a:r>
            <a:r>
              <a:rPr lang="it-IT" dirty="0"/>
              <a:t> = tipo di dolore al petto (0 = </a:t>
            </a:r>
            <a:r>
              <a:rPr lang="it-IT" dirty="0" err="1"/>
              <a:t>anigina</a:t>
            </a:r>
            <a:r>
              <a:rPr lang="it-IT" dirty="0"/>
              <a:t> tipica; 1 = angina atipica; 2 = dolore non da angina; 3 = asintomatico)</a:t>
            </a:r>
          </a:p>
          <a:p>
            <a:pPr lvl="1"/>
            <a:r>
              <a:rPr lang="it-IT" dirty="0" err="1"/>
              <a:t>trestbps</a:t>
            </a:r>
            <a:r>
              <a:rPr lang="it-IT" dirty="0"/>
              <a:t> = pressione sanguigna a riposo (in mmHg al ricovero in ospedale)</a:t>
            </a:r>
          </a:p>
          <a:p>
            <a:pPr lvl="1"/>
            <a:r>
              <a:rPr lang="it-IT" dirty="0" err="1"/>
              <a:t>chol</a:t>
            </a:r>
            <a:r>
              <a:rPr lang="it-IT" dirty="0"/>
              <a:t> = colesterolo sierico in mg/dl</a:t>
            </a:r>
          </a:p>
          <a:p>
            <a:pPr lvl="1"/>
            <a:r>
              <a:rPr lang="it-IT" dirty="0" err="1"/>
              <a:t>fbs</a:t>
            </a:r>
            <a:r>
              <a:rPr lang="it-IT" dirty="0"/>
              <a:t> = (glicemia a digiuno&gt;120 mg/dl) (1 = vero; 0 = falso)</a:t>
            </a:r>
          </a:p>
          <a:p>
            <a:pPr lvl="1"/>
            <a:r>
              <a:rPr lang="it-IT" dirty="0" err="1"/>
              <a:t>restecg</a:t>
            </a:r>
            <a:r>
              <a:rPr lang="it-IT" dirty="0"/>
              <a:t> = risultati  dell’elettrocardiogramma a riposo</a:t>
            </a:r>
          </a:p>
          <a:p>
            <a:pPr lvl="1"/>
            <a:r>
              <a:rPr lang="it-IT" dirty="0" err="1"/>
              <a:t>thalach</a:t>
            </a:r>
            <a:r>
              <a:rPr lang="it-IT" dirty="0"/>
              <a:t> = frequenza cardiaca massima raggiunta</a:t>
            </a:r>
          </a:p>
          <a:p>
            <a:pPr lvl="1"/>
            <a:r>
              <a:rPr lang="it-IT" dirty="0" err="1"/>
              <a:t>exang</a:t>
            </a:r>
            <a:r>
              <a:rPr lang="it-IT" dirty="0"/>
              <a:t> = angina indotta da esercizio (1 = sì; 0 = no)</a:t>
            </a:r>
          </a:p>
          <a:p>
            <a:pPr lvl="1"/>
            <a:r>
              <a:rPr lang="it-IT" dirty="0" err="1"/>
              <a:t>oldpeak</a:t>
            </a:r>
            <a:r>
              <a:rPr lang="it-IT" dirty="0"/>
              <a:t> = depressione ST indotta dall'esercizio rispetto al riposo</a:t>
            </a:r>
          </a:p>
          <a:p>
            <a:pPr lvl="1"/>
            <a:r>
              <a:rPr lang="it-IT" dirty="0" err="1"/>
              <a:t>slope</a:t>
            </a:r>
            <a:r>
              <a:rPr lang="it-IT" dirty="0"/>
              <a:t> = la pendenza del segmento ST di picco di esercizio</a:t>
            </a:r>
          </a:p>
          <a:p>
            <a:pPr lvl="1"/>
            <a:r>
              <a:rPr lang="it-IT" dirty="0"/>
              <a:t>ca = numero di vasi principali (0-3) colorati da fluoroscopia</a:t>
            </a:r>
          </a:p>
          <a:p>
            <a:pPr lvl="1"/>
            <a:r>
              <a:rPr lang="it-IT" dirty="0" err="1"/>
              <a:t>thal</a:t>
            </a:r>
            <a:r>
              <a:rPr lang="it-IT" dirty="0"/>
              <a:t> = risultato del test da sforzo al tallio </a:t>
            </a:r>
          </a:p>
          <a:p>
            <a:pPr lvl="1"/>
            <a:r>
              <a:rPr lang="it-IT" dirty="0"/>
              <a:t>target = (0 = non c'è una malattia cardiaca significativa, altrimenti c'è)</a:t>
            </a:r>
          </a:p>
        </p:txBody>
      </p:sp>
      <p:sp>
        <p:nvSpPr>
          <p:cNvPr id="5" name="Segnaposto piè di pagina 4">
            <a:extLst>
              <a:ext uri="{FF2B5EF4-FFF2-40B4-BE49-F238E27FC236}">
                <a16:creationId xmlns:a16="http://schemas.microsoft.com/office/drawing/2014/main" id="{E197FF34-9553-4910-B41D-E7A8C4B17F00}"/>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635BABDE-F496-4A7F-8D97-67805DF469CE}"/>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32333956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BDCC75-D59D-4995-8A87-ABD2C9BA4578}"/>
              </a:ext>
            </a:extLst>
          </p:cNvPr>
          <p:cNvGrpSpPr/>
          <p:nvPr/>
        </p:nvGrpSpPr>
        <p:grpSpPr>
          <a:xfrm>
            <a:off x="426507" y="1"/>
            <a:ext cx="9926659" cy="6858000"/>
            <a:chOff x="4549775" y="1466850"/>
            <a:chExt cx="3092450" cy="3922713"/>
          </a:xfrm>
        </p:grpSpPr>
        <p:sp>
          <p:nvSpPr>
            <p:cNvPr id="6"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9" name="TextBox 8">
            <a:extLst>
              <a:ext uri="{FF2B5EF4-FFF2-40B4-BE49-F238E27FC236}">
                <a16:creationId xmlns:a16="http://schemas.microsoft.com/office/drawing/2014/main" id="{565A7007-B6F4-40B9-882E-39A363A27E31}"/>
              </a:ext>
            </a:extLst>
          </p:cNvPr>
          <p:cNvSpPr txBox="1"/>
          <p:nvPr/>
        </p:nvSpPr>
        <p:spPr>
          <a:xfrm>
            <a:off x="553182" y="347455"/>
            <a:ext cx="23696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282F39"/>
                </a:solidFill>
                <a:latin typeface="Franklin Gothic Demi (Titoli)"/>
                <a:ea typeface="Noto Sans" panose="020B0502040504020204" pitchFamily="34"/>
                <a:cs typeface="Noto Sans" panose="020B0502040504020204" pitchFamily="34"/>
              </a:rPr>
              <a:t>I VARI STEP</a:t>
            </a:r>
            <a:endParaRPr kumimoji="0" lang="en-GB" sz="2800" i="0" u="none" strike="noStrike" kern="1200" cap="none" spc="0" normalizeH="0" baseline="0" noProof="0" dirty="0">
              <a:ln>
                <a:noFill/>
              </a:ln>
              <a:solidFill>
                <a:srgbClr val="282F39"/>
              </a:solidFill>
              <a:effectLst/>
              <a:uLnTx/>
              <a:uFillTx/>
              <a:latin typeface="Franklin Gothic Demi (Titoli)"/>
              <a:ea typeface="Noto Sans" panose="020B0502040504020204" pitchFamily="34"/>
              <a:cs typeface="Noto Sans" panose="020B0502040504020204" pitchFamily="34"/>
            </a:endParaRPr>
          </a:p>
        </p:txBody>
      </p:sp>
      <p:grpSp>
        <p:nvGrpSpPr>
          <p:cNvPr id="102" name="Group 101">
            <a:extLst>
              <a:ext uri="{FF2B5EF4-FFF2-40B4-BE49-F238E27FC236}">
                <a16:creationId xmlns:a16="http://schemas.microsoft.com/office/drawing/2014/main" id="{043ABD47-F9C4-4180-B251-BA5EA328BD7A}"/>
              </a:ext>
            </a:extLst>
          </p:cNvPr>
          <p:cNvGrpSpPr/>
          <p:nvPr/>
        </p:nvGrpSpPr>
        <p:grpSpPr>
          <a:xfrm>
            <a:off x="107950" y="67734"/>
            <a:ext cx="10839450" cy="6701366"/>
            <a:chOff x="2943225" y="38100"/>
            <a:chExt cx="6305550" cy="6818313"/>
          </a:xfrm>
          <a:solidFill>
            <a:schemeClr val="bg1"/>
          </a:solidFill>
        </p:grpSpPr>
        <p:sp>
          <p:nvSpPr>
            <p:cNvPr id="10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uppo 12">
            <a:extLst>
              <a:ext uri="{FF2B5EF4-FFF2-40B4-BE49-F238E27FC236}">
                <a16:creationId xmlns:a16="http://schemas.microsoft.com/office/drawing/2014/main" id="{2F5F0758-41FC-44F3-A7BF-806A5A4502C4}"/>
              </a:ext>
            </a:extLst>
          </p:cNvPr>
          <p:cNvGrpSpPr/>
          <p:nvPr/>
        </p:nvGrpSpPr>
        <p:grpSpPr>
          <a:xfrm>
            <a:off x="187292" y="2916928"/>
            <a:ext cx="3192313" cy="3205653"/>
            <a:chOff x="187292" y="2916928"/>
            <a:chExt cx="3192313" cy="3205653"/>
          </a:xfrm>
        </p:grpSpPr>
        <p:grpSp>
          <p:nvGrpSpPr>
            <p:cNvPr id="4" name="Gruppo 3">
              <a:extLst>
                <a:ext uri="{FF2B5EF4-FFF2-40B4-BE49-F238E27FC236}">
                  <a16:creationId xmlns:a16="http://schemas.microsoft.com/office/drawing/2014/main" id="{5E491163-9CB6-468D-AD3B-E2A44EEA2EE9}"/>
                </a:ext>
              </a:extLst>
            </p:cNvPr>
            <p:cNvGrpSpPr/>
            <p:nvPr/>
          </p:nvGrpSpPr>
          <p:grpSpPr>
            <a:xfrm>
              <a:off x="1916621" y="3860754"/>
              <a:ext cx="1462984" cy="2261827"/>
              <a:chOff x="1916621" y="3860754"/>
              <a:chExt cx="1462984" cy="2261827"/>
            </a:xfrm>
          </p:grpSpPr>
          <p:sp>
            <p:nvSpPr>
              <p:cNvPr id="168" name="TextBox 167">
                <a:extLst>
                  <a:ext uri="{FF2B5EF4-FFF2-40B4-BE49-F238E27FC236}">
                    <a16:creationId xmlns:a16="http://schemas.microsoft.com/office/drawing/2014/main" id="{B67F2147-4484-40D5-B546-A8F47DFE51AF}"/>
                  </a:ext>
                </a:extLst>
              </p:cNvPr>
              <p:cNvSpPr txBox="1"/>
              <p:nvPr/>
            </p:nvSpPr>
            <p:spPr>
              <a:xfrm>
                <a:off x="2145346" y="4129219"/>
                <a:ext cx="1033652" cy="861774"/>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01</a:t>
                </a:r>
                <a:endParaRPr kumimoji="0" lang="en-GB" sz="5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0" name="Group 9">
                <a:extLst>
                  <a:ext uri="{FF2B5EF4-FFF2-40B4-BE49-F238E27FC236}">
                    <a16:creationId xmlns:a16="http://schemas.microsoft.com/office/drawing/2014/main" id="{1CD51FE4-1BE9-4725-8C5E-D585E86C49EB}"/>
                  </a:ext>
                </a:extLst>
              </p:cNvPr>
              <p:cNvGrpSpPr/>
              <p:nvPr/>
            </p:nvGrpSpPr>
            <p:grpSpPr>
              <a:xfrm>
                <a:off x="1916621" y="3860754"/>
                <a:ext cx="1462984" cy="2261827"/>
                <a:chOff x="7478257" y="2193205"/>
                <a:chExt cx="452893" cy="700189"/>
              </a:xfrm>
            </p:grpSpPr>
            <p:sp>
              <p:nvSpPr>
                <p:cNvPr id="11"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172" name="TextBox 171">
              <a:extLst>
                <a:ext uri="{FF2B5EF4-FFF2-40B4-BE49-F238E27FC236}">
                  <a16:creationId xmlns:a16="http://schemas.microsoft.com/office/drawing/2014/main" id="{BF02C3D4-8338-4FF8-A1C8-C6390D4E80A8}"/>
                </a:ext>
              </a:extLst>
            </p:cNvPr>
            <p:cNvSpPr txBox="1"/>
            <p:nvPr/>
          </p:nvSpPr>
          <p:spPr>
            <a:xfrm>
              <a:off x="187292" y="3040222"/>
              <a:ext cx="2196228" cy="78483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500" dirty="0">
                  <a:solidFill>
                    <a:srgbClr val="282F39"/>
                  </a:solidFill>
                  <a:latin typeface="Open Sans" panose="020B0606030504020204" pitchFamily="34" charset="0"/>
                </a:rPr>
                <a:t>Ho </a:t>
              </a:r>
              <a:r>
                <a:rPr lang="en-US" sz="1500" dirty="0" err="1">
                  <a:solidFill>
                    <a:srgbClr val="282F39"/>
                  </a:solidFill>
                  <a:latin typeface="Open Sans" panose="020B0606030504020204" pitchFamily="34" charset="0"/>
                </a:rPr>
                <a:t>cominciato</a:t>
              </a:r>
              <a:r>
                <a:rPr lang="en-US" sz="1500" dirty="0">
                  <a:solidFill>
                    <a:srgbClr val="282F39"/>
                  </a:solidFill>
                  <a:latin typeface="Open Sans" panose="020B0606030504020204" pitchFamily="34" charset="0"/>
                </a:rPr>
                <a:t> </a:t>
              </a:r>
              <a:r>
                <a:rPr lang="en-US" sz="1500" dirty="0" err="1">
                  <a:solidFill>
                    <a:srgbClr val="282F39"/>
                  </a:solidFill>
                  <a:latin typeface="Open Sans" panose="020B0606030504020204" pitchFamily="34" charset="0"/>
                </a:rPr>
                <a:t>crean</a:t>
              </a:r>
              <a:r>
                <a:rPr lang="en-US" sz="1500" dirty="0">
                  <a:solidFill>
                    <a:srgbClr val="282F39"/>
                  </a:solidFill>
                  <a:latin typeface="Open Sans" panose="020B0606030504020204" pitchFamily="34" charset="0"/>
                </a:rPr>
                <a:t>-</a:t>
              </a:r>
            </a:p>
            <a:p>
              <a:pPr marL="0" marR="0" lvl="0" indent="0" defTabSz="914400" rtl="0" eaLnBrk="1" fontAlgn="auto" latinLnBrk="0" hangingPunct="1">
                <a:lnSpc>
                  <a:spcPct val="100000"/>
                </a:lnSpc>
                <a:spcBef>
                  <a:spcPts val="0"/>
                </a:spcBef>
                <a:spcAft>
                  <a:spcPts val="0"/>
                </a:spcAft>
                <a:buClrTx/>
                <a:buSzTx/>
                <a:buFontTx/>
                <a:buNone/>
                <a:tabLst/>
                <a:defRPr/>
              </a:pPr>
              <a:r>
                <a:rPr lang="en-US" sz="1500" dirty="0">
                  <a:solidFill>
                    <a:srgbClr val="282F39"/>
                  </a:solidFill>
                  <a:latin typeface="Open Sans" panose="020B0606030504020204" pitchFamily="34" charset="0"/>
                </a:rPr>
                <a:t>do il file csv </a:t>
              </a:r>
              <a:r>
                <a:rPr lang="en-US" sz="1500" dirty="0" err="1">
                  <a:solidFill>
                    <a:srgbClr val="282F39"/>
                  </a:solidFill>
                  <a:latin typeface="Open Sans" panose="020B0606030504020204" pitchFamily="34" charset="0"/>
                </a:rPr>
                <a:t>contenen-te</a:t>
              </a:r>
              <a:r>
                <a:rPr lang="en-US" sz="1500" dirty="0">
                  <a:solidFill>
                    <a:srgbClr val="282F39"/>
                  </a:solidFill>
                  <a:latin typeface="Open Sans" panose="020B0606030504020204" pitchFamily="34" charset="0"/>
                </a:rPr>
                <a:t> il dataset.</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6" name="Rectangle 175">
              <a:extLst>
                <a:ext uri="{FF2B5EF4-FFF2-40B4-BE49-F238E27FC236}">
                  <a16:creationId xmlns:a16="http://schemas.microsoft.com/office/drawing/2014/main" id="{0F1C02BF-ADCA-4784-82C1-18A60CAAAFAC}"/>
                </a:ext>
              </a:extLst>
            </p:cNvPr>
            <p:cNvSpPr/>
            <p:nvPr/>
          </p:nvSpPr>
          <p:spPr>
            <a:xfrm>
              <a:off x="340954" y="2916928"/>
              <a:ext cx="1754928" cy="85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6" name="Gruppo 15">
            <a:extLst>
              <a:ext uri="{FF2B5EF4-FFF2-40B4-BE49-F238E27FC236}">
                <a16:creationId xmlns:a16="http://schemas.microsoft.com/office/drawing/2014/main" id="{21A7B419-5EF3-4B35-BFD8-6F992AA7B7F4}"/>
              </a:ext>
            </a:extLst>
          </p:cNvPr>
          <p:cNvGrpSpPr/>
          <p:nvPr/>
        </p:nvGrpSpPr>
        <p:grpSpPr>
          <a:xfrm>
            <a:off x="2719049" y="2028569"/>
            <a:ext cx="3862091" cy="1680850"/>
            <a:chOff x="3097964" y="2028569"/>
            <a:chExt cx="3483177" cy="1680850"/>
          </a:xfrm>
        </p:grpSpPr>
        <p:sp>
          <p:nvSpPr>
            <p:cNvPr id="170" name="TextBox 169">
              <a:extLst>
                <a:ext uri="{FF2B5EF4-FFF2-40B4-BE49-F238E27FC236}">
                  <a16:creationId xmlns:a16="http://schemas.microsoft.com/office/drawing/2014/main" id="{2A81A2BA-1F7F-4BD4-80CB-D4E689347B7E}"/>
                </a:ext>
              </a:extLst>
            </p:cNvPr>
            <p:cNvSpPr txBox="1"/>
            <p:nvPr/>
          </p:nvSpPr>
          <p:spPr>
            <a:xfrm>
              <a:off x="5669581" y="2217766"/>
              <a:ext cx="775326" cy="63094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04</a:t>
              </a:r>
              <a:endParaRPr kumimoji="0" lang="en-GB" sz="3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62" name="Group 161">
              <a:extLst>
                <a:ext uri="{FF2B5EF4-FFF2-40B4-BE49-F238E27FC236}">
                  <a16:creationId xmlns:a16="http://schemas.microsoft.com/office/drawing/2014/main" id="{B854ABA0-5487-4821-B2F2-349225F2294D}"/>
                </a:ext>
              </a:extLst>
            </p:cNvPr>
            <p:cNvGrpSpPr/>
            <p:nvPr/>
          </p:nvGrpSpPr>
          <p:grpSpPr>
            <a:xfrm>
              <a:off x="5547489" y="2028569"/>
              <a:ext cx="1033652" cy="1598064"/>
              <a:chOff x="7478257" y="2193205"/>
              <a:chExt cx="452893" cy="700189"/>
            </a:xfrm>
          </p:grpSpPr>
          <p:sp>
            <p:nvSpPr>
              <p:cNvPr id="163" name="Oval 162">
                <a:extLst>
                  <a:ext uri="{FF2B5EF4-FFF2-40B4-BE49-F238E27FC236}">
                    <a16:creationId xmlns:a16="http://schemas.microsoft.com/office/drawing/2014/main" id="{4C5AABC9-36F0-408A-898D-9413B94E35B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4" name="Freeform 17">
                <a:extLst>
                  <a:ext uri="{FF2B5EF4-FFF2-40B4-BE49-F238E27FC236}">
                    <a16:creationId xmlns:a16="http://schemas.microsoft.com/office/drawing/2014/main" id="{7003277C-2D44-4FB9-8071-68E3F805B6A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73" name="TextBox 172">
              <a:extLst>
                <a:ext uri="{FF2B5EF4-FFF2-40B4-BE49-F238E27FC236}">
                  <a16:creationId xmlns:a16="http://schemas.microsoft.com/office/drawing/2014/main" id="{9054FD7B-D1AA-4AA9-9961-99A55CE36CA8}"/>
                </a:ext>
              </a:extLst>
            </p:cNvPr>
            <p:cNvSpPr txBox="1"/>
            <p:nvPr/>
          </p:nvSpPr>
          <p:spPr>
            <a:xfrm>
              <a:off x="3097964" y="2416757"/>
              <a:ext cx="1937045" cy="129266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500" dirty="0">
                  <a:solidFill>
                    <a:srgbClr val="282F39"/>
                  </a:solidFill>
                  <a:latin typeface="Open Sans" panose="020B0606030504020204" pitchFamily="34" charset="0"/>
                </a:rPr>
                <a:t>Ho poi </a:t>
              </a:r>
              <a:r>
                <a:rPr lang="en-US" sz="1500" dirty="0" err="1">
                  <a:solidFill>
                    <a:srgbClr val="282F39"/>
                  </a:solidFill>
                  <a:latin typeface="Open Sans" panose="020B0606030504020204" pitchFamily="34" charset="0"/>
                </a:rPr>
                <a:t>suddiviso</a:t>
              </a:r>
              <a:r>
                <a:rPr lang="en-US" sz="1500" dirty="0">
                  <a:solidFill>
                    <a:srgbClr val="282F39"/>
                  </a:solidFill>
                  <a:latin typeface="Open Sans" panose="020B0606030504020204" pitchFamily="34" charset="0"/>
                </a:rPr>
                <a:t> il dataset in training set (</a:t>
              </a:r>
              <a:r>
                <a:rPr lang="en-US" sz="1500" b="1" i="1" u="sng" dirty="0">
                  <a:solidFill>
                    <a:srgbClr val="FFC000"/>
                  </a:solidFill>
                  <a:latin typeface="Open Sans" panose="020B0606030504020204" pitchFamily="34" charset="0"/>
                  <a:hlinkClick r:id="rId2" action="ppaction://hlinkfile">
                    <a:extLst>
                      <a:ext uri="{A12FA001-AC4F-418D-AE19-62706E023703}">
                        <ahyp:hlinkClr xmlns:ahyp="http://schemas.microsoft.com/office/drawing/2018/hyperlinkcolor" val="tx"/>
                      </a:ext>
                    </a:extLst>
                  </a:hlinkClick>
                </a:rPr>
                <a:t>heart_Trainingset.pl</a:t>
              </a:r>
              <a:r>
                <a:rPr lang="en-US" sz="1500" dirty="0">
                  <a:solidFill>
                    <a:srgbClr val="282F39"/>
                  </a:solidFill>
                  <a:latin typeface="Open Sans" panose="020B0606030504020204" pitchFamily="34" charset="0"/>
                </a:rPr>
                <a:t>) </a:t>
              </a:r>
            </a:p>
            <a:p>
              <a:pPr marL="0" marR="0" lvl="0" indent="0" defTabSz="914400" rtl="0" eaLnBrk="1" fontAlgn="auto" latinLnBrk="0" hangingPunct="1">
                <a:lnSpc>
                  <a:spcPct val="100000"/>
                </a:lnSpc>
                <a:spcBef>
                  <a:spcPts val="0"/>
                </a:spcBef>
                <a:spcAft>
                  <a:spcPts val="0"/>
                </a:spcAft>
                <a:buClrTx/>
                <a:buSzTx/>
                <a:buFontTx/>
                <a:buNone/>
                <a:tabLst/>
                <a:defRPr/>
              </a:pPr>
              <a:r>
                <a:rPr lang="en-US" sz="1500" dirty="0">
                  <a:solidFill>
                    <a:srgbClr val="282F39"/>
                  </a:solidFill>
                  <a:latin typeface="Open Sans" panose="020B0606030504020204" pitchFamily="34" charset="0"/>
                </a:rPr>
                <a:t>e test set (</a:t>
              </a:r>
              <a:r>
                <a:rPr lang="en-US" b="1" i="1" u="sng" dirty="0">
                  <a:solidFill>
                    <a:srgbClr val="FFC000"/>
                  </a:solidFill>
                  <a:hlinkClick r:id="rId3" action="ppaction://hlinkfile">
                    <a:extLst>
                      <a:ext uri="{A12FA001-AC4F-418D-AE19-62706E023703}">
                        <ahyp:hlinkClr xmlns:ahyp="http://schemas.microsoft.com/office/drawing/2018/hyperlinkcolor" val="tx"/>
                      </a:ext>
                    </a:extLst>
                  </a:hlinkClick>
                </a:rPr>
                <a:t>heart_Testset.pl</a:t>
              </a:r>
              <a:r>
                <a:rPr lang="en-US" sz="1500" dirty="0">
                  <a:solidFill>
                    <a:srgbClr val="282F39"/>
                  </a:solidFill>
                  <a:latin typeface="Open Sans" panose="020B0606030504020204" pitchFamily="34" charset="0"/>
                </a:rPr>
                <a:t>).</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a16="http://schemas.microsoft.com/office/drawing/2014/main" id="{830A12B6-2C82-4BF0-A17A-4930AA6602B9}"/>
                </a:ext>
              </a:extLst>
            </p:cNvPr>
            <p:cNvSpPr/>
            <p:nvPr/>
          </p:nvSpPr>
          <p:spPr>
            <a:xfrm>
              <a:off x="3138569" y="2373965"/>
              <a:ext cx="1754928" cy="855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8" name="Gruppo 17">
            <a:extLst>
              <a:ext uri="{FF2B5EF4-FFF2-40B4-BE49-F238E27FC236}">
                <a16:creationId xmlns:a16="http://schemas.microsoft.com/office/drawing/2014/main" id="{A2F647A5-F82A-450E-8D25-94F96FAB1DAA}"/>
              </a:ext>
            </a:extLst>
          </p:cNvPr>
          <p:cNvGrpSpPr/>
          <p:nvPr/>
        </p:nvGrpSpPr>
        <p:grpSpPr>
          <a:xfrm>
            <a:off x="8711957" y="303470"/>
            <a:ext cx="2802710" cy="1568373"/>
            <a:chOff x="8711957" y="303470"/>
            <a:chExt cx="2802710" cy="1568373"/>
          </a:xfrm>
        </p:grpSpPr>
        <p:grpSp>
          <p:nvGrpSpPr>
            <p:cNvPr id="165" name="Group 164">
              <a:extLst>
                <a:ext uri="{FF2B5EF4-FFF2-40B4-BE49-F238E27FC236}">
                  <a16:creationId xmlns:a16="http://schemas.microsoft.com/office/drawing/2014/main" id="{40B7FA44-8389-46FF-A2DC-574DD85B98DA}"/>
                </a:ext>
              </a:extLst>
            </p:cNvPr>
            <p:cNvGrpSpPr/>
            <p:nvPr/>
          </p:nvGrpSpPr>
          <p:grpSpPr>
            <a:xfrm>
              <a:off x="8771094" y="303470"/>
              <a:ext cx="880050" cy="1360590"/>
              <a:chOff x="7478257" y="2193205"/>
              <a:chExt cx="452893" cy="700189"/>
            </a:xfrm>
          </p:grpSpPr>
          <p:sp>
            <p:nvSpPr>
              <p:cNvPr id="166"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7"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71" name="TextBox 170">
              <a:extLst>
                <a:ext uri="{FF2B5EF4-FFF2-40B4-BE49-F238E27FC236}">
                  <a16:creationId xmlns:a16="http://schemas.microsoft.com/office/drawing/2014/main" id="{5887FBB0-9FCD-4095-A184-DBD7FB1DD22E}"/>
                </a:ext>
              </a:extLst>
            </p:cNvPr>
            <p:cNvSpPr txBox="1"/>
            <p:nvPr/>
          </p:nvSpPr>
          <p:spPr>
            <a:xfrm>
              <a:off x="8711957" y="448926"/>
              <a:ext cx="1033652"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06</a:t>
              </a:r>
              <a:endParaRPr kumimoji="0" lang="en-GB" sz="3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5" name="TextBox 174">
              <a:extLst>
                <a:ext uri="{FF2B5EF4-FFF2-40B4-BE49-F238E27FC236}">
                  <a16:creationId xmlns:a16="http://schemas.microsoft.com/office/drawing/2014/main" id="{33BF5552-C7F7-49A5-894F-2B394E6519A3}"/>
                </a:ext>
              </a:extLst>
            </p:cNvPr>
            <p:cNvSpPr txBox="1"/>
            <p:nvPr/>
          </p:nvSpPr>
          <p:spPr>
            <a:xfrm>
              <a:off x="10046720" y="1087013"/>
              <a:ext cx="1467947"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Eseguito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una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verifica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di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accuratezza</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9" name="Rectangle 178">
              <a:extLst>
                <a:ext uri="{FF2B5EF4-FFF2-40B4-BE49-F238E27FC236}">
                  <a16:creationId xmlns:a16="http://schemas.microsoft.com/office/drawing/2014/main" id="{46CE52EB-9596-4C92-8DBD-E4BF8F7C3889}"/>
                </a:ext>
              </a:extLst>
            </p:cNvPr>
            <p:cNvSpPr/>
            <p:nvPr/>
          </p:nvSpPr>
          <p:spPr>
            <a:xfrm>
              <a:off x="10140740" y="970263"/>
              <a:ext cx="1224000" cy="855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4" name="Gruppo 13">
            <a:extLst>
              <a:ext uri="{FF2B5EF4-FFF2-40B4-BE49-F238E27FC236}">
                <a16:creationId xmlns:a16="http://schemas.microsoft.com/office/drawing/2014/main" id="{666B5148-8E02-42B0-BCA6-2C9DA38DE3DB}"/>
              </a:ext>
            </a:extLst>
          </p:cNvPr>
          <p:cNvGrpSpPr/>
          <p:nvPr/>
        </p:nvGrpSpPr>
        <p:grpSpPr>
          <a:xfrm>
            <a:off x="5099840" y="3798206"/>
            <a:ext cx="6584084" cy="2437390"/>
            <a:chOff x="5099840" y="3798206"/>
            <a:chExt cx="6584084" cy="2437390"/>
          </a:xfrm>
        </p:grpSpPr>
        <p:grpSp>
          <p:nvGrpSpPr>
            <p:cNvPr id="5" name="Gruppo 4">
              <a:extLst>
                <a:ext uri="{FF2B5EF4-FFF2-40B4-BE49-F238E27FC236}">
                  <a16:creationId xmlns:a16="http://schemas.microsoft.com/office/drawing/2014/main" id="{182E1CA6-BF45-4AA8-B6F0-56364A7D6A94}"/>
                </a:ext>
              </a:extLst>
            </p:cNvPr>
            <p:cNvGrpSpPr/>
            <p:nvPr/>
          </p:nvGrpSpPr>
          <p:grpSpPr>
            <a:xfrm>
              <a:off x="5099840" y="3798206"/>
              <a:ext cx="1166981" cy="1804195"/>
              <a:chOff x="5099840" y="3798206"/>
              <a:chExt cx="1166981" cy="1804195"/>
            </a:xfrm>
          </p:grpSpPr>
          <p:sp>
            <p:nvSpPr>
              <p:cNvPr id="169" name="TextBox 168">
                <a:extLst>
                  <a:ext uri="{FF2B5EF4-FFF2-40B4-BE49-F238E27FC236}">
                    <a16:creationId xmlns:a16="http://schemas.microsoft.com/office/drawing/2014/main" id="{34D2F6EE-113C-450F-8387-5A25F3043BEA}"/>
                  </a:ext>
                </a:extLst>
              </p:cNvPr>
              <p:cNvSpPr txBox="1"/>
              <p:nvPr/>
            </p:nvSpPr>
            <p:spPr>
              <a:xfrm>
                <a:off x="5299172" y="4075310"/>
                <a:ext cx="787655" cy="70788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02</a:t>
                </a:r>
                <a:endParaRPr kumimoji="0" lang="en-GB" sz="4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90" name="Group 158">
                <a:extLst>
                  <a:ext uri="{FF2B5EF4-FFF2-40B4-BE49-F238E27FC236}">
                    <a16:creationId xmlns:a16="http://schemas.microsoft.com/office/drawing/2014/main" id="{D05127FD-3DF4-4AAF-8727-C4AA06E57CF6}"/>
                  </a:ext>
                </a:extLst>
              </p:cNvPr>
              <p:cNvGrpSpPr/>
              <p:nvPr/>
            </p:nvGrpSpPr>
            <p:grpSpPr>
              <a:xfrm>
                <a:off x="5099840" y="3798206"/>
                <a:ext cx="1166981" cy="1804195"/>
                <a:chOff x="7478257" y="2193205"/>
                <a:chExt cx="452893" cy="700189"/>
              </a:xfrm>
            </p:grpSpPr>
            <p:sp>
              <p:nvSpPr>
                <p:cNvPr id="91" name="Oval 159">
                  <a:extLst>
                    <a:ext uri="{FF2B5EF4-FFF2-40B4-BE49-F238E27FC236}">
                      <a16:creationId xmlns:a16="http://schemas.microsoft.com/office/drawing/2014/main" id="{14A1E96A-C14A-415A-87C9-32201725CDBE}"/>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2" name="Freeform 17">
                  <a:extLst>
                    <a:ext uri="{FF2B5EF4-FFF2-40B4-BE49-F238E27FC236}">
                      <a16:creationId xmlns:a16="http://schemas.microsoft.com/office/drawing/2014/main" id="{E426D0D3-9FA2-45E0-95DE-F39A7D194058}"/>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lumMod val="60000"/>
                    <a:lumOff val="40000"/>
                  </a:schemeClr>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93" name="Rectangle 177">
              <a:extLst>
                <a:ext uri="{FF2B5EF4-FFF2-40B4-BE49-F238E27FC236}">
                  <a16:creationId xmlns:a16="http://schemas.microsoft.com/office/drawing/2014/main" id="{6C060885-4C40-409C-A100-57F029A2E806}"/>
                </a:ext>
              </a:extLst>
            </p:cNvPr>
            <p:cNvSpPr/>
            <p:nvPr/>
          </p:nvSpPr>
          <p:spPr>
            <a:xfrm>
              <a:off x="6446066" y="5363456"/>
              <a:ext cx="5220000" cy="85584"/>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5" name="TextBox 174">
              <a:extLst>
                <a:ext uri="{FF2B5EF4-FFF2-40B4-BE49-F238E27FC236}">
                  <a16:creationId xmlns:a16="http://schemas.microsoft.com/office/drawing/2014/main" id="{056E5F6E-8280-4F11-939A-C5200D63CC10}"/>
                </a:ext>
              </a:extLst>
            </p:cNvPr>
            <p:cNvSpPr txBox="1"/>
            <p:nvPr/>
          </p:nvSpPr>
          <p:spPr>
            <a:xfrm>
              <a:off x="6444907" y="5450766"/>
              <a:ext cx="5239017" cy="784830"/>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Il file </a:t>
              </a:r>
              <a:r>
                <a:rPr kumimoji="0" lang="en-US" sz="1500" b="1" i="1" u="sng" strike="noStrike" kern="1200" cap="none" spc="0" normalizeH="0" baseline="0" noProof="0" dirty="0">
                  <a:ln>
                    <a:noFill/>
                  </a:ln>
                  <a:solidFill>
                    <a:schemeClr val="accent1">
                      <a:lumMod val="75000"/>
                    </a:schemeClr>
                  </a:solidFill>
                  <a:effectLst/>
                  <a:uLnTx/>
                  <a:uFillTx/>
                  <a:latin typeface="Open Sans" panose="020B0606030504020204" pitchFamily="34" charset="0"/>
                  <a:ea typeface="+mn-ea"/>
                  <a:cs typeface="+mn-cs"/>
                  <a:hlinkClick r:id="rId4" action="ppaction://hlinkfile">
                    <a:extLst>
                      <a:ext uri="{A12FA001-AC4F-418D-AE19-62706E023703}">
                        <ahyp:hlinkClr xmlns:ahyp="http://schemas.microsoft.com/office/drawing/2018/hyperlinkcolor" val="tx"/>
                      </a:ext>
                    </a:extLst>
                  </a:hlinkClick>
                </a:rPr>
                <a:t>crea_database.pl</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prende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dati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dal csv li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elabora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e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crea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un file dal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nome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1" i="1" u="sng" strike="noStrike" kern="1200" cap="none" spc="0" normalizeH="0" baseline="0" noProof="0" dirty="0">
                  <a:ln>
                    <a:noFill/>
                  </a:ln>
                  <a:solidFill>
                    <a:schemeClr val="accent1">
                      <a:lumMod val="75000"/>
                    </a:schemeClr>
                  </a:solidFill>
                  <a:effectLst/>
                  <a:uLnTx/>
                  <a:uFillTx/>
                  <a:latin typeface="Open Sans" panose="020B0606030504020204" pitchFamily="34" charset="0"/>
                  <a:ea typeface="+mn-ea"/>
                  <a:cs typeface="+mn-cs"/>
                  <a:hlinkClick r:id="rId5" action="ppaction://hlinkfile">
                    <a:extLst>
                      <a:ext uri="{A12FA001-AC4F-418D-AE19-62706E023703}">
                        <ahyp:hlinkClr xmlns:ahyp="http://schemas.microsoft.com/office/drawing/2018/hyperlinkcolor" val="tx"/>
                      </a:ext>
                    </a:extLst>
                  </a:hlinkClick>
                </a:rPr>
                <a:t>heart_database.pl</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che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altro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non è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che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il database prolog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contenente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vari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pazienti</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15" name="Gruppo 14">
            <a:extLst>
              <a:ext uri="{FF2B5EF4-FFF2-40B4-BE49-F238E27FC236}">
                <a16:creationId xmlns:a16="http://schemas.microsoft.com/office/drawing/2014/main" id="{B95948E7-1655-4B65-B072-1F59B3D494FA}"/>
              </a:ext>
            </a:extLst>
          </p:cNvPr>
          <p:cNvGrpSpPr/>
          <p:nvPr/>
        </p:nvGrpSpPr>
        <p:grpSpPr>
          <a:xfrm>
            <a:off x="7421083" y="3178005"/>
            <a:ext cx="4648887" cy="2175245"/>
            <a:chOff x="7421083" y="3178005"/>
            <a:chExt cx="4648887" cy="2175245"/>
          </a:xfrm>
        </p:grpSpPr>
        <p:sp>
          <p:nvSpPr>
            <p:cNvPr id="97" name="TextBox 168">
              <a:extLst>
                <a:ext uri="{FF2B5EF4-FFF2-40B4-BE49-F238E27FC236}">
                  <a16:creationId xmlns:a16="http://schemas.microsoft.com/office/drawing/2014/main" id="{A0E700F1-D780-46FD-B879-8AAD09E81BD9}"/>
                </a:ext>
              </a:extLst>
            </p:cNvPr>
            <p:cNvSpPr txBox="1"/>
            <p:nvPr/>
          </p:nvSpPr>
          <p:spPr>
            <a:xfrm>
              <a:off x="7655777" y="3397933"/>
              <a:ext cx="761392" cy="70788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03</a:t>
              </a:r>
              <a:endParaRPr kumimoji="0" lang="en-GB" sz="4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59" name="Group 158">
              <a:extLst>
                <a:ext uri="{FF2B5EF4-FFF2-40B4-BE49-F238E27FC236}">
                  <a16:creationId xmlns:a16="http://schemas.microsoft.com/office/drawing/2014/main" id="{7B2A6F9E-F0E9-4622-ACDE-CB82326B5637}"/>
                </a:ext>
              </a:extLst>
            </p:cNvPr>
            <p:cNvGrpSpPr/>
            <p:nvPr/>
          </p:nvGrpSpPr>
          <p:grpSpPr>
            <a:xfrm>
              <a:off x="7421083" y="3178005"/>
              <a:ext cx="1166981" cy="1804195"/>
              <a:chOff x="7478257" y="2193205"/>
              <a:chExt cx="452893" cy="700189"/>
            </a:xfrm>
          </p:grpSpPr>
          <p:sp>
            <p:nvSpPr>
              <p:cNvPr id="160"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1"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78" name="Rectangle 177">
              <a:extLst>
                <a:ext uri="{FF2B5EF4-FFF2-40B4-BE49-F238E27FC236}">
                  <a16:creationId xmlns:a16="http://schemas.microsoft.com/office/drawing/2014/main" id="{B04BB237-9E0E-4CAD-9DCF-40C7C26E38F5}"/>
                </a:ext>
              </a:extLst>
            </p:cNvPr>
            <p:cNvSpPr/>
            <p:nvPr/>
          </p:nvSpPr>
          <p:spPr>
            <a:xfrm>
              <a:off x="8826057" y="3325812"/>
              <a:ext cx="3060000" cy="855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TextBox 174">
              <a:extLst>
                <a:ext uri="{FF2B5EF4-FFF2-40B4-BE49-F238E27FC236}">
                  <a16:creationId xmlns:a16="http://schemas.microsoft.com/office/drawing/2014/main" id="{0A076D47-F830-4744-AE91-855AAB1B7661}"/>
                </a:ext>
              </a:extLst>
            </p:cNvPr>
            <p:cNvSpPr txBox="1"/>
            <p:nvPr/>
          </p:nvSpPr>
          <p:spPr>
            <a:xfrm>
              <a:off x="8777603" y="3414258"/>
              <a:ext cx="3292367" cy="1938992"/>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Il file </a:t>
              </a:r>
              <a:r>
                <a:rPr kumimoji="0" lang="en-US" sz="1500" b="1" i="1" u="sng" strike="noStrike" kern="1200" cap="none" spc="0" normalizeH="0" baseline="0" noProof="0" dirty="0">
                  <a:ln>
                    <a:noFill/>
                  </a:ln>
                  <a:solidFill>
                    <a:schemeClr val="accent4">
                      <a:lumMod val="75000"/>
                    </a:schemeClr>
                  </a:solidFill>
                  <a:effectLst/>
                  <a:uLnTx/>
                  <a:uFillTx/>
                  <a:latin typeface="Open Sans" panose="020B0606030504020204" pitchFamily="34" charset="0"/>
                  <a:ea typeface="+mn-ea"/>
                  <a:cs typeface="+mn-cs"/>
                  <a:hlinkClick r:id="rId6" action="ppaction://hlinkfile">
                    <a:extLst>
                      <a:ext uri="{A12FA001-AC4F-418D-AE19-62706E023703}">
                        <ahyp:hlinkClr xmlns:ahyp="http://schemas.microsoft.com/office/drawing/2018/hyperlinkcolor" val="tx"/>
                      </a:ext>
                    </a:extLst>
                  </a:hlinkClick>
                </a:rPr>
                <a:t>crea_dataset.pl</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riprendendo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lang="en-US" sz="1500" dirty="0">
                  <a:solidFill>
                    <a:srgbClr val="282F39"/>
                  </a:solidFill>
                  <a:latin typeface="Open Sans" panose="020B0606030504020204" pitchFamily="34" charset="0"/>
                </a:rPr>
                <a:t>il file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lang="en-US" sz="1500" b="1" i="1" u="sng" dirty="0">
                  <a:solidFill>
                    <a:schemeClr val="accent4">
                      <a:lumMod val="75000"/>
                    </a:schemeClr>
                  </a:solidFill>
                  <a:latin typeface="Open Sans" panose="020B0606030504020204" pitchFamily="34" charset="0"/>
                  <a:hlinkClick r:id="rId5" action="ppaction://hlinkfile">
                    <a:extLst>
                      <a:ext uri="{A12FA001-AC4F-418D-AE19-62706E023703}">
                        <ahyp:hlinkClr xmlns:ahyp="http://schemas.microsoft.com/office/drawing/2018/hyperlinkcolor" val="tx"/>
                      </a:ext>
                    </a:extLst>
                  </a:hlinkClick>
                </a:rPr>
                <a:t>heart_database.pl</a:t>
              </a:r>
              <a:r>
                <a:rPr lang="en-US" sz="1500" dirty="0">
                  <a:solidFill>
                    <a:srgbClr val="282F39"/>
                  </a:solidFill>
                  <a:latin typeface="Open Sans" panose="020B0606030504020204" pitchFamily="34" charset="0"/>
                </a:rPr>
                <a:t>, lo </a:t>
              </a:r>
              <a:r>
                <a:rPr lang="en-US" sz="1500" dirty="0" err="1">
                  <a:solidFill>
                    <a:srgbClr val="282F39"/>
                  </a:solidFill>
                  <a:latin typeface="Open Sans" panose="020B0606030504020204" pitchFamily="34" charset="0"/>
                </a:rPr>
                <a:t>ela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bora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mettendo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in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evidenza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la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classe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di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appartenenza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e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crea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un file dal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nome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1" i="1" u="sng" strike="noStrike" kern="1200" cap="none" spc="0" normalizeH="0" baseline="0" noProof="0" dirty="0">
                  <a:ln>
                    <a:noFill/>
                  </a:ln>
                  <a:solidFill>
                    <a:schemeClr val="accent4">
                      <a:lumMod val="75000"/>
                    </a:schemeClr>
                  </a:solidFill>
                  <a:effectLst/>
                  <a:uLnTx/>
                  <a:uFillTx/>
                  <a:latin typeface="Open Sans" panose="020B0606030504020204" pitchFamily="34" charset="0"/>
                  <a:ea typeface="+mn-ea"/>
                  <a:cs typeface="+mn-cs"/>
                  <a:hlinkClick r:id="rId7" action="ppaction://hlinkfile">
                    <a:extLst>
                      <a:ext uri="{A12FA001-AC4F-418D-AE19-62706E023703}">
                        <ahyp:hlinkClr xmlns:ahyp="http://schemas.microsoft.com/office/drawing/2018/hyperlinkcolor" val="tx"/>
                      </a:ext>
                    </a:extLst>
                  </a:hlinkClick>
                </a:rPr>
                <a:t>heart_dataset.pl</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che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altro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non è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che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il database prolog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contenente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vari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pazienti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classificati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17" name="Gruppo 16">
            <a:extLst>
              <a:ext uri="{FF2B5EF4-FFF2-40B4-BE49-F238E27FC236}">
                <a16:creationId xmlns:a16="http://schemas.microsoft.com/office/drawing/2014/main" id="{96A16689-9CBE-434B-812A-3B88D4835664}"/>
              </a:ext>
            </a:extLst>
          </p:cNvPr>
          <p:cNvGrpSpPr/>
          <p:nvPr/>
        </p:nvGrpSpPr>
        <p:grpSpPr>
          <a:xfrm>
            <a:off x="3148608" y="664240"/>
            <a:ext cx="4656818" cy="1553968"/>
            <a:chOff x="3148608" y="664240"/>
            <a:chExt cx="4656818" cy="1553968"/>
          </a:xfrm>
        </p:grpSpPr>
        <p:sp>
          <p:nvSpPr>
            <p:cNvPr id="180" name="TextBox 170">
              <a:extLst>
                <a:ext uri="{FF2B5EF4-FFF2-40B4-BE49-F238E27FC236}">
                  <a16:creationId xmlns:a16="http://schemas.microsoft.com/office/drawing/2014/main" id="{EDC9922F-EB6A-47BF-AAB6-87CDB1474C54}"/>
                </a:ext>
              </a:extLst>
            </p:cNvPr>
            <p:cNvSpPr txBox="1"/>
            <p:nvPr/>
          </p:nvSpPr>
          <p:spPr>
            <a:xfrm>
              <a:off x="7015451" y="991543"/>
              <a:ext cx="634676" cy="5539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05</a:t>
              </a:r>
              <a:endParaRPr kumimoji="0" lang="en-GB" sz="3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99" name="Group 161">
              <a:extLst>
                <a:ext uri="{FF2B5EF4-FFF2-40B4-BE49-F238E27FC236}">
                  <a16:creationId xmlns:a16="http://schemas.microsoft.com/office/drawing/2014/main" id="{F7F9C50E-C268-40C8-A44B-19BEB3086142}"/>
                </a:ext>
              </a:extLst>
            </p:cNvPr>
            <p:cNvGrpSpPr/>
            <p:nvPr/>
          </p:nvGrpSpPr>
          <p:grpSpPr>
            <a:xfrm>
              <a:off x="6919067" y="847864"/>
              <a:ext cx="886359" cy="1370344"/>
              <a:chOff x="7478257" y="2193205"/>
              <a:chExt cx="452893" cy="700189"/>
            </a:xfrm>
          </p:grpSpPr>
          <p:sp>
            <p:nvSpPr>
              <p:cNvPr id="100" name="Oval 162">
                <a:extLst>
                  <a:ext uri="{FF2B5EF4-FFF2-40B4-BE49-F238E27FC236}">
                    <a16:creationId xmlns:a16="http://schemas.microsoft.com/office/drawing/2014/main" id="{2608D9C6-DDC8-4FEA-8AAC-D7B1353B70B7}"/>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1" name="Freeform 17">
                <a:extLst>
                  <a:ext uri="{FF2B5EF4-FFF2-40B4-BE49-F238E27FC236}">
                    <a16:creationId xmlns:a16="http://schemas.microsoft.com/office/drawing/2014/main" id="{9EEFE4A2-D924-40FF-951F-1DB43BCB723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81" name="Rectangle 176">
              <a:extLst>
                <a:ext uri="{FF2B5EF4-FFF2-40B4-BE49-F238E27FC236}">
                  <a16:creationId xmlns:a16="http://schemas.microsoft.com/office/drawing/2014/main" id="{EAB7D3DD-A84D-499F-BA23-84344DA37EC2}"/>
                </a:ext>
              </a:extLst>
            </p:cNvPr>
            <p:cNvSpPr/>
            <p:nvPr/>
          </p:nvSpPr>
          <p:spPr>
            <a:xfrm>
              <a:off x="3170544" y="664240"/>
              <a:ext cx="3420000" cy="855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2" name="TextBox 174">
              <a:extLst>
                <a:ext uri="{FF2B5EF4-FFF2-40B4-BE49-F238E27FC236}">
                  <a16:creationId xmlns:a16="http://schemas.microsoft.com/office/drawing/2014/main" id="{BCEE2CF0-E1DF-48B6-BF66-110BB33E770E}"/>
                </a:ext>
              </a:extLst>
            </p:cNvPr>
            <p:cNvSpPr txBox="1"/>
            <p:nvPr/>
          </p:nvSpPr>
          <p:spPr>
            <a:xfrm>
              <a:off x="3148608" y="755790"/>
              <a:ext cx="3535850" cy="1015663"/>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Poi ho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usato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differenti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algoritmi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di machine learning per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provare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predirre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la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classe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di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appartenenza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malato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o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sano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di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ciascun</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paziente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2" name="Segnaposto piè di pagina 1">
            <a:extLst>
              <a:ext uri="{FF2B5EF4-FFF2-40B4-BE49-F238E27FC236}">
                <a16:creationId xmlns:a16="http://schemas.microsoft.com/office/drawing/2014/main" id="{52034406-E0C4-45B6-BA4A-826CD4C7BA52}"/>
              </a:ext>
            </a:extLst>
          </p:cNvPr>
          <p:cNvSpPr>
            <a:spLocks noGrp="1"/>
          </p:cNvSpPr>
          <p:nvPr>
            <p:ph type="ftr" sz="quarter" idx="11"/>
          </p:nvPr>
        </p:nvSpPr>
        <p:spPr/>
        <p:txBody>
          <a:bodyPr/>
          <a:lstStyle/>
          <a:p>
            <a:r>
              <a:rPr lang="it-IT"/>
              <a:t>Margherita Galeazzi - Problemi cardiaci - A.A. 2021/2022</a:t>
            </a:r>
            <a:endParaRPr lang="en-GB"/>
          </a:p>
        </p:txBody>
      </p:sp>
      <p:sp>
        <p:nvSpPr>
          <p:cNvPr id="3" name="Segnaposto numero diapositiva 2">
            <a:extLst>
              <a:ext uri="{FF2B5EF4-FFF2-40B4-BE49-F238E27FC236}">
                <a16:creationId xmlns:a16="http://schemas.microsoft.com/office/drawing/2014/main" id="{9942252C-604E-43E0-8D4E-DE81191F300C}"/>
              </a:ext>
            </a:extLst>
          </p:cNvPr>
          <p:cNvSpPr>
            <a:spLocks noGrp="1"/>
          </p:cNvSpPr>
          <p:nvPr>
            <p:ph type="sldNum" sz="quarter" idx="12"/>
          </p:nvPr>
        </p:nvSpPr>
        <p:spPr/>
        <p:txBody>
          <a:bodyPr/>
          <a:lstStyle/>
          <a:p>
            <a:fld id="{6983841B-0DB4-4C99-B5E5-79625F01DBF7}" type="slidenum">
              <a:rPr lang="en-GB" smtClean="0"/>
              <a:t>4</a:t>
            </a:fld>
            <a:endParaRPr lang="en-GB"/>
          </a:p>
        </p:txBody>
      </p:sp>
    </p:spTree>
    <p:extLst>
      <p:ext uri="{BB962C8B-B14F-4D97-AF65-F5344CB8AC3E}">
        <p14:creationId xmlns:p14="http://schemas.microsoft.com/office/powerpoint/2010/main" val="3748744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976EAB5-315D-4F9C-AA26-112485298E46}"/>
              </a:ext>
            </a:extLst>
          </p:cNvPr>
          <p:cNvSpPr>
            <a:spLocks noGrp="1"/>
          </p:cNvSpPr>
          <p:nvPr>
            <p:ph type="title"/>
          </p:nvPr>
        </p:nvSpPr>
        <p:spPr/>
        <p:txBody>
          <a:bodyPr/>
          <a:lstStyle/>
          <a:p>
            <a:r>
              <a:rPr lang="it-IT" dirty="0"/>
              <a:t>Induzione regole</a:t>
            </a:r>
          </a:p>
        </p:txBody>
      </p:sp>
      <p:sp>
        <p:nvSpPr>
          <p:cNvPr id="5" name="Segnaposto contenuto 4">
            <a:extLst>
              <a:ext uri="{FF2B5EF4-FFF2-40B4-BE49-F238E27FC236}">
                <a16:creationId xmlns:a16="http://schemas.microsoft.com/office/drawing/2014/main" id="{473DF83D-3160-424B-A8D0-D2B11A12C67B}"/>
              </a:ext>
            </a:extLst>
          </p:cNvPr>
          <p:cNvSpPr>
            <a:spLocks noGrp="1"/>
          </p:cNvSpPr>
          <p:nvPr>
            <p:ph idx="1"/>
          </p:nvPr>
        </p:nvSpPr>
        <p:spPr>
          <a:xfrm>
            <a:off x="581192" y="1959249"/>
            <a:ext cx="11029615" cy="4396291"/>
          </a:xfrm>
        </p:spPr>
        <p:txBody>
          <a:bodyPr>
            <a:normAutofit/>
          </a:bodyPr>
          <a:lstStyle/>
          <a:p>
            <a:r>
              <a:rPr lang="it-IT" sz="2000" dirty="0"/>
              <a:t>L’induzione di regole è un’area del machine learning , nella quale vengono estratte regole formali da un set di osservazioni. Le regole estratte possono rappresentare un modello scientifico completo dei dati oppure semplicemente riconoscere pattern ricorrenti nei dati («localmente»).</a:t>
            </a:r>
          </a:p>
          <a:p>
            <a:r>
              <a:rPr lang="it-IT" sz="2000" dirty="0"/>
              <a:t>Come il data mining anche gli algoritmi per l’induzione di regole tentano di creare algoritmi senza «l’intervento umano», ma analizzando le strutture dei dati esistenti.</a:t>
            </a:r>
          </a:p>
          <a:p>
            <a:r>
              <a:rPr lang="it-IT" sz="2000" dirty="0"/>
              <a:t>Esistono differenti paradigmi per l’induzione delle regole. I principali sono:</a:t>
            </a:r>
          </a:p>
          <a:p>
            <a:pPr lvl="1"/>
            <a:r>
              <a:rPr lang="it-IT" sz="1600" dirty="0"/>
              <a:t>Algoritmo di apprendimento delle regole di associazione;</a:t>
            </a:r>
          </a:p>
          <a:p>
            <a:pPr lvl="1"/>
            <a:r>
              <a:rPr lang="it-IT" sz="1600" dirty="0"/>
              <a:t>Algoritmo delle regole decisionali;</a:t>
            </a:r>
          </a:p>
          <a:p>
            <a:pPr lvl="1"/>
            <a:r>
              <a:rPr lang="it-IT" sz="1600" dirty="0"/>
              <a:t>Algoritmo di verifica delle ipotesi;</a:t>
            </a:r>
          </a:p>
          <a:p>
            <a:pPr lvl="1"/>
            <a:r>
              <a:rPr lang="it-IT" sz="1600" dirty="0"/>
              <a:t>Induzione della clausola di Horn;</a:t>
            </a:r>
          </a:p>
        </p:txBody>
      </p:sp>
      <p:sp>
        <p:nvSpPr>
          <p:cNvPr id="2" name="Segnaposto piè di pagina 1">
            <a:extLst>
              <a:ext uri="{FF2B5EF4-FFF2-40B4-BE49-F238E27FC236}">
                <a16:creationId xmlns:a16="http://schemas.microsoft.com/office/drawing/2014/main" id="{C469028A-1E67-43CD-AFA7-31C1460DE922}"/>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DD3F41EF-6069-4955-A5A8-103A9CB4D3BB}"/>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
        <p:nvSpPr>
          <p:cNvPr id="6" name="Segnaposto contenuto 4">
            <a:extLst>
              <a:ext uri="{FF2B5EF4-FFF2-40B4-BE49-F238E27FC236}">
                <a16:creationId xmlns:a16="http://schemas.microsoft.com/office/drawing/2014/main" id="{DB03C169-A41B-4A65-B3AB-0A0AF588C1B4}"/>
              </a:ext>
            </a:extLst>
          </p:cNvPr>
          <p:cNvSpPr txBox="1">
            <a:spLocks/>
          </p:cNvSpPr>
          <p:nvPr/>
        </p:nvSpPr>
        <p:spPr>
          <a:xfrm>
            <a:off x="5971338" y="4612935"/>
            <a:ext cx="6056563" cy="154290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30000">
              <a:lnSpc>
                <a:spcPct val="100000"/>
              </a:lnSpc>
            </a:pPr>
            <a:r>
              <a:rPr lang="it-IT" sz="1600" dirty="0"/>
              <a:t>Version </a:t>
            </a:r>
            <a:r>
              <a:rPr lang="it-IT" sz="1600" dirty="0" err="1"/>
              <a:t>space</a:t>
            </a:r>
            <a:r>
              <a:rPr lang="it-IT" sz="1600" dirty="0"/>
              <a:t>;</a:t>
            </a:r>
          </a:p>
          <a:p>
            <a:pPr marL="630000">
              <a:lnSpc>
                <a:spcPct val="100000"/>
              </a:lnSpc>
            </a:pPr>
            <a:r>
              <a:rPr lang="it-IT" sz="1600" dirty="0"/>
              <a:t>Regole approssimative;</a:t>
            </a:r>
          </a:p>
          <a:p>
            <a:pPr marL="630000">
              <a:lnSpc>
                <a:spcPct val="100000"/>
              </a:lnSpc>
            </a:pPr>
            <a:r>
              <a:rPr lang="it-IT" sz="1600" dirty="0"/>
              <a:t>Programmazione logica induttiva;</a:t>
            </a:r>
          </a:p>
          <a:p>
            <a:pPr marL="630000">
              <a:lnSpc>
                <a:spcPct val="100000"/>
              </a:lnSpc>
            </a:pPr>
            <a:r>
              <a:rPr lang="it-IT" sz="1600" dirty="0"/>
              <a:t>Decomposizione booleana (</a:t>
            </a:r>
            <a:r>
              <a:rPr lang="it-IT" sz="1600" dirty="0" err="1"/>
              <a:t>Feldman</a:t>
            </a:r>
            <a:r>
              <a:rPr lang="it-IT" sz="1600" dirty="0"/>
              <a:t>).</a:t>
            </a:r>
          </a:p>
        </p:txBody>
      </p:sp>
    </p:spTree>
    <p:extLst>
      <p:ext uri="{BB962C8B-B14F-4D97-AF65-F5344CB8AC3E}">
        <p14:creationId xmlns:p14="http://schemas.microsoft.com/office/powerpoint/2010/main" val="16820012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5F207-8FF6-41AD-967F-B0B26A61C899}"/>
              </a:ext>
            </a:extLst>
          </p:cNvPr>
          <p:cNvSpPr>
            <a:spLocks noGrp="1"/>
          </p:cNvSpPr>
          <p:nvPr>
            <p:ph type="title"/>
          </p:nvPr>
        </p:nvSpPr>
        <p:spPr/>
        <p:txBody>
          <a:bodyPr/>
          <a:lstStyle/>
          <a:p>
            <a:r>
              <a:rPr lang="it-IT" dirty="0"/>
              <a:t>Association rule learning</a:t>
            </a:r>
          </a:p>
        </p:txBody>
      </p:sp>
      <p:sp>
        <p:nvSpPr>
          <p:cNvPr id="3" name="Segnaposto contenuto 2">
            <a:extLst>
              <a:ext uri="{FF2B5EF4-FFF2-40B4-BE49-F238E27FC236}">
                <a16:creationId xmlns:a16="http://schemas.microsoft.com/office/drawing/2014/main" id="{19229669-31A5-459B-915A-CC63865A2065}"/>
              </a:ext>
            </a:extLst>
          </p:cNvPr>
          <p:cNvSpPr>
            <a:spLocks noGrp="1"/>
          </p:cNvSpPr>
          <p:nvPr>
            <p:ph idx="1"/>
          </p:nvPr>
        </p:nvSpPr>
        <p:spPr/>
        <p:txBody>
          <a:bodyPr>
            <a:normAutofit lnSpcReduction="10000"/>
          </a:bodyPr>
          <a:lstStyle/>
          <a:p>
            <a:r>
              <a:rPr lang="it-IT" dirty="0"/>
              <a:t>È un algoritmo di machine learning basato sull’induzione di regole, è un metodo interessante per scoprire le relazioni tra le varie variabili presenti in un database.</a:t>
            </a:r>
          </a:p>
          <a:p>
            <a:r>
              <a:rPr lang="it-IT" dirty="0"/>
              <a:t>L’intento di questo tipo di algoritmi è quello di identificare delle regole «di associazione», che determinano come certe variabili siano connesse.</a:t>
            </a:r>
          </a:p>
          <a:p>
            <a:r>
              <a:rPr lang="it-IT" dirty="0"/>
              <a:t>È un algoritmo di apprendimento supervisionato, ovvero si fornisce all’algoritmo una successione di esempi etichettati, e dall’osservazione di questi esempi l’algoritmo apprende una funzione di Input/Output, ovvero la funzione che lega le variabili che si hanno in output con le variabili che vengono fornite come input.</a:t>
            </a:r>
          </a:p>
          <a:p>
            <a:r>
              <a:rPr lang="it-IT" dirty="0"/>
              <a:t>Gli algoritmi di questo tipo solitamente non tengono conto dell’ordine in cui le variabili sono disposte.</a:t>
            </a:r>
          </a:p>
          <a:p>
            <a:r>
              <a:rPr lang="it-IT" dirty="0"/>
              <a:t>L'apprendimento delle regole di associazione è un ottimo sistema per prevedere il comportamento nelle interconnessioni di dati. Ciò lo rende una tecnica degna di nota per la classificazione o la scoperta di modelli nei dati quando si implementano metodi di apprendimento automatico. </a:t>
            </a:r>
          </a:p>
          <a:p>
            <a:endParaRPr lang="it-IT" dirty="0"/>
          </a:p>
        </p:txBody>
      </p:sp>
      <p:sp>
        <p:nvSpPr>
          <p:cNvPr id="5" name="Segnaposto piè di pagina 4">
            <a:extLst>
              <a:ext uri="{FF2B5EF4-FFF2-40B4-BE49-F238E27FC236}">
                <a16:creationId xmlns:a16="http://schemas.microsoft.com/office/drawing/2014/main" id="{2786C9AE-9407-497D-9A92-CEE25E7B54DA}"/>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37E199AD-AE1E-4A79-B931-9A5DDE1C585E}"/>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Tree>
    <p:extLst>
      <p:ext uri="{BB962C8B-B14F-4D97-AF65-F5344CB8AC3E}">
        <p14:creationId xmlns:p14="http://schemas.microsoft.com/office/powerpoint/2010/main" val="32893501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CC548-2F7C-491E-9975-8BE92C770741}"/>
              </a:ext>
            </a:extLst>
          </p:cNvPr>
          <p:cNvSpPr>
            <a:spLocks noGrp="1"/>
          </p:cNvSpPr>
          <p:nvPr>
            <p:ph type="title"/>
          </p:nvPr>
        </p:nvSpPr>
        <p:spPr/>
        <p:txBody>
          <a:bodyPr/>
          <a:lstStyle/>
          <a:p>
            <a:r>
              <a:rPr lang="it-IT" dirty="0"/>
              <a:t>Association rule learning - definizione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D9068E-8158-4E9A-AFC8-8E2D94BEE1C6}"/>
                  </a:ext>
                </a:extLst>
              </p:cNvPr>
              <p:cNvSpPr>
                <a:spLocks noGrp="1"/>
              </p:cNvSpPr>
              <p:nvPr>
                <p:ph idx="1"/>
              </p:nvPr>
            </p:nvSpPr>
            <p:spPr>
              <a:xfrm>
                <a:off x="581192" y="2340864"/>
                <a:ext cx="11117472" cy="3634486"/>
              </a:xfrm>
            </p:spPr>
            <p:txBody>
              <a:bodyPr>
                <a:normAutofit/>
              </a:bodyPr>
              <a:lstStyle/>
              <a:p>
                <a:r>
                  <a:rPr lang="it-IT" dirty="0"/>
                  <a:t>Seguendo la definizione originale di </a:t>
                </a:r>
                <a:r>
                  <a:rPr lang="it-IT" dirty="0" err="1"/>
                  <a:t>Agrawal</a:t>
                </a:r>
                <a:r>
                  <a:rPr lang="it-IT" dirty="0"/>
                  <a:t>, </a:t>
                </a:r>
                <a:r>
                  <a:rPr lang="it-IT" dirty="0" err="1"/>
                  <a:t>Imieliński</a:t>
                </a:r>
                <a:r>
                  <a:rPr lang="it-IT" dirty="0"/>
                  <a:t>, Swami il problema del mining di regole associative è definito come:</a:t>
                </a:r>
              </a:p>
              <a:p>
                <a:pPr marL="0" indent="0">
                  <a:buNone/>
                </a:pPr>
                <a:r>
                  <a:rPr lang="it-IT" dirty="0"/>
                  <a:t>	Sia </a:t>
                </a:r>
                <a14:m>
                  <m:oMath xmlns:m="http://schemas.openxmlformats.org/officeDocument/2006/math">
                    <m:r>
                      <a:rPr lang="it-IT" b="0" i="1" smtClean="0">
                        <a:latin typeface="Cambria Math" panose="02040503050406030204" pitchFamily="18" charset="0"/>
                      </a:rPr>
                      <m:t>𝐼</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un insieme di </a:t>
                </a:r>
                <a14:m>
                  <m:oMath xmlns:m="http://schemas.openxmlformats.org/officeDocument/2006/math">
                    <m:r>
                      <a:rPr lang="it-IT" b="0" i="1" smtClean="0">
                        <a:latin typeface="Cambria Math" panose="02040503050406030204" pitchFamily="18" charset="0"/>
                      </a:rPr>
                      <m:t>𝑛</m:t>
                    </m:r>
                  </m:oMath>
                </a14:m>
                <a:r>
                  <a:rPr lang="it-IT" dirty="0"/>
                  <a:t> attributi chiamati elementi e sia </a:t>
                </a:r>
                <a14:m>
                  <m:oMath xmlns:m="http://schemas.openxmlformats.org/officeDocument/2006/math">
                    <m:r>
                      <a:rPr lang="it-IT" b="0" i="1" smtClean="0">
                        <a:latin typeface="Cambria Math" panose="02040503050406030204" pitchFamily="18" charset="0"/>
                      </a:rPr>
                      <m:t>𝐷</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𝑚</m:t>
                        </m:r>
                      </m:sub>
                    </m:sSub>
                    <m:r>
                      <a:rPr lang="it-IT" b="0" i="1" smtClean="0">
                        <a:latin typeface="Cambria Math" panose="02040503050406030204" pitchFamily="18" charset="0"/>
                      </a:rPr>
                      <m:t>}</m:t>
                    </m:r>
                  </m:oMath>
                </a14:m>
                <a:r>
                  <a:rPr lang="it-IT" dirty="0"/>
                  <a:t> un insieme delle  	transazioni chiamato database. Ogni transazione </a:t>
                </a:r>
                <a14:m>
                  <m:oMath xmlns:m="http://schemas.openxmlformats.org/officeDocument/2006/math">
                    <m:r>
                      <a:rPr lang="it-IT" i="1" dirty="0" smtClean="0">
                        <a:latin typeface="Cambria Math" panose="02040503050406030204" pitchFamily="18" charset="0"/>
                      </a:rPr>
                      <m:t>𝐷</m:t>
                    </m:r>
                  </m:oMath>
                </a14:m>
                <a:r>
                  <a:rPr lang="it-IT" dirty="0"/>
                  <a:t> contiene un sottoinsieme degli elementi in</a:t>
                </a:r>
                <a14:m>
                  <m:oMath xmlns:m="http://schemas.openxmlformats.org/officeDocument/2006/math">
                    <m:r>
                      <a:rPr lang="it-IT" i="1" dirty="0" smtClean="0">
                        <a:latin typeface="Cambria Math" panose="02040503050406030204" pitchFamily="18" charset="0"/>
                      </a:rPr>
                      <m:t> </m:t>
                    </m:r>
                    <m:r>
                      <a:rPr lang="it-IT" i="1" dirty="0" smtClean="0">
                        <a:latin typeface="Cambria Math" panose="02040503050406030204" pitchFamily="18" charset="0"/>
                      </a:rPr>
                      <m:t>𝐼</m:t>
                    </m:r>
                  </m:oMath>
                </a14:m>
                <a:r>
                  <a:rPr lang="it-IT" dirty="0"/>
                  <a:t>. Una regola è 	quindi definita come un’implicazione della forma:</a:t>
                </a:r>
              </a:p>
              <a:p>
                <a:pPr marL="0" indent="0" algn="ctr">
                  <a:buNone/>
                </a:pPr>
                <a:r>
                  <a:rPr lang="it-IT" dirty="0"/>
                  <a:t>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𝑌</m:t>
                    </m:r>
                  </m:oMath>
                </a14:m>
                <a:r>
                  <a:rPr lang="it-IT" dirty="0"/>
                  <a:t>, dove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𝐼</m:t>
                    </m:r>
                  </m:oMath>
                </a14:m>
                <a:r>
                  <a:rPr lang="it-IT" dirty="0"/>
                  <a:t>.</a:t>
                </a:r>
              </a:p>
              <a:p>
                <a:r>
                  <a:rPr lang="it-IT" dirty="0"/>
                  <a:t>Per la teoria di </a:t>
                </a:r>
                <a:r>
                  <a:rPr lang="it-IT" dirty="0" err="1"/>
                  <a:t>Agrawal</a:t>
                </a:r>
                <a:r>
                  <a:rPr lang="it-IT" dirty="0"/>
                  <a:t>, </a:t>
                </a:r>
                <a:r>
                  <a:rPr lang="it-IT" dirty="0" err="1"/>
                  <a:t>Imieliński</a:t>
                </a:r>
                <a:r>
                  <a:rPr lang="it-IT" dirty="0"/>
                  <a:t>, Swami una regola è definita solo tra un set e un singolo oggetto,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𝑖</m:t>
                        </m:r>
                      </m:e>
                      <m:sub>
                        <m:r>
                          <a:rPr lang="it-IT" b="0" i="1" smtClean="0">
                            <a:latin typeface="Cambria Math" panose="02040503050406030204" pitchFamily="18" charset="0"/>
                            <a:ea typeface="Cambria Math" panose="02040503050406030204" pitchFamily="18" charset="0"/>
                          </a:rPr>
                          <m:t>𝑗</m:t>
                        </m:r>
                      </m:sub>
                    </m:sSub>
                  </m:oMath>
                </a14:m>
                <a:r>
                  <a:rPr lang="it-IT" dirty="0"/>
                  <a:t> con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𝑗</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𝐼</m:t>
                    </m:r>
                  </m:oMath>
                </a14:m>
                <a:endParaRPr lang="it-IT" b="0" dirty="0">
                  <a:ea typeface="Cambria Math" panose="02040503050406030204" pitchFamily="18" charset="0"/>
                </a:endParaRPr>
              </a:p>
              <a:p>
                <a:r>
                  <a:rPr lang="it-IT" dirty="0"/>
                  <a:t>Ogni regola è quindi composta da due diversi insiemi di elementi, dove </a:t>
                </a:r>
                <a14:m>
                  <m:oMath xmlns:m="http://schemas.openxmlformats.org/officeDocument/2006/math">
                    <m:r>
                      <a:rPr lang="it-IT" i="1" dirty="0" smtClean="0">
                        <a:latin typeface="Cambria Math" panose="02040503050406030204" pitchFamily="18" charset="0"/>
                      </a:rPr>
                      <m:t>𝑋</m:t>
                    </m:r>
                  </m:oMath>
                </a14:m>
                <a:r>
                  <a:rPr lang="it-IT" dirty="0"/>
                  <a:t> è chiamato </a:t>
                </a:r>
                <a:r>
                  <a:rPr lang="it-IT" b="1" i="1" dirty="0"/>
                  <a:t>antecedente </a:t>
                </a:r>
                <a:r>
                  <a:rPr lang="it-IT" dirty="0"/>
                  <a:t>o lato sinistro (LHS) e </a:t>
                </a:r>
                <a14:m>
                  <m:oMath xmlns:m="http://schemas.openxmlformats.org/officeDocument/2006/math">
                    <m:r>
                      <a:rPr lang="it-IT" i="1" dirty="0" smtClean="0">
                        <a:latin typeface="Cambria Math" panose="02040503050406030204" pitchFamily="18" charset="0"/>
                      </a:rPr>
                      <m:t>𝑌</m:t>
                    </m:r>
                  </m:oMath>
                </a14:m>
                <a:r>
                  <a:rPr lang="it-IT" dirty="0"/>
                  <a:t> </a:t>
                </a:r>
                <a:r>
                  <a:rPr lang="it-IT" b="1" i="1" dirty="0"/>
                  <a:t>conseguente</a:t>
                </a:r>
                <a:r>
                  <a:rPr lang="it-IT" dirty="0"/>
                  <a:t> o lato destro (RHS). L’antecedente è in sostanza l’elemento che deve essere trovato nei dati mentre il conseguente è l’elemento trovato in conseguenza alla presenza dell’antecedente. </a:t>
                </a:r>
              </a:p>
            </p:txBody>
          </p:sp>
        </mc:Choice>
        <mc:Fallback xmlns="">
          <p:sp>
            <p:nvSpPr>
              <p:cNvPr id="3" name="Segnaposto contenuto 2">
                <a:extLst>
                  <a:ext uri="{FF2B5EF4-FFF2-40B4-BE49-F238E27FC236}">
                    <a16:creationId xmlns:a16="http://schemas.microsoft.com/office/drawing/2014/main" id="{80D9068E-8158-4E9A-AFC8-8E2D94BEE1C6}"/>
                  </a:ext>
                </a:extLst>
              </p:cNvPr>
              <p:cNvSpPr>
                <a:spLocks noGrp="1" noRot="1" noChangeAspect="1" noMove="1" noResize="1" noEditPoints="1" noAdjustHandles="1" noChangeArrowheads="1" noChangeShapeType="1" noTextEdit="1"/>
              </p:cNvSpPr>
              <p:nvPr>
                <p:ph idx="1"/>
              </p:nvPr>
            </p:nvSpPr>
            <p:spPr>
              <a:xfrm>
                <a:off x="581192" y="2340864"/>
                <a:ext cx="11117472" cy="3634486"/>
              </a:xfrm>
              <a:blipFill>
                <a:blip r:embed="rId2"/>
                <a:stretch>
                  <a:fillRect l="-164" r="-329"/>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940937A0-76CA-467D-A61B-B4853263CA89}"/>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E8D7A34D-7985-41E7-8E81-DE41730D8274}"/>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11645263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E2161-9213-48BA-8670-15A56907EA41}"/>
              </a:ext>
            </a:extLst>
          </p:cNvPr>
          <p:cNvSpPr>
            <a:spLocks noGrp="1"/>
          </p:cNvSpPr>
          <p:nvPr>
            <p:ph type="title"/>
          </p:nvPr>
        </p:nvSpPr>
        <p:spPr/>
        <p:txBody>
          <a:bodyPr/>
          <a:lstStyle/>
          <a:p>
            <a:r>
              <a:rPr lang="it-IT" dirty="0"/>
              <a:t>Association rule learning - algoritmi</a:t>
            </a:r>
          </a:p>
        </p:txBody>
      </p:sp>
      <p:sp>
        <p:nvSpPr>
          <p:cNvPr id="3" name="Segnaposto contenuto 2">
            <a:extLst>
              <a:ext uri="{FF2B5EF4-FFF2-40B4-BE49-F238E27FC236}">
                <a16:creationId xmlns:a16="http://schemas.microsoft.com/office/drawing/2014/main" id="{9F25BD77-F041-48F2-A097-AA4DB8026F88}"/>
              </a:ext>
            </a:extLst>
          </p:cNvPr>
          <p:cNvSpPr>
            <a:spLocks noGrp="1"/>
          </p:cNvSpPr>
          <p:nvPr>
            <p:ph idx="1"/>
          </p:nvPr>
        </p:nvSpPr>
        <p:spPr/>
        <p:txBody>
          <a:bodyPr/>
          <a:lstStyle/>
          <a:p>
            <a:r>
              <a:rPr lang="it-IT" dirty="0"/>
              <a:t>Sono stati proposti molti algoritmi per generare regole di associazione. Alcuni algoritmi ben noti sono:</a:t>
            </a:r>
          </a:p>
          <a:p>
            <a:pPr lvl="1"/>
            <a:r>
              <a:rPr lang="it-IT" sz="1600" dirty="0"/>
              <a:t>Apriori </a:t>
            </a:r>
            <a:r>
              <a:rPr lang="it-IT" sz="1600" dirty="0">
                <a:sym typeface="Wingdings" panose="05000000000000000000" pitchFamily="2" charset="2"/>
              </a:rPr>
              <a:t> utilizza un approccio "dal basso verso l'alto", in cui i sottoinsiemi frequenti vengono estesi un elemento alla volta (un passaggio noto come generazione di candidati ) e i gruppi di candidati vengono testati rispetto ai dati. L'algoritmo termina quando non vengono trovate altre estensioni;</a:t>
            </a:r>
            <a:endParaRPr lang="it-IT" sz="1600" dirty="0"/>
          </a:p>
          <a:p>
            <a:pPr lvl="1"/>
            <a:r>
              <a:rPr lang="it-IT" sz="1600" dirty="0" err="1"/>
              <a:t>Eclat</a:t>
            </a:r>
            <a:r>
              <a:rPr lang="it-IT" sz="1600" dirty="0"/>
              <a:t> </a:t>
            </a:r>
            <a:r>
              <a:rPr lang="it-IT" sz="1600" dirty="0">
                <a:sym typeface="Wingdings" panose="05000000000000000000" pitchFamily="2" charset="2"/>
              </a:rPr>
              <a:t> è un algoritmo di ricerca in profondità basato sull'intersezione degli insiemi. </a:t>
            </a:r>
            <a:endParaRPr lang="it-IT" sz="1600" dirty="0"/>
          </a:p>
          <a:p>
            <a:r>
              <a:rPr lang="it-IT" dirty="0"/>
              <a:t>ma svolgono solo metà del lavoro, poiché sono algoritmi per il mining di set di elementi frequenti. Un altro passaggio deve essere eseguito dopo per generare regole da set di elementi frequenti trovati in un database.</a:t>
            </a:r>
          </a:p>
        </p:txBody>
      </p:sp>
      <p:sp>
        <p:nvSpPr>
          <p:cNvPr id="4" name="Segnaposto piè di pagina 3">
            <a:extLst>
              <a:ext uri="{FF2B5EF4-FFF2-40B4-BE49-F238E27FC236}">
                <a16:creationId xmlns:a16="http://schemas.microsoft.com/office/drawing/2014/main" id="{12757799-6933-4157-9F7E-80DE490E6AFA}"/>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26672AFC-6448-4E5D-AA4E-EFD4CEDC75D0}"/>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32344201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B60FB1C4-4202-4DF4-B365-C034E0F5E4FF}"/>
              </a:ext>
            </a:extLst>
          </p:cNvPr>
          <p:cNvSpPr>
            <a:spLocks noGrp="1"/>
          </p:cNvSpPr>
          <p:nvPr>
            <p:ph type="title"/>
          </p:nvPr>
        </p:nvSpPr>
        <p:spPr/>
        <p:txBody>
          <a:bodyPr/>
          <a:lstStyle/>
          <a:p>
            <a:r>
              <a:rPr lang="it-IT" dirty="0"/>
              <a:t>Association rule learning – vantaggi e svantaggi</a:t>
            </a:r>
          </a:p>
        </p:txBody>
      </p:sp>
      <p:sp>
        <p:nvSpPr>
          <p:cNvPr id="11" name="Segnaposto testo 10">
            <a:extLst>
              <a:ext uri="{FF2B5EF4-FFF2-40B4-BE49-F238E27FC236}">
                <a16:creationId xmlns:a16="http://schemas.microsoft.com/office/drawing/2014/main" id="{A45B4616-2296-419C-BD0C-026F0B5D1192}"/>
              </a:ext>
            </a:extLst>
          </p:cNvPr>
          <p:cNvSpPr>
            <a:spLocks noGrp="1"/>
          </p:cNvSpPr>
          <p:nvPr>
            <p:ph type="body" idx="1"/>
          </p:nvPr>
        </p:nvSpPr>
        <p:spPr/>
        <p:txBody>
          <a:bodyPr/>
          <a:lstStyle/>
          <a:p>
            <a:pPr algn="ctr"/>
            <a:r>
              <a:rPr lang="it-IT" b="1" i="1" dirty="0">
                <a:solidFill>
                  <a:srgbClr val="00B0F0"/>
                </a:solidFill>
              </a:rPr>
              <a:t>VANTAGGI</a:t>
            </a:r>
          </a:p>
        </p:txBody>
      </p:sp>
      <p:sp>
        <p:nvSpPr>
          <p:cNvPr id="12" name="Segnaposto contenuto 11">
            <a:extLst>
              <a:ext uri="{FF2B5EF4-FFF2-40B4-BE49-F238E27FC236}">
                <a16:creationId xmlns:a16="http://schemas.microsoft.com/office/drawing/2014/main" id="{078FBAF3-1434-45FB-808B-257EEC7CB5F6}"/>
              </a:ext>
            </a:extLst>
          </p:cNvPr>
          <p:cNvSpPr>
            <a:spLocks noGrp="1"/>
          </p:cNvSpPr>
          <p:nvPr>
            <p:ph sz="half" idx="2"/>
          </p:nvPr>
        </p:nvSpPr>
        <p:spPr/>
        <p:txBody>
          <a:bodyPr>
            <a:normAutofit/>
          </a:bodyPr>
          <a:lstStyle/>
          <a:p>
            <a:pPr marL="0" indent="0">
              <a:buNone/>
            </a:pPr>
            <a:r>
              <a:rPr lang="it-IT" dirty="0"/>
              <a:t>Ci sono svariati benefici nell’utilizzo delle regole di associazione:</a:t>
            </a:r>
          </a:p>
          <a:p>
            <a:r>
              <a:rPr lang="it-IT" dirty="0"/>
              <a:t>primo fra tutti è la possibilità di trovare dei pattern che aiutino a capire le correlazioni e le co-occorrenze tra i set di dati.</a:t>
            </a:r>
          </a:p>
          <a:p>
            <a:r>
              <a:rPr lang="it-IT" dirty="0"/>
              <a:t>Un ottimo campo di applicazione delle regole di associazione è la medicina, nella quale si possono usare tali regole per aiutare ad effettuare le diagnosi dei pazienti.</a:t>
            </a:r>
          </a:p>
        </p:txBody>
      </p:sp>
      <p:sp>
        <p:nvSpPr>
          <p:cNvPr id="13" name="Segnaposto testo 12">
            <a:extLst>
              <a:ext uri="{FF2B5EF4-FFF2-40B4-BE49-F238E27FC236}">
                <a16:creationId xmlns:a16="http://schemas.microsoft.com/office/drawing/2014/main" id="{224CFE3B-BDB5-4114-8A31-1B92D79C454E}"/>
              </a:ext>
            </a:extLst>
          </p:cNvPr>
          <p:cNvSpPr>
            <a:spLocks noGrp="1"/>
          </p:cNvSpPr>
          <p:nvPr>
            <p:ph type="body" sz="quarter" idx="3"/>
          </p:nvPr>
        </p:nvSpPr>
        <p:spPr/>
        <p:txBody>
          <a:bodyPr/>
          <a:lstStyle/>
          <a:p>
            <a:pPr algn="ctr"/>
            <a:r>
              <a:rPr lang="it-IT" b="1" i="1" dirty="0">
                <a:solidFill>
                  <a:srgbClr val="00B0F0"/>
                </a:solidFill>
              </a:rPr>
              <a:t>SVANTAGGI</a:t>
            </a:r>
          </a:p>
        </p:txBody>
      </p:sp>
      <p:sp>
        <p:nvSpPr>
          <p:cNvPr id="14" name="Segnaposto contenuto 13">
            <a:extLst>
              <a:ext uri="{FF2B5EF4-FFF2-40B4-BE49-F238E27FC236}">
                <a16:creationId xmlns:a16="http://schemas.microsoft.com/office/drawing/2014/main" id="{FD76E471-8E86-4DF0-97F4-EFA15AB5084E}"/>
              </a:ext>
            </a:extLst>
          </p:cNvPr>
          <p:cNvSpPr>
            <a:spLocks noGrp="1"/>
          </p:cNvSpPr>
          <p:nvPr>
            <p:ph sz="quarter" idx="4"/>
          </p:nvPr>
        </p:nvSpPr>
        <p:spPr/>
        <p:txBody>
          <a:bodyPr/>
          <a:lstStyle/>
          <a:p>
            <a:pPr marL="0" indent="0">
              <a:buNone/>
            </a:pPr>
            <a:r>
              <a:rPr lang="it-IT" dirty="0"/>
              <a:t>Le regole di associazione portano anche a svantaggi diversi:</a:t>
            </a:r>
          </a:p>
          <a:p>
            <a:r>
              <a:rPr lang="it-IT" dirty="0"/>
              <a:t>È talvolta difficile trovare i parametri appropriati per indurre una regola.</a:t>
            </a:r>
          </a:p>
          <a:p>
            <a:r>
              <a:rPr lang="it-IT" dirty="0"/>
              <a:t>Si possono scoprire un gran numero di regole. Ciò risulta uno svantaggio perché queste non sempre saranno rilevanti e quindi potrebbero causare un degrado delle prestazioni dell’algoritmo.</a:t>
            </a:r>
          </a:p>
        </p:txBody>
      </p:sp>
      <p:cxnSp>
        <p:nvCxnSpPr>
          <p:cNvPr id="16" name="Connettore diritto 15">
            <a:extLst>
              <a:ext uri="{FF2B5EF4-FFF2-40B4-BE49-F238E27FC236}">
                <a16:creationId xmlns:a16="http://schemas.microsoft.com/office/drawing/2014/main" id="{F228EF7E-4117-40E2-A994-EC7E898063D2}"/>
              </a:ext>
            </a:extLst>
          </p:cNvPr>
          <p:cNvCxnSpPr/>
          <p:nvPr/>
        </p:nvCxnSpPr>
        <p:spPr>
          <a:xfrm>
            <a:off x="5989320" y="2621280"/>
            <a:ext cx="0" cy="3489960"/>
          </a:xfrm>
          <a:prstGeom prst="line">
            <a:avLst/>
          </a:prstGeom>
          <a:ln w="57150">
            <a:solidFill>
              <a:schemeClr val="accent2">
                <a:lumMod val="40000"/>
                <a:lumOff val="6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 name="Segnaposto piè di pagina 1">
            <a:extLst>
              <a:ext uri="{FF2B5EF4-FFF2-40B4-BE49-F238E27FC236}">
                <a16:creationId xmlns:a16="http://schemas.microsoft.com/office/drawing/2014/main" id="{CEC1D4DC-F8D6-4BFB-9F90-CBBE37E8B09B}"/>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012ECE28-A5C4-45E5-B53E-95DAA4DE13CF}"/>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188383313"/>
      </p:ext>
    </p:extLst>
  </p:cSld>
  <p:clrMapOvr>
    <a:masterClrMapping/>
  </p:clrMapOvr>
  <p:transition spd="slow">
    <p:push dir="u"/>
  </p:transition>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63_TF33552983" id="{792024A4-83F0-453F-A4BD-1CB3E5CCBFB1}" vid="{E95525AB-6E82-4195-972A-6448D521CC33}"/>
    </a:ext>
  </a:extLst>
</a:theme>
</file>

<file path=ppt/theme/theme2.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{39CE453D-0666-48C6-B6F3-1EB95B6DC5E0}tf33552983_win32</Template>
  <TotalTime>628</TotalTime>
  <Words>3372</Words>
  <Application>Microsoft Office PowerPoint</Application>
  <PresentationFormat>Widescreen</PresentationFormat>
  <Paragraphs>232</Paragraphs>
  <Slides>27</Slides>
  <Notes>0</Notes>
  <HiddenSlides>0</HiddenSlides>
  <MMClips>0</MMClips>
  <ScaleCrop>false</ScaleCrop>
  <HeadingPairs>
    <vt:vector size="6" baseType="variant">
      <vt:variant>
        <vt:lpstr>Caratteri utilizzati</vt:lpstr>
      </vt:variant>
      <vt:variant>
        <vt:i4>14</vt:i4>
      </vt:variant>
      <vt:variant>
        <vt:lpstr>Tema</vt:lpstr>
      </vt:variant>
      <vt:variant>
        <vt:i4>3</vt:i4>
      </vt:variant>
      <vt:variant>
        <vt:lpstr>Titoli diapositive</vt:lpstr>
      </vt:variant>
      <vt:variant>
        <vt:i4>27</vt:i4>
      </vt:variant>
    </vt:vector>
  </HeadingPairs>
  <TitlesOfParts>
    <vt:vector size="44" baseType="lpstr">
      <vt:lpstr>-apple-system</vt:lpstr>
      <vt:lpstr>Arial</vt:lpstr>
      <vt:lpstr>Calibri</vt:lpstr>
      <vt:lpstr>Calibri Light</vt:lpstr>
      <vt:lpstr>Cambria Math</vt:lpstr>
      <vt:lpstr>Franklin Gothic Book</vt:lpstr>
      <vt:lpstr>Franklin Gothic Book (Corpo)</vt:lpstr>
      <vt:lpstr>Franklin Gothic Demi</vt:lpstr>
      <vt:lpstr>Franklin Gothic Demi (Titoli)</vt:lpstr>
      <vt:lpstr>Franklin Gothic Medium</vt:lpstr>
      <vt:lpstr>French Script MT</vt:lpstr>
      <vt:lpstr>Noto Sans</vt:lpstr>
      <vt:lpstr>Open Sans</vt:lpstr>
      <vt:lpstr>Wingdings 2</vt:lpstr>
      <vt:lpstr>DividendVTI</vt:lpstr>
      <vt:lpstr>Office Theme</vt:lpstr>
      <vt:lpstr>Personalizza struttura</vt:lpstr>
      <vt:lpstr>Malattie cardiache</vt:lpstr>
      <vt:lpstr>Il dataset di riferimento</vt:lpstr>
      <vt:lpstr>I dati</vt:lpstr>
      <vt:lpstr>Presentazione standard di PowerPoint</vt:lpstr>
      <vt:lpstr>Induzione regole</vt:lpstr>
      <vt:lpstr>Association rule learning</vt:lpstr>
      <vt:lpstr>Association rule learning - definizione</vt:lpstr>
      <vt:lpstr>Association rule learning - algoritmi</vt:lpstr>
      <vt:lpstr>Association rule learning – vantaggi e svantaggi</vt:lpstr>
      <vt:lpstr>Alberi di decisione</vt:lpstr>
      <vt:lpstr>Alberi di decisione</vt:lpstr>
      <vt:lpstr>Classificatore di bayes semplice</vt:lpstr>
      <vt:lpstr>Modello probabilistico</vt:lpstr>
      <vt:lpstr>K-nearest neighbors (knn)</vt:lpstr>
      <vt:lpstr>K-nearest neighbors (knn) – parametro k</vt:lpstr>
      <vt:lpstr>K-nearest neighbors (knn)</vt:lpstr>
      <vt:lpstr>Apprendimento dello spazio delle versioni</vt:lpstr>
      <vt:lpstr>Apprendimento dello spazio delle versioni – sb &amp; gb</vt:lpstr>
      <vt:lpstr>Apprendimento dello spazio delle versioni – sb &amp; gb</vt:lpstr>
      <vt:lpstr>Valutazione dei risultati ottenuti</vt:lpstr>
      <vt:lpstr>Metriche per la valutazione</vt:lpstr>
      <vt:lpstr>Veri positivi, falsi positivi, veri negativi, falsi negativi</vt:lpstr>
      <vt:lpstr>risultati</vt:lpstr>
      <vt:lpstr>risultati</vt:lpstr>
      <vt:lpstr>risultati</vt:lpstr>
      <vt:lpstr>Confronto</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Malattie cardiache</dc:title>
  <dc:creator>GALEAZZI MARGHERITA</dc:creator>
  <cp:lastModifiedBy>GALEAZZI MARGHERITA</cp:lastModifiedBy>
  <cp:revision>87</cp:revision>
  <dcterms:created xsi:type="dcterms:W3CDTF">2022-03-03T08:57:39Z</dcterms:created>
  <dcterms:modified xsi:type="dcterms:W3CDTF">2022-03-07T08:36:31Z</dcterms:modified>
</cp:coreProperties>
</file>