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292" r:id="rId3"/>
    <p:sldId id="357" r:id="rId4"/>
    <p:sldId id="347" r:id="rId5"/>
    <p:sldId id="348" r:id="rId6"/>
    <p:sldId id="349" r:id="rId7"/>
    <p:sldId id="350" r:id="rId8"/>
    <p:sldId id="351" r:id="rId9"/>
    <p:sldId id="358" r:id="rId10"/>
    <p:sldId id="353" r:id="rId11"/>
    <p:sldId id="354" r:id="rId12"/>
    <p:sldId id="355" r:id="rId13"/>
    <p:sldId id="359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hruti" panose="020B0502040204020203" pitchFamily="34" charset="0"/>
      <p:regular r:id="rId21"/>
      <p:bold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  <p:embeddedFont>
      <p:font typeface="Segoe UI Black" panose="020B0A02040204020203" pitchFamily="34" charset="0"/>
      <p:bold r:id="rId32"/>
      <p:boldItalic r:id="rId33"/>
    </p:embeddedFont>
    <p:embeddedFont>
      <p:font typeface="Wingdings 2" panose="05020102010507070707" pitchFamily="18" charset="2"/>
      <p:regular r:id="rId34"/>
    </p:embeddedFont>
    <p:embeddedFont>
      <p:font typeface="Roboto Condensed Light" panose="020B0604020202020204" charset="0"/>
      <p:regular r:id="rId35"/>
      <p: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5C0000"/>
    <a:srgbClr val="1D3064"/>
    <a:srgbClr val="F54337"/>
    <a:srgbClr val="ED524F"/>
    <a:srgbClr val="3366FF"/>
    <a:srgbClr val="301B92"/>
    <a:srgbClr val="673BB7"/>
    <a:srgbClr val="607D8B"/>
    <a:srgbClr val="B7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4" y="2201220"/>
            <a:ext cx="4109921" cy="17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</a:t>
            </a:r>
            <a:br>
              <a:rPr lang="en-US" sz="6000" dirty="0"/>
            </a:br>
            <a:r>
              <a:rPr lang="en-US" sz="6000" dirty="0"/>
              <a:t>Array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construct matrix structure from liner representation we need to record.</a:t>
            </a:r>
          </a:p>
          <a:p>
            <a:pPr lvl="1"/>
            <a:r>
              <a:rPr lang="en-IN" dirty="0"/>
              <a:t>Original row and columns of each non zero entries.</a:t>
            </a:r>
          </a:p>
          <a:p>
            <a:pPr lvl="1"/>
            <a:r>
              <a:rPr lang="en-IN" dirty="0"/>
              <a:t>Number of rows and columns in the matrix.</a:t>
            </a:r>
          </a:p>
          <a:p>
            <a:r>
              <a:rPr lang="en-IN" dirty="0"/>
              <a:t>So each element of the array into which the sparse matrix is mapped need to have three fields: </a:t>
            </a:r>
            <a:r>
              <a:rPr lang="en-IN" b="1" i="1" dirty="0">
                <a:solidFill>
                  <a:srgbClr val="FF0000"/>
                </a:solidFill>
              </a:rPr>
              <a:t>row</a:t>
            </a:r>
            <a:r>
              <a:rPr lang="en-IN" b="1" i="1" dirty="0"/>
              <a:t>, </a:t>
            </a:r>
            <a:r>
              <a:rPr lang="en-IN" b="1" i="1" dirty="0">
                <a:solidFill>
                  <a:srgbClr val="FF0000"/>
                </a:solidFill>
              </a:rPr>
              <a:t>column</a:t>
            </a:r>
            <a:r>
              <a:rPr lang="en-IN" b="1" i="1" dirty="0"/>
              <a:t> </a:t>
            </a:r>
            <a:r>
              <a:rPr lang="en-IN" i="1" dirty="0"/>
              <a:t>and</a:t>
            </a:r>
            <a:r>
              <a:rPr lang="en-IN" b="1" i="1" dirty="0"/>
              <a:t> </a:t>
            </a:r>
            <a:r>
              <a:rPr lang="en-IN" b="1" i="1" dirty="0">
                <a:solidFill>
                  <a:srgbClr val="FF0000"/>
                </a:solidFill>
              </a:rPr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5686"/>
              </p:ext>
            </p:extLst>
          </p:nvPr>
        </p:nvGraphicFramePr>
        <p:xfrm>
          <a:off x="1347671" y="1198688"/>
          <a:ext cx="3222173" cy="2103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2666"/>
              </p:ext>
            </p:extLst>
          </p:nvPr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9276"/>
              </p:ext>
            </p:extLst>
          </p:nvPr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6640"/>
              </p:ext>
            </p:extLst>
          </p:nvPr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6x7 matrix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42 x 2  = 84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Memory Space required to store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Linear Representation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30 x 2  = 60 bytes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Space Saved = 84 – 60 = 24 bytes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5177"/>
              </p:ext>
            </p:extLst>
          </p:nvPr>
        </p:nvGraphicFramePr>
        <p:xfrm>
          <a:off x="79465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92490"/>
              </p:ext>
            </p:extLst>
          </p:nvPr>
        </p:nvGraphicFramePr>
        <p:xfrm>
          <a:off x="1937654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7790"/>
              </p:ext>
            </p:extLst>
          </p:nvPr>
        </p:nvGraphicFramePr>
        <p:xfrm>
          <a:off x="308065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218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7674"/>
              </p:ext>
            </p:extLst>
          </p:nvPr>
        </p:nvGraphicFramePr>
        <p:xfrm>
          <a:off x="7043054" y="1295398"/>
          <a:ext cx="990600" cy="4383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4898"/>
              </p:ext>
            </p:extLst>
          </p:nvPr>
        </p:nvGraphicFramePr>
        <p:xfrm>
          <a:off x="8133192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8055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2424"/>
              </p:ext>
            </p:extLst>
          </p:nvPr>
        </p:nvGraphicFramePr>
        <p:xfrm>
          <a:off x="4909454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38254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54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54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4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54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8254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8254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8254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8254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2054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4654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4654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4654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54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4654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4654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823854" y="1893716"/>
            <a:ext cx="914400" cy="9697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3054" y="2494102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823854" y="2678768"/>
            <a:ext cx="914400" cy="6003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3054" y="4099528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3054" y="4514595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823854" y="3662608"/>
            <a:ext cx="914400" cy="6695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3054" y="4881456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823854" y="4071250"/>
            <a:ext cx="914400" cy="5773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43054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823854" y="4833250"/>
            <a:ext cx="914400" cy="227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4654" y="5943600"/>
            <a:ext cx="838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Memory Space required to store  Liner Representation = 26 x 2 = 42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84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688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Representation of arrays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 dimensional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Two 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arrays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Symbol Manipulation (matrix representation of polynomial equation)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 and its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vector.</a:t>
            </a:r>
          </a:p>
          <a:p>
            <a:r>
              <a:rPr lang="en-IN" dirty="0"/>
              <a:t>Number of memory locations is sequentially allocated to the vector.</a:t>
            </a:r>
          </a:p>
          <a:p>
            <a:r>
              <a:rPr lang="en-IN" dirty="0"/>
              <a:t>A vector size is fixed and therefore requires a fixed number of memory locations.</a:t>
            </a:r>
          </a:p>
          <a:p>
            <a:r>
              <a:rPr lang="en-IN" dirty="0"/>
              <a:t>Vector A with subscript lower bound of “one” is represented as below….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8043288" cy="311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  <a:buClr>
                <a:schemeClr val="tx1"/>
              </a:buClr>
            </a:pPr>
            <a:r>
              <a:rPr lang="en-IN" dirty="0">
                <a:solidFill>
                  <a:srgbClr val="C00000"/>
                </a:solidFill>
              </a:rPr>
              <a:t>L</a:t>
            </a:r>
            <a:r>
              <a:rPr lang="en-IN" baseline="-25000" dirty="0">
                <a:solidFill>
                  <a:srgbClr val="C00000"/>
                </a:solidFill>
              </a:rPr>
              <a:t>0</a:t>
            </a:r>
            <a:r>
              <a:rPr lang="en-IN" dirty="0"/>
              <a:t> is the address of the first word allocated to the first element of vector A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C words is size of each element or node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is 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 err="1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Loc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(Ai) = L</a:t>
            </a:r>
            <a:r>
              <a:rPr lang="en-IN" b="1" baseline="-25000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0 </a:t>
            </a:r>
            <a:r>
              <a:rPr lang="en-IN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+ (C*(i-1))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Let’s consider the more general case of a vector A with lower bound for it’s subscript is given by some variable b. </a:t>
            </a:r>
          </a:p>
          <a:p>
            <a:pPr lvl="1">
              <a:lnSpc>
                <a:spcPct val="134000"/>
              </a:lnSpc>
            </a:pPr>
            <a:r>
              <a:rPr lang="en-IN" dirty="0"/>
              <a:t>The address of element Ai is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E40524"/>
                </a:solidFill>
                <a:latin typeface="Consolas" panose="020B0609020204030204" pitchFamily="49" charset="0"/>
              </a:rPr>
              <a:t>Loc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(Ai) = L</a:t>
            </a:r>
            <a:r>
              <a:rPr lang="en-IN" b="1" baseline="-25000" dirty="0">
                <a:solidFill>
                  <a:srgbClr val="E40524"/>
                </a:solidFill>
                <a:latin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Consolas" panose="020B0609020204030204" pitchFamily="49" charset="0"/>
              </a:rPr>
              <a:t> + (C*(i-b))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+mj-lt"/>
              </a:rPr>
              <a:t>+(i-1)C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Two dimensional arrays are also called </a:t>
            </a:r>
            <a:r>
              <a:rPr lang="en-IN" b="1" i="1" dirty="0">
                <a:solidFill>
                  <a:srgbClr val="FF0000"/>
                </a:solidFill>
              </a:rPr>
              <a:t>table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i="1" dirty="0">
                <a:solidFill>
                  <a:srgbClr val="FF0000"/>
                </a:solidFill>
              </a:rPr>
              <a:t>matrix</a:t>
            </a:r>
          </a:p>
          <a:p>
            <a:r>
              <a:rPr lang="en-IN" dirty="0"/>
              <a:t>Two dimensional arrays have two subscripts</a:t>
            </a:r>
          </a:p>
          <a:p>
            <a:r>
              <a:rPr lang="en-US" b="1" dirty="0">
                <a:solidFill>
                  <a:srgbClr val="FF0000"/>
                </a:solidFill>
              </a:rPr>
              <a:t>Column major order matrix: </a:t>
            </a:r>
            <a:r>
              <a:rPr lang="en-IN" dirty="0"/>
              <a:t>Two dimensional array in which elements are stored column by column is called as column major matrix</a:t>
            </a:r>
          </a:p>
          <a:p>
            <a:r>
              <a:rPr lang="en-IN" dirty="0"/>
              <a:t>Two dimensional array consisting of </a:t>
            </a:r>
            <a:r>
              <a:rPr lang="en-IN" b="1" dirty="0"/>
              <a:t>two rows </a:t>
            </a:r>
            <a:r>
              <a:rPr lang="en-IN" dirty="0"/>
              <a:t>and </a:t>
            </a:r>
            <a:r>
              <a:rPr lang="en-IN" b="1" dirty="0"/>
              <a:t>four columns </a:t>
            </a:r>
            <a:r>
              <a:rPr lang="en-IN" dirty="0"/>
              <a:t>is stored sequentially by columns :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743634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A[1,1], A[2,1],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48531" y="3364173"/>
            <a:ext cx="198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A[1,2], A[2,2],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52228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A[1,3], A[2,3],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57125" y="3364173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A[1,4], A[2,4]</a:t>
            </a:r>
          </a:p>
        </p:txBody>
      </p:sp>
      <p:pic>
        <p:nvPicPr>
          <p:cNvPr id="32" name="Picture 2" descr="E:\Clients\Darshan\Data Structure\images\Array\03fig27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2"/>
          <a:stretch/>
        </p:blipFill>
        <p:spPr bwMode="auto">
          <a:xfrm>
            <a:off x="3065296" y="4244450"/>
            <a:ext cx="1319076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/>
          <p:cNvCxnSpPr/>
          <p:nvPr/>
        </p:nvCxnSpPr>
        <p:spPr>
          <a:xfrm>
            <a:off x="5919256" y="4402990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/>
          <p:cNvCxnSpPr/>
          <p:nvPr/>
        </p:nvCxnSpPr>
        <p:spPr>
          <a:xfrm>
            <a:off x="6759634" y="4414658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Straight Arrow Connector 37"/>
          <p:cNvCxnSpPr/>
          <p:nvPr/>
        </p:nvCxnSpPr>
        <p:spPr>
          <a:xfrm>
            <a:off x="7558645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Straight Arrow Connector 38"/>
          <p:cNvCxnSpPr/>
          <p:nvPr/>
        </p:nvCxnSpPr>
        <p:spPr>
          <a:xfrm>
            <a:off x="8422971" y="4427721"/>
            <a:ext cx="0" cy="106680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0" name="Group 39"/>
          <p:cNvGrpSpPr/>
          <p:nvPr/>
        </p:nvGrpSpPr>
        <p:grpSpPr>
          <a:xfrm>
            <a:off x="4967845" y="4059784"/>
            <a:ext cx="4267200" cy="1329197"/>
            <a:chOff x="4495800" y="4419600"/>
            <a:chExt cx="4267200" cy="1329197"/>
          </a:xfrm>
        </p:grpSpPr>
        <p:grpSp>
          <p:nvGrpSpPr>
            <p:cNvPr id="41" name="Group 40"/>
            <p:cNvGrpSpPr/>
            <p:nvPr/>
          </p:nvGrpSpPr>
          <p:grpSpPr>
            <a:xfrm>
              <a:off x="4495800" y="4419600"/>
              <a:ext cx="4114800" cy="1323380"/>
              <a:chOff x="304800" y="4620220"/>
              <a:chExt cx="4114800" cy="132338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[1,1]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[1,2]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[1,3]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[1,4]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[2,1]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[2,2]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[2,3]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Calibri"/>
                  </a:rPr>
                  <a:t>[2,4]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162050" y="46598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990725" y="4620220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838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600450" y="4621768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42" name="Left Bracket 41"/>
            <p:cNvSpPr/>
            <p:nvPr/>
          </p:nvSpPr>
          <p:spPr>
            <a:xfrm>
              <a:off x="5257800" y="4790480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Right Bracket 42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0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2365545"/>
            <a:ext cx="11929641" cy="3695626"/>
          </a:xfrm>
        </p:spPr>
        <p:txBody>
          <a:bodyPr/>
          <a:lstStyle/>
          <a:p>
            <a:r>
              <a:rPr lang="en-IN" dirty="0"/>
              <a:t>The address of element A [ i , j ] can be obtained by expression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 i , j ]) = L</a:t>
            </a:r>
            <a:r>
              <a:rPr lang="en-IN" baseline="-25000" dirty="0"/>
              <a:t>0</a:t>
            </a:r>
            <a:r>
              <a:rPr lang="en-IN" dirty="0"/>
              <a:t> + (j-1)*2 + (i-1)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[2, 3]) = L</a:t>
            </a:r>
            <a:r>
              <a:rPr lang="en-IN" baseline="-25000" dirty="0"/>
              <a:t>0</a:t>
            </a:r>
            <a:r>
              <a:rPr lang="en-IN" dirty="0"/>
              <a:t> + (3-1)*2 + (2-1)  =  </a:t>
            </a:r>
            <a:r>
              <a:rPr lang="en-IN" b="1" dirty="0">
                <a:solidFill>
                  <a:srgbClr val="FF0000"/>
                </a:solidFill>
              </a:rPr>
              <a:t>L</a:t>
            </a:r>
            <a:r>
              <a:rPr lang="en-IN" b="1" baseline="-25000" dirty="0">
                <a:solidFill>
                  <a:srgbClr val="FF0000"/>
                </a:solidFill>
              </a:rPr>
              <a:t>0</a:t>
            </a:r>
            <a:r>
              <a:rPr lang="en-IN" b="1" dirty="0">
                <a:solidFill>
                  <a:srgbClr val="FF0000"/>
                </a:solidFill>
              </a:rPr>
              <a:t> + 5</a:t>
            </a:r>
          </a:p>
          <a:p>
            <a:r>
              <a:rPr lang="en-IN" dirty="0"/>
              <a:t>In general for two dimensional array consisting of </a:t>
            </a:r>
            <a:r>
              <a:rPr lang="en-IN" b="1" dirty="0">
                <a:solidFill>
                  <a:srgbClr val="FF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m columns</a:t>
            </a:r>
            <a:r>
              <a:rPr lang="en-IN" dirty="0"/>
              <a:t> the address element A [ i , j ] is given by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Loc</a:t>
            </a:r>
            <a:r>
              <a:rPr lang="en-IN" dirty="0"/>
              <a:t> (A [ i , j ]) = L</a:t>
            </a:r>
            <a:r>
              <a:rPr lang="en-IN" baseline="-25000" dirty="0"/>
              <a:t>0</a:t>
            </a:r>
            <a:r>
              <a:rPr lang="en-IN" dirty="0"/>
              <a:t> + (j-1)*n + (i – 1)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20965" y="880436"/>
            <a:ext cx="4267200" cy="1309373"/>
            <a:chOff x="4495800" y="4439424"/>
            <a:chExt cx="4267200" cy="1309373"/>
          </a:xfrm>
        </p:grpSpPr>
        <p:grpSp>
          <p:nvGrpSpPr>
            <p:cNvPr id="28" name="Group 27"/>
            <p:cNvGrpSpPr/>
            <p:nvPr/>
          </p:nvGrpSpPr>
          <p:grpSpPr>
            <a:xfrm>
              <a:off x="4495800" y="4439424"/>
              <a:ext cx="4114800" cy="1303556"/>
              <a:chOff x="304800" y="4640044"/>
              <a:chExt cx="4114800" cy="130355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800" y="5029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04800" y="55742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29" name="Left Bracket 28"/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0" name="Right Bracket 29"/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535910" y="1269592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[1,1]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33732" y="1814201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[2,1]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719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[1,2]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71932" y="181062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[2,2]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10132" y="1267738"/>
            <a:ext cx="7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[1,3]</a:t>
            </a:r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2511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Row major order matrix: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IN" dirty="0"/>
              <a:t>Two dimensional array in which elements are stored row by row is called as row major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181" y="4495801"/>
            <a:ext cx="11929640" cy="934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/>
              <a:t>The address element A [ i , j ] is given by  </a:t>
            </a:r>
          </a:p>
          <a:p>
            <a:pPr algn="ctr">
              <a:lnSpc>
                <a:spcPct val="114000"/>
              </a:lnSpc>
            </a:pPr>
            <a:r>
              <a:rPr lang="en-IN" sz="2400" b="1" dirty="0"/>
              <a:t>	</a:t>
            </a:r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(i-1)*m + (j – 1)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5400" y="182347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b="1" dirty="0"/>
              <a:t>= </a:t>
            </a:r>
            <a:r>
              <a:rPr lang="en-IN" dirty="0"/>
              <a:t>no of rows</a:t>
            </a:r>
            <a:r>
              <a:rPr lang="en-IN" b="1" dirty="0">
                <a:solidFill>
                  <a:srgbClr val="FF0000"/>
                </a:solidFill>
              </a:rPr>
              <a:t>, m </a:t>
            </a:r>
            <a:r>
              <a:rPr lang="en-IN" b="1" dirty="0"/>
              <a:t>= </a:t>
            </a:r>
            <a:r>
              <a:rPr lang="en-IN" dirty="0"/>
              <a:t>no of columns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05400" y="234521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b1 </a:t>
            </a:r>
            <a:r>
              <a:rPr lang="en-IN" dirty="0"/>
              <a:t>= lower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u1</a:t>
            </a:r>
            <a:r>
              <a:rPr lang="en-IN" dirty="0"/>
              <a:t> = upper bound subscript of row</a:t>
            </a:r>
          </a:p>
          <a:p>
            <a:r>
              <a:rPr lang="en-IN" b="1" dirty="0">
                <a:solidFill>
                  <a:srgbClr val="FF0000"/>
                </a:solidFill>
              </a:rPr>
              <a:t>n </a:t>
            </a:r>
            <a:r>
              <a:rPr lang="en-IN" dirty="0"/>
              <a:t>= u1 – b1 + 1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403081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b2 </a:t>
            </a:r>
            <a:r>
              <a:rPr lang="en-IN" dirty="0"/>
              <a:t>= lower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u2</a:t>
            </a:r>
            <a:r>
              <a:rPr lang="en-IN" dirty="0"/>
              <a:t> = upper bound subscript of column</a:t>
            </a:r>
          </a:p>
          <a:p>
            <a:r>
              <a:rPr lang="en-IN" b="1" dirty="0">
                <a:solidFill>
                  <a:srgbClr val="FF0000"/>
                </a:solidFill>
              </a:rPr>
              <a:t>m</a:t>
            </a:r>
            <a:r>
              <a:rPr lang="en-IN" dirty="0"/>
              <a:t> = u2 – b2 + 1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31179" y="5401236"/>
            <a:ext cx="1192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The address element A [ i , j ] is given by</a:t>
            </a:r>
            <a:endParaRPr lang="en-US" sz="2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8200" y="24405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38200" y="28479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38200" y="3914775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981200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67200" y="4038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nxm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2145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b1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35454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u1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192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b2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0" y="1916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u2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15247" y="5983841"/>
            <a:ext cx="8047808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/>
              <a:t>Loc</a:t>
            </a:r>
            <a:r>
              <a:rPr lang="en-IN" sz="2400" b="1" dirty="0"/>
              <a:t> (A [ i , j ]) = L</a:t>
            </a:r>
            <a:r>
              <a:rPr lang="en-IN" sz="2400" b="1" baseline="-25000" dirty="0"/>
              <a:t>0</a:t>
            </a:r>
            <a:r>
              <a:rPr lang="en-IN" sz="2400" b="1" dirty="0"/>
              <a:t> + (i-b1)*(u2-b2+1) + (j – b2)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8" grpId="0"/>
      <p:bldP spid="29" grpId="0"/>
      <p:bldP spid="30" grpId="0"/>
      <p:bldP spid="50" grpId="0"/>
      <p:bldP spid="51" grpId="0"/>
      <p:bldP spid="52" grpId="0"/>
      <p:bldP spid="53" grpId="0"/>
      <p:bldP spid="54" grpId="0"/>
      <p:bldP spid="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Symbol Manipulation (matrix representation of polynomial equation)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Sparse Matrix</a:t>
            </a:r>
          </a:p>
          <a:p>
            <a:endParaRPr lang="en-US" dirty="0"/>
          </a:p>
          <a:p>
            <a:r>
              <a:rPr lang="en-US" dirty="0"/>
              <a:t>Matrix representation of polynomial equation</a:t>
            </a:r>
          </a:p>
          <a:p>
            <a:pPr lvl="1"/>
            <a:r>
              <a:rPr lang="en-IN" dirty="0"/>
              <a:t>We can use array for different kind of operations in polynomial equation such as addition, subtraction, division, differentiation etc…</a:t>
            </a:r>
          </a:p>
          <a:p>
            <a:pPr lvl="1"/>
            <a:r>
              <a:rPr lang="en-IN" dirty="0"/>
              <a:t>We are interested in finding suitable representation for polynomial so that different operations like addition, subtraction etc… can be performed in efficient manner.</a:t>
            </a:r>
          </a:p>
          <a:p>
            <a:pPr lvl="1"/>
            <a:r>
              <a:rPr lang="en-IN" dirty="0"/>
              <a:t>Array can be used to represent Polynomial 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191455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Representation of Polynomial equation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224062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3028"/>
              </p:ext>
            </p:extLst>
          </p:nvPr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m x n matrix is said to be </a:t>
            </a:r>
            <a:r>
              <a:rPr lang="en-IN" b="1" i="1" dirty="0">
                <a:solidFill>
                  <a:srgbClr val="FF0000"/>
                </a:solidFill>
              </a:rPr>
              <a:t>sparse</a:t>
            </a:r>
            <a:r>
              <a:rPr lang="en-IN" dirty="0"/>
              <a:t> if “many” of its elements are zero.</a:t>
            </a:r>
          </a:p>
          <a:p>
            <a:r>
              <a:rPr lang="en-IN" dirty="0"/>
              <a:t>A matrix that is not sparse is called a </a:t>
            </a:r>
            <a:r>
              <a:rPr lang="en-IN" b="1" i="1" dirty="0">
                <a:solidFill>
                  <a:srgbClr val="FF0000"/>
                </a:solidFill>
              </a:rPr>
              <a:t>dense matrix</a:t>
            </a:r>
            <a:r>
              <a:rPr lang="en-IN" dirty="0"/>
              <a:t>.</a:t>
            </a:r>
          </a:p>
          <a:p>
            <a:r>
              <a:rPr lang="en-IN" dirty="0"/>
              <a:t>We 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986"/>
              </p:ext>
            </p:extLst>
          </p:nvPr>
        </p:nvGraphicFramePr>
        <p:xfrm>
          <a:off x="4845370" y="4106104"/>
          <a:ext cx="5517830" cy="12618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1295</Words>
  <Application>Microsoft Office PowerPoint</Application>
  <PresentationFormat>Widescreen</PresentationFormat>
  <Paragraphs>491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Open Sans Semibold</vt:lpstr>
      <vt:lpstr>Calibri</vt:lpstr>
      <vt:lpstr>Times New Roman</vt:lpstr>
      <vt:lpstr>Shruti</vt:lpstr>
      <vt:lpstr>Consolas</vt:lpstr>
      <vt:lpstr>Open Sans</vt:lpstr>
      <vt:lpstr>Roboto Condensed</vt:lpstr>
      <vt:lpstr>Wingdings 3</vt:lpstr>
      <vt:lpstr>Segoe UI Black</vt:lpstr>
      <vt:lpstr>Wingdings 2</vt:lpstr>
      <vt:lpstr>Wingdings</vt:lpstr>
      <vt:lpstr>Roboto Condensed Light</vt:lpstr>
      <vt:lpstr>Arial</vt:lpstr>
      <vt:lpstr>Office Theme</vt:lpstr>
      <vt:lpstr>Unit-2  Linear Data Structure Array</vt:lpstr>
      <vt:lpstr>PowerPoint Presentation</vt:lpstr>
      <vt:lpstr>One Dimensional Array</vt:lpstr>
      <vt:lpstr>Two Dimensional Array</vt:lpstr>
      <vt:lpstr>Column major order matrix</vt:lpstr>
      <vt:lpstr>Row major order matrix</vt:lpstr>
      <vt:lpstr>Applications of Array</vt:lpstr>
      <vt:lpstr>Representation of Polynomial equation</vt:lpstr>
      <vt:lpstr>Sparse matrix</vt:lpstr>
      <vt:lpstr>Sparse matrix Cont…</vt:lpstr>
      <vt:lpstr>Sparse matrix Cont…</vt:lpstr>
      <vt:lpstr>Sparse matrix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Linear Data Structure</dc:title>
  <dc:creator>ADMIN</dc:creator>
  <cp:keywords>Array, Data Structure, Darshan Institute of Engineering &amp; Technology, DIET</cp:keywords>
  <cp:lastModifiedBy>VSITR</cp:lastModifiedBy>
  <cp:revision>217</cp:revision>
  <dcterms:created xsi:type="dcterms:W3CDTF">2020-05-01T05:09:15Z</dcterms:created>
  <dcterms:modified xsi:type="dcterms:W3CDTF">2024-07-26T05:55:46Z</dcterms:modified>
</cp:coreProperties>
</file>