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handoutMasterIdLst>
    <p:handoutMasterId r:id="rId63"/>
  </p:handoutMasterIdLst>
  <p:sldIdLst>
    <p:sldId id="283" r:id="rId2"/>
    <p:sldId id="301" r:id="rId3"/>
    <p:sldId id="302" r:id="rId4"/>
    <p:sldId id="303" r:id="rId5"/>
    <p:sldId id="304" r:id="rId6"/>
    <p:sldId id="305" r:id="rId7"/>
    <p:sldId id="307"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9" r:id="rId28"/>
    <p:sldId id="330" r:id="rId29"/>
    <p:sldId id="331" r:id="rId30"/>
    <p:sldId id="332" r:id="rId31"/>
    <p:sldId id="333" r:id="rId32"/>
    <p:sldId id="334" r:id="rId33"/>
    <p:sldId id="336" r:id="rId34"/>
    <p:sldId id="337" r:id="rId35"/>
    <p:sldId id="339" r:id="rId36"/>
    <p:sldId id="340" r:id="rId37"/>
    <p:sldId id="342" r:id="rId38"/>
    <p:sldId id="343" r:id="rId39"/>
    <p:sldId id="344" r:id="rId40"/>
    <p:sldId id="345"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62" r:id="rId58"/>
    <p:sldId id="365" r:id="rId59"/>
    <p:sldId id="364" r:id="rId60"/>
    <p:sldId id="366" r:id="rId61"/>
  </p:sldIdLst>
  <p:sldSz cx="12192000" cy="6858000"/>
  <p:notesSz cx="6858000" cy="9144000"/>
  <p:embeddedFontLst>
    <p:embeddedFont>
      <p:font typeface="Consolas" panose="020B0609020204030204" pitchFamily="49" charset="0"/>
      <p:regular r:id="rId64"/>
      <p:bold r:id="rId65"/>
      <p:italic r:id="rId66"/>
      <p:boldItalic r:id="rId67"/>
    </p:embeddedFont>
    <p:embeddedFont>
      <p:font typeface="Segoe UI Black" panose="020B0A02040204020203" pitchFamily="34" charset="0"/>
      <p:bold r:id="rId68"/>
      <p:boldItalic r:id="rId69"/>
    </p:embeddedFont>
    <p:embeddedFont>
      <p:font typeface="Wingdings 3" panose="05040102010807070707" pitchFamily="18" charset="2"/>
      <p:regular r:id="rId70"/>
    </p:embeddedFont>
    <p:embeddedFont>
      <p:font typeface="Roboto Condensed Light" panose="020B0604020202020204" charset="0"/>
      <p:regular r:id="rId71"/>
      <p:italic r:id="rId72"/>
    </p:embeddedFont>
    <p:embeddedFont>
      <p:font typeface="Roboto Condensed" panose="020B0604020202020204" charset="0"/>
      <p:regular r:id="rId73"/>
      <p:bold r:id="rId74"/>
      <p:italic r:id="rId75"/>
      <p:boldItalic r:id="rId76"/>
    </p:embeddedFont>
    <p:embeddedFont>
      <p:font typeface="Calibri" panose="020F0502020204030204" pitchFamily="34" charset="0"/>
      <p:regular r:id="rId77"/>
      <p:bold r:id="rId78"/>
      <p:italic r:id="rId79"/>
      <p:boldItalic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111" d="100"/>
          <a:sy n="111" d="100"/>
        </p:scale>
        <p:origin x="732" y="114"/>
      </p:cViewPr>
      <p:guideLst/>
    </p:cSldViewPr>
  </p:slideViewPr>
  <p:notesTextViewPr>
    <p:cViewPr>
      <p:scale>
        <a:sx n="1" d="1"/>
        <a:sy n="1" d="1"/>
      </p:scale>
      <p:origin x="0" y="0"/>
    </p:cViewPr>
  </p:notesText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openxmlformats.org/officeDocument/2006/relationships/font" Target="fonts/font5.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09-07-2024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1.jpeg"/><Relationship Id="rId5" Type="http://schemas.openxmlformats.org/officeDocument/2006/relationships/image" Target="../media/image8.png"/><Relationship Id="rId10" Type="http://schemas.openxmlformats.org/officeDocument/2006/relationships/image" Target="../media/image12.jpeg"/><Relationship Id="rId4" Type="http://schemas.openxmlformats.org/officeDocument/2006/relationships/image" Target="../media/image7.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1.jpeg"/><Relationship Id="rId4" Type="http://schemas.openxmlformats.org/officeDocument/2006/relationships/image" Target="../media/image7.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31" name="Picture 30"/>
          <p:cNvPicPr>
            <a:picLocks noChangeAspect="1"/>
          </p:cNvPicPr>
          <p:nvPr userDrawn="1"/>
        </p:nvPicPr>
        <p:blipFill>
          <a:blip r:embed="rId6">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39853" y="2673461"/>
            <a:ext cx="4818221" cy="1453114"/>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7/9/2024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a:latin typeface="Roboto Condensed Light" panose="02000000000000000000" pitchFamily="2" charset="0"/>
                <a:ea typeface="Roboto Condensed Light" panose="02000000000000000000" pitchFamily="2" charset="0"/>
              </a:rPr>
              <a:t>Unit-2</a:t>
            </a:r>
            <a:r>
              <a:rPr lang="en-US" sz="6000" dirty="0"/>
              <a:t> </a:t>
            </a:r>
            <a:br>
              <a:rPr lang="en-US" sz="6000" dirty="0"/>
            </a:br>
            <a:r>
              <a:rPr lang="en-US" sz="6000" dirty="0"/>
              <a:t>Linear Data Structure (Linked List)</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sp>
        <p:nvSpPr>
          <p:cNvPr id="19" name="Rectangle 18"/>
          <p:cNvSpPr/>
          <p:nvPr/>
        </p:nvSpPr>
        <p:spPr>
          <a:xfrm>
            <a:off x="4211776" y="3928792"/>
            <a:ext cx="5181600" cy="23958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11776" y="1069480"/>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84108"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6154350"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5369594" y="2536315"/>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6321210" y="2550832"/>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5740048" y="1850514"/>
            <a:ext cx="25060" cy="685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6535350" y="1850515"/>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891820" y="1240080"/>
            <a:ext cx="457200" cy="1909465"/>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364176" y="1851856"/>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6916350" y="1583814"/>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4287976" y="4076612"/>
            <a:ext cx="5105400" cy="1938992"/>
          </a:xfrm>
          <a:prstGeom prst="rect">
            <a:avLst/>
          </a:prstGeom>
          <a:noFill/>
        </p:spPr>
        <p:txBody>
          <a:bodyPr wrap="square" rtlCol="0">
            <a:spAutoFit/>
          </a:bodyPr>
          <a:lstStyle/>
          <a:p>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info;</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 *link;</a:t>
            </a:r>
          </a:p>
          <a:p>
            <a:r>
              <a:rPr lang="en-US" sz="2400" b="1" dirty="0">
                <a:latin typeface="Consolas" pitchFamily="49" charset="0"/>
                <a:cs typeface="Consolas" pitchFamily="49" charset="0"/>
              </a:rPr>
              <a:t>};</a:t>
            </a:r>
          </a:p>
        </p:txBody>
      </p:sp>
      <p:sp>
        <p:nvSpPr>
          <p:cNvPr id="43" name="TextBox 42"/>
          <p:cNvSpPr txBox="1"/>
          <p:nvPr/>
        </p:nvSpPr>
        <p:spPr>
          <a:xfrm>
            <a:off x="983673" y="1979965"/>
            <a:ext cx="2799434" cy="630942"/>
          </a:xfrm>
          <a:prstGeom prst="rect">
            <a:avLst/>
          </a:prstGeom>
          <a:noFill/>
        </p:spPr>
        <p:txBody>
          <a:bodyPr wrap="square" rtlCol="0">
            <a:spAutoFit/>
          </a:bodyPr>
          <a:lstStyle/>
          <a:p>
            <a:pPr algn="ctr"/>
            <a:r>
              <a:rPr lang="en-IN" sz="3500" b="1" dirty="0"/>
              <a:t>Typical Node</a:t>
            </a:r>
          </a:p>
        </p:txBody>
      </p:sp>
      <p:sp>
        <p:nvSpPr>
          <p:cNvPr id="44" name="TextBox 43"/>
          <p:cNvSpPr txBox="1"/>
          <p:nvPr/>
        </p:nvSpPr>
        <p:spPr>
          <a:xfrm>
            <a:off x="346365" y="4541920"/>
            <a:ext cx="4074051" cy="1169551"/>
          </a:xfrm>
          <a:prstGeom prst="rect">
            <a:avLst/>
          </a:prstGeom>
          <a:noFill/>
        </p:spPr>
        <p:txBody>
          <a:bodyPr wrap="square" rtlCol="0">
            <a:spAutoFit/>
          </a:bodyPr>
          <a:lstStyle/>
          <a:p>
            <a:pPr algn="ctr"/>
            <a:r>
              <a:rPr lang="en-IN" sz="3500" b="1" dirty="0"/>
              <a:t>C Structure to represent a node</a:t>
            </a:r>
          </a:p>
        </p:txBody>
      </p:sp>
      <p:sp>
        <p:nvSpPr>
          <p:cNvPr id="3" name="TextBox 2"/>
          <p:cNvSpPr txBox="1"/>
          <p:nvPr/>
        </p:nvSpPr>
        <p:spPr>
          <a:xfrm>
            <a:off x="7774663" y="1695272"/>
            <a:ext cx="1633782"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Link (Node)</a:t>
            </a:r>
            <a:endParaRPr lang="en-US" b="1" dirty="0">
              <a:solidFill>
                <a:srgbClr val="B84742"/>
              </a:solidFill>
            </a:endParaRPr>
          </a:p>
        </p:txBody>
      </p:sp>
    </p:spTree>
    <p:extLst>
      <p:ext uri="{BB962C8B-B14F-4D97-AF65-F5344CB8AC3E}">
        <p14:creationId xmlns:p14="http://schemas.microsoft.com/office/powerpoint/2010/main" val="228993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7" grpId="0" animBg="1"/>
      <p:bldP spid="28" grpId="0"/>
      <p:bldP spid="43" grpId="0"/>
      <p:bldP spid="4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Insert at first position</a:t>
            </a:r>
          </a:p>
          <a:p>
            <a:pPr marL="457200" indent="-457200">
              <a:buFont typeface="+mj-lt"/>
              <a:buAutoNum type="arabicPeriod"/>
            </a:pPr>
            <a:r>
              <a:rPr lang="en-US" dirty="0"/>
              <a:t>Insert at last position</a:t>
            </a:r>
          </a:p>
          <a:p>
            <a:pPr marL="457200" indent="-457200">
              <a:buFont typeface="+mj-lt"/>
              <a:buAutoNum type="arabicPeriod"/>
            </a:pPr>
            <a:r>
              <a:rPr lang="en-US" dirty="0"/>
              <a:t>Insert in Ordered Linked list</a:t>
            </a:r>
          </a:p>
          <a:p>
            <a:pPr marL="457200" indent="-457200">
              <a:buFont typeface="+mj-lt"/>
              <a:buAutoNum type="arabicPeriod"/>
            </a:pPr>
            <a:r>
              <a:rPr lang="en-US" dirty="0"/>
              <a:t>Delete Element</a:t>
            </a:r>
          </a:p>
          <a:p>
            <a:pPr marL="457200" indent="-457200">
              <a:buFont typeface="+mj-lt"/>
              <a:buAutoNum type="arabicPeriod"/>
            </a:pPr>
            <a:r>
              <a:rPr lang="en-US" dirty="0"/>
              <a:t>Copy Linked List</a:t>
            </a:r>
          </a:p>
        </p:txBody>
      </p:sp>
    </p:spTree>
    <p:extLst>
      <p:ext uri="{BB962C8B-B14F-4D97-AF65-F5344CB8AC3E}">
        <p14:creationId xmlns:p14="http://schemas.microsoft.com/office/powerpoint/2010/main" val="5679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Availability Stack</a:t>
            </a:r>
            <a:endParaRPr lang="en-US" dirty="0"/>
          </a:p>
        </p:txBody>
      </p:sp>
      <p:sp>
        <p:nvSpPr>
          <p:cNvPr id="3" name="Content Placeholder 2"/>
          <p:cNvSpPr>
            <a:spLocks noGrp="1"/>
          </p:cNvSpPr>
          <p:nvPr>
            <p:ph idx="1"/>
          </p:nvPr>
        </p:nvSpPr>
        <p:spPr/>
        <p:txBody>
          <a:bodyPr/>
          <a:lstStyle/>
          <a:p>
            <a:r>
              <a:rPr lang="en-IN" dirty="0"/>
              <a:t>A </a:t>
            </a:r>
            <a:r>
              <a:rPr lang="en-IN" b="1" dirty="0">
                <a:solidFill>
                  <a:srgbClr val="C00000"/>
                </a:solidFill>
              </a:rPr>
              <a:t>pool</a:t>
            </a:r>
            <a:r>
              <a:rPr lang="en-IN" dirty="0">
                <a:solidFill>
                  <a:srgbClr val="C00000"/>
                </a:solidFill>
              </a:rPr>
              <a:t> </a:t>
            </a:r>
            <a:r>
              <a:rPr lang="en-IN" dirty="0"/>
              <a:t>or list </a:t>
            </a:r>
            <a:r>
              <a:rPr lang="en-IN" b="1" dirty="0">
                <a:solidFill>
                  <a:srgbClr val="C00000"/>
                </a:solidFill>
              </a:rPr>
              <a:t>of free nodes</a:t>
            </a:r>
            <a:r>
              <a:rPr lang="en-IN" dirty="0"/>
              <a:t>, which we refer to as the </a:t>
            </a:r>
            <a:r>
              <a:rPr lang="en-IN" b="1" dirty="0">
                <a:solidFill>
                  <a:srgbClr val="C00000"/>
                </a:solidFill>
              </a:rPr>
              <a:t>availability stack</a:t>
            </a:r>
            <a:r>
              <a:rPr lang="en-IN" dirty="0"/>
              <a:t> is maintained in conjunction with linked allocation.</a:t>
            </a:r>
          </a:p>
          <a:p>
            <a:r>
              <a:rPr lang="en-IN" dirty="0"/>
              <a:t>Whenever a node is to be inserted in a list, a free node is taken from the availability stack and linked to the new list.</a:t>
            </a:r>
          </a:p>
          <a:p>
            <a:r>
              <a:rPr lang="en-IN" dirty="0"/>
              <a:t>On other end, the deleted node from the list is added to the availability stack.</a:t>
            </a:r>
            <a:endParaRPr lang="en-US" dirty="0"/>
          </a:p>
        </p:txBody>
      </p:sp>
      <p:grpSp>
        <p:nvGrpSpPr>
          <p:cNvPr id="6" name="Group 5"/>
          <p:cNvGrpSpPr/>
          <p:nvPr/>
        </p:nvGrpSpPr>
        <p:grpSpPr>
          <a:xfrm>
            <a:off x="1540693" y="3523344"/>
            <a:ext cx="1066800" cy="457200"/>
            <a:chOff x="685800" y="3505200"/>
            <a:chExt cx="1066800" cy="457200"/>
          </a:xfrm>
        </p:grpSpPr>
        <p:sp>
          <p:nvSpPr>
            <p:cNvPr id="4" name="Rectangle 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40693" y="4209144"/>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40693" y="4894944"/>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40693" y="5885544"/>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62804" y="3567412"/>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18" name="Straight Arrow Connector 17"/>
          <p:cNvCxnSpPr/>
          <p:nvPr/>
        </p:nvCxnSpPr>
        <p:spPr>
          <a:xfrm>
            <a:off x="23788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3788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3788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23788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3902893" y="3523344"/>
            <a:ext cx="1066800" cy="457200"/>
            <a:chOff x="685800" y="3505200"/>
            <a:chExt cx="1066800" cy="457200"/>
          </a:xfrm>
        </p:grpSpPr>
        <p:sp>
          <p:nvSpPr>
            <p:cNvPr id="24" name="Rectangle 2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902893" y="4209144"/>
            <a:ext cx="1066800" cy="457200"/>
            <a:chOff x="685800" y="3505200"/>
            <a:chExt cx="1066800" cy="457200"/>
          </a:xfrm>
        </p:grpSpPr>
        <p:sp>
          <p:nvSpPr>
            <p:cNvPr id="27" name="Rectangle 26"/>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3902893" y="4894944"/>
            <a:ext cx="1066800" cy="457200"/>
            <a:chOff x="685800" y="3505200"/>
            <a:chExt cx="1066800" cy="457200"/>
          </a:xfrm>
        </p:grpSpPr>
        <p:sp>
          <p:nvSpPr>
            <p:cNvPr id="30" name="Rectangle 29"/>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902893" y="5885544"/>
            <a:ext cx="1066800" cy="457200"/>
            <a:chOff x="685800" y="3505200"/>
            <a:chExt cx="1066800" cy="457200"/>
          </a:xfrm>
        </p:grpSpPr>
        <p:sp>
          <p:nvSpPr>
            <p:cNvPr id="33" name="Rectangle 32"/>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47410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47410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a:off x="47410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47410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6" idx="3"/>
            <a:endCxn id="4" idx="1"/>
          </p:cNvCxnSpPr>
          <p:nvPr/>
        </p:nvCxnSpPr>
        <p:spPr>
          <a:xfrm flipV="1">
            <a:off x="1124805" y="37519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5198293" y="3505820"/>
            <a:ext cx="4191000" cy="2862322"/>
          </a:xfrm>
          <a:prstGeom prst="rect">
            <a:avLst/>
          </a:prstGeom>
          <a:solidFill>
            <a:schemeClr val="bg1">
              <a:lumMod val="95000"/>
            </a:schemeClr>
          </a:solidFill>
        </p:spPr>
        <p:txBody>
          <a:bodyPr wrap="square" rtlCol="0">
            <a:spAutoFit/>
          </a:bodyPr>
          <a:lstStyle/>
          <a:p>
            <a:r>
              <a:rPr lang="en-IN" b="1" dirty="0">
                <a:solidFill>
                  <a:schemeClr val="tx2"/>
                </a:solidFill>
              </a:rPr>
              <a:t>Check for free node in </a:t>
            </a:r>
            <a:r>
              <a:rPr lang="en-IN" b="1" dirty="0">
                <a:solidFill>
                  <a:schemeClr val="tx2"/>
                </a:solidFill>
                <a:sym typeface="Wingdings" pitchFamily="2" charset="2"/>
              </a:rPr>
              <a:t>Availability Stack</a:t>
            </a:r>
          </a:p>
          <a:p>
            <a:r>
              <a:rPr lang="en-IN" b="1" dirty="0"/>
              <a:t>IF</a:t>
            </a:r>
            <a:r>
              <a:rPr lang="en-IN" dirty="0"/>
              <a:t>        AVAIL is NULL</a:t>
            </a:r>
          </a:p>
          <a:p>
            <a:r>
              <a:rPr lang="en-IN" b="1" dirty="0"/>
              <a:t>THEN</a:t>
            </a:r>
            <a:r>
              <a:rPr lang="en-IN" dirty="0"/>
              <a:t>  Write(‘</a:t>
            </a:r>
            <a:r>
              <a:rPr lang="en-IN" dirty="0">
                <a:sym typeface="Wingdings" pitchFamily="2" charset="2"/>
              </a:rPr>
              <a:t>Availability Stack Underflow</a:t>
            </a:r>
            <a:r>
              <a:rPr lang="en-IN" dirty="0"/>
              <a:t>’)</a:t>
            </a:r>
          </a:p>
          <a:p>
            <a:r>
              <a:rPr lang="en-IN" dirty="0"/>
              <a:t>            Return</a:t>
            </a:r>
          </a:p>
          <a:p>
            <a:endParaRPr lang="en-IN" dirty="0"/>
          </a:p>
          <a:p>
            <a:r>
              <a:rPr lang="en-IN" b="1" dirty="0">
                <a:solidFill>
                  <a:schemeClr val="tx2"/>
                </a:solidFill>
              </a:rPr>
              <a:t>Obtain Address of next free node</a:t>
            </a:r>
          </a:p>
          <a:p>
            <a:r>
              <a:rPr lang="en-IN" dirty="0"/>
              <a:t>NEW </a:t>
            </a:r>
            <a:r>
              <a:rPr lang="en-IN" dirty="0">
                <a:sym typeface="Wingdings" pitchFamily="2" charset="2"/>
              </a:rPr>
              <a:t> AVAIL</a:t>
            </a:r>
          </a:p>
          <a:p>
            <a:endParaRPr lang="en-IN" dirty="0">
              <a:sym typeface="Wingdings" pitchFamily="2" charset="2"/>
            </a:endParaRPr>
          </a:p>
          <a:p>
            <a:r>
              <a:rPr lang="en-IN" b="1" dirty="0">
                <a:solidFill>
                  <a:schemeClr val="tx2"/>
                </a:solidFill>
                <a:sym typeface="Wingdings" pitchFamily="2" charset="2"/>
              </a:rPr>
              <a:t>Remove free node from Availability Stack</a:t>
            </a:r>
          </a:p>
          <a:p>
            <a:r>
              <a:rPr lang="en-IN" dirty="0">
                <a:sym typeface="Wingdings" pitchFamily="2" charset="2"/>
              </a:rPr>
              <a:t>AVAIL  LINK(AVAIL)</a:t>
            </a:r>
            <a:endParaRPr lang="en-US" dirty="0"/>
          </a:p>
        </p:txBody>
      </p:sp>
      <p:grpSp>
        <p:nvGrpSpPr>
          <p:cNvPr id="50" name="Group 49"/>
          <p:cNvGrpSpPr/>
          <p:nvPr/>
        </p:nvGrpSpPr>
        <p:grpSpPr>
          <a:xfrm>
            <a:off x="2648805" y="3687412"/>
            <a:ext cx="1177889" cy="369332"/>
            <a:chOff x="2403511" y="3745468"/>
            <a:chExt cx="1177889" cy="369332"/>
          </a:xfrm>
        </p:grpSpPr>
        <p:sp>
          <p:nvSpPr>
            <p:cNvPr id="46" name="TextBox 45"/>
            <p:cNvSpPr txBox="1"/>
            <p:nvPr/>
          </p:nvSpPr>
          <p:spPr>
            <a:xfrm>
              <a:off x="2403511" y="3745468"/>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47" name="Straight Arrow Connector 46"/>
            <p:cNvCxnSpPr>
              <a:stCxn id="46" idx="3"/>
            </p:cNvCxnSpPr>
            <p:nvPr/>
          </p:nvCxnSpPr>
          <p:spPr>
            <a:xfrm flipV="1">
              <a:off x="3165511" y="3930000"/>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8" name="TextBox 47"/>
          <p:cNvSpPr txBox="1"/>
          <p:nvPr/>
        </p:nvSpPr>
        <p:spPr>
          <a:xfrm>
            <a:off x="2648804" y="3458812"/>
            <a:ext cx="762000" cy="369332"/>
          </a:xfrm>
          <a:prstGeom prst="rect">
            <a:avLst/>
          </a:prstGeom>
          <a:noFill/>
        </p:spPr>
        <p:txBody>
          <a:bodyPr wrap="square" rtlCol="0">
            <a:spAutoFit/>
          </a:bodyPr>
          <a:lstStyle/>
          <a:p>
            <a:r>
              <a:rPr lang="en-IN" b="1" dirty="0">
                <a:solidFill>
                  <a:srgbClr val="C00000"/>
                </a:solidFill>
              </a:rPr>
              <a:t>NEW</a:t>
            </a:r>
            <a:endParaRPr lang="en-US" b="1" dirty="0">
              <a:solidFill>
                <a:srgbClr val="C00000"/>
              </a:solidFill>
            </a:endParaRPr>
          </a:p>
        </p:txBody>
      </p:sp>
      <p:cxnSp>
        <p:nvCxnSpPr>
          <p:cNvPr id="49" name="Straight Arrow Connector 48"/>
          <p:cNvCxnSpPr>
            <a:stCxn id="48" idx="3"/>
          </p:cNvCxnSpPr>
          <p:nvPr/>
        </p:nvCxnSpPr>
        <p:spPr>
          <a:xfrm flipV="1">
            <a:off x="3410805" y="36433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flipH="1">
            <a:off x="4447544" y="3540993"/>
            <a:ext cx="517947" cy="437029"/>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3785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5">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5E-6 -3.33333E-6 L 5E-6 0.07153 " pathEditMode="relative" rAng="0" ptsTypes="AA">
                                      <p:cBhvr>
                                        <p:cTn id="96" dur="2000" fill="hold"/>
                                        <p:tgtEl>
                                          <p:spTgt spid="50"/>
                                        </p:tgtEl>
                                        <p:attrNameLst>
                                          <p:attrName>ppt_x</p:attrName>
                                          <p:attrName>ppt_y</p:attrName>
                                        </p:attrNameLst>
                                      </p:cBhvr>
                                      <p:rCtr x="0" y="3565"/>
                                    </p:animMotion>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up)">
                                      <p:cBhvr>
                                        <p:cTn id="10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5" grpId="0" uiExpand="1" build="allAtOnce" animBg="1"/>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 a new node at the first position</a:t>
            </a:r>
            <a:r>
              <a:rPr lang="en-IN" b="1" dirty="0">
                <a:solidFill>
                  <a:srgbClr val="FF0000"/>
                </a:solidFill>
              </a:rPr>
              <a:t> </a:t>
            </a:r>
            <a:r>
              <a:rPr lang="en-IN" dirty="0"/>
              <a:t>of Singly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p:txBody>
      </p:sp>
    </p:spTree>
    <p:extLst>
      <p:ext uri="{BB962C8B-B14F-4D97-AF65-F5344CB8AC3E}">
        <p14:creationId xmlns:p14="http://schemas.microsoft.com/office/powerpoint/2010/main" val="2034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INSERT(X,FIRST) </a:t>
            </a:r>
            <a:r>
              <a:rPr lang="en-US" dirty="0" err="1"/>
              <a:t>Cont</a:t>
            </a:r>
            <a:r>
              <a:rPr lang="en-US" dirty="0"/>
              <a:t>…</a:t>
            </a:r>
          </a:p>
        </p:txBody>
      </p:sp>
      <p:sp>
        <p:nvSpPr>
          <p:cNvPr id="4" name="TextBox 3"/>
          <p:cNvSpPr txBox="1"/>
          <p:nvPr/>
        </p:nvSpPr>
        <p:spPr>
          <a:xfrm>
            <a:off x="336000" y="923060"/>
            <a:ext cx="1152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AVAIL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(“Availability Stack Underflow”)</a:t>
            </a:r>
          </a:p>
          <a:p>
            <a:r>
              <a:rPr lang="en-IN" sz="2200" dirty="0">
                <a:latin typeface="Consolas" pitchFamily="49" charset="0"/>
                <a:cs typeface="Consolas" pitchFamily="49" charset="0"/>
              </a:rPr>
              <a:t>    	    Return(FIRST)</a:t>
            </a:r>
          </a:p>
          <a:p>
            <a:r>
              <a:rPr lang="en-IN" sz="2200" b="1" dirty="0">
                <a:solidFill>
                  <a:schemeClr val="tx2"/>
                </a:solidFill>
                <a:latin typeface="Consolas" pitchFamily="49" charset="0"/>
                <a:cs typeface="Consolas" pitchFamily="49" charset="0"/>
              </a:rPr>
              <a:t>2. [Obtain address of next free Node]</a:t>
            </a:r>
          </a:p>
          <a:p>
            <a:r>
              <a:rPr lang="en-IN" sz="2200" dirty="0">
                <a:latin typeface="Consolas" pitchFamily="49" charset="0"/>
                <a:cs typeface="Consolas" pitchFamily="49" charset="0"/>
              </a:rPr>
              <a:t>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AVAIL</a:t>
            </a:r>
          </a:p>
          <a:p>
            <a:r>
              <a:rPr lang="en-IN" sz="2200" b="1" dirty="0">
                <a:solidFill>
                  <a:schemeClr val="tx2"/>
                </a:solidFill>
                <a:latin typeface="Consolas" pitchFamily="49" charset="0"/>
                <a:cs typeface="Consolas" pitchFamily="49" charset="0"/>
              </a:rPr>
              <a:t>3. [Remove free node from availability Stack]</a:t>
            </a:r>
          </a:p>
          <a:p>
            <a:r>
              <a:rPr lang="en-IN" sz="2200" dirty="0">
                <a:latin typeface="Consolas" pitchFamily="49" charset="0"/>
                <a:cs typeface="Consolas" pitchFamily="49" charset="0"/>
              </a:rPr>
              <a:t>    AVAIL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LINK(AVAIL)</a:t>
            </a:r>
          </a:p>
          <a:p>
            <a:r>
              <a:rPr lang="en-IN" sz="2200" b="1" dirty="0">
                <a:solidFill>
                  <a:schemeClr val="tx2"/>
                </a:solidFill>
                <a:latin typeface="Consolas" pitchFamily="49" charset="0"/>
                <a:cs typeface="Consolas" pitchFamily="49" charset="0"/>
              </a:rPr>
              <a:t>4.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5. [Return address of new node]</a:t>
            </a:r>
          </a:p>
          <a:p>
            <a:r>
              <a:rPr lang="en-IN" sz="2200" dirty="0">
                <a:latin typeface="Consolas" pitchFamily="49" charset="0"/>
                <a:cs typeface="Consolas" pitchFamily="49" charset="0"/>
              </a:rPr>
              <a:t>    Return (NEW)</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7766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INSERT(50, FIRST)</a:t>
            </a:r>
          </a:p>
        </p:txBody>
      </p:sp>
      <p:grpSp>
        <p:nvGrpSpPr>
          <p:cNvPr id="4" name="Group 3"/>
          <p:cNvGrpSpPr/>
          <p:nvPr/>
        </p:nvGrpSpPr>
        <p:grpSpPr>
          <a:xfrm>
            <a:off x="3085519" y="1381023"/>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7" name="Group 6"/>
          <p:cNvGrpSpPr/>
          <p:nvPr/>
        </p:nvGrpSpPr>
        <p:grpSpPr>
          <a:xfrm>
            <a:off x="5020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6925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8830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617761" y="1647723"/>
            <a:ext cx="403197" cy="224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6553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8458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9592958" y="1383268"/>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3169241" y="1914423"/>
            <a:ext cx="734496" cy="720492"/>
            <a:chOff x="3169241" y="1914423"/>
            <a:chExt cx="734496" cy="720492"/>
          </a:xfrm>
        </p:grpSpPr>
        <p:sp>
          <p:nvSpPr>
            <p:cNvPr id="20" name="TextBox 19"/>
            <p:cNvSpPr txBox="1"/>
            <p:nvPr/>
          </p:nvSpPr>
          <p:spPr>
            <a:xfrm>
              <a:off x="3169241" y="226558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3466519" y="1914423"/>
              <a:ext cx="0" cy="307045"/>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1164035" y="1381023"/>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sp>
        <p:nvSpPr>
          <p:cNvPr id="28" name="TextBox 27"/>
          <p:cNvSpPr txBox="1"/>
          <p:nvPr/>
        </p:nvSpPr>
        <p:spPr>
          <a:xfrm>
            <a:off x="1666404" y="1954102"/>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sp>
        <p:nvSpPr>
          <p:cNvPr id="29" name="TextBox 28"/>
          <p:cNvSpPr txBox="1"/>
          <p:nvPr/>
        </p:nvSpPr>
        <p:spPr>
          <a:xfrm>
            <a:off x="1213790" y="1318786"/>
            <a:ext cx="704039" cy="707886"/>
          </a:xfrm>
          <a:prstGeom prst="rect">
            <a:avLst/>
          </a:prstGeom>
          <a:noFill/>
        </p:spPr>
        <p:txBody>
          <a:bodyPr wrap="none" rtlCol="0">
            <a:spAutoFit/>
          </a:bodyPr>
          <a:lstStyle/>
          <a:p>
            <a:r>
              <a:rPr lang="en-IN" sz="4000" b="1" dirty="0">
                <a:solidFill>
                  <a:schemeClr val="bg1"/>
                </a:solidFill>
              </a:rPr>
              <a:t>50</a:t>
            </a:r>
            <a:endParaRPr lang="en-US" sz="4000" b="1" dirty="0">
              <a:solidFill>
                <a:schemeClr val="bg1"/>
              </a:solidFill>
            </a:endParaRPr>
          </a:p>
        </p:txBody>
      </p:sp>
      <p:sp>
        <p:nvSpPr>
          <p:cNvPr id="30" name="TextBox 29"/>
          <p:cNvSpPr txBox="1"/>
          <p:nvPr/>
        </p:nvSpPr>
        <p:spPr>
          <a:xfrm>
            <a:off x="336000" y="3334333"/>
            <a:ext cx="11520000" cy="230832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4. [Initialize fields of new node and its 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b="1" dirty="0">
                <a:solidFill>
                  <a:schemeClr val="tx2"/>
                </a:solidFill>
                <a:latin typeface="Consolas" pitchFamily="49" charset="0"/>
                <a:cs typeface="Consolas" pitchFamily="49" charset="0"/>
              </a:rPr>
              <a:t>5. [Return address of new node]</a:t>
            </a:r>
          </a:p>
          <a:p>
            <a:r>
              <a:rPr lang="en-IN" sz="2400" dirty="0">
                <a:latin typeface="Consolas" pitchFamily="49" charset="0"/>
                <a:cs typeface="Consolas" pitchFamily="49" charset="0"/>
              </a:rPr>
              <a:t>    Return (NEW)</a:t>
            </a:r>
            <a:endParaRPr lang="en-IN" sz="2400" b="1" dirty="0">
              <a:solidFill>
                <a:schemeClr val="tx2">
                  <a:lumMod val="60000"/>
                  <a:lumOff val="40000"/>
                </a:schemeClr>
              </a:solidFill>
              <a:latin typeface="Consolas" pitchFamily="49" charset="0"/>
              <a:cs typeface="Consolas" pitchFamily="49" charset="0"/>
            </a:endParaRPr>
          </a:p>
        </p:txBody>
      </p:sp>
      <p:cxnSp>
        <p:nvCxnSpPr>
          <p:cNvPr id="36" name="Straight Arrow Connector 35"/>
          <p:cNvCxnSpPr>
            <a:stCxn id="27" idx="3"/>
            <a:endCxn id="5" idx="1"/>
          </p:cNvCxnSpPr>
          <p:nvPr/>
        </p:nvCxnSpPr>
        <p:spPr>
          <a:xfrm>
            <a:off x="2696277" y="1647723"/>
            <a:ext cx="38924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293263" y="2667001"/>
            <a:ext cx="3605474" cy="461665"/>
          </a:xfrm>
          <a:prstGeom prst="rect">
            <a:avLst/>
          </a:prstGeom>
          <a:noFill/>
        </p:spPr>
        <p:txBody>
          <a:bodyPr wrap="none" rtlCol="0">
            <a:spAutoFit/>
          </a:bodyPr>
          <a:lstStyle/>
          <a:p>
            <a:r>
              <a:rPr lang="en-IN" sz="2400" b="1" dirty="0"/>
              <a:t>FIRST </a:t>
            </a:r>
            <a:r>
              <a:rPr lang="en-IN" sz="2400" b="1" dirty="0">
                <a:sym typeface="Wingdings" pitchFamily="2" charset="2"/>
              </a:rPr>
              <a:t> INSERT (X, FIRST)</a:t>
            </a:r>
            <a:endParaRPr lang="en-US" sz="2400" b="1" dirty="0"/>
          </a:p>
        </p:txBody>
      </p:sp>
    </p:spTree>
    <p:extLst>
      <p:ext uri="{BB962C8B-B14F-4D97-AF65-F5344CB8AC3E}">
        <p14:creationId xmlns:p14="http://schemas.microsoft.com/office/powerpoint/2010/main" val="15021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nodeType="clickEffect">
                                  <p:stCondLst>
                                    <p:cond delay="0"/>
                                  </p:stCondLst>
                                  <p:childTnLst>
                                    <p:animMotion origin="layout" path="M -3.95833E-6 -2.96296E-6 L -0.15325 -2.96296E-6 " pathEditMode="relative" rAng="0" ptsTypes="AA">
                                      <p:cBhvr>
                                        <p:cTn id="49" dur="2000" fill="hold"/>
                                        <p:tgtEl>
                                          <p:spTgt spid="24"/>
                                        </p:tgtEl>
                                        <p:attrNameLst>
                                          <p:attrName>ppt_x</p:attrName>
                                          <p:attrName>ppt_y</p:attrName>
                                        </p:attrNameLst>
                                      </p:cBhvr>
                                      <p:rCtr x="-76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at the </a:t>
            </a:r>
            <a:r>
              <a:rPr lang="en-IN" b="1" dirty="0">
                <a:solidFill>
                  <a:srgbClr val="C00000"/>
                </a:solidFill>
              </a:rPr>
              <a:t>last position</a:t>
            </a:r>
            <a:r>
              <a:rPr lang="en-IN" b="1" dirty="0">
                <a:solidFill>
                  <a:srgbClr val="FF0000"/>
                </a:solidFill>
              </a:rPr>
              <a:t> </a:t>
            </a:r>
            <a:r>
              <a:rPr lang="en-IN" dirty="0"/>
              <a:t>of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a:p>
            <a:endParaRPr lang="en-IN" dirty="0"/>
          </a:p>
          <a:p>
            <a:endParaRPr lang="en-IN" dirty="0"/>
          </a:p>
          <a:p>
            <a:endParaRPr lang="en-US" dirty="0"/>
          </a:p>
        </p:txBody>
      </p:sp>
    </p:spTree>
    <p:extLst>
      <p:ext uri="{BB962C8B-B14F-4D97-AF65-F5344CB8AC3E}">
        <p14:creationId xmlns:p14="http://schemas.microsoft.com/office/powerpoint/2010/main" val="70357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 </a:t>
            </a:r>
            <a:r>
              <a:rPr lang="en-US" dirty="0" err="1"/>
              <a:t>Cont</a:t>
            </a:r>
            <a:r>
              <a:rPr lang="en-US" dirty="0"/>
              <a:t>…</a:t>
            </a:r>
          </a:p>
        </p:txBody>
      </p:sp>
      <p:sp>
        <p:nvSpPr>
          <p:cNvPr id="4" name="TextBox 3"/>
          <p:cNvSpPr txBox="1"/>
          <p:nvPr/>
        </p:nvSpPr>
        <p:spPr>
          <a:xfrm>
            <a:off x="270684"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endParaRPr lang="en-IN" sz="2000" b="1" dirty="0">
              <a:solidFill>
                <a:schemeClr val="tx2">
                  <a:lumMod val="60000"/>
                  <a:lumOff val="40000"/>
                </a:schemeClr>
              </a:solidFill>
              <a:latin typeface="Consolas" pitchFamily="49" charset="0"/>
              <a:cs typeface="Consolas" pitchFamily="49" charset="0"/>
            </a:endParaRPr>
          </a:p>
          <a:p>
            <a:pPr marL="449263" indent="-449263"/>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p:txBody>
      </p:sp>
      <p:sp>
        <p:nvSpPr>
          <p:cNvPr id="5" name="TextBox 4"/>
          <p:cNvSpPr txBox="1"/>
          <p:nvPr/>
        </p:nvSpPr>
        <p:spPr>
          <a:xfrm>
            <a:off x="6127202"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4645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INSEND(50, FIRST)</a:t>
            </a:r>
          </a:p>
        </p:txBody>
      </p:sp>
      <p:grpSp>
        <p:nvGrpSpPr>
          <p:cNvPr id="4" name="Group 3"/>
          <p:cNvGrpSpPr/>
          <p:nvPr/>
        </p:nvGrpSpPr>
        <p:grpSpPr>
          <a:xfrm>
            <a:off x="1536766" y="482600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2758596" y="4826005"/>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3977796" y="482600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5196996" y="4826005"/>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6416196" y="4826005"/>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7635396" y="4826005"/>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9079024" y="4826005"/>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2456778" y="5092705"/>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36786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48978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61170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73362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096000" y="833378"/>
            <a:ext cx="5760000"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
        <p:nvSpPr>
          <p:cNvPr id="41" name="TextBox 40"/>
          <p:cNvSpPr txBox="1"/>
          <p:nvPr/>
        </p:nvSpPr>
        <p:spPr>
          <a:xfrm>
            <a:off x="290438" y="83337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p:txBody>
      </p:sp>
      <p:sp>
        <p:nvSpPr>
          <p:cNvPr id="43" name="TextBox 42"/>
          <p:cNvSpPr txBox="1"/>
          <p:nvPr/>
        </p:nvSpPr>
        <p:spPr>
          <a:xfrm>
            <a:off x="1455058" y="558800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45" name="Straight Arrow Connector 44"/>
          <p:cNvCxnSpPr/>
          <p:nvPr/>
        </p:nvCxnSpPr>
        <p:spPr>
          <a:xfrm flipV="1">
            <a:off x="1773608" y="535940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9709525" y="4826006"/>
            <a:ext cx="500743" cy="500743"/>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9267929" y="5447894"/>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49" name="Straight Connector 48"/>
          <p:cNvCxnSpPr/>
          <p:nvPr/>
        </p:nvCxnSpPr>
        <p:spPr>
          <a:xfrm flipV="1">
            <a:off x="8178810" y="482600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9109334" y="4864468"/>
            <a:ext cx="591448" cy="461665"/>
          </a:xfrm>
          <a:prstGeom prst="rect">
            <a:avLst/>
          </a:prstGeom>
          <a:noFill/>
        </p:spPr>
        <p:txBody>
          <a:bodyPr wrap="square" rtlCol="0">
            <a:spAutoFit/>
          </a:bodyPr>
          <a:lstStyle/>
          <a:p>
            <a:pPr algn="ctr"/>
            <a:r>
              <a:rPr lang="en-IN" sz="2400" b="1" dirty="0">
                <a:solidFill>
                  <a:srgbClr val="FFFF00"/>
                </a:solidFill>
              </a:rPr>
              <a:t>50</a:t>
            </a:r>
            <a:endParaRPr lang="en-US" sz="2400" b="1" dirty="0">
              <a:solidFill>
                <a:srgbClr val="FFFF00"/>
              </a:solidFill>
            </a:endParaRPr>
          </a:p>
        </p:txBody>
      </p:sp>
      <p:grpSp>
        <p:nvGrpSpPr>
          <p:cNvPr id="62" name="Group 61"/>
          <p:cNvGrpSpPr/>
          <p:nvPr/>
        </p:nvGrpSpPr>
        <p:grpSpPr>
          <a:xfrm>
            <a:off x="1593704" y="3987805"/>
            <a:ext cx="694422" cy="838200"/>
            <a:chOff x="214846" y="4495800"/>
            <a:chExt cx="694422" cy="838200"/>
          </a:xfrm>
        </p:grpSpPr>
        <p:sp>
          <p:nvSpPr>
            <p:cNvPr id="59" name="TextBox 58"/>
            <p:cNvSpPr txBox="1"/>
            <p:nvPr/>
          </p:nvSpPr>
          <p:spPr>
            <a:xfrm>
              <a:off x="214846" y="4495800"/>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61" name="Straight Arrow Connector 60"/>
            <p:cNvCxnSpPr>
              <a:stCxn id="59" idx="2"/>
            </p:cNvCxnSpPr>
            <p:nvPr/>
          </p:nvCxnSpPr>
          <p:spPr>
            <a:xfrm>
              <a:off x="562057" y="4865132"/>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74" name="Straight Arrow Connector 73"/>
          <p:cNvCxnSpPr>
            <a:stCxn id="35" idx="3"/>
            <a:endCxn id="37" idx="1"/>
          </p:cNvCxnSpPr>
          <p:nvPr/>
        </p:nvCxnSpPr>
        <p:spPr>
          <a:xfrm>
            <a:off x="8694058" y="5092705"/>
            <a:ext cx="38496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1414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4.58333E-6 -2.59259E-6 L 0.11355 -2.59259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5 -2.59259E-6 L 0.21237 -2.59259E-6 " pathEditMode="relative" rAng="0" ptsTypes="AA">
                                      <p:cBhvr>
                                        <p:cTn id="64" dur="2000" fill="hold"/>
                                        <p:tgtEl>
                                          <p:spTgt spid="62"/>
                                        </p:tgtEl>
                                        <p:attrNameLst>
                                          <p:attrName>ppt_x</p:attrName>
                                          <p:attrName>ppt_y</p:attrName>
                                        </p:attrNameLst>
                                      </p:cBhvr>
                                      <p:rCtr x="4935"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1237 -2.59259E-6 L 0.31159 -2.59259E-6 " pathEditMode="relative" rAng="0" ptsTypes="AA">
                                      <p:cBhvr>
                                        <p:cTn id="68" dur="2000" fill="hold"/>
                                        <p:tgtEl>
                                          <p:spTgt spid="62"/>
                                        </p:tgtEl>
                                        <p:attrNameLst>
                                          <p:attrName>ppt_x</p:attrName>
                                          <p:attrName>ppt_y</p:attrName>
                                        </p:attrNameLst>
                                      </p:cBhvr>
                                      <p:rCtr x="4961"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1159 -2.59259E-6 L 0.41094 -2.59259E-6 " pathEditMode="relative" rAng="0" ptsTypes="AA">
                                      <p:cBhvr>
                                        <p:cTn id="72" dur="2000" fill="hold"/>
                                        <p:tgtEl>
                                          <p:spTgt spid="62"/>
                                        </p:tgtEl>
                                        <p:attrNameLst>
                                          <p:attrName>ppt_x</p:attrName>
                                          <p:attrName>ppt_y</p:attrName>
                                        </p:attrNameLst>
                                      </p:cBhvr>
                                      <p:rCtr x="4961"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41094 -2.59259E-6 L 0.51094 -2.59259E-6 " pathEditMode="relative" rAng="0" ptsTypes="AA">
                                      <p:cBhvr>
                                        <p:cTn id="76" dur="2000" fill="hold"/>
                                        <p:tgtEl>
                                          <p:spTgt spid="62"/>
                                        </p:tgtEl>
                                        <p:attrNameLst>
                                          <p:attrName>ppt_x</p:attrName>
                                          <p:attrName>ppt_y</p:attrName>
                                        </p:attrNameLst>
                                      </p:cBhvr>
                                      <p:rCtr x="5000" y="0"/>
                                    </p:animMotion>
                                  </p:childTnLst>
                                </p:cTn>
                              </p:par>
                            </p:childTnLst>
                          </p:cTn>
                        </p:par>
                      </p:childTnLst>
                    </p:cTn>
                  </p:par>
                  <p:par>
                    <p:cTn id="77" fill="hold">
                      <p:stCondLst>
                        <p:cond delay="indefinite"/>
                      </p:stCondLst>
                      <p:childTnLst>
                        <p:par>
                          <p:cTn id="78" fill="hold">
                            <p:stCondLst>
                              <p:cond delay="0"/>
                            </p:stCondLst>
                            <p:childTnLst>
                              <p:par>
                                <p:cTn id="79" presetID="22" presetClass="exit" presetSubtype="1" fill="hold" nodeType="clickEffect">
                                  <p:stCondLst>
                                    <p:cond delay="0"/>
                                  </p:stCondLst>
                                  <p:childTnLst>
                                    <p:animEffect transition="out" filter="wipe(up)">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22" presetClass="entr" presetSubtype="8"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3" name="Content Placeholder 2"/>
          <p:cNvSpPr>
            <a:spLocks noGrp="1"/>
          </p:cNvSpPr>
          <p:nvPr>
            <p:ph idx="1"/>
          </p:nvPr>
        </p:nvSpPr>
        <p:spPr/>
        <p:txBody>
          <a:bodyPr/>
          <a:lstStyle/>
          <a:p>
            <a:pPr>
              <a:spcBef>
                <a:spcPts val="600"/>
              </a:spcBef>
            </a:pPr>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a:t>
            </a:r>
            <a:r>
              <a:rPr lang="en-IN" b="1" dirty="0">
                <a:solidFill>
                  <a:srgbClr val="FF0000"/>
                </a:solidFill>
              </a:rPr>
              <a:t> </a:t>
            </a:r>
            <a:r>
              <a:rPr lang="en-IN" b="1" dirty="0">
                <a:solidFill>
                  <a:srgbClr val="C00000"/>
                </a:solidFill>
              </a:rPr>
              <a:t>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pPr>
              <a:spcBef>
                <a:spcPts val="600"/>
              </a:spcBef>
            </a:pPr>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pPr>
              <a:spcBef>
                <a:spcPts val="600"/>
              </a:spcBef>
            </a:pPr>
            <a:r>
              <a:rPr lang="en-IN" b="1" dirty="0">
                <a:solidFill>
                  <a:srgbClr val="C00000"/>
                </a:solidFill>
              </a:rPr>
              <a:t>X</a:t>
            </a:r>
            <a:r>
              <a:rPr lang="en-IN" dirty="0">
                <a:solidFill>
                  <a:srgbClr val="C00000"/>
                </a:solidFill>
              </a:rPr>
              <a:t> </a:t>
            </a:r>
            <a:r>
              <a:rPr lang="en-IN" dirty="0"/>
              <a:t>is a new element to be inserted.</a:t>
            </a:r>
          </a:p>
          <a:p>
            <a:pPr>
              <a:spcBef>
                <a:spcPts val="600"/>
              </a:spcBef>
            </a:pPr>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pPr>
              <a:spcBef>
                <a:spcPts val="600"/>
              </a:spcBef>
            </a:pPr>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pPr>
              <a:spcBef>
                <a:spcPts val="600"/>
              </a:spcBef>
            </a:pPr>
            <a:r>
              <a:rPr lang="en-IN" b="1" dirty="0">
                <a:solidFill>
                  <a:srgbClr val="C00000"/>
                </a:solidFill>
              </a:rPr>
              <a:t>AVAIL</a:t>
            </a:r>
            <a:r>
              <a:rPr lang="en-IN" dirty="0">
                <a:solidFill>
                  <a:srgbClr val="C00000"/>
                </a:solidFill>
              </a:rPr>
              <a:t> </a:t>
            </a:r>
            <a:r>
              <a:rPr lang="en-IN" dirty="0"/>
              <a:t>is a pointer to the top element of the availability stack.</a:t>
            </a:r>
          </a:p>
          <a:p>
            <a:pPr>
              <a:spcBef>
                <a:spcPts val="600"/>
              </a:spcBef>
            </a:pPr>
            <a:r>
              <a:rPr lang="en-IN" b="1" dirty="0">
                <a:solidFill>
                  <a:srgbClr val="C00000"/>
                </a:solidFill>
              </a:rPr>
              <a:t>NEW</a:t>
            </a:r>
            <a:r>
              <a:rPr lang="en-IN" dirty="0">
                <a:solidFill>
                  <a:srgbClr val="C00000"/>
                </a:solidFill>
              </a:rPr>
              <a:t> </a:t>
            </a:r>
            <a:r>
              <a:rPr lang="en-IN" dirty="0"/>
              <a:t>is a temporary pointer variable. </a:t>
            </a:r>
          </a:p>
          <a:p>
            <a:endParaRPr lang="en-US" dirty="0"/>
          </a:p>
        </p:txBody>
      </p:sp>
      <p:grpSp>
        <p:nvGrpSpPr>
          <p:cNvPr id="4" name="Group 3"/>
          <p:cNvGrpSpPr/>
          <p:nvPr/>
        </p:nvGrpSpPr>
        <p:grpSpPr>
          <a:xfrm>
            <a:off x="1752600" y="481952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481952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481952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638800" y="481952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481952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481952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6726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558812" y="5086228"/>
            <a:ext cx="15127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508622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481952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558152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535292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6855194" y="576619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5440728" y="4350660"/>
            <a:ext cx="1341073" cy="369332"/>
          </a:xfrm>
          <a:prstGeom prst="rect">
            <a:avLst/>
          </a:prstGeom>
          <a:noFill/>
        </p:spPr>
        <p:txBody>
          <a:bodyPr wrap="none" rtlCol="0">
            <a:spAutoFit/>
          </a:bodyPr>
          <a:lstStyle/>
          <a:p>
            <a:r>
              <a:rPr lang="en-IN" b="1" dirty="0">
                <a:solidFill>
                  <a:srgbClr val="C00000"/>
                </a:solidFill>
              </a:rPr>
              <a:t>Predecessor</a:t>
            </a:r>
            <a:endParaRPr lang="en-US" b="1" dirty="0">
              <a:solidFill>
                <a:srgbClr val="C00000"/>
              </a:solidFill>
            </a:endParaRPr>
          </a:p>
        </p:txBody>
      </p:sp>
      <p:sp>
        <p:nvSpPr>
          <p:cNvPr id="34" name="TextBox 33"/>
          <p:cNvSpPr txBox="1"/>
          <p:nvPr/>
        </p:nvSpPr>
        <p:spPr>
          <a:xfrm>
            <a:off x="7033643" y="6299594"/>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8" name="Straight Connector 37"/>
          <p:cNvCxnSpPr>
            <a:stCxn id="32" idx="3"/>
          </p:cNvCxnSpPr>
          <p:nvPr/>
        </p:nvCxnSpPr>
        <p:spPr>
          <a:xfrm>
            <a:off x="7775206" y="6032894"/>
            <a:ext cx="56308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endCxn id="17" idx="2"/>
          </p:cNvCxnSpPr>
          <p:nvPr/>
        </p:nvCxnSpPr>
        <p:spPr>
          <a:xfrm flipV="1">
            <a:off x="8338288" y="5352928"/>
            <a:ext cx="0" cy="6799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a:stCxn id="15" idx="2"/>
          </p:cNvCxnSpPr>
          <p:nvPr/>
        </p:nvCxnSpPr>
        <p:spPr>
          <a:xfrm>
            <a:off x="6368312" y="5352928"/>
            <a:ext cx="0" cy="67996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31" idx="1"/>
          </p:cNvCxnSpPr>
          <p:nvPr/>
        </p:nvCxnSpPr>
        <p:spPr>
          <a:xfrm>
            <a:off x="6368312" y="6032894"/>
            <a:ext cx="48688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2832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p:txBody>
          <a:bodyPr/>
          <a:lstStyle/>
          <a:p>
            <a:r>
              <a:rPr lang="en-IN" dirty="0"/>
              <a:t>There are many applications where </a:t>
            </a:r>
            <a:r>
              <a:rPr lang="en-IN" b="1" dirty="0"/>
              <a:t>sequential allocation </a:t>
            </a:r>
            <a:r>
              <a:rPr lang="en-IN" dirty="0"/>
              <a:t>method is </a:t>
            </a:r>
            <a:r>
              <a:rPr lang="en-IN" b="1" dirty="0"/>
              <a:t>unacceptable</a:t>
            </a:r>
            <a:r>
              <a:rPr lang="en-IN" dirty="0"/>
              <a:t> because of following characteristics</a:t>
            </a:r>
          </a:p>
          <a:p>
            <a:pPr lvl="1"/>
            <a:r>
              <a:rPr lang="en-IN" b="1" dirty="0">
                <a:solidFill>
                  <a:srgbClr val="C00000"/>
                </a:solidFill>
              </a:rPr>
              <a:t>Unpredictable storage</a:t>
            </a:r>
            <a:r>
              <a:rPr lang="en-IN" b="1" dirty="0">
                <a:solidFill>
                  <a:srgbClr val="FF0000"/>
                </a:solidFill>
              </a:rPr>
              <a:t> </a:t>
            </a:r>
            <a:r>
              <a:rPr lang="en-IN" dirty="0"/>
              <a:t>requirement</a:t>
            </a:r>
          </a:p>
          <a:p>
            <a:pPr lvl="1"/>
            <a:r>
              <a:rPr lang="en-IN" b="1" dirty="0">
                <a:solidFill>
                  <a:srgbClr val="C00000"/>
                </a:solidFill>
              </a:rPr>
              <a:t>Extensive manipulation</a:t>
            </a:r>
            <a:r>
              <a:rPr lang="en-IN" b="1" dirty="0">
                <a:solidFill>
                  <a:srgbClr val="FF0000"/>
                </a:solidFill>
              </a:rPr>
              <a:t> </a:t>
            </a:r>
            <a:r>
              <a:rPr lang="en-IN" dirty="0"/>
              <a:t>of stored data</a:t>
            </a:r>
          </a:p>
          <a:p>
            <a:r>
              <a:rPr lang="en-IN" dirty="0"/>
              <a:t>One method of obtaining the address of node is to store address in computer’s main memory, we refer this addressing mode as </a:t>
            </a:r>
            <a:r>
              <a:rPr lang="en-IN" b="1" dirty="0">
                <a:solidFill>
                  <a:srgbClr val="C00000"/>
                </a:solidFill>
              </a:rPr>
              <a:t>pointer of link addressing</a:t>
            </a:r>
            <a:r>
              <a:rPr lang="en-IN" dirty="0"/>
              <a:t>.</a:t>
            </a:r>
          </a:p>
          <a:p>
            <a:r>
              <a:rPr lang="en-IN" dirty="0"/>
              <a:t>A simple way to represent a linear list is to expand each node to contain a link or pointer to the next node. This representation is called one-way chain or Singly Linked Linear List.</a:t>
            </a:r>
          </a:p>
          <a:p>
            <a:endParaRPr lang="en-IN" dirty="0"/>
          </a:p>
          <a:p>
            <a:endParaRPr lang="en-US" dirty="0"/>
          </a:p>
        </p:txBody>
      </p:sp>
    </p:spTree>
    <p:extLst>
      <p:ext uri="{BB962C8B-B14F-4D97-AF65-F5344CB8AC3E}">
        <p14:creationId xmlns:p14="http://schemas.microsoft.com/office/powerpoint/2010/main" val="1193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4" name="TextBox 3"/>
          <p:cNvSpPr txBox="1"/>
          <p:nvPr/>
        </p:nvSpPr>
        <p:spPr>
          <a:xfrm>
            <a:off x="233081" y="811309"/>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b="1" dirty="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pPr marL="444500" indent="-444500"/>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NULL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 (NEW)</a:t>
            </a:r>
          </a:p>
        </p:txBody>
      </p:sp>
      <p:sp>
        <p:nvSpPr>
          <p:cNvPr id="5" name="TextBox 4"/>
          <p:cNvSpPr txBox="1"/>
          <p:nvPr/>
        </p:nvSpPr>
        <p:spPr>
          <a:xfrm>
            <a:off x="6212541" y="811309"/>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6. [Does the new node precede all other node in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INFO(NEW) ≤ INFO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Return (NEW)</a:t>
            </a:r>
          </a:p>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a:t>
            </a:r>
          </a:p>
          <a:p>
            <a:r>
              <a:rPr lang="en-IN" sz="2000" dirty="0">
                <a:latin typeface="Consolas" pitchFamily="49" charset="0"/>
                <a:cs typeface="Consolas" pitchFamily="49" charset="0"/>
              </a:rPr>
              <a:t>    </a:t>
            </a:r>
            <a:r>
              <a:rPr lang="en-IN" sz="2000" b="1" dirty="0">
                <a:latin typeface="Consolas" pitchFamily="49" charset="0"/>
                <a:cs typeface="Consolas" pitchFamily="49" charset="0"/>
              </a:rPr>
              <a:t>&amp;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0236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INSORD(3, FIRST)</a:t>
            </a:r>
          </a:p>
        </p:txBody>
      </p:sp>
      <p:grpSp>
        <p:nvGrpSpPr>
          <p:cNvPr id="4" name="Group 3"/>
          <p:cNvGrpSpPr/>
          <p:nvPr/>
        </p:nvGrpSpPr>
        <p:grpSpPr>
          <a:xfrm>
            <a:off x="3200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22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641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860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9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299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4120412" y="148590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53422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65614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7806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98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676241"/>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29" name="Straight Connector 28"/>
          <p:cNvCxnSpPr/>
          <p:nvPr/>
        </p:nvCxnSpPr>
        <p:spPr>
          <a:xfrm flipV="1">
            <a:off x="9842444" y="121920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3200400" y="198120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3518950" y="175260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676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67552" y="3309470"/>
            <a:ext cx="11456895" cy="156966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6. [Does the new node precede all other node in the list?]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IF</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  INFO(NEW) ≤ INFO (FIRST)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THEN</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dirty="0">
                <a:latin typeface="Consolas" pitchFamily="49" charset="0"/>
                <a:cs typeface="Consolas" pitchFamily="49" charset="0"/>
              </a:rPr>
              <a:t>	    Return (NEW)</a:t>
            </a:r>
          </a:p>
        </p:txBody>
      </p:sp>
      <p:cxnSp>
        <p:nvCxnSpPr>
          <p:cNvPr id="37" name="Straight Connector 36"/>
          <p:cNvCxnSpPr>
            <a:stCxn id="34" idx="0"/>
          </p:cNvCxnSpPr>
          <p:nvPr/>
        </p:nvCxnSpPr>
        <p:spPr>
          <a:xfrm flipH="1" flipV="1">
            <a:off x="2564156" y="1485900"/>
            <a:ext cx="701" cy="6477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2564856" y="1485900"/>
            <a:ext cx="63554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22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INSORD(22, FIRST)</a:t>
            </a:r>
          </a:p>
        </p:txBody>
      </p:sp>
      <p:sp>
        <p:nvSpPr>
          <p:cNvPr id="4" name="TextBox 3"/>
          <p:cNvSpPr txBox="1"/>
          <p:nvPr/>
        </p:nvSpPr>
        <p:spPr>
          <a:xfrm>
            <a:off x="6160493"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
        <p:nvSpPr>
          <p:cNvPr id="5" name="TextBox 4"/>
          <p:cNvSpPr txBox="1"/>
          <p:nvPr/>
        </p:nvSpPr>
        <p:spPr>
          <a:xfrm>
            <a:off x="177034"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 </a:t>
            </a:r>
          </a:p>
          <a:p>
            <a:r>
              <a:rPr lang="en-IN" sz="2000" b="1" dirty="0">
                <a:latin typeface="Consolas" pitchFamily="49" charset="0"/>
                <a:cs typeface="Consolas" pitchFamily="49" charset="0"/>
              </a:rPr>
              <a:t>    &amp;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p:txBody>
      </p:sp>
      <p:grpSp>
        <p:nvGrpSpPr>
          <p:cNvPr id="6" name="Group 5"/>
          <p:cNvGrpSpPr/>
          <p:nvPr/>
        </p:nvGrpSpPr>
        <p:grpSpPr>
          <a:xfrm>
            <a:off x="1752600" y="379477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194788" y="379477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648200" y="379477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096000" y="379477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995388" y="379477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9380738" y="379477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672612" y="4061475"/>
            <a:ext cx="5221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114800" y="4061475"/>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568212" y="4061475"/>
            <a:ext cx="5277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016012" y="4061475"/>
            <a:ext cx="9793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915400" y="4061475"/>
            <a:ext cx="4653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9939280" y="37947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752600" y="45567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2071150" y="432817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7324828" y="5544948"/>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grpSp>
        <p:nvGrpSpPr>
          <p:cNvPr id="33" name="Group 32"/>
          <p:cNvGrpSpPr/>
          <p:nvPr/>
        </p:nvGrpSpPr>
        <p:grpSpPr>
          <a:xfrm>
            <a:off x="7096228" y="5002307"/>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74838" y="3032775"/>
            <a:ext cx="694422" cy="748553"/>
            <a:chOff x="150838" y="3288268"/>
            <a:chExt cx="694422" cy="748553"/>
          </a:xfrm>
        </p:grpSpPr>
        <p:sp>
          <p:nvSpPr>
            <p:cNvPr id="36" name="TextBox 35"/>
            <p:cNvSpPr txBox="1"/>
            <p:nvPr/>
          </p:nvSpPr>
          <p:spPr>
            <a:xfrm>
              <a:off x="150838" y="3288268"/>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7" name="Straight Arrow Connector 36"/>
            <p:cNvCxnSpPr>
              <a:stCxn id="36" idx="2"/>
              <a:endCxn id="7" idx="0"/>
            </p:cNvCxnSpPr>
            <p:nvPr/>
          </p:nvCxnSpPr>
          <p:spPr>
            <a:xfrm flipH="1">
              <a:off x="495300" y="3657600"/>
              <a:ext cx="2749" cy="3792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8244840" y="5269007"/>
            <a:ext cx="283948"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8528788" y="4328175"/>
            <a:ext cx="0" cy="9408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6825512" y="4328175"/>
            <a:ext cx="0" cy="9408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6825512" y="5269007"/>
            <a:ext cx="27071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4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5E-6 7.40741E-7 L 0.13789 7.40741E-7 " pathEditMode="relative" rAng="0" ptsTypes="AA">
                                      <p:cBhvr>
                                        <p:cTn id="46" dur="2000" fill="hold"/>
                                        <p:tgtEl>
                                          <p:spTgt spid="38"/>
                                        </p:tgtEl>
                                        <p:attrNameLst>
                                          <p:attrName>ppt_x</p:attrName>
                                          <p:attrName>ppt_y</p:attrName>
                                        </p:attrNameLst>
                                      </p:cBhvr>
                                      <p:rCtr x="690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4023 7.40741E-7 L 0.25 7.40741E-7 " pathEditMode="relative" rAng="0" ptsTypes="AA">
                                      <p:cBhvr>
                                        <p:cTn id="50" dur="2000" fill="hold"/>
                                        <p:tgtEl>
                                          <p:spTgt spid="38"/>
                                        </p:tgtEl>
                                        <p:attrNameLst>
                                          <p:attrName>ppt_x</p:attrName>
                                          <p:attrName>ppt_y</p:attrName>
                                        </p:attrNameLst>
                                      </p:cBhvr>
                                      <p:rCtr x="5482"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539 7.40741E-7 L 0.36809 7.40741E-7 " pathEditMode="relative" rAng="0" ptsTypes="AA">
                                      <p:cBhvr>
                                        <p:cTn id="54" dur="2000" fill="hold"/>
                                        <p:tgtEl>
                                          <p:spTgt spid="38"/>
                                        </p:tgtEl>
                                        <p:attrNameLst>
                                          <p:attrName>ppt_x</p:attrName>
                                          <p:attrName>ppt_y</p:attrName>
                                        </p:attrNameLst>
                                      </p:cBhvr>
                                      <p:rCtr x="570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DELETE(X, FIRST)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 </a:t>
            </a:r>
          </a:p>
        </p:txBody>
      </p:sp>
      <p:grpSp>
        <p:nvGrpSpPr>
          <p:cNvPr id="4" name="Group 3"/>
          <p:cNvGrpSpPr/>
          <p:nvPr/>
        </p:nvGrpSpPr>
        <p:grpSpPr>
          <a:xfrm>
            <a:off x="1752600" y="371857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3718575"/>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3718575"/>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90388" y="3718575"/>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3718575"/>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3718575"/>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p:nvPr/>
        </p:nvCxnSpPr>
        <p:spPr>
          <a:xfrm>
            <a:off x="2672612" y="3990219"/>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3985275"/>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3985275"/>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010400" y="3985275"/>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3985275"/>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37185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44805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4256919"/>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438390" y="3285744"/>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sp>
        <p:nvSpPr>
          <p:cNvPr id="38" name="TextBox 37"/>
          <p:cNvSpPr txBox="1"/>
          <p:nvPr/>
        </p:nvSpPr>
        <p:spPr>
          <a:xfrm>
            <a:off x="6201508" y="3285744"/>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0" name="Straight Connector 39"/>
          <p:cNvCxnSpPr/>
          <p:nvPr/>
        </p:nvCxnSpPr>
        <p:spPr>
          <a:xfrm>
            <a:off x="5072912" y="4251975"/>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5072912" y="4849907"/>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17" idx="2"/>
          </p:cNvCxnSpPr>
          <p:nvPr/>
        </p:nvCxnSpPr>
        <p:spPr>
          <a:xfrm flipV="1">
            <a:off x="8338288" y="4251975"/>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834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7" grpId="0"/>
      <p:bldP spid="3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33083"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(‘Underflow’)</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step-5 </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SAVE ≠ X and </a:t>
            </a:r>
          </a:p>
          <a:p>
            <a:r>
              <a:rPr lang="en-IN" sz="2200" dirty="0">
                <a:latin typeface="Consolas" pitchFamily="49" charset="0"/>
                <a:cs typeface="Consolas" pitchFamily="49" charset="0"/>
              </a:rPr>
              <a:t>     LINK (SAVE) ≠ NULL</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SAVE</a:t>
            </a:r>
            <a:endParaRPr lang="en-IN" sz="2200" dirty="0">
              <a:latin typeface="Consolas" pitchFamily="49" charset="0"/>
              <a:cs typeface="Consolas" pitchFamily="49" charset="0"/>
            </a:endParaRPr>
          </a:p>
        </p:txBody>
      </p:sp>
      <p:sp>
        <p:nvSpPr>
          <p:cNvPr id="5" name="TextBox 4"/>
          <p:cNvSpPr txBox="1"/>
          <p:nvPr/>
        </p:nvSpPr>
        <p:spPr>
          <a:xfrm>
            <a:off x="6194612"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5. [Move to next node]</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a:p>
            <a:r>
              <a:rPr lang="en-IN" sz="2200" b="1" dirty="0">
                <a:solidFill>
                  <a:schemeClr val="tx2"/>
                </a:solidFill>
                <a:latin typeface="Consolas" pitchFamily="49" charset="0"/>
                <a:cs typeface="Consolas" pitchFamily="49" charset="0"/>
              </a:rPr>
              <a:t>6. [End of the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t>
            </a:r>
            <a:r>
              <a:rPr lang="en-IN" sz="2200" b="1" dirty="0">
                <a:latin typeface="Consolas" pitchFamily="49" charset="0"/>
                <a:cs typeface="Consolas" pitchFamily="49" charset="0"/>
              </a:rPr>
              <a:t>Node not found</a:t>
            </a:r>
            <a:r>
              <a:rPr lang="en-IN" sz="2200" dirty="0">
                <a:latin typeface="Consolas" pitchFamily="49" charset="0"/>
                <a:cs typeface="Consolas" pitchFamily="49" charset="0"/>
              </a:rPr>
              <a:t>’)</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X = 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latin typeface="Consolas" pitchFamily="49" charset="0"/>
                <a:cs typeface="Consolas" pitchFamily="49" charset="0"/>
              </a:rPr>
              <a:t> LINK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 (X)</a:t>
            </a:r>
            <a:endParaRPr lang="en-IN" sz="2200" b="1" dirty="0">
              <a:solidFill>
                <a:schemeClr val="tx2">
                  <a:lumMod val="60000"/>
                  <a:lumOff val="40000"/>
                </a:schemeClr>
              </a:solidFill>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4717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DELETE(7541, FIRST)</a:t>
            </a:r>
          </a:p>
        </p:txBody>
      </p:sp>
      <p:grpSp>
        <p:nvGrpSpPr>
          <p:cNvPr id="3" name="Group 2"/>
          <p:cNvGrpSpPr/>
          <p:nvPr/>
        </p:nvGrpSpPr>
        <p:grpSpPr>
          <a:xfrm>
            <a:off x="1752600" y="4973633"/>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3048000" y="4973633"/>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4343400" y="4973633"/>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6090388" y="4973633"/>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071588" y="4973633"/>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9380738" y="4973633"/>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26726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39680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5263412" y="5240333"/>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7010400" y="5240333"/>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8991600" y="5240333"/>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39280" y="4973633"/>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1724025" y="604043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8" name="Straight Arrow Connector 27"/>
          <p:cNvCxnSpPr>
            <a:stCxn id="27" idx="0"/>
          </p:cNvCxnSpPr>
          <p:nvPr/>
        </p:nvCxnSpPr>
        <p:spPr>
          <a:xfrm flipH="1" flipV="1">
            <a:off x="2071151" y="5507033"/>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072912" y="5507033"/>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5072912" y="6104965"/>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8338288" y="5507033"/>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1752601" y="5647765"/>
            <a:ext cx="652743" cy="369332"/>
          </a:xfrm>
          <a:prstGeom prst="rect">
            <a:avLst/>
          </a:prstGeom>
          <a:noFill/>
        </p:spPr>
        <p:txBody>
          <a:bodyPr wrap="none" rtlCol="0">
            <a:spAutoFit/>
          </a:bodyPr>
          <a:lstStyle/>
          <a:p>
            <a:r>
              <a:rPr lang="en-IN" dirty="0"/>
              <a:t>5000</a:t>
            </a:r>
            <a:endParaRPr lang="en-US" dirty="0"/>
          </a:p>
        </p:txBody>
      </p:sp>
      <p:sp>
        <p:nvSpPr>
          <p:cNvPr id="35" name="TextBox 34"/>
          <p:cNvSpPr txBox="1"/>
          <p:nvPr/>
        </p:nvSpPr>
        <p:spPr>
          <a:xfrm>
            <a:off x="3048001" y="5550967"/>
            <a:ext cx="652743" cy="369332"/>
          </a:xfrm>
          <a:prstGeom prst="rect">
            <a:avLst/>
          </a:prstGeom>
          <a:noFill/>
        </p:spPr>
        <p:txBody>
          <a:bodyPr wrap="none" rtlCol="0">
            <a:spAutoFit/>
          </a:bodyPr>
          <a:lstStyle/>
          <a:p>
            <a:r>
              <a:rPr lang="en-IN" dirty="0"/>
              <a:t>4455</a:t>
            </a:r>
            <a:endParaRPr lang="en-US" dirty="0"/>
          </a:p>
        </p:txBody>
      </p:sp>
      <p:sp>
        <p:nvSpPr>
          <p:cNvPr id="36" name="TextBox 35"/>
          <p:cNvSpPr txBox="1"/>
          <p:nvPr/>
        </p:nvSpPr>
        <p:spPr>
          <a:xfrm>
            <a:off x="4343401" y="5516558"/>
            <a:ext cx="652743" cy="369332"/>
          </a:xfrm>
          <a:prstGeom prst="rect">
            <a:avLst/>
          </a:prstGeom>
          <a:noFill/>
        </p:spPr>
        <p:txBody>
          <a:bodyPr wrap="none" rtlCol="0">
            <a:spAutoFit/>
          </a:bodyPr>
          <a:lstStyle/>
          <a:p>
            <a:r>
              <a:rPr lang="en-IN" dirty="0"/>
              <a:t>8564</a:t>
            </a:r>
            <a:endParaRPr lang="en-US" dirty="0"/>
          </a:p>
        </p:txBody>
      </p:sp>
      <p:sp>
        <p:nvSpPr>
          <p:cNvPr id="37" name="TextBox 36"/>
          <p:cNvSpPr txBox="1"/>
          <p:nvPr/>
        </p:nvSpPr>
        <p:spPr>
          <a:xfrm>
            <a:off x="6090389" y="5507033"/>
            <a:ext cx="652743" cy="369332"/>
          </a:xfrm>
          <a:prstGeom prst="rect">
            <a:avLst/>
          </a:prstGeom>
          <a:noFill/>
        </p:spPr>
        <p:txBody>
          <a:bodyPr wrap="none" rtlCol="0">
            <a:spAutoFit/>
          </a:bodyPr>
          <a:lstStyle/>
          <a:p>
            <a:r>
              <a:rPr lang="en-IN" dirty="0"/>
              <a:t>7541</a:t>
            </a:r>
            <a:endParaRPr lang="en-US" dirty="0"/>
          </a:p>
        </p:txBody>
      </p:sp>
      <p:sp>
        <p:nvSpPr>
          <p:cNvPr id="38" name="TextBox 37"/>
          <p:cNvSpPr txBox="1"/>
          <p:nvPr/>
        </p:nvSpPr>
        <p:spPr>
          <a:xfrm>
            <a:off x="8020051" y="5541442"/>
            <a:ext cx="652743" cy="369332"/>
          </a:xfrm>
          <a:prstGeom prst="rect">
            <a:avLst/>
          </a:prstGeom>
          <a:noFill/>
        </p:spPr>
        <p:txBody>
          <a:bodyPr wrap="none" rtlCol="0">
            <a:spAutoFit/>
          </a:bodyPr>
          <a:lstStyle/>
          <a:p>
            <a:r>
              <a:rPr lang="en-IN" dirty="0"/>
              <a:t>1254</a:t>
            </a:r>
            <a:endParaRPr lang="en-US" dirty="0"/>
          </a:p>
        </p:txBody>
      </p:sp>
      <p:sp>
        <p:nvSpPr>
          <p:cNvPr id="39" name="TextBox 38"/>
          <p:cNvSpPr txBox="1"/>
          <p:nvPr/>
        </p:nvSpPr>
        <p:spPr>
          <a:xfrm>
            <a:off x="9380739" y="5507033"/>
            <a:ext cx="652743" cy="369332"/>
          </a:xfrm>
          <a:prstGeom prst="rect">
            <a:avLst/>
          </a:prstGeom>
          <a:noFill/>
        </p:spPr>
        <p:txBody>
          <a:bodyPr wrap="none" rtlCol="0">
            <a:spAutoFit/>
          </a:bodyPr>
          <a:lstStyle/>
          <a:p>
            <a:r>
              <a:rPr lang="en-IN" dirty="0"/>
              <a:t>3254</a:t>
            </a:r>
            <a:endParaRPr lang="en-US" dirty="0"/>
          </a:p>
        </p:txBody>
      </p:sp>
      <p:sp>
        <p:nvSpPr>
          <p:cNvPr id="40" name="TextBox 39"/>
          <p:cNvSpPr txBox="1"/>
          <p:nvPr/>
        </p:nvSpPr>
        <p:spPr>
          <a:xfrm>
            <a:off x="233644" y="876300"/>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b="1" dirty="0">
                <a:solidFill>
                  <a:schemeClr val="tx2"/>
                </a:solidFill>
                <a:latin typeface="Consolas" pitchFamily="49" charset="0"/>
                <a:cs typeface="Consolas" pitchFamily="49" charset="0"/>
              </a:rPr>
              <a:t>3. [Find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thru step-5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SAVE ≠ X and </a:t>
            </a:r>
          </a:p>
          <a:p>
            <a:r>
              <a:rPr lang="en-IN" sz="2000" dirty="0">
                <a:latin typeface="Consolas" pitchFamily="49" charset="0"/>
                <a:cs typeface="Consolas" pitchFamily="49" charset="0"/>
              </a:rPr>
              <a:t>	LINK (SAVE) ≠ NULL</a:t>
            </a:r>
          </a:p>
          <a:p>
            <a:r>
              <a:rPr lang="en-IN" sz="2000" b="1" dirty="0">
                <a:solidFill>
                  <a:schemeClr val="tx2"/>
                </a:solidFill>
                <a:latin typeface="Consolas" pitchFamily="49" charset="0"/>
                <a:cs typeface="Consolas" pitchFamily="49" charset="0"/>
              </a:rPr>
              <a:t>4. [Update predecessor marker]</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41" name="TextBox 40"/>
          <p:cNvSpPr txBox="1"/>
          <p:nvPr/>
        </p:nvSpPr>
        <p:spPr>
          <a:xfrm>
            <a:off x="6181721" y="876299"/>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[End of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SAVE ≠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a:t>
            </a:r>
            <a:r>
              <a:rPr lang="en-IN" sz="2000" b="1" dirty="0">
                <a:latin typeface="Consolas" pitchFamily="49" charset="0"/>
                <a:cs typeface="Consolas" pitchFamily="49" charset="0"/>
              </a:rPr>
              <a:t>Node not found</a:t>
            </a:r>
            <a:r>
              <a:rPr lang="en-IN" sz="2000" dirty="0">
                <a:latin typeface="Consolas" pitchFamily="49" charset="0"/>
                <a:cs typeface="Consolas" pitchFamily="49" charset="0"/>
              </a:rPr>
              <a:t>’)</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7. [Delete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X =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(PRED)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(X)</a:t>
            </a:r>
          </a:p>
          <a:p>
            <a:r>
              <a:rPr lang="en-IN" sz="2000" b="1" dirty="0">
                <a:solidFill>
                  <a:schemeClr val="tx2"/>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grpSp>
        <p:nvGrpSpPr>
          <p:cNvPr id="46" name="Group 45"/>
          <p:cNvGrpSpPr/>
          <p:nvPr/>
        </p:nvGrpSpPr>
        <p:grpSpPr>
          <a:xfrm>
            <a:off x="1762775" y="4112515"/>
            <a:ext cx="694422" cy="861119"/>
            <a:chOff x="238775" y="4179749"/>
            <a:chExt cx="694422" cy="861119"/>
          </a:xfrm>
        </p:grpSpPr>
        <p:sp>
          <p:nvSpPr>
            <p:cNvPr id="30" name="TextBox 2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5" name="Straight Arrow Connector 44"/>
            <p:cNvCxnSpPr>
              <a:stCxn id="3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2133600" y="4428565"/>
            <a:ext cx="696024" cy="531621"/>
            <a:chOff x="609600" y="4495800"/>
            <a:chExt cx="696024" cy="531621"/>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8" name="Straight Arrow Connector 47"/>
            <p:cNvCxnSpPr>
              <a:stCxn id="29" idx="2"/>
              <a:endCxn id="5" idx="0"/>
            </p:cNvCxnSpPr>
            <p:nvPr/>
          </p:nvCxnSpPr>
          <p:spPr>
            <a:xfrm>
              <a:off x="957612" y="4865132"/>
              <a:ext cx="500" cy="1622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5906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3.125E-6 0.00231 L 0.10182 0.00231 " pathEditMode="relative" rAng="0" ptsTypes="AA">
                                      <p:cBhvr>
                                        <p:cTn id="66" dur="2000" fill="hold"/>
                                        <p:tgtEl>
                                          <p:spTgt spid="46"/>
                                        </p:tgtEl>
                                        <p:attrNameLst>
                                          <p:attrName>ppt_x</p:attrName>
                                          <p:attrName>ppt_y</p:attrName>
                                        </p:attrNameLst>
                                      </p:cBhvr>
                                      <p:rCtr x="509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4.375E-6 -7.40741E-7 L 0.10078 -7.40741E-7 " pathEditMode="relative" rAng="0" ptsTypes="AA">
                                      <p:cBhvr>
                                        <p:cTn id="70" dur="2000" fill="hold"/>
                                        <p:tgtEl>
                                          <p:spTgt spid="49"/>
                                        </p:tgtEl>
                                        <p:attrNameLst>
                                          <p:attrName>ppt_x</p:attrName>
                                          <p:attrName>ppt_y</p:attrName>
                                        </p:attrNameLst>
                                      </p:cBhvr>
                                      <p:rCtr x="5039"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039 0.00162 L 0.20859 0.00162 " pathEditMode="relative" rAng="0" ptsTypes="AA">
                                      <p:cBhvr>
                                        <p:cTn id="74" dur="2000" fill="hold"/>
                                        <p:tgtEl>
                                          <p:spTgt spid="46"/>
                                        </p:tgtEl>
                                        <p:attrNameLst>
                                          <p:attrName>ppt_x</p:attrName>
                                          <p:attrName>ppt_y</p:attrName>
                                        </p:attrNameLst>
                                      </p:cBhvr>
                                      <p:rCtr x="5234"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0079 3.7037E-7 L 0.21002 0.00139 " pathEditMode="relative" rAng="0" ptsTypes="AA">
                                      <p:cBhvr>
                                        <p:cTn id="78" dur="2000" fill="hold"/>
                                        <p:tgtEl>
                                          <p:spTgt spid="49"/>
                                        </p:tgtEl>
                                        <p:attrNameLst>
                                          <p:attrName>ppt_x</p:attrName>
                                          <p:attrName>ppt_y</p:attrName>
                                        </p:attrNameLst>
                                      </p:cBhvr>
                                      <p:rCtr x="5495"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0833 0.0037 L 0.35651 0.0037 " pathEditMode="relative" rAng="0" ptsTypes="AA">
                                      <p:cBhvr>
                                        <p:cTn id="82" dur="2000" fill="hold"/>
                                        <p:tgtEl>
                                          <p:spTgt spid="46"/>
                                        </p:tgtEl>
                                        <p:attrNameLst>
                                          <p:attrName>ppt_x</p:attrName>
                                          <p:attrName>ppt_y</p:attrName>
                                        </p:attrNameLst>
                                      </p:cBhvr>
                                      <p:rCtr x="7409"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COUNT_NODES(FIRST)</a:t>
            </a:r>
          </a:p>
        </p:txBody>
      </p:sp>
      <p:sp>
        <p:nvSpPr>
          <p:cNvPr id="3" name="Content Placeholder 2"/>
          <p:cNvSpPr>
            <a:spLocks noGrp="1"/>
          </p:cNvSpPr>
          <p:nvPr>
            <p:ph idx="1"/>
          </p:nvPr>
        </p:nvSpPr>
        <p:spPr>
          <a:xfrm>
            <a:off x="131180" y="863444"/>
            <a:ext cx="11929641" cy="2281821"/>
          </a:xfrm>
        </p:spPr>
        <p:txBody>
          <a:bodyPr/>
          <a:lstStyle/>
          <a:p>
            <a:r>
              <a:rPr lang="en-IN" dirty="0"/>
              <a:t>This function </a:t>
            </a:r>
            <a:r>
              <a:rPr lang="en-IN" b="1" dirty="0">
                <a:solidFill>
                  <a:srgbClr val="C00000"/>
                </a:solidFill>
              </a:rPr>
              <a:t>counts</a:t>
            </a:r>
            <a:r>
              <a:rPr lang="en-IN" dirty="0">
                <a:solidFill>
                  <a:srgbClr val="C00000"/>
                </a:solidFill>
              </a:rPr>
              <a:t> </a:t>
            </a:r>
            <a:r>
              <a:rPr lang="en-IN" dirty="0"/>
              <a:t>number of nodes</a:t>
            </a:r>
            <a:r>
              <a:rPr lang="en-IN" b="1" dirty="0">
                <a:solidFill>
                  <a:srgbClr val="FF0000"/>
                </a:solidFill>
              </a:rPr>
              <a:t> </a:t>
            </a:r>
            <a:r>
              <a:rPr lang="en-IN" dirty="0"/>
              <a:t>of the linked list and returns </a:t>
            </a:r>
            <a:r>
              <a:rPr lang="en-IN" b="1" dirty="0">
                <a:solidFill>
                  <a:srgbClr val="C00000"/>
                </a:solidFill>
              </a:rPr>
              <a:t>COUNT</a:t>
            </a:r>
            <a:r>
              <a:rPr lang="en-IN" dirty="0"/>
              <a:t>. </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 </a:t>
            </a:r>
            <a:r>
              <a:rPr lang="en-IN" dirty="0"/>
              <a:t>is a Temporary pointer variable.</a:t>
            </a:r>
          </a:p>
          <a:p>
            <a:endParaRPr lang="en-IN" dirty="0"/>
          </a:p>
          <a:p>
            <a:endParaRPr lang="en-US" dirty="0"/>
          </a:p>
        </p:txBody>
      </p:sp>
      <p:sp>
        <p:nvSpPr>
          <p:cNvPr id="4" name="TextBox 3"/>
          <p:cNvSpPr txBox="1"/>
          <p:nvPr/>
        </p:nvSpPr>
        <p:spPr>
          <a:xfrm>
            <a:off x="407895" y="3199053"/>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list Empty?]</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0</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Return(COUNT)</a:t>
            </a:r>
            <a:endParaRPr lang="en-IN" sz="2200" b="1" dirty="0">
              <a:solidFill>
                <a:schemeClr val="tx2">
                  <a:lumMod val="60000"/>
                  <a:lumOff val="40000"/>
                </a:schemeClr>
              </a:solidFill>
              <a:latin typeface="Consolas" pitchFamily="49" charset="0"/>
              <a:cs typeface="Consolas" pitchFamily="49" charset="0"/>
            </a:endParaRPr>
          </a:p>
          <a:p>
            <a:pPr marL="444500" indent="-444500"/>
            <a:r>
              <a:rPr lang="en-IN" sz="2200" b="1" dirty="0">
                <a:solidFill>
                  <a:schemeClr val="tx2"/>
                </a:solidFill>
                <a:latin typeface="Consolas" pitchFamily="49" charset="0"/>
                <a:cs typeface="Consolas" pitchFamily="49" charset="0"/>
              </a:rPr>
              <a:t>2. [Initialize loop for a last node to update count]</a:t>
            </a:r>
          </a:p>
          <a:p>
            <a:r>
              <a:rPr lang="en-IN" sz="2200" dirty="0">
                <a:latin typeface="Consolas" pitchFamily="49" charset="0"/>
                <a:cs typeface="Consolas" pitchFamily="49" charset="0"/>
              </a:rPr>
              <a:t>    SAVE</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p:txBody>
      </p:sp>
      <p:sp>
        <p:nvSpPr>
          <p:cNvPr id="5" name="Rectangle 4"/>
          <p:cNvSpPr/>
          <p:nvPr/>
        </p:nvSpPr>
        <p:spPr>
          <a:xfrm>
            <a:off x="6241081" y="3199053"/>
            <a:ext cx="5760000" cy="2123658"/>
          </a:xfrm>
          <a:prstGeom prst="rect">
            <a:avLst/>
          </a:prstGeom>
          <a:solidFill>
            <a:schemeClr val="bg1">
              <a:lumMod val="95000"/>
            </a:schemeClr>
          </a:solidFill>
        </p:spPr>
        <p:txBody>
          <a:bodyPr>
            <a:spAutoFit/>
          </a:bodyPr>
          <a:lstStyle/>
          <a:p>
            <a:r>
              <a:rPr lang="en-IN" sz="2200" b="1" dirty="0">
                <a:solidFill>
                  <a:schemeClr val="tx2"/>
                </a:solidFill>
                <a:latin typeface="Consolas" pitchFamily="49" charset="0"/>
                <a:cs typeface="Consolas" pitchFamily="49" charset="0"/>
              </a:rPr>
              <a:t>3. [Go for end of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solidFill>
                  <a:schemeClr val="tx2">
                    <a:lumMod val="75000"/>
                  </a:schemeClr>
                </a:solidFill>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LINK (SAVE) ≠ NULL</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LINK (SAVE)</a:t>
            </a:r>
          </a:p>
          <a:p>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COUNT + 1</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[Return Count]</a:t>
            </a:r>
          </a:p>
          <a:p>
            <a:r>
              <a:rPr lang="en-IN" sz="2200" dirty="0">
                <a:latin typeface="Consolas" pitchFamily="49" charset="0"/>
                <a:cs typeface="Consolas" pitchFamily="49" charset="0"/>
              </a:rPr>
              <a:t>    Return (COUNT)</a:t>
            </a:r>
          </a:p>
        </p:txBody>
      </p:sp>
    </p:spTree>
    <p:extLst>
      <p:ext uri="{BB962C8B-B14F-4D97-AF65-F5344CB8AC3E}">
        <p14:creationId xmlns:p14="http://schemas.microsoft.com/office/powerpoint/2010/main" val="115703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6" name="Content Placeholder 2"/>
          <p:cNvSpPr>
            <a:spLocks noGrp="1"/>
          </p:cNvSpPr>
          <p:nvPr>
            <p:ph idx="1"/>
          </p:nvPr>
        </p:nvSpPr>
        <p:spPr/>
        <p:txBody>
          <a:bodyPr>
            <a:normAutofit/>
          </a:bodyPr>
          <a:lstStyle/>
          <a:p>
            <a:r>
              <a:rPr lang="en-IN" dirty="0"/>
              <a:t>This function </a:t>
            </a:r>
            <a:r>
              <a:rPr lang="en-IN" b="1" dirty="0">
                <a:solidFill>
                  <a:srgbClr val="C00000"/>
                </a:solidFill>
              </a:rPr>
              <a:t>Copy</a:t>
            </a:r>
            <a:r>
              <a:rPr lang="en-IN" dirty="0">
                <a:solidFill>
                  <a:srgbClr val="C00000"/>
                </a:solidFill>
              </a:rPr>
              <a:t> </a:t>
            </a:r>
            <a:r>
              <a:rPr lang="en-IN" dirty="0"/>
              <a:t>a Link List and creates new Linked List</a:t>
            </a:r>
          </a:p>
          <a:p>
            <a:r>
              <a:rPr lang="en-IN" dirty="0"/>
              <a:t>This function returns address of first node of newly created linked list. </a:t>
            </a:r>
          </a:p>
          <a:p>
            <a:r>
              <a:rPr lang="en-IN" dirty="0"/>
              <a:t>The </a:t>
            </a:r>
            <a:r>
              <a:rPr lang="en-IN" b="1" dirty="0"/>
              <a:t>new list </a:t>
            </a:r>
            <a:r>
              <a:rPr lang="en-IN" dirty="0"/>
              <a:t>is to contain </a:t>
            </a:r>
            <a:r>
              <a:rPr lang="en-IN" b="1" dirty="0"/>
              <a:t>nodes</a:t>
            </a:r>
            <a:r>
              <a:rPr lang="en-IN" dirty="0"/>
              <a:t> whose </a:t>
            </a:r>
            <a:r>
              <a:rPr lang="en-IN" b="1" dirty="0">
                <a:solidFill>
                  <a:srgbClr val="C00000"/>
                </a:solidFill>
              </a:rPr>
              <a:t>information</a:t>
            </a:r>
            <a:r>
              <a:rPr lang="en-IN" dirty="0">
                <a:solidFill>
                  <a:srgbClr val="C00000"/>
                </a:solidFill>
              </a:rPr>
              <a:t> </a:t>
            </a:r>
            <a:r>
              <a:rPr lang="en-IN" dirty="0"/>
              <a:t>and </a:t>
            </a:r>
            <a:r>
              <a:rPr lang="en-IN" b="1" dirty="0">
                <a:solidFill>
                  <a:srgbClr val="C00000"/>
                </a:solidFill>
              </a:rPr>
              <a:t>pointer</a:t>
            </a:r>
            <a:r>
              <a:rPr lang="en-IN" dirty="0">
                <a:solidFill>
                  <a:srgbClr val="C00000"/>
                </a:solidFill>
              </a:rPr>
              <a:t> </a:t>
            </a:r>
            <a:r>
              <a:rPr lang="en-IN" dirty="0"/>
              <a:t>fields are denoted by </a:t>
            </a:r>
            <a:r>
              <a:rPr lang="en-IN" b="1" dirty="0">
                <a:solidFill>
                  <a:srgbClr val="C00000"/>
                </a:solidFill>
              </a:rPr>
              <a:t>FIELD</a:t>
            </a:r>
            <a:r>
              <a:rPr lang="en-IN" dirty="0">
                <a:solidFill>
                  <a:srgbClr val="C00000"/>
                </a:solidFill>
              </a:rPr>
              <a:t> </a:t>
            </a:r>
            <a:r>
              <a:rPr lang="en-IN" dirty="0"/>
              <a:t>and </a:t>
            </a:r>
            <a:r>
              <a:rPr lang="en-IN" b="1" dirty="0">
                <a:solidFill>
                  <a:srgbClr val="C00000"/>
                </a:solidFill>
              </a:rPr>
              <a:t>PTR</a:t>
            </a:r>
            <a:r>
              <a:rPr lang="en-IN" dirty="0"/>
              <a:t>, respectively. </a:t>
            </a:r>
          </a:p>
          <a:p>
            <a:r>
              <a:rPr lang="en-IN" dirty="0"/>
              <a:t>The address of the </a:t>
            </a:r>
            <a:r>
              <a:rPr lang="en-IN" b="1" dirty="0">
                <a:solidFill>
                  <a:srgbClr val="C00000"/>
                </a:solidFill>
              </a:rPr>
              <a:t>first</a:t>
            </a:r>
            <a:r>
              <a:rPr lang="en-IN" b="1" dirty="0">
                <a:solidFill>
                  <a:srgbClr val="FF0000"/>
                </a:solidFill>
              </a:rPr>
              <a:t> </a:t>
            </a:r>
            <a:r>
              <a:rPr lang="en-IN" b="1" dirty="0">
                <a:solidFill>
                  <a:srgbClr val="C00000"/>
                </a:solidFill>
              </a:rPr>
              <a:t>node</a:t>
            </a:r>
            <a:r>
              <a:rPr lang="en-IN" b="1" dirty="0">
                <a:solidFill>
                  <a:srgbClr val="FF0000"/>
                </a:solidFill>
              </a:rPr>
              <a:t> </a:t>
            </a:r>
            <a:r>
              <a:rPr lang="en-IN" dirty="0"/>
              <a:t>in the newly created list is to be placed in </a:t>
            </a:r>
            <a:r>
              <a:rPr lang="en-IN" b="1" dirty="0">
                <a:solidFill>
                  <a:srgbClr val="C00000"/>
                </a:solidFill>
              </a:rPr>
              <a:t>BEGIN</a:t>
            </a:r>
            <a:endParaRPr lang="en-US" b="1" dirty="0">
              <a:solidFill>
                <a:srgbClr val="C00000"/>
              </a:solidFill>
            </a:endParaRP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 SAVE</a:t>
            </a:r>
            <a:r>
              <a:rPr lang="en-IN" b="1" dirty="0">
                <a:solidFill>
                  <a:srgbClr val="FF0000"/>
                </a:solidFill>
              </a:rPr>
              <a:t> </a:t>
            </a:r>
            <a:r>
              <a:rPr lang="en-IN" b="1" dirty="0"/>
              <a:t>and</a:t>
            </a:r>
            <a:r>
              <a:rPr lang="en-IN" b="1" dirty="0">
                <a:solidFill>
                  <a:srgbClr val="FF0000"/>
                </a:solidFill>
              </a:rPr>
              <a:t> </a:t>
            </a:r>
            <a:r>
              <a:rPr lang="en-IN" b="1" dirty="0">
                <a:solidFill>
                  <a:srgbClr val="C00000"/>
                </a:solidFill>
              </a:rPr>
              <a:t>PRED</a:t>
            </a:r>
            <a:r>
              <a:rPr lang="en-IN" dirty="0">
                <a:solidFill>
                  <a:srgbClr val="C00000"/>
                </a:solidFill>
              </a:rPr>
              <a:t> </a:t>
            </a:r>
            <a:r>
              <a:rPr lang="en-IN" dirty="0"/>
              <a:t>are temporary pointer variables. </a:t>
            </a:r>
          </a:p>
          <a:p>
            <a:endParaRPr lang="en-US" dirty="0"/>
          </a:p>
        </p:txBody>
      </p:sp>
    </p:spTree>
    <p:extLst>
      <p:ext uri="{BB962C8B-B14F-4D97-AF65-F5344CB8AC3E}">
        <p14:creationId xmlns:p14="http://schemas.microsoft.com/office/powerpoint/2010/main" val="271379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082" y="909918"/>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Return(NULL)</a:t>
            </a:r>
          </a:p>
          <a:p>
            <a:r>
              <a:rPr lang="en-IN" sz="2000" b="1" dirty="0">
                <a:solidFill>
                  <a:schemeClr val="tx2"/>
                </a:solidFill>
                <a:latin typeface="Consolas" pitchFamily="49" charset="0"/>
                <a:cs typeface="Consolas" pitchFamily="49" charset="0"/>
              </a:rPr>
              <a:t>2. [Copy first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latin typeface="Consolas" pitchFamily="49" charset="0"/>
                <a:cs typeface="Consolas" pitchFamily="49" charset="0"/>
              </a:rPr>
              <a:t> NEW</a:t>
            </a:r>
            <a:r>
              <a:rPr lang="en-IN" sz="2000" dirty="0">
                <a:latin typeface="Consolas" pitchFamily="49" charset="0"/>
                <a:cs typeface="Consolas" pitchFamily="49" charset="0"/>
                <a:sym typeface="Wingdings" pitchFamily="2" charset="2"/>
              </a:rPr>
              <a:t>AVAIL</a:t>
            </a:r>
          </a:p>
          <a:p>
            <a:r>
              <a:rPr lang="en-IN" sz="2000" dirty="0">
                <a:latin typeface="Consolas" pitchFamily="49" charset="0"/>
                <a:cs typeface="Consolas" pitchFamily="49" charset="0"/>
                <a:sym typeface="Wingdings" pitchFamily="2" charset="2"/>
              </a:rPr>
              <a:t>         AVAILLINK(AVAIL)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INFO(FIRST)</a:t>
            </a:r>
          </a:p>
          <a:p>
            <a:r>
              <a:rPr lang="en-IN" sz="2000" dirty="0">
                <a:latin typeface="Consolas" pitchFamily="49" charset="0"/>
                <a:cs typeface="Consolas" pitchFamily="49" charset="0"/>
              </a:rPr>
              <a:t>         BEGIN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pPr marL="444500" indent="-444500"/>
            <a:r>
              <a:rPr lang="en-IN" sz="2000" b="1" dirty="0">
                <a:solidFill>
                  <a:schemeClr val="tx2"/>
                </a:solidFill>
                <a:latin typeface="Consolas" pitchFamily="49" charset="0"/>
                <a:cs typeface="Consolas" pitchFamily="49" charset="0"/>
              </a:rPr>
              <a:t>4. [Move the next node if not at the end if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LINK(SAVE) ≠ NULL</a:t>
            </a:r>
          </a:p>
        </p:txBody>
      </p:sp>
      <p:sp>
        <p:nvSpPr>
          <p:cNvPr id="6" name="TextBox 5"/>
          <p:cNvSpPr txBox="1"/>
          <p:nvPr/>
        </p:nvSpPr>
        <p:spPr>
          <a:xfrm>
            <a:off x="6185646" y="909918"/>
            <a:ext cx="5782235"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[Update predecessor and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r>
              <a:rPr lang="en-IN" sz="2000" b="1" dirty="0">
                <a:solidFill>
                  <a:schemeClr val="tx2"/>
                </a:solidFill>
                <a:latin typeface="Consolas" pitchFamily="49" charset="0"/>
                <a:cs typeface="Consolas" pitchFamily="49" charset="0"/>
              </a:rPr>
              <a:t>6. [Copy Node]</a:t>
            </a:r>
          </a:p>
          <a:p>
            <a:r>
              <a:rPr lang="en-IN" sz="2000" b="1" dirty="0">
                <a:solidFill>
                  <a:schemeClr val="tx2"/>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(‘Underflow’)</a:t>
            </a:r>
          </a:p>
          <a:p>
            <a:r>
              <a:rPr lang="en-IN" sz="2000" dirty="0">
                <a:latin typeface="Consolas" pitchFamily="49" charset="0"/>
                <a:cs typeface="Consolas" pitchFamily="49" charset="0"/>
              </a:rPr>
              <a:t>         Return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and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p:txBody>
      </p:sp>
    </p:spTree>
    <p:extLst>
      <p:ext uri="{BB962C8B-B14F-4D97-AF65-F5344CB8AC3E}">
        <p14:creationId xmlns:p14="http://schemas.microsoft.com/office/powerpoint/2010/main" val="9626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7" end="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uiExpand="1" build="allAtOnce"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4" name="TextBox 3"/>
          <p:cNvSpPr txBox="1"/>
          <p:nvPr/>
        </p:nvSpPr>
        <p:spPr>
          <a:xfrm>
            <a:off x="233292" y="934329"/>
            <a:ext cx="5760000" cy="101566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[Is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Return(NULL)</a:t>
            </a:r>
          </a:p>
        </p:txBody>
      </p:sp>
      <p:sp>
        <p:nvSpPr>
          <p:cNvPr id="5" name="TextBox 4"/>
          <p:cNvSpPr txBox="1"/>
          <p:nvPr/>
        </p:nvSpPr>
        <p:spPr>
          <a:xfrm>
            <a:off x="6163992" y="934329"/>
            <a:ext cx="5760000" cy="233910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[Copy first node]</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AVAIL = NULL</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(‘Underflow’)</a:t>
            </a:r>
          </a:p>
          <a:p>
            <a:r>
              <a:rPr lang="en-IN" dirty="0">
                <a:latin typeface="Consolas" pitchFamily="49" charset="0"/>
                <a:cs typeface="Consolas" pitchFamily="49" charset="0"/>
              </a:rPr>
              <a:t>          Return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NEW</a:t>
            </a:r>
            <a:r>
              <a:rPr lang="en-IN" dirty="0">
                <a:latin typeface="Consolas" pitchFamily="49" charset="0"/>
                <a:cs typeface="Consolas" pitchFamily="49" charset="0"/>
                <a:sym typeface="Wingdings" pitchFamily="2" charset="2"/>
              </a:rPr>
              <a:t>AVAIL</a:t>
            </a:r>
          </a:p>
          <a:p>
            <a:r>
              <a:rPr lang="en-IN" dirty="0">
                <a:latin typeface="Consolas" pitchFamily="49" charset="0"/>
                <a:cs typeface="Consolas" pitchFamily="49" charset="0"/>
                <a:sym typeface="Wingdings" pitchFamily="2" charset="2"/>
              </a:rPr>
              <a:t>          AVAILLINK(AVAIL)</a:t>
            </a:r>
            <a:endParaRPr lang="en-IN" dirty="0">
              <a:latin typeface="Consolas" pitchFamily="49" charset="0"/>
              <a:cs typeface="Consolas" pitchFamily="49" charset="0"/>
            </a:endParaRPr>
          </a:p>
          <a:p>
            <a:r>
              <a:rPr lang="en-IN" dirty="0">
                <a:latin typeface="Consolas" pitchFamily="49" charset="0"/>
                <a:cs typeface="Consolas" pitchFamily="49" charset="0"/>
              </a:rPr>
              <a:t>          FIELD(NEW)</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INFO(FIRST)</a:t>
            </a:r>
          </a:p>
          <a:p>
            <a:r>
              <a:rPr lang="en-IN" dirty="0">
                <a:latin typeface="Consolas" pitchFamily="49" charset="0"/>
                <a:cs typeface="Consolas" pitchFamily="49" charset="0"/>
              </a:rPr>
              <a:t>          BEGIN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NEW</a:t>
            </a:r>
          </a:p>
        </p:txBody>
      </p:sp>
      <p:grpSp>
        <p:nvGrpSpPr>
          <p:cNvPr id="6" name="Group 5"/>
          <p:cNvGrpSpPr/>
          <p:nvPr/>
        </p:nvGrpSpPr>
        <p:grpSpPr>
          <a:xfrm>
            <a:off x="747011" y="3126488"/>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1968841" y="312648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188041" y="312648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4407241" y="3135453"/>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1667023" y="339318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28888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p:cNvCxnSpPr>
          <p:nvPr/>
        </p:nvCxnSpPr>
        <p:spPr>
          <a:xfrm>
            <a:off x="4108053" y="339318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4950655" y="3135453"/>
            <a:ext cx="500120" cy="500128"/>
          </a:xfrm>
          <a:prstGeom prst="line">
            <a:avLst/>
          </a:prstGeom>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658950" y="212422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32" name="Group 31"/>
          <p:cNvGrpSpPr/>
          <p:nvPr/>
        </p:nvGrpSpPr>
        <p:grpSpPr>
          <a:xfrm>
            <a:off x="708911" y="4791220"/>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34" name="Rectangle 33"/>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35" name="TextBox 34"/>
          <p:cNvSpPr txBox="1"/>
          <p:nvPr/>
        </p:nvSpPr>
        <p:spPr>
          <a:xfrm>
            <a:off x="802511" y="5400820"/>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7" name="Straight Arrow Connector 36"/>
          <p:cNvCxnSpPr>
            <a:stCxn id="30" idx="2"/>
          </p:cNvCxnSpPr>
          <p:nvPr/>
        </p:nvCxnSpPr>
        <p:spPr>
          <a:xfrm>
            <a:off x="1026198" y="2493552"/>
            <a:ext cx="0" cy="6329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TextBox 37"/>
          <p:cNvSpPr txBox="1"/>
          <p:nvPr/>
        </p:nvSpPr>
        <p:spPr>
          <a:xfrm>
            <a:off x="815803" y="4840526"/>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39" name="TextBox 38"/>
          <p:cNvSpPr txBox="1"/>
          <p:nvPr/>
        </p:nvSpPr>
        <p:spPr>
          <a:xfrm>
            <a:off x="578227" y="3800620"/>
            <a:ext cx="783997" cy="369332"/>
          </a:xfrm>
          <a:prstGeom prst="rect">
            <a:avLst/>
          </a:prstGeom>
          <a:noFill/>
        </p:spPr>
        <p:txBody>
          <a:bodyPr wrap="none" rtlCol="0">
            <a:spAutoFit/>
          </a:bodyPr>
          <a:lstStyle/>
          <a:p>
            <a:pPr algn="ctr"/>
            <a:r>
              <a:rPr lang="en-IN" b="1" dirty="0">
                <a:solidFill>
                  <a:srgbClr val="C00000"/>
                </a:solidFill>
              </a:rPr>
              <a:t>BEGIN</a:t>
            </a:r>
            <a:endParaRPr lang="en-US" b="1" dirty="0">
              <a:solidFill>
                <a:srgbClr val="C00000"/>
              </a:solidFill>
            </a:endParaRPr>
          </a:p>
        </p:txBody>
      </p:sp>
      <p:cxnSp>
        <p:nvCxnSpPr>
          <p:cNvPr id="42" name="Straight Arrow Connector 41"/>
          <p:cNvCxnSpPr>
            <a:stCxn id="39" idx="2"/>
            <a:endCxn id="33" idx="0"/>
          </p:cNvCxnSpPr>
          <p:nvPr/>
        </p:nvCxnSpPr>
        <p:spPr>
          <a:xfrm>
            <a:off x="970225" y="4169952"/>
            <a:ext cx="5386" cy="621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7401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0" grpId="0"/>
      <p:bldP spid="35" grpId="0"/>
      <p:bldP spid="38" grpId="0"/>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a:xfrm>
            <a:off x="131180" y="2780268"/>
            <a:ext cx="11929641" cy="3673741"/>
          </a:xfrm>
        </p:spPr>
        <p:txBody>
          <a:bodyPr/>
          <a:lstStyle/>
          <a:p>
            <a:r>
              <a:rPr lang="en-IN" dirty="0"/>
              <a:t>The linked allocation method of storage can result in both efficient use of computer storage and computer time.</a:t>
            </a:r>
          </a:p>
          <a:p>
            <a:pPr lvl="1"/>
            <a:r>
              <a:rPr lang="en-IN" dirty="0"/>
              <a:t>A linked list is a </a:t>
            </a:r>
            <a:r>
              <a:rPr lang="en-IN" b="1" dirty="0">
                <a:solidFill>
                  <a:srgbClr val="C00000"/>
                </a:solidFill>
              </a:rPr>
              <a:t>non-sequential collection</a:t>
            </a:r>
            <a:r>
              <a:rPr lang="en-IN" b="1" dirty="0">
                <a:solidFill>
                  <a:srgbClr val="FF0000"/>
                </a:solidFill>
              </a:rPr>
              <a:t> </a:t>
            </a:r>
            <a:r>
              <a:rPr lang="en-IN" dirty="0"/>
              <a:t>of data items.</a:t>
            </a:r>
          </a:p>
          <a:p>
            <a:pPr lvl="1"/>
            <a:r>
              <a:rPr lang="en-IN" dirty="0"/>
              <a:t>Each </a:t>
            </a:r>
            <a:r>
              <a:rPr lang="en-IN" b="1" dirty="0"/>
              <a:t>node</a:t>
            </a:r>
            <a:r>
              <a:rPr lang="en-IN" dirty="0"/>
              <a:t> is </a:t>
            </a:r>
            <a:r>
              <a:rPr lang="en-IN" b="1" dirty="0"/>
              <a:t>divided</a:t>
            </a:r>
            <a:r>
              <a:rPr lang="en-IN" dirty="0"/>
              <a:t> into </a:t>
            </a:r>
            <a:r>
              <a:rPr lang="en-IN" b="1" dirty="0"/>
              <a:t>two parts</a:t>
            </a:r>
            <a:r>
              <a:rPr lang="en-IN" dirty="0"/>
              <a:t>, the </a:t>
            </a:r>
            <a:r>
              <a:rPr lang="en-IN" b="1" dirty="0"/>
              <a:t>first part </a:t>
            </a:r>
            <a:r>
              <a:rPr lang="en-IN" dirty="0"/>
              <a:t>represents the </a:t>
            </a:r>
            <a:r>
              <a:rPr lang="en-IN" b="1" dirty="0"/>
              <a:t>information</a:t>
            </a:r>
            <a:r>
              <a:rPr lang="en-IN" dirty="0"/>
              <a:t> of the element and the </a:t>
            </a:r>
            <a:r>
              <a:rPr lang="en-IN" b="1" dirty="0"/>
              <a:t>second part </a:t>
            </a:r>
            <a:r>
              <a:rPr lang="en-IN" dirty="0"/>
              <a:t>contains the </a:t>
            </a:r>
            <a:r>
              <a:rPr lang="en-IN" b="1" dirty="0"/>
              <a:t>address of the next mode</a:t>
            </a:r>
            <a:r>
              <a:rPr lang="en-IN" dirty="0"/>
              <a:t>.</a:t>
            </a:r>
          </a:p>
          <a:p>
            <a:pPr lvl="1"/>
            <a:r>
              <a:rPr lang="en-IN" dirty="0"/>
              <a:t>The </a:t>
            </a:r>
            <a:r>
              <a:rPr lang="en-IN" b="1" dirty="0"/>
              <a:t>last node </a:t>
            </a:r>
            <a:r>
              <a:rPr lang="en-IN" dirty="0"/>
              <a:t>of the list does not have successor node, so </a:t>
            </a:r>
            <a:r>
              <a:rPr lang="en-IN" b="1" dirty="0"/>
              <a:t>null value </a:t>
            </a:r>
            <a:r>
              <a:rPr lang="en-IN" dirty="0"/>
              <a:t>is stored as the address.</a:t>
            </a:r>
          </a:p>
          <a:p>
            <a:pPr lvl="1"/>
            <a:r>
              <a:rPr lang="en-IN" dirty="0"/>
              <a:t>It is possible for a list to have no nodes at all, such a list is called empty list.</a:t>
            </a:r>
            <a:endParaRPr lang="en-US" dirty="0"/>
          </a:p>
        </p:txBody>
      </p:sp>
      <p:grpSp>
        <p:nvGrpSpPr>
          <p:cNvPr id="4" name="Group 3"/>
          <p:cNvGrpSpPr/>
          <p:nvPr/>
        </p:nvGrpSpPr>
        <p:grpSpPr>
          <a:xfrm>
            <a:off x="2475919" y="1330376"/>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11358" y="1330376"/>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316358" y="1330376"/>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8221358" y="1330376"/>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008162" y="1597076"/>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943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848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983358" y="1330376"/>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5237752" y="2203871"/>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4869727" y="1844483"/>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2" name="TextBox 21"/>
          <p:cNvSpPr txBox="1"/>
          <p:nvPr/>
        </p:nvSpPr>
        <p:spPr>
          <a:xfrm>
            <a:off x="6776342" y="1857734"/>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3" name="TextBox 22"/>
          <p:cNvSpPr txBox="1"/>
          <p:nvPr/>
        </p:nvSpPr>
        <p:spPr>
          <a:xfrm>
            <a:off x="8704460" y="1857734"/>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4" name="TextBox 23"/>
          <p:cNvSpPr txBox="1"/>
          <p:nvPr/>
        </p:nvSpPr>
        <p:spPr>
          <a:xfrm>
            <a:off x="2939837" y="1856151"/>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5" name="TextBox 24"/>
          <p:cNvSpPr txBox="1"/>
          <p:nvPr/>
        </p:nvSpPr>
        <p:spPr>
          <a:xfrm>
            <a:off x="3309658" y="1418244"/>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5234536" y="1406576"/>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7146163" y="1406576"/>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9" name="Straight Arrow Connector 28"/>
          <p:cNvCxnSpPr>
            <a:endCxn id="15" idx="0"/>
          </p:cNvCxnSpPr>
          <p:nvPr/>
        </p:nvCxnSpPr>
        <p:spPr>
          <a:xfrm>
            <a:off x="9372600" y="1101776"/>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9372600" y="1101776"/>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9760153" y="793378"/>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6" name="TextBox 35"/>
          <p:cNvSpPr txBox="1"/>
          <p:nvPr/>
        </p:nvSpPr>
        <p:spPr>
          <a:xfrm>
            <a:off x="8233365" y="958551"/>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220048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COPY (FIRST)</a:t>
            </a:r>
          </a:p>
        </p:txBody>
      </p:sp>
      <p:sp>
        <p:nvSpPr>
          <p:cNvPr id="32" name="TextBox 31"/>
          <p:cNvSpPr txBox="1"/>
          <p:nvPr/>
        </p:nvSpPr>
        <p:spPr>
          <a:xfrm>
            <a:off x="205154" y="863991"/>
            <a:ext cx="5819127"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[Initialize Traversal]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FIRST</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[Move the next node if not at the end if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thru step 6 </a:t>
            </a:r>
          </a:p>
          <a:p>
            <a:r>
              <a:rPr lang="en-IN" sz="2000" dirty="0">
                <a:latin typeface="Consolas" pitchFamily="49" charset="0"/>
                <a:cs typeface="Consolas" pitchFamily="49" charset="0"/>
              </a:rPr>
              <a:t>       while LINK(SAVE) ≠ NULL</a:t>
            </a:r>
          </a:p>
          <a:p>
            <a:r>
              <a:rPr lang="en-IN" sz="2000" b="1" dirty="0">
                <a:solidFill>
                  <a:schemeClr val="tx2"/>
                </a:solidFill>
                <a:latin typeface="Consolas" pitchFamily="49" charset="0"/>
                <a:cs typeface="Consolas" pitchFamily="49" charset="0"/>
              </a:rPr>
              <a:t>5. [Update predecessor and save pointer]</a:t>
            </a:r>
          </a:p>
          <a:p>
            <a:r>
              <a:rPr lang="en-IN" sz="2000" dirty="0">
                <a:latin typeface="Consolas" pitchFamily="49" charset="0"/>
                <a:cs typeface="Consolas" pitchFamily="49" charset="0"/>
              </a:rPr>
              <a:t>    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sp>
        <p:nvSpPr>
          <p:cNvPr id="33" name="TextBox 32"/>
          <p:cNvSpPr txBox="1"/>
          <p:nvPr/>
        </p:nvSpPr>
        <p:spPr>
          <a:xfrm>
            <a:off x="6172200" y="863991"/>
            <a:ext cx="5760000"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[Copy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(‘Underflow’)</a:t>
            </a:r>
          </a:p>
          <a:p>
            <a:r>
              <a:rPr lang="en-IN" sz="2000" dirty="0">
                <a:latin typeface="Consolas" pitchFamily="49" charset="0"/>
                <a:cs typeface="Consolas" pitchFamily="49" charset="0"/>
              </a:rPr>
              <a:t>         Return (0)</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dirty="0">
                <a:latin typeface="Consolas" pitchFamily="49" charset="0"/>
                <a:cs typeface="Consolas" pitchFamily="49" charset="0"/>
              </a:rPr>
              <a:t>         FIELD(NEW)</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INFO(SAVE)</a:t>
            </a:r>
          </a:p>
          <a:p>
            <a:r>
              <a:rPr lang="en-IN" sz="2000" dirty="0">
                <a:latin typeface="Consolas" pitchFamily="49" charset="0"/>
                <a:cs typeface="Consolas" pitchFamily="49" charset="0"/>
              </a:rPr>
              <a:t>         PTR(PRED)</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7. [Set link of last node &amp; return]</a:t>
            </a:r>
          </a:p>
          <a:p>
            <a:r>
              <a:rPr lang="en-IN" sz="2000" dirty="0">
                <a:latin typeface="Consolas" pitchFamily="49" charset="0"/>
                <a:cs typeface="Consolas" pitchFamily="49" charset="0"/>
              </a:rPr>
              <a:t>    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Return(BEGIN)</a:t>
            </a:r>
          </a:p>
        </p:txBody>
      </p:sp>
      <p:grpSp>
        <p:nvGrpSpPr>
          <p:cNvPr id="34" name="Group 33"/>
          <p:cNvGrpSpPr/>
          <p:nvPr/>
        </p:nvGrpSpPr>
        <p:grpSpPr>
          <a:xfrm>
            <a:off x="581751" y="4456356"/>
            <a:ext cx="920012" cy="382345"/>
            <a:chOff x="951919" y="5486400"/>
            <a:chExt cx="920012" cy="533400"/>
          </a:xfrm>
        </p:grpSpPr>
        <p:sp>
          <p:nvSpPr>
            <p:cNvPr id="35" name="Rectangle 3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36" name="Rectangle 3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1803581" y="4456356"/>
            <a:ext cx="920012" cy="382345"/>
            <a:chOff x="951919" y="5486400"/>
            <a:chExt cx="920012" cy="533400"/>
          </a:xfrm>
        </p:grpSpPr>
        <p:sp>
          <p:nvSpPr>
            <p:cNvPr id="38" name="Rectangle 3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39" name="Rectangle 3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3022781" y="4456356"/>
            <a:ext cx="920012" cy="382345"/>
            <a:chOff x="951919" y="5486400"/>
            <a:chExt cx="920012" cy="533400"/>
          </a:xfrm>
        </p:grpSpPr>
        <p:sp>
          <p:nvSpPr>
            <p:cNvPr id="41" name="Rectangle 4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42" name="Rectangle 4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3" name="Group 42"/>
          <p:cNvGrpSpPr/>
          <p:nvPr/>
        </p:nvGrpSpPr>
        <p:grpSpPr>
          <a:xfrm>
            <a:off x="4241981" y="4465321"/>
            <a:ext cx="912386" cy="382345"/>
            <a:chOff x="6256538" y="5334000"/>
            <a:chExt cx="912386" cy="533400"/>
          </a:xfrm>
        </p:grpSpPr>
        <p:sp>
          <p:nvSpPr>
            <p:cNvPr id="44" name="Rectangle 4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45" name="Rectangle 44"/>
            <p:cNvSpPr/>
            <p:nvPr/>
          </p:nvSpPr>
          <p:spPr>
            <a:xfrm>
              <a:off x="6795550" y="5334000"/>
              <a:ext cx="37337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6" name="Straight Arrow Connector 45"/>
          <p:cNvCxnSpPr>
            <a:stCxn id="36" idx="3"/>
            <a:endCxn id="38" idx="1"/>
          </p:cNvCxnSpPr>
          <p:nvPr/>
        </p:nvCxnSpPr>
        <p:spPr>
          <a:xfrm>
            <a:off x="1501763" y="464752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9" idx="3"/>
            <a:endCxn id="41" idx="1"/>
          </p:cNvCxnSpPr>
          <p:nvPr/>
        </p:nvCxnSpPr>
        <p:spPr>
          <a:xfrm>
            <a:off x="2723593" y="464752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4780993" y="4465320"/>
            <a:ext cx="373374" cy="373380"/>
          </a:xfrm>
          <a:prstGeom prst="line">
            <a:avLst/>
          </a:prstGeom>
          <a:ln w="28575"/>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315890" y="3793153"/>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51" name="Group 50"/>
          <p:cNvGrpSpPr/>
          <p:nvPr/>
        </p:nvGrpSpPr>
        <p:grpSpPr>
          <a:xfrm>
            <a:off x="543651" y="5837820"/>
            <a:ext cx="920012" cy="356810"/>
            <a:chOff x="951919" y="5486400"/>
            <a:chExt cx="920012" cy="533400"/>
          </a:xfrm>
        </p:grpSpPr>
        <p:sp>
          <p:nvSpPr>
            <p:cNvPr id="52" name="Rectangle 5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53" name="Rectangle 5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cxnSp>
        <p:nvCxnSpPr>
          <p:cNvPr id="54" name="Straight Arrow Connector 53"/>
          <p:cNvCxnSpPr/>
          <p:nvPr/>
        </p:nvCxnSpPr>
        <p:spPr>
          <a:xfrm>
            <a:off x="683138" y="4139887"/>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p:cNvSpPr txBox="1"/>
          <p:nvPr/>
        </p:nvSpPr>
        <p:spPr>
          <a:xfrm>
            <a:off x="650543" y="5791201"/>
            <a:ext cx="340158" cy="461665"/>
          </a:xfrm>
          <a:prstGeom prst="rect">
            <a:avLst/>
          </a:prstGeom>
          <a:noFill/>
        </p:spPr>
        <p:txBody>
          <a:bodyPr wrap="none" rtlCol="0">
            <a:spAutoFit/>
          </a:bodyPr>
          <a:lstStyle/>
          <a:p>
            <a:pPr algn="ctr"/>
            <a:r>
              <a:rPr lang="en-IN" sz="2400" b="1" dirty="0">
                <a:solidFill>
                  <a:srgbClr val="FFFF00"/>
                </a:solidFill>
              </a:rPr>
              <a:t>5</a:t>
            </a:r>
            <a:endParaRPr lang="en-US" sz="2400" b="1" dirty="0">
              <a:solidFill>
                <a:srgbClr val="FFFF00"/>
              </a:solidFill>
            </a:endParaRPr>
          </a:p>
        </p:txBody>
      </p:sp>
      <p:sp>
        <p:nvSpPr>
          <p:cNvPr id="56" name="TextBox 55"/>
          <p:cNvSpPr txBox="1"/>
          <p:nvPr/>
        </p:nvSpPr>
        <p:spPr>
          <a:xfrm>
            <a:off x="412967" y="4892040"/>
            <a:ext cx="783997" cy="369332"/>
          </a:xfrm>
          <a:prstGeom prst="rect">
            <a:avLst/>
          </a:prstGeom>
          <a:noFill/>
        </p:spPr>
        <p:txBody>
          <a:bodyPr wrap="none" rtlCol="0">
            <a:spAutoFit/>
          </a:bodyPr>
          <a:lstStyle/>
          <a:p>
            <a:pPr algn="ctr"/>
            <a:r>
              <a:rPr lang="en-IN" b="1" dirty="0"/>
              <a:t>BEGIN</a:t>
            </a:r>
            <a:endParaRPr lang="en-US" b="1" dirty="0"/>
          </a:p>
        </p:txBody>
      </p:sp>
      <p:cxnSp>
        <p:nvCxnSpPr>
          <p:cNvPr id="57" name="Straight Arrow Connector 56"/>
          <p:cNvCxnSpPr>
            <a:stCxn id="56" idx="2"/>
            <a:endCxn id="52" idx="0"/>
          </p:cNvCxnSpPr>
          <p:nvPr/>
        </p:nvCxnSpPr>
        <p:spPr>
          <a:xfrm>
            <a:off x="804965" y="5261372"/>
            <a:ext cx="5386" cy="5764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55378" y="5120640"/>
            <a:ext cx="631903" cy="717180"/>
            <a:chOff x="1130014" y="5181600"/>
            <a:chExt cx="631903" cy="717180"/>
          </a:xfrm>
        </p:grpSpPr>
        <p:sp>
          <p:nvSpPr>
            <p:cNvPr id="60" name="TextBox 59"/>
            <p:cNvSpPr txBox="1"/>
            <p:nvPr/>
          </p:nvSpPr>
          <p:spPr>
            <a:xfrm>
              <a:off x="1130014" y="5181600"/>
              <a:ext cx="631903" cy="338554"/>
            </a:xfrm>
            <a:prstGeom prst="rect">
              <a:avLst/>
            </a:prstGeom>
            <a:noFill/>
          </p:spPr>
          <p:txBody>
            <a:bodyPr wrap="none" rtlCol="0">
              <a:spAutoFit/>
            </a:bodyPr>
            <a:lstStyle/>
            <a:p>
              <a:pPr algn="ctr"/>
              <a:r>
                <a:rPr lang="en-IN" sz="1600" b="1" dirty="0">
                  <a:solidFill>
                    <a:srgbClr val="C00000"/>
                  </a:solidFill>
                </a:rPr>
                <a:t>PRED</a:t>
              </a:r>
              <a:endParaRPr lang="en-US" sz="1600" b="1" dirty="0">
                <a:solidFill>
                  <a:srgbClr val="C00000"/>
                </a:solidFill>
              </a:endParaRPr>
            </a:p>
          </p:txBody>
        </p:sp>
        <p:cxnSp>
          <p:nvCxnSpPr>
            <p:cNvPr id="62" name="Straight Arrow Connector 61"/>
            <p:cNvCxnSpPr>
              <a:stCxn id="60" idx="2"/>
              <a:endCxn id="53" idx="0"/>
            </p:cNvCxnSpPr>
            <p:nvPr/>
          </p:nvCxnSpPr>
          <p:spPr>
            <a:xfrm flipH="1">
              <a:off x="1434352" y="5520154"/>
              <a:ext cx="11614" cy="3786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1800951" y="5830200"/>
            <a:ext cx="920012" cy="356810"/>
            <a:chOff x="951919" y="5486400"/>
            <a:chExt cx="920012" cy="533400"/>
          </a:xfrm>
        </p:grpSpPr>
        <p:sp>
          <p:nvSpPr>
            <p:cNvPr id="65" name="Rectangle 64"/>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67" name="TextBox 66"/>
          <p:cNvSpPr txBox="1"/>
          <p:nvPr/>
        </p:nvSpPr>
        <p:spPr>
          <a:xfrm>
            <a:off x="1831437" y="5791201"/>
            <a:ext cx="495650" cy="461665"/>
          </a:xfrm>
          <a:prstGeom prst="rect">
            <a:avLst/>
          </a:prstGeom>
          <a:noFill/>
        </p:spPr>
        <p:txBody>
          <a:bodyPr wrap="none" rtlCol="0">
            <a:spAutoFit/>
          </a:bodyPr>
          <a:lstStyle/>
          <a:p>
            <a:pPr algn="ctr"/>
            <a:r>
              <a:rPr lang="en-IN" sz="2400" b="1" dirty="0">
                <a:solidFill>
                  <a:srgbClr val="FFFF00"/>
                </a:solidFill>
              </a:rPr>
              <a:t>10</a:t>
            </a:r>
            <a:endParaRPr lang="en-US" sz="2400" b="1" dirty="0">
              <a:solidFill>
                <a:srgbClr val="FFFF00"/>
              </a:solidFill>
            </a:endParaRPr>
          </a:p>
        </p:txBody>
      </p:sp>
      <p:grpSp>
        <p:nvGrpSpPr>
          <p:cNvPr id="68" name="Group 67"/>
          <p:cNvGrpSpPr/>
          <p:nvPr/>
        </p:nvGrpSpPr>
        <p:grpSpPr>
          <a:xfrm>
            <a:off x="3022781" y="5830630"/>
            <a:ext cx="920012" cy="356810"/>
            <a:chOff x="951919" y="5486400"/>
            <a:chExt cx="920012" cy="533400"/>
          </a:xfrm>
        </p:grpSpPr>
        <p:sp>
          <p:nvSpPr>
            <p:cNvPr id="69" name="Rectangle 68"/>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0" name="Rectangle 69"/>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grpSp>
        <p:nvGrpSpPr>
          <p:cNvPr id="71" name="Group 70"/>
          <p:cNvGrpSpPr/>
          <p:nvPr/>
        </p:nvGrpSpPr>
        <p:grpSpPr>
          <a:xfrm>
            <a:off x="4315375" y="5830630"/>
            <a:ext cx="920012" cy="356810"/>
            <a:chOff x="951919" y="5486400"/>
            <a:chExt cx="920012" cy="533400"/>
          </a:xfrm>
        </p:grpSpPr>
        <p:sp>
          <p:nvSpPr>
            <p:cNvPr id="72" name="Rectangle 71"/>
            <p:cNvSpPr/>
            <p:nvPr/>
          </p:nvSpPr>
          <p:spPr>
            <a:xfrm>
              <a:off x="951919" y="5486400"/>
              <a:ext cx="5334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sp>
          <p:nvSpPr>
            <p:cNvPr id="73" name="Rectangle 72"/>
            <p:cNvSpPr/>
            <p:nvPr/>
          </p:nvSpPr>
          <p:spPr>
            <a:xfrm>
              <a:off x="1490931" y="5486400"/>
              <a:ext cx="3810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b="1" dirty="0"/>
            </a:p>
          </p:txBody>
        </p:sp>
      </p:grpSp>
      <p:sp>
        <p:nvSpPr>
          <p:cNvPr id="74" name="TextBox 73"/>
          <p:cNvSpPr txBox="1"/>
          <p:nvPr/>
        </p:nvSpPr>
        <p:spPr>
          <a:xfrm>
            <a:off x="3034271" y="5791201"/>
            <a:ext cx="495650" cy="461665"/>
          </a:xfrm>
          <a:prstGeom prst="rect">
            <a:avLst/>
          </a:prstGeom>
          <a:noFill/>
        </p:spPr>
        <p:txBody>
          <a:bodyPr wrap="none" rtlCol="0">
            <a:spAutoFit/>
          </a:bodyPr>
          <a:lstStyle/>
          <a:p>
            <a:pPr algn="ctr"/>
            <a:r>
              <a:rPr lang="en-IN" sz="2400" b="1" dirty="0">
                <a:solidFill>
                  <a:srgbClr val="FFFF00"/>
                </a:solidFill>
              </a:rPr>
              <a:t>15</a:t>
            </a:r>
            <a:endParaRPr lang="en-US" sz="2400" b="1" dirty="0">
              <a:solidFill>
                <a:srgbClr val="FFFF00"/>
              </a:solidFill>
            </a:endParaRPr>
          </a:p>
        </p:txBody>
      </p:sp>
      <p:sp>
        <p:nvSpPr>
          <p:cNvPr id="75" name="TextBox 74"/>
          <p:cNvSpPr txBox="1"/>
          <p:nvPr/>
        </p:nvSpPr>
        <p:spPr>
          <a:xfrm>
            <a:off x="4349212" y="5791201"/>
            <a:ext cx="495650" cy="461665"/>
          </a:xfrm>
          <a:prstGeom prst="rect">
            <a:avLst/>
          </a:prstGeom>
          <a:noFill/>
        </p:spPr>
        <p:txBody>
          <a:bodyPr wrap="none" rtlCol="0">
            <a:spAutoFit/>
          </a:bodyPr>
          <a:lstStyle/>
          <a:p>
            <a:pPr algn="ctr"/>
            <a:r>
              <a:rPr lang="en-IN" sz="2400" b="1" dirty="0">
                <a:solidFill>
                  <a:srgbClr val="FFFF00"/>
                </a:solidFill>
              </a:rPr>
              <a:t>30</a:t>
            </a:r>
            <a:endParaRPr lang="en-US" sz="2400" b="1" dirty="0">
              <a:solidFill>
                <a:srgbClr val="FFFF00"/>
              </a:solidFill>
            </a:endParaRPr>
          </a:p>
        </p:txBody>
      </p:sp>
      <p:cxnSp>
        <p:nvCxnSpPr>
          <p:cNvPr id="77" name="Straight Arrow Connector 76"/>
          <p:cNvCxnSpPr>
            <a:stCxn id="42" idx="3"/>
            <a:endCxn id="44" idx="1"/>
          </p:cNvCxnSpPr>
          <p:nvPr/>
        </p:nvCxnSpPr>
        <p:spPr>
          <a:xfrm>
            <a:off x="3942793" y="4647529"/>
            <a:ext cx="299188" cy="896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0" name="TextBox 79"/>
          <p:cNvSpPr txBox="1"/>
          <p:nvPr/>
        </p:nvSpPr>
        <p:spPr>
          <a:xfrm>
            <a:off x="671716" y="6194630"/>
            <a:ext cx="564578" cy="338554"/>
          </a:xfrm>
          <a:prstGeom prst="rect">
            <a:avLst/>
          </a:prstGeom>
          <a:noFill/>
        </p:spPr>
        <p:txBody>
          <a:bodyPr wrap="none" rtlCol="0">
            <a:spAutoFit/>
          </a:bodyPr>
          <a:lstStyle/>
          <a:p>
            <a:pPr algn="ctr"/>
            <a:r>
              <a:rPr lang="en-IN" sz="1600" b="1" dirty="0"/>
              <a:t>NEW</a:t>
            </a:r>
            <a:endParaRPr lang="en-US" sz="1600" b="1" dirty="0"/>
          </a:p>
        </p:txBody>
      </p:sp>
      <p:cxnSp>
        <p:nvCxnSpPr>
          <p:cNvPr id="87" name="Straight Arrow Connector 86"/>
          <p:cNvCxnSpPr>
            <a:stCxn id="53" idx="3"/>
            <a:endCxn id="65" idx="1"/>
          </p:cNvCxnSpPr>
          <p:nvPr/>
        </p:nvCxnSpPr>
        <p:spPr>
          <a:xfrm flipV="1">
            <a:off x="1463663" y="6008605"/>
            <a:ext cx="337288" cy="762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a:stCxn id="66" idx="3"/>
            <a:endCxn id="69" idx="1"/>
          </p:cNvCxnSpPr>
          <p:nvPr/>
        </p:nvCxnSpPr>
        <p:spPr>
          <a:xfrm>
            <a:off x="2720963" y="6008605"/>
            <a:ext cx="301818" cy="43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a:stCxn id="70" idx="3"/>
            <a:endCxn id="72" idx="1"/>
          </p:cNvCxnSpPr>
          <p:nvPr/>
        </p:nvCxnSpPr>
        <p:spPr>
          <a:xfrm>
            <a:off x="3942793" y="6009035"/>
            <a:ext cx="372582"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cxnSp>
        <p:nvCxnSpPr>
          <p:cNvPr id="92" name="Straight Connector 91"/>
          <p:cNvCxnSpPr/>
          <p:nvPr/>
        </p:nvCxnSpPr>
        <p:spPr>
          <a:xfrm flipV="1">
            <a:off x="4862013" y="5845436"/>
            <a:ext cx="341999" cy="342004"/>
          </a:xfrm>
          <a:prstGeom prst="line">
            <a:avLst/>
          </a:prstGeom>
          <a:ln w="28575"/>
        </p:spPr>
        <p:style>
          <a:lnRef idx="3">
            <a:schemeClr val="dk1"/>
          </a:lnRef>
          <a:fillRef idx="0">
            <a:schemeClr val="dk1"/>
          </a:fillRef>
          <a:effectRef idx="2">
            <a:schemeClr val="dk1"/>
          </a:effectRef>
          <a:fontRef idx="minor">
            <a:schemeClr val="tx1"/>
          </a:fontRef>
        </p:style>
      </p:cxnSp>
      <p:grpSp>
        <p:nvGrpSpPr>
          <p:cNvPr id="5" name="Group 4"/>
          <p:cNvGrpSpPr/>
          <p:nvPr/>
        </p:nvGrpSpPr>
        <p:grpSpPr>
          <a:xfrm>
            <a:off x="957002" y="3784541"/>
            <a:ext cx="694422" cy="671815"/>
            <a:chOff x="2351015" y="3784541"/>
            <a:chExt cx="694422" cy="671815"/>
          </a:xfrm>
        </p:grpSpPr>
        <p:sp>
          <p:nvSpPr>
            <p:cNvPr id="58" name="TextBox 57"/>
            <p:cNvSpPr txBox="1"/>
            <p:nvPr/>
          </p:nvSpPr>
          <p:spPr>
            <a:xfrm>
              <a:off x="2351015" y="3784541"/>
              <a:ext cx="694422" cy="369332"/>
            </a:xfrm>
            <a:prstGeom prst="rect">
              <a:avLst/>
            </a:prstGeom>
            <a:noFill/>
          </p:spPr>
          <p:txBody>
            <a:bodyPr wrap="none" rtlCol="0">
              <a:spAutoFit/>
            </a:bodyPr>
            <a:lstStyle/>
            <a:p>
              <a:pPr algn="ctr"/>
              <a:r>
                <a:rPr lang="en-IN" b="1" dirty="0">
                  <a:solidFill>
                    <a:srgbClr val="C00000"/>
                  </a:solidFill>
                </a:rPr>
                <a:t>SAVE</a:t>
              </a:r>
            </a:p>
          </p:txBody>
        </p:sp>
        <p:cxnSp>
          <p:nvCxnSpPr>
            <p:cNvPr id="4" name="Straight Arrow Connector 3"/>
            <p:cNvCxnSpPr>
              <a:stCxn id="58" idx="2"/>
              <a:endCxn id="36" idx="0"/>
            </p:cNvCxnSpPr>
            <p:nvPr/>
          </p:nvCxnSpPr>
          <p:spPr>
            <a:xfrm flipH="1">
              <a:off x="2691829" y="4153873"/>
              <a:ext cx="6397" cy="30248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9" name="TextBox 58"/>
          <p:cNvSpPr txBox="1"/>
          <p:nvPr/>
        </p:nvSpPr>
        <p:spPr>
          <a:xfrm>
            <a:off x="1954302"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61" name="TextBox 60"/>
          <p:cNvSpPr txBox="1"/>
          <p:nvPr/>
        </p:nvSpPr>
        <p:spPr>
          <a:xfrm>
            <a:off x="3198025" y="6177753"/>
            <a:ext cx="564578" cy="338554"/>
          </a:xfrm>
          <a:prstGeom prst="rect">
            <a:avLst/>
          </a:prstGeom>
          <a:noFill/>
        </p:spPr>
        <p:txBody>
          <a:bodyPr wrap="none" rtlCol="0">
            <a:spAutoFit/>
          </a:bodyPr>
          <a:lstStyle/>
          <a:p>
            <a:pPr algn="ctr"/>
            <a:r>
              <a:rPr lang="en-IN" sz="1600" b="1" dirty="0"/>
              <a:t>NEW</a:t>
            </a:r>
            <a:endParaRPr lang="en-US" sz="1600" b="1" dirty="0"/>
          </a:p>
        </p:txBody>
      </p:sp>
      <p:sp>
        <p:nvSpPr>
          <p:cNvPr id="76" name="TextBox 75"/>
          <p:cNvSpPr txBox="1"/>
          <p:nvPr/>
        </p:nvSpPr>
        <p:spPr>
          <a:xfrm>
            <a:off x="4498704" y="6177753"/>
            <a:ext cx="564578" cy="338554"/>
          </a:xfrm>
          <a:prstGeom prst="rect">
            <a:avLst/>
          </a:prstGeom>
          <a:noFill/>
        </p:spPr>
        <p:txBody>
          <a:bodyPr wrap="none" rtlCol="0">
            <a:spAutoFit/>
          </a:bodyPr>
          <a:lstStyle/>
          <a:p>
            <a:pPr algn="ctr"/>
            <a:r>
              <a:rPr lang="en-IN" sz="1600" b="1" dirty="0"/>
              <a:t>NEW</a:t>
            </a:r>
            <a:endParaRPr lang="en-US" sz="1600" b="1" dirty="0"/>
          </a:p>
        </p:txBody>
      </p:sp>
    </p:spTree>
    <p:extLst>
      <p:ext uri="{BB962C8B-B14F-4D97-AF65-F5344CB8AC3E}">
        <p14:creationId xmlns:p14="http://schemas.microsoft.com/office/powerpoint/2010/main" val="392063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1.04167E-6 -4.44444E-6 L 0.07982 -4.44444E-6 " pathEditMode="relative" rAng="0" ptsTypes="AA">
                                      <p:cBhvr>
                                        <p:cTn id="54" dur="2000" fill="hold"/>
                                        <p:tgtEl>
                                          <p:spTgt spid="5"/>
                                        </p:tgtEl>
                                        <p:attrNameLst>
                                          <p:attrName>ppt_x</p:attrName>
                                          <p:attrName>ppt_y</p:attrName>
                                        </p:attrNameLst>
                                      </p:cBhvr>
                                      <p:rCtr x="3984"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3.125E-6 -2.59259E-6 L 0.08346 -2.59259E-6 " pathEditMode="relative" rAng="0" ptsTypes="AA">
                                      <p:cBhvr>
                                        <p:cTn id="78" dur="2000" fill="hold"/>
                                        <p:tgtEl>
                                          <p:spTgt spid="63"/>
                                        </p:tgtEl>
                                        <p:attrNameLst>
                                          <p:attrName>ppt_x</p:attrName>
                                          <p:attrName>ppt_y</p:attrName>
                                        </p:attrNameLst>
                                      </p:cBhvr>
                                      <p:rCtr x="4167"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07982 -4.44444E-6 L 0.18268 -4.44444E-6 " pathEditMode="relative" rAng="0" ptsTypes="AA">
                                      <p:cBhvr>
                                        <p:cTn id="82" dur="2000" fill="hold"/>
                                        <p:tgtEl>
                                          <p:spTgt spid="5"/>
                                        </p:tgtEl>
                                        <p:attrNameLst>
                                          <p:attrName>ppt_x</p:attrName>
                                          <p:attrName>ppt_y</p:attrName>
                                        </p:attrNameLst>
                                      </p:cBhvr>
                                      <p:rCtr x="5143"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5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63" presetClass="path" presetSubtype="0" accel="50000" decel="50000" fill="hold" nodeType="clickEffect">
                                  <p:stCondLst>
                                    <p:cond delay="0"/>
                                  </p:stCondLst>
                                  <p:childTnLst>
                                    <p:animMotion origin="layout" path="M 0.08346 -2.59259E-6 L 0.18528 -2.59259E-6 " pathEditMode="relative" rAng="0" ptsTypes="AA">
                                      <p:cBhvr>
                                        <p:cTn id="106" dur="2000" fill="hold"/>
                                        <p:tgtEl>
                                          <p:spTgt spid="63"/>
                                        </p:tgtEl>
                                        <p:attrNameLst>
                                          <p:attrName>ppt_x</p:attrName>
                                          <p:attrName>ppt_y</p:attrName>
                                        </p:attrNameLst>
                                      </p:cBhvr>
                                      <p:rCtr x="5091" y="0"/>
                                    </p:animMotion>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0.18268 -4.44444E-6 L 0.28477 -4.44444E-6 " pathEditMode="relative" rAng="0" ptsTypes="AA">
                                      <p:cBhvr>
                                        <p:cTn id="110" dur="2000" fill="hold"/>
                                        <p:tgtEl>
                                          <p:spTgt spid="5"/>
                                        </p:tgtEl>
                                        <p:attrNameLst>
                                          <p:attrName>ppt_x</p:attrName>
                                          <p:attrName>ppt_y</p:attrName>
                                        </p:attrNameLst>
                                      </p:cBhvr>
                                      <p:rCtr x="5104" y="0"/>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1" nodeType="clickEffect">
                                  <p:stCondLst>
                                    <p:cond delay="0"/>
                                  </p:stCondLst>
                                  <p:childTnLst>
                                    <p:set>
                                      <p:cBhvr>
                                        <p:cTn id="118" dur="1" fill="hold">
                                          <p:stCondLst>
                                            <p:cond delay="0"/>
                                          </p:stCondLst>
                                        </p:cTn>
                                        <p:tgtEl>
                                          <p:spTgt spid="61"/>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9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50" grpId="0"/>
      <p:bldP spid="55" grpId="0"/>
      <p:bldP spid="56" grpId="0"/>
      <p:bldP spid="67" grpId="0"/>
      <p:bldP spid="74" grpId="0"/>
      <p:bldP spid="75" grpId="0"/>
      <p:bldP spid="80" grpId="0"/>
      <p:bldP spid="80" grpId="1"/>
      <p:bldP spid="59" grpId="0"/>
      <p:bldP spid="59" grpId="1"/>
      <p:bldP spid="61" grpId="0"/>
      <p:bldP spid="61" grpId="1"/>
      <p:bldP spid="7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a:t>
            </a:r>
            <a:endParaRPr lang="en-US" dirty="0"/>
          </a:p>
        </p:txBody>
      </p:sp>
      <p:sp>
        <p:nvSpPr>
          <p:cNvPr id="3" name="Content Placeholder 2"/>
          <p:cNvSpPr>
            <a:spLocks noGrp="1"/>
          </p:cNvSpPr>
          <p:nvPr>
            <p:ph idx="1"/>
          </p:nvPr>
        </p:nvSpPr>
        <p:spPr/>
        <p:txBody>
          <a:bodyPr>
            <a:normAutofit/>
          </a:bodyPr>
          <a:lstStyle/>
          <a:p>
            <a:r>
              <a:rPr lang="en-IN" dirty="0"/>
              <a:t>If we </a:t>
            </a:r>
            <a:r>
              <a:rPr lang="en-IN" b="1" dirty="0">
                <a:solidFill>
                  <a:srgbClr val="C00000"/>
                </a:solidFill>
              </a:rPr>
              <a:t>replace NULL</a:t>
            </a:r>
            <a:r>
              <a:rPr lang="en-IN" b="1" dirty="0">
                <a:solidFill>
                  <a:srgbClr val="FF0000"/>
                </a:solidFill>
              </a:rPr>
              <a:t> </a:t>
            </a:r>
            <a:r>
              <a:rPr lang="en-IN" dirty="0"/>
              <a:t>pointer of the </a:t>
            </a:r>
            <a:r>
              <a:rPr lang="en-IN" b="1" dirty="0">
                <a:solidFill>
                  <a:srgbClr val="C00000"/>
                </a:solidFill>
              </a:rPr>
              <a:t>last node</a:t>
            </a:r>
            <a:r>
              <a:rPr lang="en-IN" b="1" dirty="0">
                <a:solidFill>
                  <a:srgbClr val="FF0000"/>
                </a:solidFill>
              </a:rPr>
              <a:t> </a:t>
            </a:r>
            <a:r>
              <a:rPr lang="en-IN" dirty="0"/>
              <a:t>of Singly Linked Linear List with the </a:t>
            </a:r>
            <a:r>
              <a:rPr lang="en-IN" b="1" dirty="0">
                <a:solidFill>
                  <a:srgbClr val="C00000"/>
                </a:solidFill>
              </a:rPr>
              <a:t>address of its</a:t>
            </a:r>
            <a:r>
              <a:rPr lang="en-IN" b="1" dirty="0">
                <a:solidFill>
                  <a:srgbClr val="FF0000"/>
                </a:solidFill>
              </a:rPr>
              <a:t> </a:t>
            </a:r>
            <a:r>
              <a:rPr lang="en-IN" b="1" dirty="0">
                <a:solidFill>
                  <a:srgbClr val="C00000"/>
                </a:solidFill>
              </a:rPr>
              <a:t>first node</a:t>
            </a:r>
            <a:r>
              <a:rPr lang="en-IN" dirty="0"/>
              <a:t>, that list becomes circularly linked linear list or </a:t>
            </a:r>
            <a:r>
              <a:rPr lang="en-IN" b="1" dirty="0"/>
              <a:t>Circular List</a:t>
            </a:r>
            <a:r>
              <a:rPr lang="en-IN" dirty="0"/>
              <a:t>.</a:t>
            </a:r>
          </a:p>
          <a:p>
            <a:r>
              <a:rPr lang="en-IN" b="1" dirty="0">
                <a:solidFill>
                  <a:srgbClr val="C00000"/>
                </a:solidFill>
              </a:rPr>
              <a:t>FIRST</a:t>
            </a:r>
            <a:r>
              <a:rPr lang="en-IN" dirty="0">
                <a:solidFill>
                  <a:srgbClr val="C00000"/>
                </a:solidFill>
              </a:rPr>
              <a:t> </a:t>
            </a:r>
            <a:r>
              <a:rPr lang="en-IN" dirty="0"/>
              <a:t>is the address of first node of Circular List</a:t>
            </a:r>
          </a:p>
          <a:p>
            <a:r>
              <a:rPr lang="en-IN" b="1" dirty="0">
                <a:solidFill>
                  <a:srgbClr val="C00000"/>
                </a:solidFill>
              </a:rPr>
              <a:t>LAST</a:t>
            </a:r>
            <a:r>
              <a:rPr lang="en-IN" dirty="0">
                <a:solidFill>
                  <a:srgbClr val="C00000"/>
                </a:solidFill>
              </a:rPr>
              <a:t> </a:t>
            </a:r>
            <a:r>
              <a:rPr lang="en-IN" dirty="0"/>
              <a:t>is the address of the last node of Circular List</a:t>
            </a:r>
          </a:p>
          <a:p>
            <a:r>
              <a:rPr lang="en-IN" b="1" dirty="0"/>
              <a:t>Advantages of Circular List</a:t>
            </a:r>
          </a:p>
          <a:p>
            <a:pPr lvl="1"/>
            <a:r>
              <a:rPr lang="en-IN" dirty="0"/>
              <a:t>In circular list, every node is accessible from given node</a:t>
            </a:r>
          </a:p>
          <a:p>
            <a:pPr lvl="1"/>
            <a:r>
              <a:rPr lang="en-IN" dirty="0"/>
              <a:t>It saves time when we have to go to the first node from the last node. It can be done in single step because there is no need to traverse the in between nodes. But in double linked list, we will have to go through in between nodes </a:t>
            </a:r>
          </a:p>
        </p:txBody>
      </p:sp>
      <p:grpSp>
        <p:nvGrpSpPr>
          <p:cNvPr id="4" name="Group 3"/>
          <p:cNvGrpSpPr/>
          <p:nvPr/>
        </p:nvGrpSpPr>
        <p:grpSpPr>
          <a:xfrm>
            <a:off x="1469568" y="53456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91398" y="53456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910598" y="53456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29798" y="53456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348998" y="53456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568198" y="53456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389580" y="561236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6114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8306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0498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2690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111612" y="534566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31716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1635718" y="587906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Freeform 42"/>
          <p:cNvSpPr/>
          <p:nvPr/>
        </p:nvSpPr>
        <p:spPr>
          <a:xfrm>
            <a:off x="2136319" y="5631418"/>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7667485" y="4659868"/>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7" name="Straight Arrow Connector 46"/>
          <p:cNvCxnSpPr/>
          <p:nvPr/>
        </p:nvCxnSpPr>
        <p:spPr>
          <a:xfrm>
            <a:off x="7988727" y="5029200"/>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724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2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 </a:t>
            </a:r>
            <a:r>
              <a:rPr lang="en-IN" dirty="0" err="1"/>
              <a:t>Cont</a:t>
            </a:r>
            <a:r>
              <a:rPr lang="en-IN" dirty="0"/>
              <a:t>…</a:t>
            </a:r>
            <a:endParaRPr lang="en-US" dirty="0"/>
          </a:p>
        </p:txBody>
      </p:sp>
      <p:sp>
        <p:nvSpPr>
          <p:cNvPr id="3" name="Content Placeholder 2"/>
          <p:cNvSpPr>
            <a:spLocks noGrp="1"/>
          </p:cNvSpPr>
          <p:nvPr>
            <p:ph idx="1"/>
          </p:nvPr>
        </p:nvSpPr>
        <p:spPr/>
        <p:txBody>
          <a:bodyPr/>
          <a:lstStyle/>
          <a:p>
            <a:r>
              <a:rPr lang="en-IN" b="1" dirty="0"/>
              <a:t>Disadvantages of Circular List</a:t>
            </a:r>
          </a:p>
          <a:p>
            <a:pPr lvl="1"/>
            <a:r>
              <a:rPr lang="en-IN" dirty="0"/>
              <a:t>It is not easy to reverse the linked list.</a:t>
            </a:r>
          </a:p>
          <a:p>
            <a:pPr lvl="1"/>
            <a:r>
              <a:rPr lang="en-IN" dirty="0"/>
              <a:t>If proper care is not taken, then the problem of infinite loop can occur.</a:t>
            </a:r>
          </a:p>
          <a:p>
            <a:pPr lvl="1"/>
            <a:r>
              <a:rPr lang="en-IN" dirty="0"/>
              <a:t>If we at a node and go back to the previous node, then we can not do it in single step. Instead we have to complete the entire circle by going through the in between nodes and then we will reach the required node.</a:t>
            </a:r>
          </a:p>
          <a:p>
            <a:r>
              <a:rPr lang="en-IN" b="1" dirty="0"/>
              <a:t>Operations on Circular List</a:t>
            </a:r>
          </a:p>
          <a:p>
            <a:pPr lvl="1"/>
            <a:r>
              <a:rPr lang="en-IN" dirty="0"/>
              <a:t>Insert at First</a:t>
            </a:r>
          </a:p>
          <a:p>
            <a:pPr lvl="1"/>
            <a:r>
              <a:rPr lang="en-IN" dirty="0"/>
              <a:t>Insert at Last</a:t>
            </a:r>
          </a:p>
          <a:p>
            <a:pPr lvl="1"/>
            <a:r>
              <a:rPr lang="en-IN" dirty="0"/>
              <a:t>Insert in Ordered List</a:t>
            </a:r>
          </a:p>
          <a:p>
            <a:pPr lvl="1"/>
            <a:r>
              <a:rPr lang="en-IN" dirty="0"/>
              <a:t>Delete a node</a:t>
            </a:r>
          </a:p>
        </p:txBody>
      </p:sp>
    </p:spTree>
    <p:extLst>
      <p:ext uri="{BB962C8B-B14F-4D97-AF65-F5344CB8AC3E}">
        <p14:creationId xmlns:p14="http://schemas.microsoft.com/office/powerpoint/2010/main" val="591618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CIR_INS_FIRST(X,FIRST,LAST)</a:t>
            </a:r>
            <a:endParaRPr lang="en-US" dirty="0"/>
          </a:p>
        </p:txBody>
      </p:sp>
      <p:sp>
        <p:nvSpPr>
          <p:cNvPr id="4" name="Content Placeholder 3"/>
          <p:cNvSpPr>
            <a:spLocks noGrp="1"/>
          </p:cNvSpPr>
          <p:nvPr>
            <p:ph idx="1"/>
          </p:nvPr>
        </p:nvSpPr>
        <p:spPr/>
        <p:txBody>
          <a:bodyPr/>
          <a:lstStyle/>
          <a:p>
            <a:r>
              <a:rPr lang="en-IN" dirty="0"/>
              <a:t>This procedure </a:t>
            </a:r>
            <a:r>
              <a:rPr lang="en-IN" b="1" dirty="0">
                <a:solidFill>
                  <a:srgbClr val="C00000"/>
                </a:solidFill>
              </a:rPr>
              <a:t>inserts</a:t>
            </a:r>
            <a:r>
              <a:rPr lang="en-IN" b="1" dirty="0">
                <a:solidFill>
                  <a:srgbClr val="FF0000"/>
                </a:solidFill>
              </a:rPr>
              <a:t> </a:t>
            </a:r>
            <a:r>
              <a:rPr lang="en-IN" b="1" dirty="0">
                <a:solidFill>
                  <a:srgbClr val="C00000"/>
                </a:solidFill>
              </a:rPr>
              <a:t>a new node at the first position</a:t>
            </a:r>
            <a:r>
              <a:rPr lang="en-IN" b="1" dirty="0">
                <a:solidFill>
                  <a:srgbClr val="FF0000"/>
                </a:solidFill>
              </a:rPr>
              <a:t> </a:t>
            </a:r>
            <a:r>
              <a:rPr lang="en-IN" dirty="0"/>
              <a:t>of Circular linked list.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38016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CIR_INS_FIRST(X,FIRST,LAST)</a:t>
            </a:r>
          </a:p>
        </p:txBody>
      </p:sp>
      <p:sp>
        <p:nvSpPr>
          <p:cNvPr id="4" name="TextBox 3"/>
          <p:cNvSpPr txBox="1"/>
          <p:nvPr/>
        </p:nvSpPr>
        <p:spPr>
          <a:xfrm>
            <a:off x="233081" y="869700"/>
            <a:ext cx="5760000" cy="163121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[Creates a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a:t>
            </a:r>
          </a:p>
          <a:p>
            <a:r>
              <a:rPr lang="en-IN" sz="2000" dirty="0">
                <a:latin typeface="Consolas" pitchFamily="49" charset="0"/>
                <a:cs typeface="Consolas" pitchFamily="49" charset="0"/>
              </a:rPr>
              <a:t>    INFO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X</a:t>
            </a:r>
          </a:p>
        </p:txBody>
      </p:sp>
      <p:sp>
        <p:nvSpPr>
          <p:cNvPr id="5" name="Left Arrow 4"/>
          <p:cNvSpPr/>
          <p:nvPr/>
        </p:nvSpPr>
        <p:spPr>
          <a:xfrm>
            <a:off x="1405915" y="123569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4454333" y="4737849"/>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5825933" y="4737849"/>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7197533" y="4737849"/>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569133" y="4737849"/>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53743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67459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81175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5225693" y="4982688"/>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4688545" y="5271251"/>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324707" y="547709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4" name="Straight Connector 23"/>
          <p:cNvCxnSpPr/>
          <p:nvPr/>
        </p:nvCxnSpPr>
        <p:spPr>
          <a:xfrm>
            <a:off x="2935945" y="3366249"/>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3393145" y="3594849"/>
            <a:ext cx="920012" cy="533400"/>
            <a:chOff x="951919" y="5486400"/>
            <a:chExt cx="920012" cy="533400"/>
          </a:xfrm>
        </p:grpSpPr>
        <p:sp>
          <p:nvSpPr>
            <p:cNvPr id="26" name="Rectangle 2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8" name="Group 27"/>
          <p:cNvGrpSpPr/>
          <p:nvPr/>
        </p:nvGrpSpPr>
        <p:grpSpPr>
          <a:xfrm>
            <a:off x="1413924" y="4280649"/>
            <a:ext cx="920012" cy="533400"/>
            <a:chOff x="951919" y="5486400"/>
            <a:chExt cx="920012" cy="533400"/>
          </a:xfrm>
        </p:grpSpPr>
        <p:sp>
          <p:nvSpPr>
            <p:cNvPr id="29" name="Rectangle 2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0" name="Rectangle 2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1" name="TextBox 30"/>
          <p:cNvSpPr txBox="1"/>
          <p:nvPr/>
        </p:nvSpPr>
        <p:spPr>
          <a:xfrm>
            <a:off x="1426789" y="431231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2" name="TextBox 31"/>
          <p:cNvSpPr txBox="1"/>
          <p:nvPr/>
        </p:nvSpPr>
        <p:spPr>
          <a:xfrm>
            <a:off x="3409971" y="363047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1540012" y="4814049"/>
            <a:ext cx="612668" cy="369332"/>
          </a:xfrm>
          <a:prstGeom prst="rect">
            <a:avLst/>
          </a:prstGeom>
          <a:noFill/>
        </p:spPr>
        <p:txBody>
          <a:bodyPr wrap="none" rtlCol="0">
            <a:spAutoFit/>
          </a:bodyPr>
          <a:lstStyle/>
          <a:p>
            <a:pPr algn="ctr"/>
            <a:r>
              <a:rPr lang="en-IN" b="1" dirty="0"/>
              <a:t>NEW</a:t>
            </a:r>
            <a:endParaRPr lang="en-US" b="1" dirty="0"/>
          </a:p>
        </p:txBody>
      </p:sp>
      <p:sp>
        <p:nvSpPr>
          <p:cNvPr id="34" name="TextBox 33"/>
          <p:cNvSpPr txBox="1"/>
          <p:nvPr/>
        </p:nvSpPr>
        <p:spPr>
          <a:xfrm>
            <a:off x="3519233" y="3181583"/>
            <a:ext cx="612668" cy="369332"/>
          </a:xfrm>
          <a:prstGeom prst="rect">
            <a:avLst/>
          </a:prstGeom>
          <a:noFill/>
        </p:spPr>
        <p:txBody>
          <a:bodyPr wrap="none" rtlCol="0">
            <a:spAutoFit/>
          </a:bodyPr>
          <a:lstStyle/>
          <a:p>
            <a:pPr algn="ctr"/>
            <a:r>
              <a:rPr lang="en-IN" b="1" dirty="0"/>
              <a:t>NEW</a:t>
            </a:r>
            <a:endParaRPr lang="en-US" b="1" dirty="0"/>
          </a:p>
        </p:txBody>
      </p:sp>
      <p:sp>
        <p:nvSpPr>
          <p:cNvPr id="35" name="Freeform 34"/>
          <p:cNvSpPr/>
          <p:nvPr/>
        </p:nvSpPr>
        <p:spPr>
          <a:xfrm>
            <a:off x="1030946" y="452013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1168945" y="35303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7" name="TextBox 36"/>
          <p:cNvSpPr txBox="1"/>
          <p:nvPr/>
        </p:nvSpPr>
        <p:spPr>
          <a:xfrm>
            <a:off x="1829757" y="3518649"/>
            <a:ext cx="683200" cy="369332"/>
          </a:xfrm>
          <a:prstGeom prst="rect">
            <a:avLst/>
          </a:prstGeom>
          <a:noFill/>
        </p:spPr>
        <p:txBody>
          <a:bodyPr wrap="none" rtlCol="0">
            <a:spAutoFit/>
          </a:bodyPr>
          <a:lstStyle/>
          <a:p>
            <a:pPr algn="ctr"/>
            <a:r>
              <a:rPr lang="en-IN" b="1" dirty="0"/>
              <a:t>LAST</a:t>
            </a:r>
            <a:endParaRPr lang="en-US" b="1" dirty="0"/>
          </a:p>
        </p:txBody>
      </p:sp>
      <p:cxnSp>
        <p:nvCxnSpPr>
          <p:cNvPr id="38" name="Straight Arrow Connector 37"/>
          <p:cNvCxnSpPr>
            <a:stCxn id="36" idx="2"/>
          </p:cNvCxnSpPr>
          <p:nvPr/>
        </p:nvCxnSpPr>
        <p:spPr>
          <a:xfrm>
            <a:off x="1536193" y="3899649"/>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H="1">
            <a:off x="2175924" y="389964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8803542" y="3921317"/>
            <a:ext cx="683200" cy="369332"/>
          </a:xfrm>
          <a:prstGeom prst="rect">
            <a:avLst/>
          </a:prstGeom>
          <a:noFill/>
        </p:spPr>
        <p:txBody>
          <a:bodyPr wrap="none" rtlCol="0">
            <a:spAutoFit/>
          </a:bodyPr>
          <a:lstStyle/>
          <a:p>
            <a:pPr algn="ctr"/>
            <a:r>
              <a:rPr lang="en-IN" b="1" dirty="0"/>
              <a:t>LAST</a:t>
            </a:r>
            <a:endParaRPr lang="en-US" b="1" dirty="0"/>
          </a:p>
        </p:txBody>
      </p:sp>
      <p:cxnSp>
        <p:nvCxnSpPr>
          <p:cNvPr id="41" name="Straight Arrow Connector 40"/>
          <p:cNvCxnSpPr/>
          <p:nvPr/>
        </p:nvCxnSpPr>
        <p:spPr>
          <a:xfrm flipH="1">
            <a:off x="9149709" y="4302317"/>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Freeform 41"/>
          <p:cNvSpPr/>
          <p:nvPr/>
        </p:nvSpPr>
        <p:spPr>
          <a:xfrm>
            <a:off x="3164546" y="387886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a:off x="3716748" y="385511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3806115" y="2830455"/>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45" name="Straight Arrow Connector 44"/>
          <p:cNvCxnSpPr>
            <a:stCxn id="44" idx="2"/>
          </p:cNvCxnSpPr>
          <p:nvPr/>
        </p:nvCxnSpPr>
        <p:spPr>
          <a:xfrm>
            <a:off x="4173363" y="3199787"/>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6162584" y="86970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dirty="0">
                <a:latin typeface="Consolas" pitchFamily="49" charset="0"/>
                <a:cs typeface="Consolas" pitchFamily="49" charset="0"/>
              </a:rPr>
              <a:t>        LINK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80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heel(1)">
                                      <p:cBhvr>
                                        <p:cTn id="43" dur="2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up)">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1" presetClass="entr" presetSubtype="1"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heel(1)">
                                      <p:cBhvr>
                                        <p:cTn id="117" dur="20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1" grpId="1" animBg="1"/>
      <p:bldP spid="23" grpId="0"/>
      <p:bldP spid="23" grpId="1"/>
      <p:bldP spid="31" grpId="0"/>
      <p:bldP spid="32" grpId="0"/>
      <p:bldP spid="33" grpId="0"/>
      <p:bldP spid="34" grpId="0"/>
      <p:bldP spid="35" grpId="0" animBg="1"/>
      <p:bldP spid="36" grpId="0"/>
      <p:bldP spid="37" grpId="0"/>
      <p:bldP spid="40" grpId="0"/>
      <p:bldP spid="42" grpId="0" animBg="1"/>
      <p:bldP spid="43" grpId="0" animBg="1"/>
      <p:bldP spid="4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a:t>
            </a:r>
          </a:p>
          <a:p>
            <a:r>
              <a:rPr lang="en-IN" b="1" dirty="0">
                <a:solidFill>
                  <a:srgbClr val="C00000"/>
                </a:solidFill>
              </a:rPr>
              <a:t>X</a:t>
            </a:r>
            <a:r>
              <a:rPr lang="en-IN" dirty="0"/>
              <a:t> 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3512987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 X,FIRST,LAST)</a:t>
            </a:r>
          </a:p>
        </p:txBody>
      </p:sp>
      <p:sp>
        <p:nvSpPr>
          <p:cNvPr id="4" name="TextBox 3"/>
          <p:cNvSpPr txBox="1"/>
          <p:nvPr/>
        </p:nvSpPr>
        <p:spPr>
          <a:xfrm>
            <a:off x="313771" y="860735"/>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[Creates a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a:t>
            </a:r>
          </a:p>
          <a:p>
            <a:r>
              <a:rPr lang="en-IN" sz="2200" dirty="0">
                <a:latin typeface="Consolas" pitchFamily="49" charset="0"/>
                <a:cs typeface="Consolas" pitchFamily="49" charset="0"/>
              </a:rPr>
              <a:t>   INFO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X</a:t>
            </a:r>
          </a:p>
        </p:txBody>
      </p:sp>
      <p:sp>
        <p:nvSpPr>
          <p:cNvPr id="5" name="Left Arrow 4"/>
          <p:cNvSpPr/>
          <p:nvPr/>
        </p:nvSpPr>
        <p:spPr>
          <a:xfrm>
            <a:off x="1500579" y="129358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21507" y="860735"/>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LINK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Return</a:t>
            </a:r>
          </a:p>
        </p:txBody>
      </p:sp>
      <p:grpSp>
        <p:nvGrpSpPr>
          <p:cNvPr id="7" name="Group 6"/>
          <p:cNvGrpSpPr/>
          <p:nvPr/>
        </p:nvGrpSpPr>
        <p:grpSpPr>
          <a:xfrm>
            <a:off x="3099576"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471176"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842776"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14376"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0195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53911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7627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870936"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3333788" y="5825628"/>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969950" y="6031468"/>
            <a:ext cx="734496" cy="369332"/>
          </a:xfrm>
          <a:prstGeom prst="rect">
            <a:avLst/>
          </a:prstGeom>
          <a:noFill/>
          <a:ln w="28575">
            <a:noFill/>
          </a:ln>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5" name="Straight Connector 24"/>
          <p:cNvCxnSpPr/>
          <p:nvPr/>
        </p:nvCxnSpPr>
        <p:spPr>
          <a:xfrm>
            <a:off x="2758822"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8563029"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1236801"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1249666" y="4756069"/>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8579855" y="4074226"/>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4" name="TextBox 33"/>
          <p:cNvSpPr txBox="1"/>
          <p:nvPr/>
        </p:nvSpPr>
        <p:spPr>
          <a:xfrm>
            <a:off x="1362889" y="5257800"/>
            <a:ext cx="612668" cy="369332"/>
          </a:xfrm>
          <a:prstGeom prst="rect">
            <a:avLst/>
          </a:prstGeom>
          <a:noFill/>
        </p:spPr>
        <p:txBody>
          <a:bodyPr wrap="none" rtlCol="0">
            <a:spAutoFit/>
          </a:bodyPr>
          <a:lstStyle/>
          <a:p>
            <a:pPr algn="ctr"/>
            <a:r>
              <a:rPr lang="en-IN" b="1" dirty="0"/>
              <a:t>NEW</a:t>
            </a:r>
            <a:endParaRPr lang="en-US" b="1" dirty="0"/>
          </a:p>
        </p:txBody>
      </p:sp>
      <p:sp>
        <p:nvSpPr>
          <p:cNvPr id="35" name="TextBox 34"/>
          <p:cNvSpPr txBox="1"/>
          <p:nvPr/>
        </p:nvSpPr>
        <p:spPr>
          <a:xfrm>
            <a:off x="8689117" y="3625334"/>
            <a:ext cx="612668" cy="369332"/>
          </a:xfrm>
          <a:prstGeom prst="rect">
            <a:avLst/>
          </a:prstGeom>
          <a:noFill/>
        </p:spPr>
        <p:txBody>
          <a:bodyPr wrap="none" rtlCol="0">
            <a:spAutoFit/>
          </a:bodyPr>
          <a:lstStyle/>
          <a:p>
            <a:pPr algn="ctr"/>
            <a:r>
              <a:rPr lang="en-IN" b="1" dirty="0"/>
              <a:t>NEW</a:t>
            </a:r>
            <a:endParaRPr lang="en-US" b="1" dirty="0"/>
          </a:p>
        </p:txBody>
      </p:sp>
      <p:sp>
        <p:nvSpPr>
          <p:cNvPr id="36" name="Freeform 35"/>
          <p:cNvSpPr/>
          <p:nvPr/>
        </p:nvSpPr>
        <p:spPr>
          <a:xfrm>
            <a:off x="853823" y="496388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991822" y="392028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8" name="TextBox 37"/>
          <p:cNvSpPr txBox="1"/>
          <p:nvPr/>
        </p:nvSpPr>
        <p:spPr>
          <a:xfrm>
            <a:off x="1652634" y="3908612"/>
            <a:ext cx="683200" cy="369332"/>
          </a:xfrm>
          <a:prstGeom prst="rect">
            <a:avLst/>
          </a:prstGeom>
          <a:noFill/>
        </p:spPr>
        <p:txBody>
          <a:bodyPr wrap="none" rtlCol="0">
            <a:spAutoFit/>
          </a:bodyPr>
          <a:lstStyle/>
          <a:p>
            <a:pPr algn="ctr"/>
            <a:r>
              <a:rPr lang="en-IN" b="1" dirty="0"/>
              <a:t>LAST</a:t>
            </a:r>
            <a:endParaRPr lang="en-US" b="1" dirty="0"/>
          </a:p>
        </p:txBody>
      </p:sp>
      <p:cxnSp>
        <p:nvCxnSpPr>
          <p:cNvPr id="39" name="Straight Arrow Connector 38"/>
          <p:cNvCxnSpPr>
            <a:stCxn id="37" idx="2"/>
          </p:cNvCxnSpPr>
          <p:nvPr/>
        </p:nvCxnSpPr>
        <p:spPr>
          <a:xfrm>
            <a:off x="1359070" y="4289612"/>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998801" y="4289612"/>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448785" y="4475694"/>
            <a:ext cx="683200" cy="369332"/>
          </a:xfrm>
          <a:prstGeom prst="rect">
            <a:avLst/>
          </a:prstGeom>
          <a:noFill/>
        </p:spPr>
        <p:txBody>
          <a:bodyPr wrap="none" rtlCol="0">
            <a:spAutoFit/>
          </a:bodyPr>
          <a:lstStyle/>
          <a:p>
            <a:pPr algn="ctr"/>
            <a:r>
              <a:rPr lang="en-IN" b="1" dirty="0"/>
              <a:t>LAST</a:t>
            </a:r>
            <a:endParaRPr lang="en-US" b="1" dirty="0"/>
          </a:p>
        </p:txBody>
      </p:sp>
      <p:cxnSp>
        <p:nvCxnSpPr>
          <p:cNvPr id="42" name="Straight Arrow Connector 41"/>
          <p:cNvCxnSpPr/>
          <p:nvPr/>
        </p:nvCxnSpPr>
        <p:spPr>
          <a:xfrm flipH="1">
            <a:off x="7794952" y="4856694"/>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001647" y="3307627"/>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44" name="Straight Arrow Connector 43"/>
          <p:cNvCxnSpPr/>
          <p:nvPr/>
        </p:nvCxnSpPr>
        <p:spPr>
          <a:xfrm>
            <a:off x="9343247" y="360800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Freeform 44"/>
          <p:cNvSpPr/>
          <p:nvPr/>
        </p:nvSpPr>
        <p:spPr>
          <a:xfrm>
            <a:off x="3746179"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977711"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7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heel(1)">
                                      <p:cBhvr>
                                        <p:cTn id="43" dur="20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heel(1)">
                                      <p:cBhvr>
                                        <p:cTn id="106" dur="20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down)">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2"/>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3" grpId="0"/>
      <p:bldP spid="45" grpId="0" animBg="1"/>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CIR_INS_ORD(X,FIRST,LAST)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 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pPr marL="0" indent="0">
              <a:buNone/>
            </a:pPr>
            <a:endParaRPr lang="en-US" dirty="0"/>
          </a:p>
        </p:txBody>
      </p:sp>
    </p:spTree>
    <p:extLst>
      <p:ext uri="{BB962C8B-B14F-4D97-AF65-F5344CB8AC3E}">
        <p14:creationId xmlns:p14="http://schemas.microsoft.com/office/powerpoint/2010/main" val="303352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CIR_INS_ORD(X,FIRST,LAST)</a:t>
            </a:r>
          </a:p>
        </p:txBody>
      </p:sp>
      <p:sp>
        <p:nvSpPr>
          <p:cNvPr id="4" name="TextBox 3"/>
          <p:cNvSpPr txBox="1"/>
          <p:nvPr/>
        </p:nvSpPr>
        <p:spPr>
          <a:xfrm>
            <a:off x="313588" y="883024"/>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50850" indent="-45085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pPr marL="450850" indent="-450850"/>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IF    INFO(NEW)≤ INFO(FIRST)</a:t>
            </a:r>
          </a:p>
          <a:p>
            <a:r>
              <a:rPr lang="en-IN" sz="2000" dirty="0">
                <a:latin typeface="Consolas" pitchFamily="49" charset="0"/>
                <a:cs typeface="Consolas" pitchFamily="49" charset="0"/>
              </a:rPr>
              <a:t>    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Left Arrow 4"/>
          <p:cNvSpPr/>
          <p:nvPr/>
        </p:nvSpPr>
        <p:spPr>
          <a:xfrm>
            <a:off x="1355438" y="127081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56606" y="883023"/>
            <a:ext cx="5760000"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pPr marL="450850" indent="-450850"/>
            <a:r>
              <a:rPr lang="en-IN" sz="2000" b="1" dirty="0">
                <a:solidFill>
                  <a:schemeClr val="tx2"/>
                </a:solidFill>
                <a:latin typeface="Consolas" pitchFamily="49" charset="0"/>
                <a:cs typeface="Consolas" pitchFamily="49" charset="0"/>
              </a:rPr>
              <a:t>6. [Search for Predecessor of new node]</a:t>
            </a:r>
          </a:p>
          <a:p>
            <a:r>
              <a:rPr lang="en-IN" sz="2000" b="1" dirty="0">
                <a:solidFill>
                  <a:schemeClr val="accent2">
                    <a:lumMod val="75000"/>
                  </a:schemeClr>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 </a:t>
            </a:r>
            <a:r>
              <a:rPr lang="en-IN" sz="2000" dirty="0">
                <a:latin typeface="Consolas" pitchFamily="49" charset="0"/>
                <a:cs typeface="Consolas" pitchFamily="49" charset="0"/>
              </a:rPr>
              <a:t>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pPr marL="450850" indent="-45085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IF   SAVE = LAST</a:t>
            </a:r>
          </a:p>
          <a:p>
            <a:r>
              <a:rPr lang="en-IN" sz="2000" dirty="0">
                <a:latin typeface="Consolas" pitchFamily="49" charset="0"/>
                <a:cs typeface="Consolas" pitchFamily="49" charset="0"/>
              </a:rPr>
              <a:t>    THEN 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5561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CIR_INS_ORD(3,FIRST,LAST)</a:t>
            </a:r>
          </a:p>
        </p:txBody>
      </p:sp>
      <p:sp>
        <p:nvSpPr>
          <p:cNvPr id="4" name="TextBox 3"/>
          <p:cNvSpPr txBox="1"/>
          <p:nvPr/>
        </p:nvSpPr>
        <p:spPr>
          <a:xfrm>
            <a:off x="153010" y="886107"/>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44500" indent="-44450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TextBox 4"/>
          <p:cNvSpPr txBox="1"/>
          <p:nvPr/>
        </p:nvSpPr>
        <p:spPr>
          <a:xfrm>
            <a:off x="6096000" y="886107"/>
            <a:ext cx="576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INFO(NEW)≤ INFO(FIRST)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6" name="Left Arrow 5"/>
          <p:cNvSpPr/>
          <p:nvPr/>
        </p:nvSpPr>
        <p:spPr>
          <a:xfrm>
            <a:off x="1311786" y="124683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4080887" y="5508175"/>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5452487" y="5508175"/>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824087" y="5508175"/>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8195687" y="5508175"/>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50008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63724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7440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852247" y="5753014"/>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4315099" y="604157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951261" y="62474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63" name="Straight Connector 62"/>
          <p:cNvCxnSpPr/>
          <p:nvPr/>
        </p:nvCxnSpPr>
        <p:spPr>
          <a:xfrm>
            <a:off x="3095899" y="4734107"/>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623506" y="4365175"/>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1116678" y="5311440"/>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1231741" y="5343109"/>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1" name="TextBox 70"/>
          <p:cNvSpPr txBox="1"/>
          <p:nvPr/>
        </p:nvSpPr>
        <p:spPr>
          <a:xfrm>
            <a:off x="5727541" y="4400801"/>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2" name="TextBox 71"/>
          <p:cNvSpPr txBox="1"/>
          <p:nvPr/>
        </p:nvSpPr>
        <p:spPr>
          <a:xfrm>
            <a:off x="1242766" y="5844840"/>
            <a:ext cx="612668" cy="369332"/>
          </a:xfrm>
          <a:prstGeom prst="rect">
            <a:avLst/>
          </a:prstGeom>
          <a:noFill/>
        </p:spPr>
        <p:txBody>
          <a:bodyPr wrap="none" rtlCol="0">
            <a:spAutoFit/>
          </a:bodyPr>
          <a:lstStyle/>
          <a:p>
            <a:pPr algn="ctr"/>
            <a:r>
              <a:rPr lang="en-IN" b="1" dirty="0"/>
              <a:t>NEW</a:t>
            </a:r>
            <a:endParaRPr lang="en-US" b="1" dirty="0"/>
          </a:p>
        </p:txBody>
      </p:sp>
      <p:sp>
        <p:nvSpPr>
          <p:cNvPr id="73" name="TextBox 72"/>
          <p:cNvSpPr txBox="1"/>
          <p:nvPr/>
        </p:nvSpPr>
        <p:spPr>
          <a:xfrm>
            <a:off x="5749594" y="3951909"/>
            <a:ext cx="612668" cy="369332"/>
          </a:xfrm>
          <a:prstGeom prst="rect">
            <a:avLst/>
          </a:prstGeom>
          <a:noFill/>
        </p:spPr>
        <p:txBody>
          <a:bodyPr wrap="none" rtlCol="0">
            <a:spAutoFit/>
          </a:bodyPr>
          <a:lstStyle/>
          <a:p>
            <a:pPr algn="ctr"/>
            <a:r>
              <a:rPr lang="en-IN" b="1" dirty="0"/>
              <a:t>NEW</a:t>
            </a:r>
            <a:endParaRPr lang="en-US" b="1" dirty="0"/>
          </a:p>
        </p:txBody>
      </p:sp>
      <p:sp>
        <p:nvSpPr>
          <p:cNvPr id="74" name="Freeform 73"/>
          <p:cNvSpPr/>
          <p:nvPr/>
        </p:nvSpPr>
        <p:spPr>
          <a:xfrm>
            <a:off x="733700" y="555092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871699" y="4509099"/>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76" name="TextBox 75"/>
          <p:cNvSpPr txBox="1"/>
          <p:nvPr/>
        </p:nvSpPr>
        <p:spPr>
          <a:xfrm>
            <a:off x="1532511" y="4509099"/>
            <a:ext cx="683200" cy="369332"/>
          </a:xfrm>
          <a:prstGeom prst="rect">
            <a:avLst/>
          </a:prstGeom>
          <a:noFill/>
        </p:spPr>
        <p:txBody>
          <a:bodyPr wrap="none" rtlCol="0">
            <a:spAutoFit/>
          </a:bodyPr>
          <a:lstStyle/>
          <a:p>
            <a:pPr algn="ctr"/>
            <a:r>
              <a:rPr lang="en-IN" b="1" dirty="0"/>
              <a:t>LAST</a:t>
            </a:r>
            <a:endParaRPr lang="en-US" b="1" dirty="0"/>
          </a:p>
        </p:txBody>
      </p:sp>
      <p:cxnSp>
        <p:nvCxnSpPr>
          <p:cNvPr id="77" name="Straight Arrow Connector 76"/>
          <p:cNvCxnSpPr>
            <a:stCxn id="75" idx="2"/>
          </p:cNvCxnSpPr>
          <p:nvPr/>
        </p:nvCxnSpPr>
        <p:spPr>
          <a:xfrm>
            <a:off x="1238947" y="4878431"/>
            <a:ext cx="0" cy="4243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878678" y="489009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8430096" y="4691643"/>
            <a:ext cx="683200" cy="369332"/>
          </a:xfrm>
          <a:prstGeom prst="rect">
            <a:avLst/>
          </a:prstGeom>
          <a:noFill/>
        </p:spPr>
        <p:txBody>
          <a:bodyPr wrap="none" rtlCol="0">
            <a:spAutoFit/>
          </a:bodyPr>
          <a:lstStyle/>
          <a:p>
            <a:pPr algn="ctr"/>
            <a:r>
              <a:rPr lang="en-IN" b="1" dirty="0"/>
              <a:t>LAST</a:t>
            </a:r>
            <a:endParaRPr lang="en-US" b="1" dirty="0"/>
          </a:p>
        </p:txBody>
      </p:sp>
      <p:cxnSp>
        <p:nvCxnSpPr>
          <p:cNvPr id="80" name="Straight Arrow Connector 79"/>
          <p:cNvCxnSpPr/>
          <p:nvPr/>
        </p:nvCxnSpPr>
        <p:spPr>
          <a:xfrm flipH="1">
            <a:off x="8776263" y="507264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6036476" y="360078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84" name="Straight Arrow Connector 83"/>
          <p:cNvCxnSpPr>
            <a:stCxn id="83" idx="2"/>
          </p:cNvCxnSpPr>
          <p:nvPr/>
        </p:nvCxnSpPr>
        <p:spPr>
          <a:xfrm>
            <a:off x="6403724" y="397011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4305203" y="4910451"/>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537765" y="4530440"/>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0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normAutofit/>
          </a:bodyPr>
          <a:lstStyle/>
          <a:p>
            <a:r>
              <a:rPr lang="en-US" dirty="0">
                <a:solidFill>
                  <a:srgbClr val="C00000"/>
                </a:solidFill>
              </a:rPr>
              <a:t>Insertion Operation</a:t>
            </a:r>
          </a:p>
          <a:p>
            <a:pPr lvl="1"/>
            <a:r>
              <a:rPr lang="en-US" dirty="0"/>
              <a:t>We have an </a:t>
            </a:r>
            <a:r>
              <a:rPr lang="en-US" i="1" dirty="0"/>
              <a:t>n</a:t>
            </a:r>
            <a:r>
              <a:rPr lang="en-US" dirty="0"/>
              <a:t> elements in list and it is required to insert a new element between the first and second element, what to do with sequential allocation &amp; linked allocation?</a:t>
            </a:r>
          </a:p>
          <a:p>
            <a:pPr lvl="1"/>
            <a:r>
              <a:rPr lang="en-US" dirty="0"/>
              <a:t>Insertion operation is more efficient in Linked allocation.</a:t>
            </a:r>
            <a:endParaRPr lang="en-IN" dirty="0"/>
          </a:p>
        </p:txBody>
      </p:sp>
      <p:grpSp>
        <p:nvGrpSpPr>
          <p:cNvPr id="4" name="Group 3"/>
          <p:cNvGrpSpPr/>
          <p:nvPr/>
        </p:nvGrpSpPr>
        <p:grpSpPr>
          <a:xfrm>
            <a:off x="2190468" y="30480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30480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30480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30480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33147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33147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30480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4570829" y="35217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6477444" y="35350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35350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35334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31358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31242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31242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31" name="Group 30"/>
          <p:cNvGrpSpPr/>
          <p:nvPr/>
        </p:nvGrpSpPr>
        <p:grpSpPr>
          <a:xfrm>
            <a:off x="2131363" y="4169252"/>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4948070" y="4169252"/>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6853070" y="4169252"/>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0" name="Group 39"/>
          <p:cNvGrpSpPr/>
          <p:nvPr/>
        </p:nvGrpSpPr>
        <p:grpSpPr>
          <a:xfrm>
            <a:off x="8758070" y="4169252"/>
            <a:ext cx="1532242" cy="533400"/>
            <a:chOff x="951919" y="5486400"/>
            <a:chExt cx="1532242" cy="533400"/>
          </a:xfrm>
        </p:grpSpPr>
        <p:sp>
          <p:nvSpPr>
            <p:cNvPr id="41" name="Rectangle 4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2" name="Rectangle 4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4" name="Straight Arrow Connector 43"/>
          <p:cNvCxnSpPr>
            <a:stCxn id="36" idx="3"/>
            <a:endCxn id="38" idx="1"/>
          </p:cNvCxnSpPr>
          <p:nvPr/>
        </p:nvCxnSpPr>
        <p:spPr>
          <a:xfrm>
            <a:off x="6480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a:stCxn id="39" idx="3"/>
            <a:endCxn id="41" idx="1"/>
          </p:cNvCxnSpPr>
          <p:nvPr/>
        </p:nvCxnSpPr>
        <p:spPr>
          <a:xfrm>
            <a:off x="8385312" y="443595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flipH="1">
            <a:off x="9520070" y="4169252"/>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7" name="TextBox 46"/>
          <p:cNvSpPr txBox="1"/>
          <p:nvPr/>
        </p:nvSpPr>
        <p:spPr>
          <a:xfrm>
            <a:off x="5392992" y="4643018"/>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8" name="TextBox 47"/>
          <p:cNvSpPr txBox="1"/>
          <p:nvPr/>
        </p:nvSpPr>
        <p:spPr>
          <a:xfrm>
            <a:off x="7299607" y="4656269"/>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9" name="TextBox 48"/>
          <p:cNvSpPr txBox="1"/>
          <p:nvPr/>
        </p:nvSpPr>
        <p:spPr>
          <a:xfrm>
            <a:off x="9227725" y="4656269"/>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0" name="TextBox 49"/>
          <p:cNvSpPr txBox="1"/>
          <p:nvPr/>
        </p:nvSpPr>
        <p:spPr>
          <a:xfrm>
            <a:off x="2407023" y="4654686"/>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51" name="TextBox 50"/>
          <p:cNvSpPr txBox="1"/>
          <p:nvPr/>
        </p:nvSpPr>
        <p:spPr>
          <a:xfrm>
            <a:off x="2965102" y="4257120"/>
            <a:ext cx="652743" cy="369332"/>
          </a:xfrm>
          <a:prstGeom prst="rect">
            <a:avLst/>
          </a:prstGeom>
          <a:noFill/>
        </p:spPr>
        <p:txBody>
          <a:bodyPr wrap="none" rtlCol="0">
            <a:spAutoFit/>
          </a:bodyPr>
          <a:lstStyle/>
          <a:p>
            <a:r>
              <a:rPr lang="en-IN" b="1" dirty="0">
                <a:solidFill>
                  <a:srgbClr val="FFFF00"/>
                </a:solidFill>
              </a:rPr>
              <a:t>2100</a:t>
            </a:r>
            <a:endParaRPr lang="en-US" b="1" dirty="0">
              <a:solidFill>
                <a:srgbClr val="FFFF00"/>
              </a:solidFill>
            </a:endParaRPr>
          </a:p>
        </p:txBody>
      </p:sp>
      <p:sp>
        <p:nvSpPr>
          <p:cNvPr id="52" name="TextBox 51"/>
          <p:cNvSpPr txBox="1"/>
          <p:nvPr/>
        </p:nvSpPr>
        <p:spPr>
          <a:xfrm>
            <a:off x="5771248" y="4245452"/>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3" name="TextBox 52"/>
          <p:cNvSpPr txBox="1"/>
          <p:nvPr/>
        </p:nvSpPr>
        <p:spPr>
          <a:xfrm>
            <a:off x="7682875" y="4245452"/>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55" name="Group 54"/>
          <p:cNvGrpSpPr/>
          <p:nvPr/>
        </p:nvGrpSpPr>
        <p:grpSpPr>
          <a:xfrm>
            <a:off x="3451197" y="5325503"/>
            <a:ext cx="1532242" cy="533400"/>
            <a:chOff x="951919" y="5486400"/>
            <a:chExt cx="1532242" cy="533400"/>
          </a:xfrm>
        </p:grpSpPr>
        <p:sp>
          <p:nvSpPr>
            <p:cNvPr id="56" name="Rectangle 5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X</a:t>
              </a:r>
              <a:endParaRPr lang="en-US" sz="2400" b="1" dirty="0"/>
            </a:p>
          </p:txBody>
        </p:sp>
        <p:sp>
          <p:nvSpPr>
            <p:cNvPr id="57" name="Rectangle 5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8" name="Straight Arrow Connector 57"/>
          <p:cNvCxnSpPr>
            <a:endCxn id="56" idx="1"/>
          </p:cNvCxnSpPr>
          <p:nvPr/>
        </p:nvCxnSpPr>
        <p:spPr>
          <a:xfrm>
            <a:off x="3024207" y="5592203"/>
            <a:ext cx="42699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3896119" y="5799269"/>
            <a:ext cx="652743" cy="369332"/>
          </a:xfrm>
          <a:prstGeom prst="rect">
            <a:avLst/>
          </a:prstGeom>
          <a:noFill/>
        </p:spPr>
        <p:txBody>
          <a:bodyPr wrap="none" rtlCol="0">
            <a:spAutoFit/>
          </a:bodyPr>
          <a:lstStyle/>
          <a:p>
            <a:r>
              <a:rPr lang="en-IN" b="1" dirty="0">
                <a:solidFill>
                  <a:srgbClr val="C00000"/>
                </a:solidFill>
              </a:rPr>
              <a:t>2100</a:t>
            </a:r>
            <a:endParaRPr lang="en-US" b="1" dirty="0">
              <a:solidFill>
                <a:srgbClr val="C00000"/>
              </a:solidFill>
            </a:endParaRPr>
          </a:p>
        </p:txBody>
      </p:sp>
      <p:sp>
        <p:nvSpPr>
          <p:cNvPr id="60" name="TextBox 59"/>
          <p:cNvSpPr txBox="1"/>
          <p:nvPr/>
        </p:nvSpPr>
        <p:spPr>
          <a:xfrm>
            <a:off x="4274375" y="5401703"/>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cxnSp>
        <p:nvCxnSpPr>
          <p:cNvPr id="62" name="Straight Connector 61"/>
          <p:cNvCxnSpPr/>
          <p:nvPr/>
        </p:nvCxnSpPr>
        <p:spPr>
          <a:xfrm>
            <a:off x="3674847" y="4430118"/>
            <a:ext cx="30646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a:off x="3981311" y="4430119"/>
            <a:ext cx="0" cy="4108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H="1">
            <a:off x="3024207" y="4827684"/>
            <a:ext cx="957105"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8" name="Straight Connector 67"/>
          <p:cNvCxnSpPr/>
          <p:nvPr/>
        </p:nvCxnSpPr>
        <p:spPr>
          <a:xfrm>
            <a:off x="3024206" y="4827685"/>
            <a:ext cx="0" cy="76451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a:stCxn id="57" idx="3"/>
          </p:cNvCxnSpPr>
          <p:nvPr/>
        </p:nvCxnSpPr>
        <p:spPr>
          <a:xfrm flipV="1">
            <a:off x="4983439" y="5586369"/>
            <a:ext cx="21149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5194929" y="5178001"/>
            <a:ext cx="0" cy="408368"/>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9" name="Straight Connector 78"/>
          <p:cNvCxnSpPr/>
          <p:nvPr/>
        </p:nvCxnSpPr>
        <p:spPr>
          <a:xfrm flipH="1">
            <a:off x="4600745" y="5178001"/>
            <a:ext cx="59418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1" name="Straight Connector 80"/>
          <p:cNvCxnSpPr/>
          <p:nvPr/>
        </p:nvCxnSpPr>
        <p:spPr>
          <a:xfrm flipV="1">
            <a:off x="4600745" y="4441787"/>
            <a:ext cx="0" cy="73621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p:nvPr/>
        </p:nvCxnSpPr>
        <p:spPr>
          <a:xfrm>
            <a:off x="4602440" y="4441961"/>
            <a:ext cx="331431"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4565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7" grpId="0"/>
      <p:bldP spid="48" grpId="0"/>
      <p:bldP spid="49" grpId="0"/>
      <p:bldP spid="50" grpId="0"/>
      <p:bldP spid="51" grpId="0"/>
      <p:bldP spid="52" grpId="0"/>
      <p:bldP spid="53" grpId="0"/>
      <p:bldP spid="59" grpId="0"/>
      <p:bldP spid="6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CIR_INS_ORD(18,FIRST,LAST)</a:t>
            </a:r>
          </a:p>
        </p:txBody>
      </p:sp>
      <p:sp>
        <p:nvSpPr>
          <p:cNvPr id="4" name="TextBox 3"/>
          <p:cNvSpPr txBox="1"/>
          <p:nvPr/>
        </p:nvSpPr>
        <p:spPr>
          <a:xfrm>
            <a:off x="6172200" y="95604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SAVE = LAST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
        <p:nvSpPr>
          <p:cNvPr id="5" name="TextBox 4"/>
          <p:cNvSpPr txBox="1"/>
          <p:nvPr/>
        </p:nvSpPr>
        <p:spPr>
          <a:xfrm>
            <a:off x="221700" y="956040"/>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solidFill>
                <a:latin typeface="Consolas" pitchFamily="49" charset="0"/>
                <a:cs typeface="Consolas" pitchFamily="49" charset="0"/>
              </a:rPr>
              <a:t>6.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grpSp>
        <p:nvGrpSpPr>
          <p:cNvPr id="6" name="Group 5"/>
          <p:cNvGrpSpPr/>
          <p:nvPr/>
        </p:nvGrpSpPr>
        <p:grpSpPr>
          <a:xfrm>
            <a:off x="587291" y="505914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227737" y="505914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980337" y="505914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870325" y="505914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507303" y="5325845"/>
            <a:ext cx="72043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147749" y="5325845"/>
            <a:ext cx="832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4900349" y="5325845"/>
            <a:ext cx="1969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396531" y="5330878"/>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821503" y="559254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57665" y="579838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24" name="Group 23"/>
          <p:cNvGrpSpPr/>
          <p:nvPr/>
        </p:nvGrpSpPr>
        <p:grpSpPr>
          <a:xfrm>
            <a:off x="4889125" y="360918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4938247" y="3633421"/>
            <a:ext cx="495649" cy="461665"/>
          </a:xfrm>
          <a:prstGeom prst="rect">
            <a:avLst/>
          </a:prstGeom>
          <a:noFill/>
        </p:spPr>
        <p:txBody>
          <a:bodyPr wrap="none" rtlCol="0">
            <a:spAutoFit/>
          </a:bodyPr>
          <a:lstStyle/>
          <a:p>
            <a:r>
              <a:rPr lang="en-IN" sz="2400" b="1" dirty="0">
                <a:solidFill>
                  <a:srgbClr val="FFFF00"/>
                </a:solidFill>
              </a:rPr>
              <a:t>18</a:t>
            </a:r>
            <a:endParaRPr lang="en-US" sz="2400" b="1" dirty="0">
              <a:solidFill>
                <a:srgbClr val="FFFF00"/>
              </a:solidFill>
            </a:endParaRPr>
          </a:p>
        </p:txBody>
      </p:sp>
      <p:sp>
        <p:nvSpPr>
          <p:cNvPr id="28" name="TextBox 27"/>
          <p:cNvSpPr txBox="1"/>
          <p:nvPr/>
        </p:nvSpPr>
        <p:spPr>
          <a:xfrm>
            <a:off x="5097025" y="3195919"/>
            <a:ext cx="612668" cy="369332"/>
          </a:xfrm>
          <a:prstGeom prst="rect">
            <a:avLst/>
          </a:prstGeom>
          <a:noFill/>
        </p:spPr>
        <p:txBody>
          <a:bodyPr wrap="none" rtlCol="0">
            <a:spAutoFit/>
          </a:bodyPr>
          <a:lstStyle/>
          <a:p>
            <a:pPr algn="ctr"/>
            <a:r>
              <a:rPr lang="en-IN" b="1" dirty="0"/>
              <a:t>NEW</a:t>
            </a:r>
            <a:endParaRPr lang="en-US" b="1" dirty="0"/>
          </a:p>
        </p:txBody>
      </p:sp>
      <p:sp>
        <p:nvSpPr>
          <p:cNvPr id="29" name="TextBox 28"/>
          <p:cNvSpPr txBox="1"/>
          <p:nvPr/>
        </p:nvSpPr>
        <p:spPr>
          <a:xfrm>
            <a:off x="7279895" y="4242613"/>
            <a:ext cx="683200" cy="369332"/>
          </a:xfrm>
          <a:prstGeom prst="rect">
            <a:avLst/>
          </a:prstGeom>
          <a:noFill/>
        </p:spPr>
        <p:txBody>
          <a:bodyPr wrap="none" rtlCol="0">
            <a:spAutoFit/>
          </a:bodyPr>
          <a:lstStyle/>
          <a:p>
            <a:pPr algn="ctr"/>
            <a:r>
              <a:rPr lang="en-IN" b="1" dirty="0"/>
              <a:t>LAST</a:t>
            </a:r>
            <a:endParaRPr lang="en-US" b="1" dirty="0"/>
          </a:p>
        </p:txBody>
      </p:sp>
      <p:cxnSp>
        <p:nvCxnSpPr>
          <p:cNvPr id="30" name="Straight Arrow Connector 29"/>
          <p:cNvCxnSpPr/>
          <p:nvPr/>
        </p:nvCxnSpPr>
        <p:spPr>
          <a:xfrm flipH="1">
            <a:off x="7626062" y="462361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522638" y="4386938"/>
            <a:ext cx="694421" cy="645313"/>
            <a:chOff x="733300" y="4736560"/>
            <a:chExt cx="694421" cy="645313"/>
          </a:xfrm>
        </p:grpSpPr>
        <p:sp>
          <p:nvSpPr>
            <p:cNvPr id="34" name="TextBox 33"/>
            <p:cNvSpPr txBox="1"/>
            <p:nvPr/>
          </p:nvSpPr>
          <p:spPr>
            <a:xfrm>
              <a:off x="733300" y="4736560"/>
              <a:ext cx="694421" cy="369332"/>
            </a:xfrm>
            <a:prstGeom prst="rect">
              <a:avLst/>
            </a:prstGeom>
            <a:noFill/>
          </p:spPr>
          <p:txBody>
            <a:bodyPr wrap="none" rtlCol="0">
              <a:spAutoFit/>
            </a:bodyPr>
            <a:lstStyle/>
            <a:p>
              <a:r>
                <a:rPr lang="en-IN" b="1" dirty="0">
                  <a:solidFill>
                    <a:srgbClr val="C00000"/>
                  </a:solidFill>
                </a:rPr>
                <a:t>SAVE</a:t>
              </a:r>
              <a:endParaRPr lang="en-US" b="1" dirty="0">
                <a:solidFill>
                  <a:srgbClr val="C00000"/>
                </a:solidFill>
              </a:endParaRPr>
            </a:p>
          </p:txBody>
        </p:sp>
        <p:cxnSp>
          <p:nvCxnSpPr>
            <p:cNvPr id="36" name="Straight Arrow Connector 35"/>
            <p:cNvCxnSpPr>
              <a:stCxn id="34" idx="2"/>
              <a:endCxn id="7" idx="0"/>
            </p:cNvCxnSpPr>
            <p:nvPr/>
          </p:nvCxnSpPr>
          <p:spPr>
            <a:xfrm flipH="1">
              <a:off x="1064653" y="5105892"/>
              <a:ext cx="15858" cy="27598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5798251" y="384708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670096" y="382333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125E-6 -4.07407E-6 L 0.14818 -4.07407E-6 " pathEditMode="relative" rAng="0" ptsTypes="AA">
                                      <p:cBhvr>
                                        <p:cTn id="52" dur="2000" fill="hold"/>
                                        <p:tgtEl>
                                          <p:spTgt spid="37"/>
                                        </p:tgtEl>
                                        <p:attrNameLst>
                                          <p:attrName>ppt_x</p:attrName>
                                          <p:attrName>ppt_y</p:attrName>
                                        </p:attrNameLst>
                                      </p:cBhvr>
                                      <p:rCtr x="7435"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4818 -4.07407E-6 L 0.29883 -4.07407E-6 " pathEditMode="relative" rAng="0" ptsTypes="AA">
                                      <p:cBhvr>
                                        <p:cTn id="56" dur="2000" fill="hold"/>
                                        <p:tgtEl>
                                          <p:spTgt spid="37"/>
                                        </p:tgtEl>
                                        <p:attrNameLst>
                                          <p:attrName>ppt_x</p:attrName>
                                          <p:attrName>ppt_y</p:attrName>
                                        </p:attrNameLst>
                                      </p:cBhvr>
                                      <p:rCtr x="7526"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CIR_DELETE(X,FIRST,LAST)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&amp; </a:t>
            </a:r>
            <a:r>
              <a:rPr lang="en-IN" b="1" dirty="0">
                <a:solidFill>
                  <a:srgbClr val="C00000"/>
                </a:solidFill>
              </a:rPr>
              <a:t>LAST</a:t>
            </a:r>
            <a:r>
              <a:rPr lang="en-IN" dirty="0">
                <a:solidFill>
                  <a:srgbClr val="C00000"/>
                </a:solidFill>
              </a:rPr>
              <a:t> </a:t>
            </a:r>
            <a:r>
              <a:rPr lang="en-IN" dirty="0"/>
              <a:t>are </a:t>
            </a:r>
            <a:r>
              <a:rPr lang="en-IN" b="1" dirty="0"/>
              <a:t>pointers to the First &amp; Last elements</a:t>
            </a:r>
            <a:r>
              <a:rPr lang="en-IN" dirty="0"/>
              <a:t> of a Circular  linked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a:t>
            </a:r>
          </a:p>
        </p:txBody>
      </p:sp>
    </p:spTree>
    <p:extLst>
      <p:ext uri="{BB962C8B-B14F-4D97-AF65-F5344CB8AC3E}">
        <p14:creationId xmlns:p14="http://schemas.microsoft.com/office/powerpoint/2010/main" val="2838170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46529" y="839679"/>
            <a:ext cx="5760000" cy="48320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write(‘Linked List is </a:t>
            </a:r>
          </a:p>
          <a:p>
            <a:r>
              <a:rPr lang="en-IN" sz="2200" dirty="0">
                <a:latin typeface="Consolas" pitchFamily="49" charset="0"/>
                <a:cs typeface="Consolas" pitchFamily="49" charset="0"/>
              </a:rPr>
              <a:t>         Empty’)</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 5 </a:t>
            </a:r>
          </a:p>
          <a:p>
            <a:r>
              <a:rPr lang="en-IN" sz="2200" dirty="0">
                <a:latin typeface="Consolas" pitchFamily="49" charset="0"/>
                <a:cs typeface="Consolas" pitchFamily="49" charset="0"/>
              </a:rPr>
              <a:t>        while SAVE≠X &amp; SAVE≠LAST</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SAVE</a:t>
            </a:r>
          </a:p>
          <a:p>
            <a:r>
              <a:rPr lang="en-IN" sz="2200" b="1" dirty="0">
                <a:solidFill>
                  <a:schemeClr val="tx2"/>
                </a:solidFill>
                <a:latin typeface="Consolas" pitchFamily="49" charset="0"/>
                <a:cs typeface="Consolas" pitchFamily="49" charset="0"/>
              </a:rPr>
              <a:t>5. [Move to next node]</a:t>
            </a:r>
          </a:p>
          <a:p>
            <a:r>
              <a:rPr lang="en-IN" sz="2200" b="1" dirty="0">
                <a:solidFill>
                  <a:schemeClr val="tx2">
                    <a:lumMod val="60000"/>
                    <a:lumOff val="40000"/>
                  </a:schemeClr>
                </a:solidFill>
                <a:latin typeface="Consolas" pitchFamily="49" charset="0"/>
                <a:cs typeface="Consolas" pitchFamily="49" charset="0"/>
              </a:rPr>
              <a:t>    </a:t>
            </a:r>
            <a:r>
              <a:rPr lang="en-IN" sz="2200" dirty="0">
                <a:latin typeface="Consolas" pitchFamily="49" charset="0"/>
                <a:cs typeface="Consolas" pitchFamily="49" charset="0"/>
              </a:rPr>
              <a:t>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p:txBody>
      </p:sp>
      <p:sp>
        <p:nvSpPr>
          <p:cNvPr id="5" name="TextBox 4"/>
          <p:cNvSpPr txBox="1"/>
          <p:nvPr/>
        </p:nvSpPr>
        <p:spPr>
          <a:xfrm>
            <a:off x="6181341" y="839679"/>
            <a:ext cx="576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6. [End of Linked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write(‘Node not found’)</a:t>
            </a:r>
          </a:p>
          <a:p>
            <a:r>
              <a:rPr lang="en-IN" sz="2200" dirty="0">
                <a:latin typeface="Consolas" pitchFamily="49" charset="0"/>
                <a:cs typeface="Consolas" pitchFamily="49" charset="0"/>
              </a:rPr>
              <a:t> 	      Return </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X = 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LINK(LAST)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latin typeface="Consolas" pitchFamily="49" charset="0"/>
                <a:cs typeface="Consolas" pitchFamily="49" charset="0"/>
              </a:rPr>
              <a:t> LINK(PRED)</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X = LAST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PRED </a:t>
            </a: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(X)</a:t>
            </a:r>
          </a:p>
        </p:txBody>
      </p:sp>
    </p:spTree>
    <p:extLst>
      <p:ext uri="{BB962C8B-B14F-4D97-AF65-F5344CB8AC3E}">
        <p14:creationId xmlns:p14="http://schemas.microsoft.com/office/powerpoint/2010/main" val="29561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CIR_DELETE(7541,FIRST,LAST)</a:t>
            </a:r>
          </a:p>
        </p:txBody>
      </p:sp>
      <p:grpSp>
        <p:nvGrpSpPr>
          <p:cNvPr id="4" name="Group 3"/>
          <p:cNvGrpSpPr/>
          <p:nvPr/>
        </p:nvGrpSpPr>
        <p:grpSpPr>
          <a:xfrm>
            <a:off x="498563"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793963"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089363"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836351"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817551"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126701"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4185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7139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009375" y="5307568"/>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756363" y="5307568"/>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737563" y="530756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6998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a:stCxn id="28" idx="0"/>
          </p:cNvCxnSpPr>
          <p:nvPr/>
        </p:nvCxnSpPr>
        <p:spPr>
          <a:xfrm flipH="1" flipV="1">
            <a:off x="817114" y="5574268"/>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818875" y="5574268"/>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818875" y="6172200"/>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7084251" y="5574268"/>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98564" y="5715000"/>
            <a:ext cx="652743" cy="369332"/>
          </a:xfrm>
          <a:prstGeom prst="rect">
            <a:avLst/>
          </a:prstGeom>
          <a:noFill/>
        </p:spPr>
        <p:txBody>
          <a:bodyPr wrap="none" rtlCol="0">
            <a:spAutoFit/>
          </a:bodyPr>
          <a:lstStyle/>
          <a:p>
            <a:r>
              <a:rPr lang="en-IN" dirty="0"/>
              <a:t>5000</a:t>
            </a:r>
            <a:endParaRPr lang="en-US" dirty="0"/>
          </a:p>
        </p:txBody>
      </p:sp>
      <p:sp>
        <p:nvSpPr>
          <p:cNvPr id="34" name="TextBox 33"/>
          <p:cNvSpPr txBox="1"/>
          <p:nvPr/>
        </p:nvSpPr>
        <p:spPr>
          <a:xfrm>
            <a:off x="1793964" y="5618202"/>
            <a:ext cx="652743" cy="369332"/>
          </a:xfrm>
          <a:prstGeom prst="rect">
            <a:avLst/>
          </a:prstGeom>
          <a:noFill/>
        </p:spPr>
        <p:txBody>
          <a:bodyPr wrap="none" rtlCol="0">
            <a:spAutoFit/>
          </a:bodyPr>
          <a:lstStyle/>
          <a:p>
            <a:r>
              <a:rPr lang="en-IN" dirty="0"/>
              <a:t>4455</a:t>
            </a:r>
            <a:endParaRPr lang="en-US" dirty="0"/>
          </a:p>
        </p:txBody>
      </p:sp>
      <p:sp>
        <p:nvSpPr>
          <p:cNvPr id="35" name="TextBox 34"/>
          <p:cNvSpPr txBox="1"/>
          <p:nvPr/>
        </p:nvSpPr>
        <p:spPr>
          <a:xfrm>
            <a:off x="3089364" y="5583793"/>
            <a:ext cx="652743" cy="369332"/>
          </a:xfrm>
          <a:prstGeom prst="rect">
            <a:avLst/>
          </a:prstGeom>
          <a:noFill/>
        </p:spPr>
        <p:txBody>
          <a:bodyPr wrap="none" rtlCol="0">
            <a:spAutoFit/>
          </a:bodyPr>
          <a:lstStyle/>
          <a:p>
            <a:r>
              <a:rPr lang="en-IN" dirty="0"/>
              <a:t>8564</a:t>
            </a:r>
            <a:endParaRPr lang="en-US" dirty="0"/>
          </a:p>
        </p:txBody>
      </p:sp>
      <p:sp>
        <p:nvSpPr>
          <p:cNvPr id="36" name="TextBox 35"/>
          <p:cNvSpPr txBox="1"/>
          <p:nvPr/>
        </p:nvSpPr>
        <p:spPr>
          <a:xfrm>
            <a:off x="4836352" y="5574268"/>
            <a:ext cx="652743" cy="369332"/>
          </a:xfrm>
          <a:prstGeom prst="rect">
            <a:avLst/>
          </a:prstGeom>
          <a:noFill/>
        </p:spPr>
        <p:txBody>
          <a:bodyPr wrap="none" rtlCol="0">
            <a:spAutoFit/>
          </a:bodyPr>
          <a:lstStyle/>
          <a:p>
            <a:r>
              <a:rPr lang="en-IN" dirty="0"/>
              <a:t>7541</a:t>
            </a:r>
            <a:endParaRPr lang="en-US" dirty="0"/>
          </a:p>
        </p:txBody>
      </p:sp>
      <p:sp>
        <p:nvSpPr>
          <p:cNvPr id="37" name="TextBox 36"/>
          <p:cNvSpPr txBox="1"/>
          <p:nvPr/>
        </p:nvSpPr>
        <p:spPr>
          <a:xfrm>
            <a:off x="6766014" y="5608677"/>
            <a:ext cx="652743" cy="369332"/>
          </a:xfrm>
          <a:prstGeom prst="rect">
            <a:avLst/>
          </a:prstGeom>
          <a:noFill/>
        </p:spPr>
        <p:txBody>
          <a:bodyPr wrap="none" rtlCol="0">
            <a:spAutoFit/>
          </a:bodyPr>
          <a:lstStyle/>
          <a:p>
            <a:r>
              <a:rPr lang="en-IN" dirty="0"/>
              <a:t>1254</a:t>
            </a:r>
            <a:endParaRPr lang="en-US" dirty="0"/>
          </a:p>
        </p:txBody>
      </p:sp>
      <p:sp>
        <p:nvSpPr>
          <p:cNvPr id="38" name="TextBox 37"/>
          <p:cNvSpPr txBox="1"/>
          <p:nvPr/>
        </p:nvSpPr>
        <p:spPr>
          <a:xfrm>
            <a:off x="8126702" y="5574268"/>
            <a:ext cx="652743" cy="369332"/>
          </a:xfrm>
          <a:prstGeom prst="rect">
            <a:avLst/>
          </a:prstGeom>
          <a:noFill/>
        </p:spPr>
        <p:txBody>
          <a:bodyPr wrap="none" rtlCol="0">
            <a:spAutoFit/>
          </a:bodyPr>
          <a:lstStyle/>
          <a:p>
            <a:r>
              <a:rPr lang="en-IN" dirty="0"/>
              <a:t>3254</a:t>
            </a:r>
            <a:endParaRPr lang="en-US" dirty="0"/>
          </a:p>
        </p:txBody>
      </p:sp>
      <p:grpSp>
        <p:nvGrpSpPr>
          <p:cNvPr id="39" name="Group 38"/>
          <p:cNvGrpSpPr/>
          <p:nvPr/>
        </p:nvGrpSpPr>
        <p:grpSpPr>
          <a:xfrm>
            <a:off x="508738" y="4179750"/>
            <a:ext cx="694422" cy="861119"/>
            <a:chOff x="238775" y="4179749"/>
            <a:chExt cx="694422" cy="861119"/>
          </a:xfrm>
        </p:grpSpPr>
        <p:sp>
          <p:nvSpPr>
            <p:cNvPr id="40" name="TextBox 3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1" name="Straight Arrow Connector 40"/>
            <p:cNvCxnSpPr>
              <a:stCxn id="4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879563"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4" name="Straight Arrow Connector 43"/>
            <p:cNvCxnSpPr>
              <a:stCxn id="43" idx="2"/>
              <a:endCxn id="6" idx="0"/>
            </p:cNvCxnSpPr>
            <p:nvPr/>
          </p:nvCxnSpPr>
          <p:spPr>
            <a:xfrm flipH="1">
              <a:off x="945049" y="4865132"/>
              <a:ext cx="12563" cy="1757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771479" y="6075402"/>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6" name="Straight Arrow Connector 45"/>
          <p:cNvCxnSpPr>
            <a:stCxn id="45" idx="0"/>
          </p:cNvCxnSpPr>
          <p:nvPr/>
        </p:nvCxnSpPr>
        <p:spPr>
          <a:xfrm flipV="1">
            <a:off x="9113080" y="5542002"/>
            <a:ext cx="552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35235" y="848694"/>
            <a:ext cx="5760000" cy="304698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1. [Is Empty List?]</a:t>
            </a:r>
          </a:p>
          <a:p>
            <a:pPr marL="444500"/>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FIRST = NULL</a:t>
            </a:r>
          </a:p>
          <a:p>
            <a:pPr marL="444500"/>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write(‘Linked List is Empty’)</a:t>
            </a:r>
          </a:p>
          <a:p>
            <a:pPr marL="444500"/>
            <a:r>
              <a:rPr lang="en-IN" sz="1600" dirty="0">
                <a:latin typeface="Consolas" pitchFamily="49" charset="0"/>
                <a:cs typeface="Consolas" pitchFamily="49" charset="0"/>
              </a:rPr>
              <a:t>Return</a:t>
            </a:r>
          </a:p>
          <a:p>
            <a:r>
              <a:rPr lang="en-IN" sz="1600" b="1" dirty="0">
                <a:solidFill>
                  <a:schemeClr val="tx2"/>
                </a:solidFill>
                <a:latin typeface="Consolas" pitchFamily="49" charset="0"/>
                <a:cs typeface="Consolas" pitchFamily="49" charset="0"/>
              </a:rPr>
              <a:t>2. [Initialize Search for X]</a:t>
            </a:r>
          </a:p>
          <a:p>
            <a:pPr marL="444500"/>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FIRST</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3. [Find X]</a:t>
            </a:r>
          </a:p>
          <a:p>
            <a:pPr marL="444500"/>
            <a:r>
              <a:rPr lang="en-IN" sz="1600" b="1" dirty="0">
                <a:solidFill>
                  <a:schemeClr val="tx2">
                    <a:lumMod val="75000"/>
                  </a:schemeClr>
                </a:solidFill>
                <a:latin typeface="Consolas" pitchFamily="49" charset="0"/>
                <a:cs typeface="Consolas" pitchFamily="49" charset="0"/>
              </a:rPr>
              <a:t>Repeat</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thru step5 while SAVE≠X &amp; SAVE≠LAST</a:t>
            </a:r>
          </a:p>
          <a:p>
            <a:r>
              <a:rPr lang="en-IN" sz="1600" b="1" dirty="0">
                <a:solidFill>
                  <a:schemeClr val="tx2"/>
                </a:solidFill>
                <a:latin typeface="Consolas" pitchFamily="49" charset="0"/>
                <a:cs typeface="Consolas" pitchFamily="49" charset="0"/>
              </a:rPr>
              <a:t>4. [Update predecessor marker]</a:t>
            </a:r>
          </a:p>
          <a:p>
            <a:r>
              <a:rPr lang="en-IN" sz="1600" dirty="0">
                <a:latin typeface="Consolas" pitchFamily="49" charset="0"/>
                <a:cs typeface="Consolas" pitchFamily="49" charset="0"/>
              </a:rPr>
              <a:t>    PRED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SAVE</a:t>
            </a:r>
          </a:p>
          <a:p>
            <a:r>
              <a:rPr lang="en-IN" sz="1600" b="1" dirty="0">
                <a:solidFill>
                  <a:schemeClr val="tx2"/>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p>
        </p:txBody>
      </p:sp>
      <p:sp>
        <p:nvSpPr>
          <p:cNvPr id="48" name="TextBox 47"/>
          <p:cNvSpPr txBox="1"/>
          <p:nvPr/>
        </p:nvSpPr>
        <p:spPr>
          <a:xfrm>
            <a:off x="6166588" y="848694"/>
            <a:ext cx="5760000" cy="338554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6. [End of Linked List?]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SAVE ≠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write(‘Node not found’)</a:t>
            </a:r>
          </a:p>
          <a:p>
            <a:r>
              <a:rPr lang="en-IN" sz="1600" dirty="0">
                <a:latin typeface="Consolas" pitchFamily="49" charset="0"/>
                <a:cs typeface="Consolas" pitchFamily="49" charset="0"/>
              </a:rPr>
              <a:t> 	 Return </a:t>
            </a:r>
          </a:p>
          <a:p>
            <a:r>
              <a:rPr lang="en-IN" sz="1600" b="1" dirty="0">
                <a:solidFill>
                  <a:schemeClr val="tx2"/>
                </a:solidFill>
                <a:latin typeface="Consolas" pitchFamily="49" charset="0"/>
                <a:cs typeface="Consolas" pitchFamily="49" charset="0"/>
              </a:rPr>
              <a:t>7. [Delete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LINK(LAST)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ELSE</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LINK(PRED)</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X = LAST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latin typeface="Consolas" pitchFamily="49" charset="0"/>
                <a:cs typeface="Consolas" pitchFamily="49" charset="0"/>
              </a:rPr>
              <a:t>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600" b="1" dirty="0">
                <a:solidFill>
                  <a:schemeClr val="tx2"/>
                </a:solidFill>
                <a:latin typeface="Consolas" pitchFamily="49" charset="0"/>
                <a:cs typeface="Consolas" pitchFamily="49" charset="0"/>
              </a:rPr>
              <a:t>8. [Free Deleted Node]</a:t>
            </a:r>
          </a:p>
          <a:p>
            <a:r>
              <a:rPr lang="en-IN" sz="1600" dirty="0">
                <a:latin typeface="Consolas" pitchFamily="49" charset="0"/>
                <a:cs typeface="Consolas" pitchFamily="49" charset="0"/>
              </a:rPr>
              <a:t>    Free (X)</a:t>
            </a:r>
          </a:p>
        </p:txBody>
      </p:sp>
      <p:sp>
        <p:nvSpPr>
          <p:cNvPr id="49" name="Freeform 48"/>
          <p:cNvSpPr/>
          <p:nvPr/>
        </p:nvSpPr>
        <p:spPr>
          <a:xfrm>
            <a:off x="1184363" y="5581404"/>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9554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1068 0.00486 L 0.13412 0.00486 " pathEditMode="relative" rAng="0" ptsTypes="AA">
                                      <p:cBhvr>
                                        <p:cTn id="68" dur="2000" fill="hold"/>
                                        <p:tgtEl>
                                          <p:spTgt spid="39"/>
                                        </p:tgtEl>
                                        <p:attrNameLst>
                                          <p:attrName>ppt_x</p:attrName>
                                          <p:attrName>ppt_y</p:attrName>
                                        </p:attrNameLst>
                                      </p:cBhvr>
                                      <p:rCtr x="61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1.04167E-6 1.11111E-6 L 0.07149 1.11111E-6 " pathEditMode="relative" rAng="0" ptsTypes="AA">
                                      <p:cBhvr>
                                        <p:cTn id="72" dur="2000" fill="hold"/>
                                        <p:tgtEl>
                                          <p:spTgt spid="42"/>
                                        </p:tgtEl>
                                        <p:attrNameLst>
                                          <p:attrName>ppt_x</p:attrName>
                                          <p:attrName>ppt_y</p:attrName>
                                        </p:attrNameLst>
                                      </p:cBhvr>
                                      <p:rCtr x="3568"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3412 0.00209 L 0.23347 0.00209 " pathEditMode="relative" rAng="0" ptsTypes="AA">
                                      <p:cBhvr>
                                        <p:cTn id="76" dur="2000" fill="hold"/>
                                        <p:tgtEl>
                                          <p:spTgt spid="39"/>
                                        </p:tgtEl>
                                        <p:attrNameLst>
                                          <p:attrName>ppt_x</p:attrName>
                                          <p:attrName>ppt_y</p:attrName>
                                        </p:attrNameLst>
                                      </p:cBhvr>
                                      <p:rCtr x="4961"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7149 1.11111E-6 L 0.16927 1.11111E-6 " pathEditMode="relative" rAng="0" ptsTypes="AA">
                                      <p:cBhvr>
                                        <p:cTn id="80" dur="2000" fill="hold"/>
                                        <p:tgtEl>
                                          <p:spTgt spid="42"/>
                                        </p:tgtEl>
                                        <p:attrNameLst>
                                          <p:attrName>ppt_x</p:attrName>
                                          <p:attrName>ppt_y</p:attrName>
                                        </p:attrNameLst>
                                      </p:cBhvr>
                                      <p:rCtr x="48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2383 0.00093 L 0.36706 0.00093 " pathEditMode="relative" rAng="0" ptsTypes="AA">
                                      <p:cBhvr>
                                        <p:cTn id="84" dur="2000" fill="hold"/>
                                        <p:tgtEl>
                                          <p:spTgt spid="39"/>
                                        </p:tgtEl>
                                        <p:attrNameLst>
                                          <p:attrName>ppt_x</p:attrName>
                                          <p:attrName>ppt_y</p:attrName>
                                        </p:attrNameLst>
                                      </p:cBhvr>
                                      <p:rCtr x="7161"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Circularly Linked List with Header Node</a:t>
            </a:r>
            <a:endParaRPr lang="en-US" dirty="0"/>
          </a:p>
        </p:txBody>
      </p:sp>
      <p:sp>
        <p:nvSpPr>
          <p:cNvPr id="3" name="Content Placeholder 2"/>
          <p:cNvSpPr>
            <a:spLocks noGrp="1"/>
          </p:cNvSpPr>
          <p:nvPr>
            <p:ph idx="1"/>
          </p:nvPr>
        </p:nvSpPr>
        <p:spPr/>
        <p:txBody>
          <a:bodyPr/>
          <a:lstStyle/>
          <a:p>
            <a:r>
              <a:rPr lang="en-IN" dirty="0"/>
              <a:t>We can have special node, often referred to as </a:t>
            </a:r>
            <a:r>
              <a:rPr lang="en-IN" b="1" dirty="0">
                <a:solidFill>
                  <a:srgbClr val="C00000"/>
                </a:solidFill>
              </a:rPr>
              <a:t>Head node</a:t>
            </a:r>
            <a:r>
              <a:rPr lang="en-IN" b="1" dirty="0">
                <a:solidFill>
                  <a:srgbClr val="FF0000"/>
                </a:solidFill>
              </a:rPr>
              <a:t> </a:t>
            </a:r>
            <a:r>
              <a:rPr lang="en-IN" dirty="0"/>
              <a:t>of Circular Linked List.</a:t>
            </a:r>
          </a:p>
          <a:p>
            <a:r>
              <a:rPr lang="en-IN" dirty="0"/>
              <a:t>Head node does not have any value.</a:t>
            </a:r>
          </a:p>
          <a:p>
            <a:r>
              <a:rPr lang="en-IN" dirty="0"/>
              <a:t>Head node is always pointing to the first node if any of the linked list.</a:t>
            </a:r>
          </a:p>
          <a:p>
            <a:r>
              <a:rPr lang="en-IN" dirty="0"/>
              <a:t>One advantage of this technique is Linked list is never be empty.</a:t>
            </a:r>
          </a:p>
          <a:p>
            <a:r>
              <a:rPr lang="en-IN" dirty="0"/>
              <a:t>Pointer variable </a:t>
            </a:r>
            <a:r>
              <a:rPr lang="en-IN" b="1" dirty="0">
                <a:solidFill>
                  <a:srgbClr val="C00000"/>
                </a:solidFill>
              </a:rPr>
              <a:t>HEAD</a:t>
            </a:r>
            <a:r>
              <a:rPr lang="en-IN" dirty="0">
                <a:solidFill>
                  <a:srgbClr val="C00000"/>
                </a:solidFill>
              </a:rPr>
              <a:t> </a:t>
            </a:r>
            <a:r>
              <a:rPr lang="en-IN" dirty="0"/>
              <a:t>contains the address of head node.</a:t>
            </a:r>
            <a:endParaRPr lang="en-US" dirty="0"/>
          </a:p>
        </p:txBody>
      </p:sp>
      <p:grpSp>
        <p:nvGrpSpPr>
          <p:cNvPr id="4" name="Group 3"/>
          <p:cNvGrpSpPr/>
          <p:nvPr/>
        </p:nvGrpSpPr>
        <p:grpSpPr>
          <a:xfrm>
            <a:off x="2371725" y="4179332"/>
            <a:ext cx="920012" cy="533400"/>
            <a:chOff x="951919" y="5486400"/>
            <a:chExt cx="920012" cy="533400"/>
          </a:xfrm>
        </p:grpSpPr>
        <p:sp>
          <p:nvSpPr>
            <p:cNvPr id="5" name="Rectangle 4"/>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593555" y="4179332"/>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12755" y="4179332"/>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31955" y="4179332"/>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51155" y="4179332"/>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470355" y="4179332"/>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3291737" y="4446032"/>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45135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7327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9519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171167" y="4446032"/>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75975" y="3810000"/>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0" name="Freeform 29"/>
          <p:cNvSpPr/>
          <p:nvPr/>
        </p:nvSpPr>
        <p:spPr>
          <a:xfrm>
            <a:off x="2638426" y="4465082"/>
            <a:ext cx="749617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3" name="Group 32"/>
          <p:cNvGrpSpPr/>
          <p:nvPr/>
        </p:nvGrpSpPr>
        <p:grpSpPr>
          <a:xfrm>
            <a:off x="6529369" y="5562600"/>
            <a:ext cx="920012" cy="533400"/>
            <a:chOff x="951919" y="5486400"/>
            <a:chExt cx="920012" cy="533400"/>
          </a:xfrm>
        </p:grpSpPr>
        <p:sp>
          <p:nvSpPr>
            <p:cNvPr id="34" name="Rectangle 33"/>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5" name="Rectangle 3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7" name="Freeform 36"/>
          <p:cNvSpPr/>
          <p:nvPr/>
        </p:nvSpPr>
        <p:spPr>
          <a:xfrm>
            <a:off x="6318664" y="5783283"/>
            <a:ext cx="1377537" cy="522514"/>
          </a:xfrm>
          <a:custGeom>
            <a:avLst/>
            <a:gdLst>
              <a:gd name="connsiteX0" fmla="*/ 1128155 w 1377537"/>
              <a:gd name="connsiteY0" fmla="*/ 0 h 522514"/>
              <a:gd name="connsiteX1" fmla="*/ 1377537 w 1377537"/>
              <a:gd name="connsiteY1" fmla="*/ 0 h 522514"/>
              <a:gd name="connsiteX2" fmla="*/ 1377537 w 1377537"/>
              <a:gd name="connsiteY2" fmla="*/ 522514 h 522514"/>
              <a:gd name="connsiteX3" fmla="*/ 0 w 1377537"/>
              <a:gd name="connsiteY3" fmla="*/ 522514 h 522514"/>
              <a:gd name="connsiteX4" fmla="*/ 0 w 1377537"/>
              <a:gd name="connsiteY4" fmla="*/ 0 h 522514"/>
              <a:gd name="connsiteX5" fmla="*/ 190005 w 1377537"/>
              <a:gd name="connsiteY5" fmla="*/ 0 h 522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537" h="522514">
                <a:moveTo>
                  <a:pt x="1128155" y="0"/>
                </a:moveTo>
                <a:lnTo>
                  <a:pt x="1377537" y="0"/>
                </a:lnTo>
                <a:lnTo>
                  <a:pt x="1377537" y="522514"/>
                </a:lnTo>
                <a:lnTo>
                  <a:pt x="0" y="522514"/>
                </a:lnTo>
                <a:lnTo>
                  <a:pt x="0" y="0"/>
                </a:lnTo>
                <a:lnTo>
                  <a:pt x="190005"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681769" y="5193268"/>
            <a:ext cx="725263" cy="369332"/>
          </a:xfrm>
          <a:prstGeom prst="rect">
            <a:avLst/>
          </a:prstGeom>
          <a:noFill/>
        </p:spPr>
        <p:txBody>
          <a:bodyPr wrap="none" rtlCol="0">
            <a:spAutoFit/>
          </a:bodyPr>
          <a:lstStyle/>
          <a:p>
            <a:r>
              <a:rPr lang="en-IN" b="1" dirty="0">
                <a:solidFill>
                  <a:srgbClr val="C00000"/>
                </a:solidFill>
              </a:rPr>
              <a:t>HEAD</a:t>
            </a:r>
            <a:endParaRPr lang="en-US" b="1" dirty="0">
              <a:solidFill>
                <a:srgbClr val="C00000"/>
              </a:solidFill>
            </a:endParaRPr>
          </a:p>
        </p:txBody>
      </p:sp>
      <p:sp>
        <p:nvSpPr>
          <p:cNvPr id="39" name="TextBox 38"/>
          <p:cNvSpPr txBox="1"/>
          <p:nvPr/>
        </p:nvSpPr>
        <p:spPr>
          <a:xfrm>
            <a:off x="2638425" y="5829301"/>
            <a:ext cx="2839688" cy="461665"/>
          </a:xfrm>
          <a:prstGeom prst="rect">
            <a:avLst/>
          </a:prstGeom>
          <a:noFill/>
        </p:spPr>
        <p:txBody>
          <a:bodyPr wrap="none" rtlCol="0">
            <a:spAutoFit/>
          </a:bodyPr>
          <a:lstStyle/>
          <a:p>
            <a:r>
              <a:rPr lang="en-IN" sz="2400" b="1" dirty="0"/>
              <a:t>LINK(HEAD) </a:t>
            </a:r>
            <a:r>
              <a:rPr lang="en-IN" sz="2400" b="1" dirty="0">
                <a:sym typeface="Wingdings" pitchFamily="2" charset="2"/>
              </a:rPr>
              <a:t> HEAD</a:t>
            </a:r>
            <a:endParaRPr lang="en-US" sz="2400" b="1" dirty="0"/>
          </a:p>
        </p:txBody>
      </p:sp>
      <p:sp>
        <p:nvSpPr>
          <p:cNvPr id="40" name="TextBox 39"/>
          <p:cNvSpPr txBox="1"/>
          <p:nvPr/>
        </p:nvSpPr>
        <p:spPr>
          <a:xfrm>
            <a:off x="3476342" y="5562600"/>
            <a:ext cx="1171859" cy="369332"/>
          </a:xfrm>
          <a:prstGeom prst="rect">
            <a:avLst/>
          </a:prstGeom>
          <a:noFill/>
        </p:spPr>
        <p:txBody>
          <a:bodyPr wrap="none" rtlCol="0">
            <a:spAutoFit/>
          </a:bodyPr>
          <a:lstStyle/>
          <a:p>
            <a:r>
              <a:rPr lang="en-IN" b="1" dirty="0">
                <a:solidFill>
                  <a:schemeClr val="accent6">
                    <a:lumMod val="75000"/>
                  </a:schemeClr>
                </a:solidFill>
              </a:rPr>
              <a:t>Empty List</a:t>
            </a:r>
            <a:endParaRPr lang="en-US" b="1" dirty="0">
              <a:solidFill>
                <a:schemeClr val="accent6">
                  <a:lumMod val="75000"/>
                </a:schemeClr>
              </a:solidFill>
            </a:endParaRPr>
          </a:p>
        </p:txBody>
      </p:sp>
    </p:spTree>
    <p:extLst>
      <p:ext uri="{BB962C8B-B14F-4D97-AF65-F5344CB8AC3E}">
        <p14:creationId xmlns:p14="http://schemas.microsoft.com/office/powerpoint/2010/main" val="25438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wheel(1)">
                                      <p:cBhvr>
                                        <p:cTn id="69"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0" grpId="0" animBg="1"/>
      <p:bldP spid="37" grpId="0" animBg="1"/>
      <p:bldP spid="38" grpId="0"/>
      <p:bldP spid="39" grpId="0"/>
      <p:bldP spid="4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 first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281267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CIR_HEAD_INS_FIRST(X,FIRST,LAST)</a:t>
            </a:r>
            <a:endParaRPr lang="en-US" sz="3200" dirty="0"/>
          </a:p>
        </p:txBody>
      </p:sp>
      <p:sp>
        <p:nvSpPr>
          <p:cNvPr id="4" name="TextBox 3"/>
          <p:cNvSpPr txBox="1"/>
          <p:nvPr/>
        </p:nvSpPr>
        <p:spPr>
          <a:xfrm>
            <a:off x="336000" y="823792"/>
            <a:ext cx="11520000" cy="21236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X</a:t>
            </a:r>
          </a:p>
          <a:p>
            <a:r>
              <a:rPr lang="en-IN" sz="2200" dirty="0">
                <a:latin typeface="Consolas" pitchFamily="49" charset="0"/>
                <a:cs typeface="Consolas" pitchFamily="49" charset="0"/>
                <a:sym typeface="Wingdings" pitchFamily="2" charset="2"/>
              </a:rPr>
              <a:t>   LINK(NEW)  LINK(HEAD)</a:t>
            </a:r>
          </a:p>
          <a:p>
            <a:r>
              <a:rPr lang="en-IN" sz="2200" dirty="0">
                <a:latin typeface="Consolas" pitchFamily="49" charset="0"/>
                <a:cs typeface="Consolas" pitchFamily="49" charset="0"/>
                <a:sym typeface="Wingdings" pitchFamily="2" charset="2"/>
              </a:rPr>
              <a:t>   LINK(HEAD)  NEW</a:t>
            </a:r>
            <a:endParaRPr lang="en-IN" sz="2200" dirty="0">
              <a:latin typeface="Consolas" pitchFamily="49" charset="0"/>
              <a:cs typeface="Consolas" pitchFamily="49" charset="0"/>
            </a:endParaRPr>
          </a:p>
        </p:txBody>
      </p:sp>
      <p:sp>
        <p:nvSpPr>
          <p:cNvPr id="5" name="Left Arrow 4"/>
          <p:cNvSpPr/>
          <p:nvPr/>
        </p:nvSpPr>
        <p:spPr>
          <a:xfrm>
            <a:off x="1479177" y="1258414"/>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810871" y="4675095"/>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804226" y="467509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5023426" y="467509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242626" y="467509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461826" y="467509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8681026" y="467509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730884" y="4941795"/>
            <a:ext cx="1073343"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7242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9434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1626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381838" y="494179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3129514" y="3162763"/>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sp>
        <p:nvSpPr>
          <p:cNvPr id="30" name="Freeform 29"/>
          <p:cNvSpPr/>
          <p:nvPr/>
        </p:nvSpPr>
        <p:spPr>
          <a:xfrm>
            <a:off x="2077572" y="4960845"/>
            <a:ext cx="8267700"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grpSp>
        <p:nvGrpSpPr>
          <p:cNvPr id="32" name="Group 31"/>
          <p:cNvGrpSpPr/>
          <p:nvPr/>
        </p:nvGrpSpPr>
        <p:grpSpPr>
          <a:xfrm>
            <a:off x="2953871" y="3532095"/>
            <a:ext cx="920012" cy="533400"/>
            <a:chOff x="951919" y="5486400"/>
            <a:chExt cx="920012" cy="533400"/>
          </a:xfrm>
        </p:grpSpPr>
        <p:sp>
          <p:nvSpPr>
            <p:cNvPr id="33" name="Rectangle 3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4" name="Rectangle 3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1734672" y="4294095"/>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6" name="Freeform 35"/>
          <p:cNvSpPr/>
          <p:nvPr/>
        </p:nvSpPr>
        <p:spPr>
          <a:xfrm>
            <a:off x="3864314" y="3776530"/>
            <a:ext cx="356259" cy="890649"/>
          </a:xfrm>
          <a:custGeom>
            <a:avLst/>
            <a:gdLst>
              <a:gd name="connsiteX0" fmla="*/ 0 w 356259"/>
              <a:gd name="connsiteY0" fmla="*/ 0 h 890649"/>
              <a:gd name="connsiteX1" fmla="*/ 356259 w 356259"/>
              <a:gd name="connsiteY1" fmla="*/ 0 h 890649"/>
              <a:gd name="connsiteX2" fmla="*/ 356259 w 356259"/>
              <a:gd name="connsiteY2" fmla="*/ 890649 h 890649"/>
            </a:gdLst>
            <a:ahLst/>
            <a:cxnLst>
              <a:cxn ang="0">
                <a:pos x="connsiteX0" y="connsiteY0"/>
              </a:cxn>
              <a:cxn ang="0">
                <a:pos x="connsiteX1" y="connsiteY1"/>
              </a:cxn>
              <a:cxn ang="0">
                <a:pos x="connsiteX2" y="connsiteY2"/>
              </a:cxn>
            </a:cxnLst>
            <a:rect l="l" t="t" r="r" b="b"/>
            <a:pathLst>
              <a:path w="356259" h="890649">
                <a:moveTo>
                  <a:pt x="0" y="0"/>
                </a:moveTo>
                <a:lnTo>
                  <a:pt x="356259" y="0"/>
                </a:lnTo>
                <a:lnTo>
                  <a:pt x="356259" y="89064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2486775" y="3788404"/>
            <a:ext cx="463138" cy="878774"/>
          </a:xfrm>
          <a:custGeom>
            <a:avLst/>
            <a:gdLst>
              <a:gd name="connsiteX0" fmla="*/ 0 w 463138"/>
              <a:gd name="connsiteY0" fmla="*/ 878774 h 878774"/>
              <a:gd name="connsiteX1" fmla="*/ 0 w 463138"/>
              <a:gd name="connsiteY1" fmla="*/ 0 h 878774"/>
              <a:gd name="connsiteX2" fmla="*/ 463138 w 463138"/>
              <a:gd name="connsiteY2" fmla="*/ 0 h 878774"/>
            </a:gdLst>
            <a:ahLst/>
            <a:cxnLst>
              <a:cxn ang="0">
                <a:pos x="connsiteX0" y="connsiteY0"/>
              </a:cxn>
              <a:cxn ang="0">
                <a:pos x="connsiteX1" y="connsiteY1"/>
              </a:cxn>
              <a:cxn ang="0">
                <a:pos x="connsiteX2" y="connsiteY2"/>
              </a:cxn>
            </a:cxnLst>
            <a:rect l="l" t="t" r="r" b="b"/>
            <a:pathLst>
              <a:path w="463138" h="878774">
                <a:moveTo>
                  <a:pt x="0" y="878774"/>
                </a:moveTo>
                <a:lnTo>
                  <a:pt x="0" y="0"/>
                </a:lnTo>
                <a:lnTo>
                  <a:pt x="463138"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708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ipe(up)">
                                      <p:cBhvr>
                                        <p:cTn id="67" dur="5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wipe(down)">
                                      <p:cBhvr>
                                        <p:cTn id="72" dur="500"/>
                                        <p:tgtEl>
                                          <p:spTgt spid="37"/>
                                        </p:tgtEl>
                                      </p:cBhvr>
                                    </p:animEffect>
                                  </p:childTnLst>
                                </p:cTn>
                              </p:par>
                              <p:par>
                                <p:cTn id="73" presetID="1" presetClass="exit" presetSubtype="0" fill="hold" nodeType="withEffect">
                                  <p:stCondLst>
                                    <p:cond delay="0"/>
                                  </p:stCondLst>
                                  <p:childTnLst>
                                    <p:set>
                                      <p:cBhvr>
                                        <p:cTn id="74"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0" grpId="0" animBg="1"/>
      <p:bldP spid="35" grpId="0"/>
      <p:bldP spid="36" grpId="0" animBg="1"/>
      <p:bldP spid="3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7286624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CIR_HEAD_INS_LAST(X,FIRST,LAST)</a:t>
            </a:r>
            <a:endParaRPr lang="en-US" sz="3200" dirty="0"/>
          </a:p>
        </p:txBody>
      </p:sp>
      <p:sp>
        <p:nvSpPr>
          <p:cNvPr id="4" name="TextBox 3"/>
          <p:cNvSpPr txBox="1"/>
          <p:nvPr/>
        </p:nvSpPr>
        <p:spPr>
          <a:xfrm>
            <a:off x="336000" y="927188"/>
            <a:ext cx="1152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HEAD</a:t>
            </a:r>
          </a:p>
          <a:p>
            <a:r>
              <a:rPr lang="en-IN" sz="2000" dirty="0">
                <a:latin typeface="Consolas" pitchFamily="49" charset="0"/>
                <a:cs typeface="Consolas" pitchFamily="49" charset="0"/>
                <a:sym typeface="Wingdings" pitchFamily="2" charset="2"/>
              </a:rPr>
              <a:t>   LINK(LAST)  NEW</a:t>
            </a:r>
          </a:p>
          <a:p>
            <a:r>
              <a:rPr lang="en-IN" sz="2000" dirty="0">
                <a:latin typeface="Consolas" pitchFamily="49" charset="0"/>
                <a:cs typeface="Consolas" pitchFamily="49" charset="0"/>
                <a:sym typeface="Wingdings" pitchFamily="2" charset="2"/>
              </a:rPr>
              <a:t>   LAST  NEW</a:t>
            </a:r>
            <a:endParaRPr lang="en-IN" sz="2000" dirty="0">
              <a:latin typeface="Consolas" pitchFamily="49" charset="0"/>
              <a:cs typeface="Consolas" pitchFamily="49" charset="0"/>
            </a:endParaRPr>
          </a:p>
        </p:txBody>
      </p:sp>
      <p:sp>
        <p:nvSpPr>
          <p:cNvPr id="5" name="Left Arrow 4"/>
          <p:cNvSpPr/>
          <p:nvPr/>
        </p:nvSpPr>
        <p:spPr>
          <a:xfrm>
            <a:off x="1374646" y="1325052"/>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581501" y="4572000"/>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61239" y="4572000"/>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180439" y="4572000"/>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399639" y="4572000"/>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18839" y="4572000"/>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501513" y="4838700"/>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38812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1004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6319651" y="48387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9" name="TextBox 28"/>
          <p:cNvSpPr txBox="1"/>
          <p:nvPr/>
        </p:nvSpPr>
        <p:spPr>
          <a:xfrm>
            <a:off x="8747973" y="3364468"/>
            <a:ext cx="612668" cy="369332"/>
          </a:xfrm>
          <a:prstGeom prst="rect">
            <a:avLst/>
          </a:prstGeom>
          <a:noFill/>
        </p:spPr>
        <p:txBody>
          <a:bodyPr wrap="none" rtlCol="0">
            <a:spAutoFit/>
          </a:bodyPr>
          <a:lstStyle/>
          <a:p>
            <a:pPr algn="ctr"/>
            <a:r>
              <a:rPr lang="en-IN" b="1" dirty="0">
                <a:solidFill>
                  <a:srgbClr val="FF0000"/>
                </a:solidFill>
              </a:rPr>
              <a:t>NEW</a:t>
            </a:r>
            <a:endParaRPr lang="en-US" b="1" dirty="0">
              <a:solidFill>
                <a:srgbClr val="FF0000"/>
              </a:solidFill>
            </a:endParaRPr>
          </a:p>
        </p:txBody>
      </p:sp>
      <p:grpSp>
        <p:nvGrpSpPr>
          <p:cNvPr id="31" name="Group 30"/>
          <p:cNvGrpSpPr/>
          <p:nvPr/>
        </p:nvGrpSpPr>
        <p:grpSpPr>
          <a:xfrm>
            <a:off x="8572330" y="3733800"/>
            <a:ext cx="920012" cy="533400"/>
            <a:chOff x="951919" y="5486400"/>
            <a:chExt cx="920012" cy="533400"/>
          </a:xfrm>
        </p:grpSpPr>
        <p:sp>
          <p:nvSpPr>
            <p:cNvPr id="32" name="Rectangle 3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33" name="Rectangle 3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4" name="TextBox 33"/>
          <p:cNvSpPr txBox="1"/>
          <p:nvPr/>
        </p:nvSpPr>
        <p:spPr>
          <a:xfrm>
            <a:off x="1505302" y="4191000"/>
            <a:ext cx="725263" cy="369332"/>
          </a:xfrm>
          <a:prstGeom prst="rect">
            <a:avLst/>
          </a:prstGeom>
          <a:noFill/>
        </p:spPr>
        <p:txBody>
          <a:bodyPr wrap="none" rtlCol="0">
            <a:spAutoFit/>
          </a:bodyPr>
          <a:lstStyle/>
          <a:p>
            <a:pPr algn="ctr"/>
            <a:r>
              <a:rPr lang="en-IN" b="1" dirty="0">
                <a:solidFill>
                  <a:srgbClr val="FF0000"/>
                </a:solidFill>
              </a:rPr>
              <a:t>HEAD</a:t>
            </a:r>
            <a:endParaRPr lang="en-US" b="1" dirty="0">
              <a:solidFill>
                <a:srgbClr val="FF0000"/>
              </a:solidFill>
            </a:endParaRPr>
          </a:p>
        </p:txBody>
      </p:sp>
      <p:sp>
        <p:nvSpPr>
          <p:cNvPr id="37" name="Freeform 36"/>
          <p:cNvSpPr/>
          <p:nvPr/>
        </p:nvSpPr>
        <p:spPr>
          <a:xfrm>
            <a:off x="1334984" y="4789714"/>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2831719" y="5257800"/>
            <a:ext cx="734496" cy="369332"/>
          </a:xfrm>
          <a:prstGeom prst="rect">
            <a:avLst/>
          </a:prstGeom>
          <a:noFill/>
        </p:spPr>
        <p:txBody>
          <a:bodyPr wrap="none" rtlCol="0">
            <a:spAutoFit/>
          </a:bodyPr>
          <a:lstStyle/>
          <a:p>
            <a:pPr algn="ctr"/>
            <a:r>
              <a:rPr lang="en-IN" b="1" dirty="0">
                <a:solidFill>
                  <a:srgbClr val="FF0000"/>
                </a:solidFill>
              </a:rPr>
              <a:t>FIRST</a:t>
            </a:r>
            <a:endParaRPr lang="en-US" b="1" dirty="0">
              <a:solidFill>
                <a:srgbClr val="FF0000"/>
              </a:solidFill>
            </a:endParaRPr>
          </a:p>
        </p:txBody>
      </p:sp>
      <p:cxnSp>
        <p:nvCxnSpPr>
          <p:cNvPr id="40" name="Straight Arrow Connector 39"/>
          <p:cNvCxnSpPr/>
          <p:nvPr/>
        </p:nvCxnSpPr>
        <p:spPr>
          <a:xfrm flipV="1">
            <a:off x="3198967" y="5105401"/>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7" name="Group 46"/>
          <p:cNvGrpSpPr/>
          <p:nvPr/>
        </p:nvGrpSpPr>
        <p:grpSpPr>
          <a:xfrm>
            <a:off x="6618877" y="5105400"/>
            <a:ext cx="683200" cy="526682"/>
            <a:chOff x="5813335" y="5105400"/>
            <a:chExt cx="683200" cy="526682"/>
          </a:xfrm>
        </p:grpSpPr>
        <p:sp>
          <p:nvSpPr>
            <p:cNvPr id="41" name="TextBox 40"/>
            <p:cNvSpPr txBox="1"/>
            <p:nvPr/>
          </p:nvSpPr>
          <p:spPr>
            <a:xfrm>
              <a:off x="5813335" y="5262750"/>
              <a:ext cx="683200" cy="369332"/>
            </a:xfrm>
            <a:prstGeom prst="rect">
              <a:avLst/>
            </a:prstGeom>
            <a:noFill/>
          </p:spPr>
          <p:txBody>
            <a:bodyPr wrap="none" rtlCol="0">
              <a:spAutoFit/>
            </a:bodyPr>
            <a:lstStyle/>
            <a:p>
              <a:pPr algn="ctr"/>
              <a:r>
                <a:rPr lang="en-IN" b="1" dirty="0">
                  <a:solidFill>
                    <a:srgbClr val="FF0000"/>
                  </a:solidFill>
                </a:rPr>
                <a:t>LAST</a:t>
              </a:r>
              <a:endParaRPr lang="en-US" b="1" dirty="0">
                <a:solidFill>
                  <a:srgbClr val="FF0000"/>
                </a:solidFill>
              </a:endParaRPr>
            </a:p>
          </p:txBody>
        </p:sp>
        <p:cxnSp>
          <p:nvCxnSpPr>
            <p:cNvPr id="42" name="Straight Arrow Connector 41"/>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Freeform 44"/>
          <p:cNvSpPr/>
          <p:nvPr/>
        </p:nvSpPr>
        <p:spPr>
          <a:xfrm>
            <a:off x="1043048" y="4263243"/>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313220" y="3990109"/>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8047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wheel(1)">
                                      <p:cBhvr>
                                        <p:cTn id="69" dur="20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par>
                                <p:cTn id="75" presetID="1" presetClass="exit" presetSubtype="0" fill="hold" grpId="1" nodeType="withEffect">
                                  <p:stCondLst>
                                    <p:cond delay="0"/>
                                  </p:stCondLst>
                                  <p:childTnLst>
                                    <p:set>
                                      <p:cBhvr>
                                        <p:cTn id="76" dur="1" fill="hold">
                                          <p:stCondLst>
                                            <p:cond delay="0"/>
                                          </p:stCondLst>
                                        </p:cTn>
                                        <p:tgtEl>
                                          <p:spTgt spid="3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50" presetClass="path" presetSubtype="0" accel="50000" decel="50000" fill="hold" nodeType="clickEffect">
                                  <p:stCondLst>
                                    <p:cond delay="0"/>
                                  </p:stCondLst>
                                  <p:childTnLst>
                                    <p:animMotion origin="layout" path="M 0.10196 -3.7037E-7 L 0.15586 -3.7037E-7 C 0.18008 -3.7037E-7 0.21029 -0.03472 0.21029 -0.06273 L 0.21029 -0.125 " pathEditMode="relative" rAng="0" ptsTypes="AAAA">
                                      <p:cBhvr>
                                        <p:cTn id="80" dur="2000" fill="hold"/>
                                        <p:tgtEl>
                                          <p:spTgt spid="47"/>
                                        </p:tgtEl>
                                        <p:attrNameLst>
                                          <p:attrName>ppt_x</p:attrName>
                                          <p:attrName>ppt_y</p:attrName>
                                        </p:attrNameLst>
                                      </p:cBhvr>
                                      <p:rCtr x="5417" y="-625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9" grpId="0"/>
      <p:bldP spid="34" grpId="0"/>
      <p:bldP spid="37" grpId="0" animBg="1"/>
      <p:bldP spid="37" grpId="1" animBg="1"/>
      <p:bldP spid="38" grpId="0"/>
      <p:bldP spid="45" grpId="0" animBg="1"/>
      <p:bldP spid="4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a:t>
            </a:r>
            <a:r>
              <a:rPr lang="en-IN" b="1" dirty="0">
                <a:solidFill>
                  <a:srgbClr val="FF0000"/>
                </a:solidFill>
              </a:rPr>
              <a:t> </a:t>
            </a:r>
            <a:r>
              <a:rPr lang="en-IN" b="1" dirty="0">
                <a:solidFill>
                  <a:srgbClr val="C00000"/>
                </a:solidFill>
              </a:rPr>
              <a:t> after a node whose address is given by P</a:t>
            </a:r>
            <a:r>
              <a:rPr lang="en-IN" b="1" dirty="0">
                <a:solidFill>
                  <a:srgbClr val="FF0000"/>
                </a:solidFill>
              </a:rPr>
              <a:t> </a:t>
            </a:r>
            <a:r>
              <a:rPr lang="en-IN" dirty="0"/>
              <a:t>of Circular linked list with Head node.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HEAD</a:t>
            </a:r>
            <a:r>
              <a:rPr lang="en-IN" dirty="0">
                <a:solidFill>
                  <a:srgbClr val="C00000"/>
                </a:solidFill>
              </a:rPr>
              <a:t> </a:t>
            </a:r>
            <a:r>
              <a:rPr lang="en-IN" dirty="0"/>
              <a:t>is pointer variable pointing to Head node of Linked List.</a:t>
            </a:r>
            <a:endParaRPr lang="en-US" dirty="0"/>
          </a:p>
          <a:p>
            <a:r>
              <a:rPr lang="en-IN" b="1" dirty="0">
                <a:solidFill>
                  <a:srgbClr val="C00000"/>
                </a:solidFill>
              </a:rPr>
              <a:t>NEW</a:t>
            </a:r>
            <a:r>
              <a:rPr lang="en-IN" dirty="0">
                <a:solidFill>
                  <a:srgbClr val="C00000"/>
                </a:solidFill>
              </a:rPr>
              <a:t> </a:t>
            </a:r>
            <a:r>
              <a:rPr lang="en-IN" dirty="0"/>
              <a:t>is a temporary pointer variable.</a:t>
            </a:r>
            <a:endParaRPr lang="en-US" dirty="0"/>
          </a:p>
          <a:p>
            <a:endParaRPr lang="en-US" dirty="0"/>
          </a:p>
        </p:txBody>
      </p:sp>
    </p:spTree>
    <p:extLst>
      <p:ext uri="{BB962C8B-B14F-4D97-AF65-F5344CB8AC3E}">
        <p14:creationId xmlns:p14="http://schemas.microsoft.com/office/powerpoint/2010/main" val="402928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lstStyle/>
          <a:p>
            <a:r>
              <a:rPr lang="en-US" dirty="0">
                <a:solidFill>
                  <a:srgbClr val="C00000"/>
                </a:solidFill>
              </a:rPr>
              <a:t>Deletion Operation</a:t>
            </a:r>
          </a:p>
          <a:p>
            <a:pPr lvl="1"/>
            <a:r>
              <a:rPr lang="en-IN" dirty="0"/>
              <a:t>Deletion operation is more efficient in Linked Allocation</a:t>
            </a:r>
            <a:endParaRPr lang="en-US" dirty="0"/>
          </a:p>
        </p:txBody>
      </p:sp>
      <p:grpSp>
        <p:nvGrpSpPr>
          <p:cNvPr id="4" name="Group 3"/>
          <p:cNvGrpSpPr/>
          <p:nvPr/>
        </p:nvGrpSpPr>
        <p:grpSpPr>
          <a:xfrm>
            <a:off x="2190468" y="2209800"/>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125907" y="2209800"/>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030907" y="2209800"/>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7935907" y="2209800"/>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3722711" y="2476500"/>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76500"/>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20980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1" name="TextBox 20"/>
          <p:cNvSpPr txBox="1"/>
          <p:nvPr/>
        </p:nvSpPr>
        <p:spPr>
          <a:xfrm>
            <a:off x="6477444" y="2696817"/>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8405562" y="2696817"/>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2640939" y="2695234"/>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3024207" y="2297668"/>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4949085" y="2286000"/>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6860712" y="2286000"/>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7" name="Multiply 26"/>
          <p:cNvSpPr/>
          <p:nvPr/>
        </p:nvSpPr>
        <p:spPr>
          <a:xfrm>
            <a:off x="4253458" y="2209800"/>
            <a:ext cx="1285383" cy="1524000"/>
          </a:xfrm>
          <a:prstGeom prst="mathMultiply">
            <a:avLst/>
          </a:prstGeom>
          <a:solidFill>
            <a:srgbClr val="B84742"/>
          </a:solidFill>
          <a:ln>
            <a:solidFill>
              <a:srgbClr val="B8474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grpSp>
        <p:nvGrpSpPr>
          <p:cNvPr id="28" name="Group 27"/>
          <p:cNvGrpSpPr/>
          <p:nvPr/>
        </p:nvGrpSpPr>
        <p:grpSpPr>
          <a:xfrm>
            <a:off x="2131363" y="4477651"/>
            <a:ext cx="1532242" cy="533400"/>
            <a:chOff x="951919" y="5486400"/>
            <a:chExt cx="1532242" cy="533400"/>
          </a:xfrm>
        </p:grpSpPr>
        <p:sp>
          <p:nvSpPr>
            <p:cNvPr id="29" name="Rectangle 28"/>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30" name="Rectangle 29"/>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1" name="Group 30"/>
          <p:cNvGrpSpPr/>
          <p:nvPr/>
        </p:nvGrpSpPr>
        <p:grpSpPr>
          <a:xfrm>
            <a:off x="4066802" y="4477651"/>
            <a:ext cx="1532242" cy="533400"/>
            <a:chOff x="951919" y="5486400"/>
            <a:chExt cx="1532242" cy="533400"/>
          </a:xfrm>
        </p:grpSpPr>
        <p:sp>
          <p:nvSpPr>
            <p:cNvPr id="32" name="Rectangle 31"/>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3" name="Rectangle 32"/>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4" name="Group 33"/>
          <p:cNvGrpSpPr/>
          <p:nvPr/>
        </p:nvGrpSpPr>
        <p:grpSpPr>
          <a:xfrm>
            <a:off x="5971802" y="4477651"/>
            <a:ext cx="1532242" cy="533400"/>
            <a:chOff x="951919" y="5486400"/>
            <a:chExt cx="1532242" cy="533400"/>
          </a:xfrm>
        </p:grpSpPr>
        <p:sp>
          <p:nvSpPr>
            <p:cNvPr id="35" name="Rectangle 3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6" name="Rectangle 3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7" name="Group 36"/>
          <p:cNvGrpSpPr/>
          <p:nvPr/>
        </p:nvGrpSpPr>
        <p:grpSpPr>
          <a:xfrm>
            <a:off x="7876802" y="4477651"/>
            <a:ext cx="1532242" cy="533400"/>
            <a:chOff x="951919" y="5486400"/>
            <a:chExt cx="1532242" cy="533400"/>
          </a:xfrm>
        </p:grpSpPr>
        <p:sp>
          <p:nvSpPr>
            <p:cNvPr id="38" name="Rectangle 3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9" name="Rectangle 3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1" name="Straight Arrow Connector 40"/>
          <p:cNvCxnSpPr>
            <a:endCxn id="35" idx="1"/>
          </p:cNvCxnSpPr>
          <p:nvPr/>
        </p:nvCxnSpPr>
        <p:spPr>
          <a:xfrm>
            <a:off x="5715000" y="4744351"/>
            <a:ext cx="25680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6" idx="3"/>
            <a:endCxn id="38" idx="1"/>
          </p:cNvCxnSpPr>
          <p:nvPr/>
        </p:nvCxnSpPr>
        <p:spPr>
          <a:xfrm>
            <a:off x="7504044" y="47443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flipH="1">
            <a:off x="8638802" y="44776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4" name="TextBox 43"/>
          <p:cNvSpPr txBox="1"/>
          <p:nvPr/>
        </p:nvSpPr>
        <p:spPr>
          <a:xfrm>
            <a:off x="4511724" y="4951417"/>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5" name="TextBox 44"/>
          <p:cNvSpPr txBox="1"/>
          <p:nvPr/>
        </p:nvSpPr>
        <p:spPr>
          <a:xfrm>
            <a:off x="6418339" y="4964668"/>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6" name="TextBox 45"/>
          <p:cNvSpPr txBox="1"/>
          <p:nvPr/>
        </p:nvSpPr>
        <p:spPr>
          <a:xfrm>
            <a:off x="8346457" y="4964668"/>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7" name="TextBox 46"/>
          <p:cNvSpPr txBox="1"/>
          <p:nvPr/>
        </p:nvSpPr>
        <p:spPr>
          <a:xfrm>
            <a:off x="2581834" y="4963085"/>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48" name="TextBox 47"/>
          <p:cNvSpPr txBox="1"/>
          <p:nvPr/>
        </p:nvSpPr>
        <p:spPr>
          <a:xfrm>
            <a:off x="2965102" y="456551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49" name="TextBox 48"/>
          <p:cNvSpPr txBox="1"/>
          <p:nvPr/>
        </p:nvSpPr>
        <p:spPr>
          <a:xfrm>
            <a:off x="4889980" y="45538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50" name="TextBox 49"/>
          <p:cNvSpPr txBox="1"/>
          <p:nvPr/>
        </p:nvSpPr>
        <p:spPr>
          <a:xfrm>
            <a:off x="6801607" y="45538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52" name="Straight Connector 51"/>
          <p:cNvCxnSpPr>
            <a:stCxn id="30" idx="3"/>
          </p:cNvCxnSpPr>
          <p:nvPr/>
        </p:nvCxnSpPr>
        <p:spPr>
          <a:xfrm>
            <a:off x="3663606" y="4744351"/>
            <a:ext cx="146395"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flipV="1">
            <a:off x="3810000" y="40386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6" name="Straight Connector 55"/>
          <p:cNvCxnSpPr/>
          <p:nvPr/>
        </p:nvCxnSpPr>
        <p:spPr>
          <a:xfrm>
            <a:off x="3810000" y="4038600"/>
            <a:ext cx="1905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a:off x="5715000" y="4038601"/>
            <a:ext cx="0" cy="711585"/>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4570829" y="2683566"/>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Tree>
    <p:extLst>
      <p:ext uri="{BB962C8B-B14F-4D97-AF65-F5344CB8AC3E}">
        <p14:creationId xmlns:p14="http://schemas.microsoft.com/office/powerpoint/2010/main" val="3267696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1" grpId="0"/>
      <p:bldP spid="22" grpId="0"/>
      <p:bldP spid="23" grpId="0"/>
      <p:bldP spid="24" grpId="0"/>
      <p:bldP spid="25" grpId="0"/>
      <p:bldP spid="26" grpId="0"/>
      <p:bldP spid="27" grpId="0" animBg="1"/>
      <p:bldP spid="44" grpId="0"/>
      <p:bldP spid="44" grpId="1"/>
      <p:bldP spid="45" grpId="0"/>
      <p:bldP spid="46" grpId="0"/>
      <p:bldP spid="47" grpId="0"/>
      <p:bldP spid="48" grpId="0"/>
      <p:bldP spid="49" grpId="0"/>
      <p:bldP spid="49" grpId="1"/>
      <p:bldP spid="50"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Procedure: CIR_HEAD_INS_AFTER-P (X,FIRST,LAST)</a:t>
            </a:r>
            <a:endParaRPr lang="en-US" sz="3200" dirty="0"/>
          </a:p>
        </p:txBody>
      </p:sp>
      <p:sp>
        <p:nvSpPr>
          <p:cNvPr id="4" name="TextBox 3"/>
          <p:cNvSpPr txBox="1"/>
          <p:nvPr/>
        </p:nvSpPr>
        <p:spPr>
          <a:xfrm>
            <a:off x="336000" y="889952"/>
            <a:ext cx="1152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 to the list]</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dirty="0">
                <a:latin typeface="Consolas" pitchFamily="49" charset="0"/>
                <a:cs typeface="Consolas" pitchFamily="49" charset="0"/>
                <a:sym typeface="Wingdings" pitchFamily="2" charset="2"/>
              </a:rPr>
              <a:t>    LINK(NEW)  LINK(P)</a:t>
            </a:r>
          </a:p>
          <a:p>
            <a:r>
              <a:rPr lang="en-IN" sz="2000" dirty="0">
                <a:latin typeface="Consolas" pitchFamily="49" charset="0"/>
                <a:cs typeface="Consolas" pitchFamily="49" charset="0"/>
                <a:sym typeface="Wingdings" pitchFamily="2" charset="2"/>
              </a:rPr>
              <a:t>    LINK(P)  NEW</a:t>
            </a:r>
          </a:p>
          <a:p>
            <a:r>
              <a:rPr lang="en-IN" sz="2000" dirty="0">
                <a:latin typeface="Consolas" pitchFamily="49" charset="0"/>
                <a:cs typeface="Consolas" pitchFamily="49" charset="0"/>
                <a:sym typeface="Wingdings" pitchFamily="2" charset="2"/>
              </a:rPr>
              <a:t>    </a:t>
            </a:r>
            <a:r>
              <a:rPr lang="en-IN" sz="2000" b="1" dirty="0">
                <a:solidFill>
                  <a:schemeClr val="tx2">
                    <a:lumMod val="75000"/>
                  </a:schemeClr>
                </a:solidFill>
                <a:latin typeface="Consolas" pitchFamily="49" charset="0"/>
                <a:cs typeface="Consolas" pitchFamily="49" charset="0"/>
                <a:sym typeface="Wingdings" pitchFamily="2" charset="2"/>
              </a:rPr>
              <a:t>IF</a:t>
            </a:r>
            <a:r>
              <a:rPr lang="en-IN" sz="2000" dirty="0">
                <a:latin typeface="Consolas" pitchFamily="49" charset="0"/>
                <a:cs typeface="Consolas" pitchFamily="49" charset="0"/>
                <a:sym typeface="Wingdings" pitchFamily="2" charset="2"/>
              </a:rPr>
              <a:t>   P = LAST</a:t>
            </a:r>
          </a:p>
          <a:p>
            <a:r>
              <a:rPr lang="en-IN" sz="2000" dirty="0">
                <a:latin typeface="Consolas" pitchFamily="49" charset="0"/>
                <a:cs typeface="Consolas" pitchFamily="49" charset="0"/>
                <a:sym typeface="Wingdings" pitchFamily="2" charset="2"/>
              </a:rPr>
              <a:t>    </a:t>
            </a:r>
            <a:r>
              <a:rPr lang="en-IN" sz="2000" b="1" dirty="0">
                <a:solidFill>
                  <a:schemeClr val="tx2">
                    <a:lumMod val="75000"/>
                  </a:schemeClr>
                </a:solidFill>
                <a:latin typeface="Consolas" pitchFamily="49" charset="0"/>
                <a:cs typeface="Consolas" pitchFamily="49" charset="0"/>
                <a:sym typeface="Wingdings" pitchFamily="2" charset="2"/>
              </a:rPr>
              <a:t>THEN</a:t>
            </a:r>
            <a:r>
              <a:rPr lang="en-IN" sz="2000" dirty="0">
                <a:solidFill>
                  <a:schemeClr val="tx2">
                    <a:lumMod val="75000"/>
                  </a:schemeClr>
                </a:solidFill>
                <a:latin typeface="Consolas" pitchFamily="49" charset="0"/>
                <a:cs typeface="Consolas" pitchFamily="49" charset="0"/>
                <a:sym typeface="Wingdings" pitchFamily="2" charset="2"/>
              </a:rPr>
              <a:t> </a:t>
            </a:r>
            <a:r>
              <a:rPr lang="en-IN" sz="2000" dirty="0">
                <a:latin typeface="Consolas" pitchFamily="49" charset="0"/>
                <a:cs typeface="Consolas" pitchFamily="49" charset="0"/>
                <a:sym typeface="Wingdings" pitchFamily="2" charset="2"/>
              </a:rPr>
              <a:t>LAST  NEW</a:t>
            </a:r>
            <a:endParaRPr lang="en-IN" sz="2000" dirty="0">
              <a:latin typeface="Consolas" pitchFamily="49" charset="0"/>
              <a:cs typeface="Consolas" pitchFamily="49" charset="0"/>
            </a:endParaRPr>
          </a:p>
        </p:txBody>
      </p:sp>
      <p:sp>
        <p:nvSpPr>
          <p:cNvPr id="5" name="Left Arrow 4"/>
          <p:cNvSpPr/>
          <p:nvPr/>
        </p:nvSpPr>
        <p:spPr>
          <a:xfrm>
            <a:off x="1517580" y="1280985"/>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1607623" y="4656408"/>
            <a:ext cx="920012" cy="533400"/>
            <a:chOff x="951919" y="5486400"/>
            <a:chExt cx="920012" cy="533400"/>
          </a:xfrm>
        </p:grpSpPr>
        <p:sp>
          <p:nvSpPr>
            <p:cNvPr id="7" name="Rectangle 6"/>
            <p:cNvSpPr/>
            <p:nvPr/>
          </p:nvSpPr>
          <p:spPr>
            <a:xfrm>
              <a:off x="951919" y="5486400"/>
              <a:ext cx="533400" cy="533400"/>
            </a:xfrm>
            <a:prstGeom prst="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987361" y="4656408"/>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206561" y="4656408"/>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5425761" y="4656408"/>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6644961" y="4656408"/>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8" idx="3"/>
            <a:endCxn id="10" idx="1"/>
          </p:cNvCxnSpPr>
          <p:nvPr/>
        </p:nvCxnSpPr>
        <p:spPr>
          <a:xfrm>
            <a:off x="2527635" y="4923108"/>
            <a:ext cx="45972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11" idx="3"/>
            <a:endCxn id="13" idx="1"/>
          </p:cNvCxnSpPr>
          <p:nvPr/>
        </p:nvCxnSpPr>
        <p:spPr>
          <a:xfrm>
            <a:off x="39073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4" idx="3"/>
            <a:endCxn id="16" idx="1"/>
          </p:cNvCxnSpPr>
          <p:nvPr/>
        </p:nvCxnSpPr>
        <p:spPr>
          <a:xfrm>
            <a:off x="51265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7" idx="3"/>
            <a:endCxn id="19" idx="1"/>
          </p:cNvCxnSpPr>
          <p:nvPr/>
        </p:nvCxnSpPr>
        <p:spPr>
          <a:xfrm>
            <a:off x="6345773" y="492310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8774095" y="3448876"/>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grpSp>
        <p:nvGrpSpPr>
          <p:cNvPr id="26" name="Group 25"/>
          <p:cNvGrpSpPr/>
          <p:nvPr/>
        </p:nvGrpSpPr>
        <p:grpSpPr>
          <a:xfrm>
            <a:off x="8598452" y="3818208"/>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9" name="TextBox 28"/>
          <p:cNvSpPr txBox="1"/>
          <p:nvPr/>
        </p:nvSpPr>
        <p:spPr>
          <a:xfrm>
            <a:off x="1531424" y="4275408"/>
            <a:ext cx="725263" cy="369332"/>
          </a:xfrm>
          <a:prstGeom prst="rect">
            <a:avLst/>
          </a:prstGeom>
          <a:noFill/>
        </p:spPr>
        <p:txBody>
          <a:bodyPr wrap="none" rtlCol="0">
            <a:spAutoFit/>
          </a:bodyPr>
          <a:lstStyle/>
          <a:p>
            <a:pPr algn="ctr"/>
            <a:r>
              <a:rPr lang="en-IN" b="1" dirty="0">
                <a:solidFill>
                  <a:srgbClr val="C00000"/>
                </a:solidFill>
              </a:rPr>
              <a:t>HEAD</a:t>
            </a:r>
            <a:endParaRPr lang="en-US" b="1" dirty="0">
              <a:solidFill>
                <a:srgbClr val="C00000"/>
              </a:solidFill>
            </a:endParaRPr>
          </a:p>
        </p:txBody>
      </p:sp>
      <p:sp>
        <p:nvSpPr>
          <p:cNvPr id="30" name="Freeform 29"/>
          <p:cNvSpPr/>
          <p:nvPr/>
        </p:nvSpPr>
        <p:spPr>
          <a:xfrm>
            <a:off x="1361106" y="4874122"/>
            <a:ext cx="6709559" cy="837418"/>
          </a:xfrm>
          <a:custGeom>
            <a:avLst/>
            <a:gdLst>
              <a:gd name="connsiteX0" fmla="*/ 6210795 w 6709559"/>
              <a:gd name="connsiteY0" fmla="*/ 0 h 902525"/>
              <a:gd name="connsiteX1" fmla="*/ 6709559 w 6709559"/>
              <a:gd name="connsiteY1" fmla="*/ 0 h 902525"/>
              <a:gd name="connsiteX2" fmla="*/ 6709559 w 6709559"/>
              <a:gd name="connsiteY2" fmla="*/ 902525 h 902525"/>
              <a:gd name="connsiteX3" fmla="*/ 0 w 6709559"/>
              <a:gd name="connsiteY3" fmla="*/ 902525 h 902525"/>
              <a:gd name="connsiteX4" fmla="*/ 0 w 6709559"/>
              <a:gd name="connsiteY4" fmla="*/ 23751 h 902525"/>
              <a:gd name="connsiteX5" fmla="*/ 225632 w 6709559"/>
              <a:gd name="connsiteY5" fmla="*/ 23751 h 90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09559" h="902525">
                <a:moveTo>
                  <a:pt x="6210795" y="0"/>
                </a:moveTo>
                <a:lnTo>
                  <a:pt x="6709559" y="0"/>
                </a:lnTo>
                <a:lnTo>
                  <a:pt x="6709559" y="902525"/>
                </a:lnTo>
                <a:lnTo>
                  <a:pt x="0" y="902525"/>
                </a:lnTo>
                <a:lnTo>
                  <a:pt x="0" y="23751"/>
                </a:lnTo>
                <a:lnTo>
                  <a:pt x="225632" y="2375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1" name="TextBox 30"/>
          <p:cNvSpPr txBox="1"/>
          <p:nvPr/>
        </p:nvSpPr>
        <p:spPr>
          <a:xfrm>
            <a:off x="2857841" y="5342208"/>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32" name="Straight Arrow Connector 31"/>
          <p:cNvCxnSpPr/>
          <p:nvPr/>
        </p:nvCxnSpPr>
        <p:spPr>
          <a:xfrm flipV="1">
            <a:off x="3225089" y="5189809"/>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7059706" y="5189808"/>
            <a:ext cx="683200" cy="526682"/>
            <a:chOff x="5813335" y="5105400"/>
            <a:chExt cx="683200" cy="526682"/>
          </a:xfrm>
        </p:grpSpPr>
        <p:sp>
          <p:nvSpPr>
            <p:cNvPr id="34" name="TextBox 33"/>
            <p:cNvSpPr txBox="1"/>
            <p:nvPr/>
          </p:nvSpPr>
          <p:spPr>
            <a:xfrm>
              <a:off x="5813335" y="5262750"/>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35" name="Straight Arrow Connector 34"/>
            <p:cNvCxnSpPr/>
            <p:nvPr/>
          </p:nvCxnSpPr>
          <p:spPr>
            <a:xfrm flipV="1">
              <a:off x="6154935" y="5105400"/>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6" name="Freeform 35"/>
          <p:cNvSpPr/>
          <p:nvPr/>
        </p:nvSpPr>
        <p:spPr>
          <a:xfrm>
            <a:off x="1069170" y="4347651"/>
            <a:ext cx="8241476" cy="1876301"/>
          </a:xfrm>
          <a:custGeom>
            <a:avLst/>
            <a:gdLst>
              <a:gd name="connsiteX0" fmla="*/ 8241476 w 8241476"/>
              <a:gd name="connsiteY0" fmla="*/ 0 h 1876301"/>
              <a:gd name="connsiteX1" fmla="*/ 8241476 w 8241476"/>
              <a:gd name="connsiteY1" fmla="*/ 1876301 h 1876301"/>
              <a:gd name="connsiteX2" fmla="*/ 0 w 8241476"/>
              <a:gd name="connsiteY2" fmla="*/ 1876301 h 1876301"/>
              <a:gd name="connsiteX3" fmla="*/ 0 w 8241476"/>
              <a:gd name="connsiteY3" fmla="*/ 581890 h 1876301"/>
              <a:gd name="connsiteX4" fmla="*/ 498764 w 8241476"/>
              <a:gd name="connsiteY4" fmla="*/ 581890 h 187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41476" h="1876301">
                <a:moveTo>
                  <a:pt x="8241476" y="0"/>
                </a:moveTo>
                <a:lnTo>
                  <a:pt x="8241476" y="1876301"/>
                </a:lnTo>
                <a:lnTo>
                  <a:pt x="0" y="1876301"/>
                </a:lnTo>
                <a:lnTo>
                  <a:pt x="0" y="581890"/>
                </a:lnTo>
                <a:lnTo>
                  <a:pt x="498764" y="58189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Freeform 36"/>
          <p:cNvSpPr/>
          <p:nvPr/>
        </p:nvSpPr>
        <p:spPr>
          <a:xfrm>
            <a:off x="7339342" y="4074517"/>
            <a:ext cx="1270660" cy="558140"/>
          </a:xfrm>
          <a:custGeom>
            <a:avLst/>
            <a:gdLst>
              <a:gd name="connsiteX0" fmla="*/ 0 w 1270660"/>
              <a:gd name="connsiteY0" fmla="*/ 558140 h 558140"/>
              <a:gd name="connsiteX1" fmla="*/ 0 w 1270660"/>
              <a:gd name="connsiteY1" fmla="*/ 0 h 558140"/>
              <a:gd name="connsiteX2" fmla="*/ 1270660 w 1270660"/>
              <a:gd name="connsiteY2" fmla="*/ 0 h 558140"/>
            </a:gdLst>
            <a:ahLst/>
            <a:cxnLst>
              <a:cxn ang="0">
                <a:pos x="connsiteX0" y="connsiteY0"/>
              </a:cxn>
              <a:cxn ang="0">
                <a:pos x="connsiteX1" y="connsiteY1"/>
              </a:cxn>
              <a:cxn ang="0">
                <a:pos x="connsiteX2" y="connsiteY2"/>
              </a:cxn>
            </a:cxnLst>
            <a:rect l="l" t="t" r="r" b="b"/>
            <a:pathLst>
              <a:path w="1270660" h="558140">
                <a:moveTo>
                  <a:pt x="0" y="558140"/>
                </a:moveTo>
                <a:lnTo>
                  <a:pt x="0" y="0"/>
                </a:lnTo>
                <a:lnTo>
                  <a:pt x="127066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8" name="TextBox 37"/>
          <p:cNvSpPr txBox="1"/>
          <p:nvPr/>
        </p:nvSpPr>
        <p:spPr>
          <a:xfrm>
            <a:off x="6807324" y="4255575"/>
            <a:ext cx="316112" cy="369332"/>
          </a:xfrm>
          <a:prstGeom prst="rect">
            <a:avLst/>
          </a:prstGeom>
          <a:noFill/>
        </p:spPr>
        <p:txBody>
          <a:bodyPr wrap="none" rtlCol="0">
            <a:spAutoFit/>
          </a:bodyPr>
          <a:lstStyle/>
          <a:p>
            <a:pPr algn="ctr"/>
            <a:r>
              <a:rPr lang="en-IN" b="1" dirty="0">
                <a:solidFill>
                  <a:srgbClr val="C00000"/>
                </a:solidFill>
              </a:rPr>
              <a:t>P</a:t>
            </a:r>
            <a:endParaRPr lang="en-US" b="1" dirty="0">
              <a:solidFill>
                <a:srgbClr val="C00000"/>
              </a:solidFill>
            </a:endParaRPr>
          </a:p>
        </p:txBody>
      </p:sp>
    </p:spTree>
    <p:extLst>
      <p:ext uri="{BB962C8B-B14F-4D97-AF65-F5344CB8AC3E}">
        <p14:creationId xmlns:p14="http://schemas.microsoft.com/office/powerpoint/2010/main" val="90891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wheel(1)">
                                      <p:cBhvr>
                                        <p:cTn id="67" dur="2000"/>
                                        <p:tgtEl>
                                          <p:spTgt spid="3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down)">
                                      <p:cBhvr>
                                        <p:cTn id="76" dur="500"/>
                                        <p:tgtEl>
                                          <p:spTgt spid="37"/>
                                        </p:tgtEl>
                                      </p:cBhvr>
                                    </p:animEffect>
                                  </p:childTnLst>
                                </p:cTn>
                              </p:par>
                              <p:par>
                                <p:cTn id="77" presetID="1" presetClass="exit" presetSubtype="0" fill="hold" grpId="1"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nodeType="clickEffect">
                                  <p:stCondLst>
                                    <p:cond delay="0"/>
                                  </p:stCondLst>
                                  <p:childTnLst>
                                    <p:animMotion origin="layout" path="M 0.04688 0.00046 C 0.05091 -0.00486 0.05729 -0.01412 0.06211 -0.0162 C 0.06628 -0.02176 0.06771 -0.02662 0.07331 -0.02917 C 0.07969 -0.03773 0.08425 -0.04583 0.09271 -0.04954 C 0.09844 -0.05995 0.10951 -0.06852 0.11914 -0.07176 C 0.12331 -0.07732 0.12604 -0.08033 0.13164 -0.08287 C 0.14336 -0.10394 0.12591 -0.075 0.14414 -0.09583 C 0.14518 -0.09699 0.14466 -0.09977 0.14544 -0.10139 C 0.14649 -0.10324 0.14831 -0.10394 0.14961 -0.10509 C 0.15052 -0.10695 0.15117 -0.10903 0.15248 -0.11065 C 0.15365 -0.11227 0.15664 -0.11435 0.15664 -0.11412 L 0.15664 -0.12732 " pathEditMode="relative" rAng="0" ptsTypes="AAAAAAAAAAAA">
                                      <p:cBhvr>
                                        <p:cTn id="88" dur="2000" fill="hold"/>
                                        <p:tgtEl>
                                          <p:spTgt spid="33"/>
                                        </p:tgtEl>
                                        <p:attrNameLst>
                                          <p:attrName>ppt_x</p:attrName>
                                          <p:attrName>ppt_y</p:attrName>
                                        </p:attrNameLst>
                                      </p:cBhvr>
                                      <p:rCtr x="5482" y="-63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5" grpId="0"/>
      <p:bldP spid="29" grpId="0"/>
      <p:bldP spid="30" grpId="0" animBg="1"/>
      <p:bldP spid="30" grpId="1" animBg="1"/>
      <p:bldP spid="31" grpId="0"/>
      <p:bldP spid="36" grpId="0" animBg="1"/>
      <p:bldP spid="37" grpId="0" animBg="1"/>
      <p:bldP spid="3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p:txBody>
          <a:bodyPr/>
          <a:lstStyle/>
          <a:p>
            <a:r>
              <a:rPr lang="en-IN" dirty="0"/>
              <a:t>In certain Applications, it is very desirable that a list be traversed in either forward or reverse direction.</a:t>
            </a:r>
          </a:p>
          <a:p>
            <a:r>
              <a:rPr lang="en-IN" dirty="0"/>
              <a:t>This property implies that each node must contain two link fields instead of usual one.</a:t>
            </a:r>
          </a:p>
          <a:p>
            <a:r>
              <a:rPr lang="en-IN" dirty="0"/>
              <a:t>The links are used to denote </a:t>
            </a:r>
            <a:r>
              <a:rPr lang="en-IN" b="1" dirty="0">
                <a:solidFill>
                  <a:srgbClr val="C00000"/>
                </a:solidFill>
              </a:rPr>
              <a:t>Predecessor</a:t>
            </a:r>
            <a:r>
              <a:rPr lang="en-IN" dirty="0">
                <a:solidFill>
                  <a:srgbClr val="C00000"/>
                </a:solidFill>
              </a:rPr>
              <a:t> </a:t>
            </a:r>
            <a:r>
              <a:rPr lang="en-IN" dirty="0"/>
              <a:t>and </a:t>
            </a:r>
            <a:r>
              <a:rPr lang="en-IN" b="1" dirty="0">
                <a:solidFill>
                  <a:srgbClr val="C00000"/>
                </a:solidFill>
              </a:rPr>
              <a:t>Successor</a:t>
            </a:r>
            <a:r>
              <a:rPr lang="en-IN" dirty="0">
                <a:solidFill>
                  <a:srgbClr val="C00000"/>
                </a:solidFill>
              </a:rPr>
              <a:t> </a:t>
            </a:r>
            <a:r>
              <a:rPr lang="en-IN" dirty="0"/>
              <a:t>of node.</a:t>
            </a:r>
          </a:p>
          <a:p>
            <a:r>
              <a:rPr lang="en-IN" dirty="0"/>
              <a:t>The link denoting its </a:t>
            </a:r>
            <a:r>
              <a:rPr lang="en-IN" b="1" dirty="0">
                <a:solidFill>
                  <a:srgbClr val="C00000"/>
                </a:solidFill>
              </a:rPr>
              <a:t>predecessor</a:t>
            </a:r>
            <a:r>
              <a:rPr lang="en-IN" dirty="0">
                <a:solidFill>
                  <a:srgbClr val="C00000"/>
                </a:solidFill>
              </a:rPr>
              <a:t> </a:t>
            </a:r>
            <a:r>
              <a:rPr lang="en-IN" dirty="0"/>
              <a:t>is called </a:t>
            </a:r>
            <a:r>
              <a:rPr lang="en-IN" b="1" dirty="0">
                <a:solidFill>
                  <a:srgbClr val="C00000"/>
                </a:solidFill>
              </a:rPr>
              <a:t>Left</a:t>
            </a:r>
            <a:r>
              <a:rPr lang="en-IN" b="1" dirty="0">
                <a:solidFill>
                  <a:srgbClr val="FF0000"/>
                </a:solidFill>
              </a:rPr>
              <a:t> </a:t>
            </a:r>
            <a:r>
              <a:rPr lang="en-IN" b="1" dirty="0">
                <a:solidFill>
                  <a:srgbClr val="C00000"/>
                </a:solidFill>
              </a:rPr>
              <a:t>Link</a:t>
            </a:r>
            <a:r>
              <a:rPr lang="en-IN" b="1" dirty="0"/>
              <a:t>.</a:t>
            </a:r>
          </a:p>
          <a:p>
            <a:r>
              <a:rPr lang="en-IN" dirty="0"/>
              <a:t>The link denoting  its </a:t>
            </a:r>
            <a:r>
              <a:rPr lang="en-IN" b="1" dirty="0">
                <a:solidFill>
                  <a:srgbClr val="C00000"/>
                </a:solidFill>
              </a:rPr>
              <a:t>successor</a:t>
            </a:r>
            <a:r>
              <a:rPr lang="en-IN" dirty="0">
                <a:solidFill>
                  <a:srgbClr val="C00000"/>
                </a:solidFill>
              </a:rPr>
              <a:t> </a:t>
            </a:r>
            <a:r>
              <a:rPr lang="en-IN" dirty="0"/>
              <a:t>is called </a:t>
            </a:r>
            <a:r>
              <a:rPr lang="en-IN" b="1" dirty="0">
                <a:solidFill>
                  <a:srgbClr val="C00000"/>
                </a:solidFill>
              </a:rPr>
              <a:t>Right</a:t>
            </a:r>
            <a:r>
              <a:rPr lang="en-IN" b="1" dirty="0">
                <a:solidFill>
                  <a:srgbClr val="FF0000"/>
                </a:solidFill>
              </a:rPr>
              <a:t> </a:t>
            </a:r>
            <a:r>
              <a:rPr lang="en-IN" b="1" dirty="0">
                <a:solidFill>
                  <a:srgbClr val="C00000"/>
                </a:solidFill>
              </a:rPr>
              <a:t>Link</a:t>
            </a:r>
            <a:r>
              <a:rPr lang="en-IN" b="1" dirty="0"/>
              <a:t>.</a:t>
            </a:r>
          </a:p>
          <a:p>
            <a:r>
              <a:rPr lang="en-IN" dirty="0"/>
              <a:t>A list containing this type of node is called </a:t>
            </a:r>
            <a:r>
              <a:rPr lang="en-IN" b="1" dirty="0">
                <a:solidFill>
                  <a:srgbClr val="C00000"/>
                </a:solidFill>
              </a:rPr>
              <a:t>doubly</a:t>
            </a:r>
            <a:r>
              <a:rPr lang="en-IN" b="1" dirty="0">
                <a:solidFill>
                  <a:srgbClr val="FF0000"/>
                </a:solidFill>
              </a:rPr>
              <a:t> </a:t>
            </a:r>
            <a:r>
              <a:rPr lang="en-IN" b="1" dirty="0">
                <a:solidFill>
                  <a:srgbClr val="C00000"/>
                </a:solidFill>
              </a:rPr>
              <a:t>linked</a:t>
            </a:r>
            <a:r>
              <a:rPr lang="en-IN" b="1" dirty="0">
                <a:solidFill>
                  <a:srgbClr val="FF0000"/>
                </a:solidFill>
              </a:rPr>
              <a:t> </a:t>
            </a:r>
            <a:r>
              <a:rPr lang="en-IN" b="1" dirty="0">
                <a:solidFill>
                  <a:srgbClr val="C00000"/>
                </a:solidFill>
              </a:rPr>
              <a:t>list</a:t>
            </a:r>
            <a:r>
              <a:rPr lang="en-IN" dirty="0">
                <a:solidFill>
                  <a:srgbClr val="C00000"/>
                </a:solidFill>
              </a:rPr>
              <a:t> </a:t>
            </a:r>
            <a:r>
              <a:rPr lang="en-IN" dirty="0"/>
              <a:t>or </a:t>
            </a:r>
            <a:r>
              <a:rPr lang="en-IN" b="1" dirty="0">
                <a:solidFill>
                  <a:srgbClr val="C00000"/>
                </a:solidFill>
              </a:rPr>
              <a:t>two</a:t>
            </a:r>
            <a:r>
              <a:rPr lang="en-IN" b="1" dirty="0">
                <a:solidFill>
                  <a:srgbClr val="FF0000"/>
                </a:solidFill>
              </a:rPr>
              <a:t> </a:t>
            </a:r>
            <a:r>
              <a:rPr lang="en-IN" b="1" dirty="0">
                <a:solidFill>
                  <a:srgbClr val="C00000"/>
                </a:solidFill>
              </a:rPr>
              <a:t>way</a:t>
            </a:r>
            <a:r>
              <a:rPr lang="en-IN" b="1" dirty="0">
                <a:solidFill>
                  <a:srgbClr val="FF0000"/>
                </a:solidFill>
              </a:rPr>
              <a:t> </a:t>
            </a:r>
            <a:r>
              <a:rPr lang="en-IN" b="1" dirty="0">
                <a:solidFill>
                  <a:srgbClr val="C00000"/>
                </a:solidFill>
              </a:rPr>
              <a:t>chain</a:t>
            </a:r>
            <a:r>
              <a:rPr lang="en-IN" dirty="0"/>
              <a:t>.</a:t>
            </a:r>
          </a:p>
        </p:txBody>
      </p:sp>
    </p:spTree>
    <p:extLst>
      <p:ext uri="{BB962C8B-B14F-4D97-AF65-F5344CB8AC3E}">
        <p14:creationId xmlns:p14="http://schemas.microsoft.com/office/powerpoint/2010/main" val="124590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a:xfrm>
            <a:off x="131180" y="863445"/>
            <a:ext cx="11929641" cy="2901732"/>
          </a:xfrm>
        </p:spPr>
        <p:txBody>
          <a:bodyPr>
            <a:normAutofit/>
          </a:bodyPr>
          <a:lstStyle/>
          <a:p>
            <a:r>
              <a:rPr lang="en-IN" dirty="0"/>
              <a:t>Typical node of doubly linked linear list contains INFO, LPTR  RPTR Fields</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dirty="0"/>
              <a:t>Left most node of doubly linked linear list is called </a:t>
            </a:r>
            <a:r>
              <a:rPr lang="en-IN" b="1" dirty="0">
                <a:solidFill>
                  <a:srgbClr val="C00000"/>
                </a:solidFill>
              </a:rPr>
              <a:t>L</a:t>
            </a:r>
            <a:r>
              <a:rPr lang="en-IN" dirty="0"/>
              <a:t>, </a:t>
            </a:r>
            <a:r>
              <a:rPr lang="en-IN" b="1" dirty="0">
                <a:solidFill>
                  <a:srgbClr val="C00000"/>
                </a:solidFill>
              </a:rPr>
              <a:t>LPTR</a:t>
            </a:r>
            <a:r>
              <a:rPr lang="en-IN" dirty="0">
                <a:solidFill>
                  <a:srgbClr val="C00000"/>
                </a:solidFill>
              </a:rPr>
              <a:t> </a:t>
            </a:r>
            <a:r>
              <a:rPr lang="en-IN" dirty="0"/>
              <a:t>of node </a:t>
            </a:r>
            <a:r>
              <a:rPr lang="en-IN" b="1" dirty="0">
                <a:solidFill>
                  <a:srgbClr val="C00000"/>
                </a:solidFill>
              </a:rPr>
              <a:t>L</a:t>
            </a:r>
            <a:r>
              <a:rPr lang="en-IN" b="1" dirty="0">
                <a:solidFill>
                  <a:srgbClr val="FF0000"/>
                </a:solidFill>
              </a:rPr>
              <a:t> </a:t>
            </a:r>
            <a:r>
              <a:rPr lang="en-IN" b="1" dirty="0">
                <a:solidFill>
                  <a:srgbClr val="C00000"/>
                </a:solidFill>
              </a:rPr>
              <a:t>is always NULL</a:t>
            </a:r>
          </a:p>
          <a:p>
            <a:r>
              <a:rPr lang="en-IN" dirty="0"/>
              <a:t>Right most node of doubly linked linear list is called </a:t>
            </a:r>
            <a:r>
              <a:rPr lang="en-IN" b="1" dirty="0">
                <a:solidFill>
                  <a:srgbClr val="C00000"/>
                </a:solidFill>
              </a:rPr>
              <a:t>R</a:t>
            </a:r>
            <a:r>
              <a:rPr lang="en-IN" dirty="0"/>
              <a:t>, </a:t>
            </a:r>
            <a:r>
              <a:rPr lang="en-IN" b="1" dirty="0">
                <a:solidFill>
                  <a:srgbClr val="C00000"/>
                </a:solidFill>
              </a:rPr>
              <a:t>RPTR</a:t>
            </a:r>
            <a:r>
              <a:rPr lang="en-IN" dirty="0">
                <a:solidFill>
                  <a:srgbClr val="C00000"/>
                </a:solidFill>
              </a:rPr>
              <a:t> </a:t>
            </a:r>
            <a:r>
              <a:rPr lang="en-IN" dirty="0"/>
              <a:t>of node </a:t>
            </a:r>
            <a:r>
              <a:rPr lang="en-IN" b="1" dirty="0">
                <a:solidFill>
                  <a:srgbClr val="C00000"/>
                </a:solidFill>
              </a:rPr>
              <a:t>R is always NULL</a:t>
            </a:r>
            <a:endParaRPr lang="en-US" dirty="0"/>
          </a:p>
          <a:p>
            <a:endParaRPr lang="en-US" dirty="0"/>
          </a:p>
        </p:txBody>
      </p:sp>
      <p:grpSp>
        <p:nvGrpSpPr>
          <p:cNvPr id="8" name="Group 7"/>
          <p:cNvGrpSpPr/>
          <p:nvPr/>
        </p:nvGrpSpPr>
        <p:grpSpPr>
          <a:xfrm>
            <a:off x="4128246" y="3917421"/>
            <a:ext cx="1385047" cy="466320"/>
            <a:chOff x="304800" y="4191000"/>
            <a:chExt cx="1066800" cy="381000"/>
          </a:xfrm>
        </p:grpSpPr>
        <p:sp>
          <p:nvSpPr>
            <p:cNvPr id="4" name="Rectangle 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 name="Rectangle 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9" name="Group 8"/>
          <p:cNvGrpSpPr/>
          <p:nvPr/>
        </p:nvGrpSpPr>
        <p:grpSpPr>
          <a:xfrm>
            <a:off x="5728446" y="3917421"/>
            <a:ext cx="1385047" cy="466320"/>
            <a:chOff x="304800" y="4191000"/>
            <a:chExt cx="1066800" cy="381000"/>
          </a:xfrm>
        </p:grpSpPr>
        <p:sp>
          <p:nvSpPr>
            <p:cNvPr id="10" name="Rectangle 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2" name="Rectangle 1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3" name="Group 12"/>
          <p:cNvGrpSpPr/>
          <p:nvPr/>
        </p:nvGrpSpPr>
        <p:grpSpPr>
          <a:xfrm>
            <a:off x="7328646" y="3917421"/>
            <a:ext cx="1385047" cy="466320"/>
            <a:chOff x="304800" y="4191000"/>
            <a:chExt cx="1066800" cy="381000"/>
          </a:xfrm>
        </p:grpSpPr>
        <p:sp>
          <p:nvSpPr>
            <p:cNvPr id="14" name="Rectangle 1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6" name="Rectangle 1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7" name="Group 16"/>
          <p:cNvGrpSpPr/>
          <p:nvPr/>
        </p:nvGrpSpPr>
        <p:grpSpPr>
          <a:xfrm>
            <a:off x="8928846" y="3917421"/>
            <a:ext cx="1385047" cy="466320"/>
            <a:chOff x="304800" y="4191000"/>
            <a:chExt cx="1066800" cy="381000"/>
          </a:xfrm>
        </p:grpSpPr>
        <p:sp>
          <p:nvSpPr>
            <p:cNvPr id="18" name="Rectangle 1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0" name="Rectangle 1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2" name="Straight Arrow Connector 21"/>
          <p:cNvCxnSpPr/>
          <p:nvPr/>
        </p:nvCxnSpPr>
        <p:spPr>
          <a:xfrm>
            <a:off x="5271247" y="4044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68460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4589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84589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68460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5271247" y="4273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H="1">
            <a:off x="9918165" y="3917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4128245" y="3917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4130800" y="4768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49" name="TextBox 48"/>
          <p:cNvSpPr txBox="1"/>
          <p:nvPr/>
        </p:nvSpPr>
        <p:spPr>
          <a:xfrm>
            <a:off x="9909737" y="4768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51" name="Straight Arrow Connector 50"/>
          <p:cNvCxnSpPr>
            <a:stCxn id="48" idx="0"/>
            <a:endCxn id="5" idx="2"/>
          </p:cNvCxnSpPr>
          <p:nvPr/>
        </p:nvCxnSpPr>
        <p:spPr>
          <a:xfrm flipV="1">
            <a:off x="4322480" y="4383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9" idx="0"/>
          </p:cNvCxnSpPr>
          <p:nvPr/>
        </p:nvCxnSpPr>
        <p:spPr>
          <a:xfrm flipV="1">
            <a:off x="10113904" y="4383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3854824" y="3699312"/>
            <a:ext cx="0" cy="1678752"/>
          </a:xfrm>
          <a:prstGeom prst="line">
            <a:avLst/>
          </a:prstGeom>
          <a:ln w="28575"/>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835962" y="3917421"/>
            <a:ext cx="2705573" cy="466320"/>
            <a:chOff x="-76200" y="4191000"/>
            <a:chExt cx="1997075" cy="381000"/>
          </a:xfrm>
        </p:grpSpPr>
        <p:sp>
          <p:nvSpPr>
            <p:cNvPr id="57" name="Rectangle 56"/>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58" name="Rectangle 57"/>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59" name="Rectangle 58"/>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
        <p:nvSpPr>
          <p:cNvPr id="60" name="TextBox 59"/>
          <p:cNvSpPr txBox="1"/>
          <p:nvPr/>
        </p:nvSpPr>
        <p:spPr>
          <a:xfrm>
            <a:off x="5964205" y="4755620"/>
            <a:ext cx="3156530" cy="369332"/>
          </a:xfrm>
          <a:prstGeom prst="rect">
            <a:avLst/>
          </a:prstGeom>
          <a:noFill/>
        </p:spPr>
        <p:txBody>
          <a:bodyPr wrap="square" rtlCol="0">
            <a:spAutoFit/>
          </a:bodyPr>
          <a:lstStyle/>
          <a:p>
            <a:pPr algn="ctr"/>
            <a:r>
              <a:rPr lang="en-IN" b="1" dirty="0"/>
              <a:t>Doubly linked linear list</a:t>
            </a:r>
            <a:endParaRPr lang="en-US" b="1" dirty="0"/>
          </a:p>
        </p:txBody>
      </p:sp>
      <p:sp>
        <p:nvSpPr>
          <p:cNvPr id="61" name="TextBox 60"/>
          <p:cNvSpPr txBox="1"/>
          <p:nvPr/>
        </p:nvSpPr>
        <p:spPr>
          <a:xfrm>
            <a:off x="945558" y="4450822"/>
            <a:ext cx="2486380" cy="646331"/>
          </a:xfrm>
          <a:prstGeom prst="rect">
            <a:avLst/>
          </a:prstGeom>
          <a:noFill/>
        </p:spPr>
        <p:txBody>
          <a:bodyPr wrap="square" rtlCol="0">
            <a:spAutoFit/>
          </a:bodyPr>
          <a:lstStyle/>
          <a:p>
            <a:pPr algn="ctr"/>
            <a:r>
              <a:rPr lang="en-IN" b="1" dirty="0"/>
              <a:t>Typical node of</a:t>
            </a:r>
          </a:p>
          <a:p>
            <a:pPr algn="ctr"/>
            <a:r>
              <a:rPr lang="en-IN" b="1" dirty="0"/>
              <a:t>Doubly Linked List</a:t>
            </a:r>
            <a:endParaRPr lang="en-US" b="1" dirty="0"/>
          </a:p>
        </p:txBody>
      </p:sp>
    </p:spTree>
    <p:extLst>
      <p:ext uri="{BB962C8B-B14F-4D97-AF65-F5344CB8AC3E}">
        <p14:creationId xmlns:p14="http://schemas.microsoft.com/office/powerpoint/2010/main" val="338411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p:bldP spid="49" grpId="0"/>
      <p:bldP spid="60" grpId="0"/>
      <p:bldP spid="6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1828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429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620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220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895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495800" y="2198132"/>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6868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6868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4495800" y="2426732"/>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895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822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8288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31353" y="27432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972490" y="27315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19789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1323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019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086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086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4724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4900043" y="3276600"/>
            <a:ext cx="612668" cy="369332"/>
          </a:xfrm>
          <a:prstGeom prst="rect">
            <a:avLst/>
          </a:prstGeom>
          <a:noFill/>
        </p:spPr>
        <p:txBody>
          <a:bodyPr wrap="none" rtlCol="0">
            <a:spAutoFit/>
          </a:bodyPr>
          <a:lstStyle/>
          <a:p>
            <a:pPr algn="ctr"/>
            <a:r>
              <a:rPr lang="en-IN" b="1" dirty="0"/>
              <a:t>NEW</a:t>
            </a:r>
            <a:endParaRPr lang="en-US" b="1" dirty="0"/>
          </a:p>
        </p:txBody>
      </p:sp>
      <p:sp>
        <p:nvSpPr>
          <p:cNvPr id="45" name="TextBox 44"/>
          <p:cNvSpPr txBox="1"/>
          <p:nvPr/>
        </p:nvSpPr>
        <p:spPr>
          <a:xfrm>
            <a:off x="6373503" y="1701800"/>
            <a:ext cx="359393" cy="369332"/>
          </a:xfrm>
          <a:prstGeom prst="rect">
            <a:avLst/>
          </a:prstGeom>
          <a:noFill/>
        </p:spPr>
        <p:txBody>
          <a:bodyPr wrap="none" rtlCol="0">
            <a:spAutoFit/>
          </a:bodyPr>
          <a:lstStyle/>
          <a:p>
            <a:pPr algn="ctr"/>
            <a:r>
              <a:rPr lang="en-IN" b="1" dirty="0"/>
              <a:t>M</a:t>
            </a:r>
            <a:endParaRPr lang="en-US" b="1" dirty="0"/>
          </a:p>
        </p:txBody>
      </p:sp>
      <p:sp>
        <p:nvSpPr>
          <p:cNvPr id="46" name="TextBox 45"/>
          <p:cNvSpPr txBox="1"/>
          <p:nvPr/>
        </p:nvSpPr>
        <p:spPr>
          <a:xfrm>
            <a:off x="1752601" y="1524000"/>
            <a:ext cx="2183611" cy="461665"/>
          </a:xfrm>
          <a:prstGeom prst="rect">
            <a:avLst/>
          </a:prstGeom>
          <a:solidFill>
            <a:schemeClr val="bg1">
              <a:lumMod val="95000"/>
            </a:schemeClr>
          </a:solidFill>
        </p:spPr>
        <p:txBody>
          <a:bodyPr wrap="none" rtlCol="0">
            <a:spAutoFit/>
          </a:bodyPr>
          <a:lstStyle/>
          <a:p>
            <a:r>
              <a:rPr lang="en-IN" sz="2400" b="1" dirty="0">
                <a:solidFill>
                  <a:schemeClr val="tx2"/>
                </a:solidFill>
              </a:rPr>
              <a:t>Before Insertion</a:t>
            </a:r>
            <a:endParaRPr lang="en-US" sz="2400" b="1" dirty="0">
              <a:solidFill>
                <a:schemeClr val="tx2"/>
              </a:solidFill>
            </a:endParaRPr>
          </a:p>
        </p:txBody>
      </p:sp>
      <p:sp>
        <p:nvSpPr>
          <p:cNvPr id="47" name="TextBox 46"/>
          <p:cNvSpPr txBox="1"/>
          <p:nvPr/>
        </p:nvSpPr>
        <p:spPr>
          <a:xfrm>
            <a:off x="7226301" y="2922032"/>
            <a:ext cx="2409827" cy="369332"/>
          </a:xfrm>
          <a:prstGeom prst="rect">
            <a:avLst/>
          </a:prstGeom>
          <a:noFill/>
        </p:spPr>
        <p:txBody>
          <a:bodyPr wrap="none" rtlCol="0">
            <a:spAutoFit/>
          </a:bodyPr>
          <a:lstStyle/>
          <a:p>
            <a:r>
              <a:rPr lang="en-IN" b="1" dirty="0"/>
              <a:t>LPTR(NEW) </a:t>
            </a:r>
            <a:r>
              <a:rPr lang="en-IN" b="1" dirty="0">
                <a:sym typeface="Wingdings" pitchFamily="2" charset="2"/>
              </a:rPr>
              <a:t> LPTR(M)</a:t>
            </a:r>
          </a:p>
        </p:txBody>
      </p:sp>
      <p:sp>
        <p:nvSpPr>
          <p:cNvPr id="48" name="TextBox 47"/>
          <p:cNvSpPr txBox="1"/>
          <p:nvPr/>
        </p:nvSpPr>
        <p:spPr>
          <a:xfrm>
            <a:off x="7226301" y="3276600"/>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9" name="TextBox 48"/>
          <p:cNvSpPr txBox="1"/>
          <p:nvPr/>
        </p:nvSpPr>
        <p:spPr>
          <a:xfrm>
            <a:off x="7226301" y="36576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sp>
        <p:nvSpPr>
          <p:cNvPr id="50" name="TextBox 49"/>
          <p:cNvSpPr txBox="1"/>
          <p:nvPr/>
        </p:nvSpPr>
        <p:spPr>
          <a:xfrm>
            <a:off x="7226301" y="4038600"/>
            <a:ext cx="2714397" cy="369332"/>
          </a:xfrm>
          <a:prstGeom prst="rect">
            <a:avLst/>
          </a:prstGeom>
          <a:noFill/>
        </p:spPr>
        <p:txBody>
          <a:bodyPr wrap="none" rtlCol="0">
            <a:spAutoFit/>
          </a:bodyPr>
          <a:lstStyle/>
          <a:p>
            <a:r>
              <a:rPr lang="en-IN" b="1" dirty="0"/>
              <a:t>RPTR(LPTR(NEW)) </a:t>
            </a:r>
            <a:r>
              <a:rPr lang="en-IN" b="1" dirty="0">
                <a:sym typeface="Wingdings" pitchFamily="2" charset="2"/>
              </a:rPr>
              <a:t></a:t>
            </a:r>
            <a:r>
              <a:rPr lang="en-IN" b="1" dirty="0"/>
              <a:t> NEW</a:t>
            </a:r>
            <a:endParaRPr lang="en-IN" b="1" dirty="0">
              <a:sym typeface="Wingdings" pitchFamily="2" charset="2"/>
            </a:endParaRPr>
          </a:p>
        </p:txBody>
      </p:sp>
      <p:grpSp>
        <p:nvGrpSpPr>
          <p:cNvPr id="51" name="Group 50"/>
          <p:cNvGrpSpPr/>
          <p:nvPr/>
        </p:nvGrpSpPr>
        <p:grpSpPr>
          <a:xfrm>
            <a:off x="1828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3429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7620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9220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2895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495800" y="4953000"/>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86868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86868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4495800" y="5181600"/>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2895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99822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18288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1831353" y="5498068"/>
            <a:ext cx="295274" cy="369332"/>
          </a:xfrm>
          <a:prstGeom prst="rect">
            <a:avLst/>
          </a:prstGeom>
          <a:noFill/>
        </p:spPr>
        <p:txBody>
          <a:bodyPr wrap="none" rtlCol="0">
            <a:spAutoFit/>
          </a:bodyPr>
          <a:lstStyle/>
          <a:p>
            <a:pPr algn="ctr"/>
            <a:r>
              <a:rPr lang="en-IN" b="1" dirty="0"/>
              <a:t>L</a:t>
            </a:r>
            <a:endParaRPr lang="en-US" b="1" dirty="0"/>
          </a:p>
        </p:txBody>
      </p:sp>
      <p:sp>
        <p:nvSpPr>
          <p:cNvPr id="76" name="TextBox 75"/>
          <p:cNvSpPr txBox="1"/>
          <p:nvPr/>
        </p:nvSpPr>
        <p:spPr>
          <a:xfrm>
            <a:off x="9972490" y="5486400"/>
            <a:ext cx="314510" cy="369332"/>
          </a:xfrm>
          <a:prstGeom prst="rect">
            <a:avLst/>
          </a:prstGeom>
          <a:noFill/>
        </p:spPr>
        <p:txBody>
          <a:bodyPr wrap="none" rtlCol="0">
            <a:spAutoFit/>
          </a:bodyPr>
          <a:lstStyle/>
          <a:p>
            <a:pPr algn="ctr"/>
            <a:r>
              <a:rPr lang="en-IN" b="1" dirty="0"/>
              <a:t>R</a:t>
            </a:r>
            <a:endParaRPr lang="en-US" b="1" dirty="0"/>
          </a:p>
        </p:txBody>
      </p:sp>
      <p:cxnSp>
        <p:nvCxnSpPr>
          <p:cNvPr id="77" name="Straight Arrow Connector 76"/>
          <p:cNvCxnSpPr>
            <a:stCxn id="75" idx="0"/>
            <a:endCxn id="53" idx="2"/>
          </p:cNvCxnSpPr>
          <p:nvPr/>
        </p:nvCxnSpPr>
        <p:spPr>
          <a:xfrm flipV="1">
            <a:off x="19789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101323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6019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7086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7086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4724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4900043" y="60314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1752600" y="4103132"/>
            <a:ext cx="1988045" cy="461665"/>
          </a:xfrm>
          <a:prstGeom prst="rect">
            <a:avLst/>
          </a:prstGeom>
          <a:solidFill>
            <a:schemeClr val="bg1">
              <a:lumMod val="95000"/>
            </a:schemeClr>
          </a:solidFill>
        </p:spPr>
        <p:txBody>
          <a:bodyPr wrap="none" rtlCol="0">
            <a:spAutoFit/>
          </a:bodyPr>
          <a:lstStyle/>
          <a:p>
            <a:r>
              <a:rPr lang="en-IN" sz="2400" b="1" dirty="0">
                <a:solidFill>
                  <a:schemeClr val="tx2"/>
                </a:solidFill>
              </a:rPr>
              <a:t>After Insertion</a:t>
            </a:r>
            <a:endParaRPr lang="en-US" sz="2400" b="1" dirty="0">
              <a:solidFill>
                <a:schemeClr val="tx2"/>
              </a:solidFill>
            </a:endParaRPr>
          </a:p>
        </p:txBody>
      </p:sp>
      <p:sp>
        <p:nvSpPr>
          <p:cNvPr id="99" name="Freeform 98"/>
          <p:cNvSpPr/>
          <p:nvPr/>
        </p:nvSpPr>
        <p:spPr>
          <a:xfrm>
            <a:off x="5791200" y="5263150"/>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5807242" y="5273843"/>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4427621" y="5268496"/>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4090738"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6398235" y="4493736"/>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2344813" y="825669"/>
            <a:ext cx="7502375" cy="523220"/>
          </a:xfrm>
          <a:prstGeom prst="rect">
            <a:avLst/>
          </a:prstGeom>
          <a:noFill/>
        </p:spPr>
        <p:txBody>
          <a:bodyPr wrap="none" rtlCol="0">
            <a:spAutoFit/>
          </a:bodyPr>
          <a:lstStyle/>
          <a:p>
            <a:pPr algn="ctr"/>
            <a:r>
              <a:rPr lang="en-IN" sz="2800" b="1" dirty="0">
                <a:solidFill>
                  <a:srgbClr val="C00000"/>
                </a:solidFill>
              </a:rPr>
              <a:t>Insertion in the middle of Doubly Linked Linear List</a:t>
            </a:r>
            <a:endParaRPr lang="en-IN" sz="2800" b="1" dirty="0">
              <a:solidFill>
                <a:srgbClr val="C00000"/>
              </a:solidFill>
              <a:sym typeface="Wingdings" pitchFamily="2" charset="2"/>
            </a:endParaRPr>
          </a:p>
        </p:txBody>
      </p:sp>
    </p:spTree>
    <p:extLst>
      <p:ext uri="{BB962C8B-B14F-4D97-AF65-F5344CB8AC3E}">
        <p14:creationId xmlns:p14="http://schemas.microsoft.com/office/powerpoint/2010/main" val="220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animBg="1"/>
      <p:bldP spid="47" grpId="0"/>
      <p:bldP spid="48" grpId="0"/>
      <p:bldP spid="49" grpId="0"/>
      <p:bldP spid="50" grpId="0"/>
      <p:bldP spid="75" grpId="0"/>
      <p:bldP spid="76" grpId="0"/>
      <p:bldP spid="89" grpId="0"/>
      <p:bldP spid="92" grpId="0" animBg="1"/>
      <p:bldP spid="99" grpId="0" animBg="1"/>
      <p:bldP spid="102" grpId="0" animBg="1"/>
      <p:bldP spid="103" grpId="0" animBg="1"/>
      <p:bldP spid="104" grpId="0" animBg="1"/>
      <p:bldP spid="105" grpId="0"/>
      <p:bldP spid="9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2971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572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772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372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40386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8392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8392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0386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01346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9718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40138" y="25908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10124890" y="25791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p:nvPr/>
        </p:nvCxnSpPr>
        <p:spPr>
          <a:xfrm flipV="1">
            <a:off x="3295906"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284790"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172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2390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2390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1738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1913899" y="3505200"/>
            <a:ext cx="612668" cy="369332"/>
          </a:xfrm>
          <a:prstGeom prst="rect">
            <a:avLst/>
          </a:prstGeom>
          <a:noFill/>
        </p:spPr>
        <p:txBody>
          <a:bodyPr wrap="none" rtlCol="0">
            <a:spAutoFit/>
          </a:bodyPr>
          <a:lstStyle/>
          <a:p>
            <a:pPr algn="ctr"/>
            <a:r>
              <a:rPr lang="en-IN" b="1" dirty="0"/>
              <a:t>NEW</a:t>
            </a:r>
            <a:endParaRPr lang="en-US" b="1" dirty="0"/>
          </a:p>
        </p:txBody>
      </p:sp>
      <p:sp>
        <p:nvSpPr>
          <p:cNvPr id="43" name="TextBox 42"/>
          <p:cNvSpPr txBox="1"/>
          <p:nvPr/>
        </p:nvSpPr>
        <p:spPr>
          <a:xfrm>
            <a:off x="2892824" y="1666552"/>
            <a:ext cx="359393" cy="369332"/>
          </a:xfrm>
          <a:prstGeom prst="rect">
            <a:avLst/>
          </a:prstGeom>
          <a:noFill/>
        </p:spPr>
        <p:txBody>
          <a:bodyPr wrap="none" rtlCol="0">
            <a:spAutoFit/>
          </a:bodyPr>
          <a:lstStyle/>
          <a:p>
            <a:pPr algn="ctr"/>
            <a:r>
              <a:rPr lang="en-IN" b="1" dirty="0"/>
              <a:t>M</a:t>
            </a:r>
            <a:endParaRPr lang="en-US" b="1" dirty="0"/>
          </a:p>
        </p:txBody>
      </p:sp>
      <p:sp>
        <p:nvSpPr>
          <p:cNvPr id="44" name="TextBox 43"/>
          <p:cNvSpPr txBox="1"/>
          <p:nvPr/>
        </p:nvSpPr>
        <p:spPr>
          <a:xfrm>
            <a:off x="8390098" y="1419880"/>
            <a:ext cx="2183611"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Before Insertion</a:t>
            </a:r>
            <a:endParaRPr lang="en-US" dirty="0"/>
          </a:p>
        </p:txBody>
      </p:sp>
      <p:sp>
        <p:nvSpPr>
          <p:cNvPr id="45" name="TextBox 44"/>
          <p:cNvSpPr txBox="1"/>
          <p:nvPr/>
        </p:nvSpPr>
        <p:spPr>
          <a:xfrm>
            <a:off x="7115174" y="2743200"/>
            <a:ext cx="2097947" cy="369332"/>
          </a:xfrm>
          <a:prstGeom prst="rect">
            <a:avLst/>
          </a:prstGeom>
          <a:noFill/>
        </p:spPr>
        <p:txBody>
          <a:bodyPr wrap="none" rtlCol="0">
            <a:spAutoFit/>
          </a:bodyPr>
          <a:lstStyle/>
          <a:p>
            <a:r>
              <a:rPr lang="en-IN" b="1" dirty="0"/>
              <a:t>LPTR(NEW) </a:t>
            </a:r>
            <a:r>
              <a:rPr lang="en-IN" b="1" dirty="0">
                <a:sym typeface="Wingdings" pitchFamily="2" charset="2"/>
              </a:rPr>
              <a:t> NULL</a:t>
            </a:r>
          </a:p>
        </p:txBody>
      </p:sp>
      <p:sp>
        <p:nvSpPr>
          <p:cNvPr id="46" name="TextBox 45"/>
          <p:cNvSpPr txBox="1"/>
          <p:nvPr/>
        </p:nvSpPr>
        <p:spPr>
          <a:xfrm>
            <a:off x="7115174" y="3097768"/>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7" name="TextBox 46"/>
          <p:cNvSpPr txBox="1"/>
          <p:nvPr/>
        </p:nvSpPr>
        <p:spPr>
          <a:xfrm>
            <a:off x="7115174" y="3429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cxnSp>
        <p:nvCxnSpPr>
          <p:cNvPr id="48" name="Straight Arrow Connector 47"/>
          <p:cNvCxnSpPr/>
          <p:nvPr/>
        </p:nvCxnSpPr>
        <p:spPr>
          <a:xfrm>
            <a:off x="5638800" y="2057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5638800" y="2286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1898588" y="5029200"/>
            <a:ext cx="295274" cy="369332"/>
          </a:xfrm>
          <a:prstGeom prst="rect">
            <a:avLst/>
          </a:prstGeom>
          <a:noFill/>
        </p:spPr>
        <p:txBody>
          <a:bodyPr wrap="none" rtlCol="0">
            <a:spAutoFit/>
          </a:bodyPr>
          <a:lstStyle/>
          <a:p>
            <a:pPr algn="ctr"/>
            <a:r>
              <a:rPr lang="en-IN" b="1" dirty="0"/>
              <a:t>L</a:t>
            </a:r>
            <a:endParaRPr lang="en-US" b="1" dirty="0"/>
          </a:p>
        </p:txBody>
      </p:sp>
      <p:grpSp>
        <p:nvGrpSpPr>
          <p:cNvPr id="55" name="Group 54"/>
          <p:cNvGrpSpPr/>
          <p:nvPr/>
        </p:nvGrpSpPr>
        <p:grpSpPr>
          <a:xfrm>
            <a:off x="3124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4724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924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9525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41910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89916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89916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41910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102870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31242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3214558" y="5285150"/>
            <a:ext cx="295274" cy="369332"/>
          </a:xfrm>
          <a:prstGeom prst="rect">
            <a:avLst/>
          </a:prstGeom>
          <a:noFill/>
        </p:spPr>
        <p:txBody>
          <a:bodyPr wrap="none" rtlCol="0">
            <a:spAutoFit/>
          </a:bodyPr>
          <a:lstStyle/>
          <a:p>
            <a:pPr algn="ctr"/>
            <a:r>
              <a:rPr lang="en-IN" b="1" dirty="0"/>
              <a:t>L</a:t>
            </a:r>
            <a:endParaRPr lang="en-US" b="1" dirty="0"/>
          </a:p>
        </p:txBody>
      </p:sp>
      <p:sp>
        <p:nvSpPr>
          <p:cNvPr id="78" name="TextBox 77"/>
          <p:cNvSpPr txBox="1"/>
          <p:nvPr/>
        </p:nvSpPr>
        <p:spPr>
          <a:xfrm>
            <a:off x="10277290" y="5285150"/>
            <a:ext cx="314510" cy="369332"/>
          </a:xfrm>
          <a:prstGeom prst="rect">
            <a:avLst/>
          </a:prstGeom>
          <a:noFill/>
        </p:spPr>
        <p:txBody>
          <a:bodyPr wrap="none" rtlCol="0">
            <a:spAutoFit/>
          </a:bodyPr>
          <a:lstStyle/>
          <a:p>
            <a:pPr algn="ctr"/>
            <a:r>
              <a:rPr lang="en-IN" b="1" dirty="0"/>
              <a:t>R</a:t>
            </a:r>
            <a:endParaRPr lang="en-US" b="1" dirty="0"/>
          </a:p>
        </p:txBody>
      </p:sp>
      <p:cxnSp>
        <p:nvCxnSpPr>
          <p:cNvPr id="79" name="Straight Arrow Connector 78"/>
          <p:cNvCxnSpPr/>
          <p:nvPr/>
        </p:nvCxnSpPr>
        <p:spPr>
          <a:xfrm flipV="1">
            <a:off x="3370326" y="504488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10437190" y="5029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324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73914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73914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1890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2080643" y="61076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3045224" y="4257352"/>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8585664" y="4086880"/>
            <a:ext cx="1988045"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After Insertion</a:t>
            </a:r>
            <a:endParaRPr lang="en-US" dirty="0"/>
          </a:p>
        </p:txBody>
      </p:sp>
      <p:cxnSp>
        <p:nvCxnSpPr>
          <p:cNvPr id="94" name="Straight Arrow Connector 93"/>
          <p:cNvCxnSpPr/>
          <p:nvPr/>
        </p:nvCxnSpPr>
        <p:spPr>
          <a:xfrm>
            <a:off x="5791200" y="4736068"/>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5791200" y="4964668"/>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3021106" y="5017561"/>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2805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1905000" y="5802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2609308" y="838201"/>
            <a:ext cx="6973384" cy="523220"/>
          </a:xfrm>
          <a:prstGeom prst="rect">
            <a:avLst/>
          </a:prstGeom>
          <a:noFill/>
        </p:spPr>
        <p:txBody>
          <a:bodyPr wrap="none" rtlCol="0">
            <a:spAutoFit/>
          </a:bodyPr>
          <a:lstStyle>
            <a:defPPr>
              <a:defRPr lang="en-US"/>
            </a:defPPr>
            <a:lvl1pPr algn="ctr">
              <a:defRPr sz="2800" b="1">
                <a:solidFill>
                  <a:srgbClr val="C00000"/>
                </a:solidFill>
              </a:defRPr>
            </a:lvl1pPr>
          </a:lstStyle>
          <a:p>
            <a:r>
              <a:rPr lang="en-IN" dirty="0"/>
              <a:t>Left most insertion in Doubly Linked Linear List</a:t>
            </a:r>
            <a:endParaRPr lang="en-IN" dirty="0">
              <a:sym typeface="Wingdings" pitchFamily="2" charset="2"/>
            </a:endParaRPr>
          </a:p>
        </p:txBody>
      </p:sp>
      <p:cxnSp>
        <p:nvCxnSpPr>
          <p:cNvPr id="101" name="Straight Arrow Connector 100"/>
          <p:cNvCxnSpPr>
            <a:stCxn id="53" idx="2"/>
            <a:endCxn id="89" idx="0"/>
          </p:cNvCxnSpPr>
          <p:nvPr/>
        </p:nvCxnSpPr>
        <p:spPr>
          <a:xfrm flipH="1">
            <a:off x="2043057" y="5398532"/>
            <a:ext cx="3169" cy="39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7118874" y="3733800"/>
            <a:ext cx="1088760" cy="369332"/>
          </a:xfrm>
          <a:prstGeom prst="rect">
            <a:avLst/>
          </a:prstGeom>
          <a:noFill/>
        </p:spPr>
        <p:txBody>
          <a:bodyPr wrap="none" rtlCol="0">
            <a:spAutoFit/>
          </a:bodyPr>
          <a:lstStyle/>
          <a:p>
            <a:r>
              <a:rPr lang="en-IN" b="1" dirty="0"/>
              <a:t>L </a:t>
            </a:r>
            <a:r>
              <a:rPr lang="en-IN" b="1" dirty="0">
                <a:sym typeface="Wingdings" pitchFamily="2" charset="2"/>
              </a:rPr>
              <a:t></a:t>
            </a:r>
            <a:r>
              <a:rPr lang="en-IN" b="1" dirty="0"/>
              <a:t> NEW</a:t>
            </a:r>
            <a:endParaRPr lang="en-IN" b="1" dirty="0">
              <a:sym typeface="Wingdings" pitchFamily="2" charset="2"/>
            </a:endParaRPr>
          </a:p>
        </p:txBody>
      </p:sp>
    </p:spTree>
    <p:extLst>
      <p:ext uri="{BB962C8B-B14F-4D97-AF65-F5344CB8AC3E}">
        <p14:creationId xmlns:p14="http://schemas.microsoft.com/office/powerpoint/2010/main" val="38325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animBg="1"/>
      <p:bldP spid="45" grpId="0"/>
      <p:bldP spid="46" grpId="0"/>
      <p:bldP spid="47" grpId="0"/>
      <p:bldP spid="53" grpId="0"/>
      <p:bldP spid="77" grpId="0"/>
      <p:bldP spid="77" grpId="1"/>
      <p:bldP spid="78" grpId="0"/>
      <p:bldP spid="91" grpId="0"/>
      <p:bldP spid="92" grpId="0"/>
      <p:bldP spid="93" grpId="0" animBg="1"/>
      <p:bldP spid="96" grpId="0" animBg="1"/>
      <p:bldP spid="97" grpId="0" animBg="1"/>
      <p:bldP spid="99" grpId="0"/>
      <p:bldP spid="10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3" name="Content Placeholder 2"/>
          <p:cNvSpPr>
            <a:spLocks noGrp="1"/>
          </p:cNvSpPr>
          <p:nvPr>
            <p:ph idx="1"/>
          </p:nvPr>
        </p:nvSpPr>
        <p:spPr/>
        <p:txBody>
          <a:bodyPr/>
          <a:lstStyle/>
          <a:p>
            <a:r>
              <a:rPr lang="en-IN" dirty="0"/>
              <a:t>This algorithm inserts a new node in doubly linked linear list.</a:t>
            </a:r>
          </a:p>
          <a:p>
            <a:r>
              <a:rPr lang="en-IN" dirty="0"/>
              <a:t>The </a:t>
            </a:r>
            <a:r>
              <a:rPr lang="en-IN" b="1" dirty="0">
                <a:solidFill>
                  <a:srgbClr val="C00000"/>
                </a:solidFill>
              </a:rPr>
              <a:t>insertion</a:t>
            </a:r>
            <a:r>
              <a:rPr lang="en-IN" dirty="0">
                <a:solidFill>
                  <a:srgbClr val="C00000"/>
                </a:solidFill>
              </a:rPr>
              <a:t> </a:t>
            </a:r>
            <a:r>
              <a:rPr lang="en-IN" dirty="0"/>
              <a:t>is to be </a:t>
            </a:r>
            <a:r>
              <a:rPr lang="en-IN" b="1" dirty="0">
                <a:solidFill>
                  <a:srgbClr val="C00000"/>
                </a:solidFill>
              </a:rPr>
              <a:t>performed </a:t>
            </a:r>
            <a:r>
              <a:rPr lang="en-IN" dirty="0"/>
              <a:t>to the </a:t>
            </a:r>
            <a:r>
              <a:rPr lang="en-IN" b="1" dirty="0">
                <a:solidFill>
                  <a:srgbClr val="C00000"/>
                </a:solidFill>
              </a:rPr>
              <a:t>left of a specific node</a:t>
            </a:r>
            <a:r>
              <a:rPr lang="en-IN" dirty="0">
                <a:solidFill>
                  <a:srgbClr val="C00000"/>
                </a:solidFill>
              </a:rPr>
              <a:t> </a:t>
            </a:r>
            <a:r>
              <a:rPr lang="en-IN" b="1" dirty="0"/>
              <a:t>with</a:t>
            </a:r>
            <a:r>
              <a:rPr lang="en-IN" dirty="0"/>
              <a:t> its </a:t>
            </a:r>
            <a:r>
              <a:rPr lang="en-IN" b="1" dirty="0"/>
              <a:t>address</a:t>
            </a:r>
            <a:r>
              <a:rPr lang="en-IN" dirty="0"/>
              <a:t> given by the pointer variable </a:t>
            </a:r>
            <a:r>
              <a:rPr lang="en-IN" b="1" dirty="0">
                <a:solidFill>
                  <a:srgbClr val="C00000"/>
                </a:solidFill>
              </a:rPr>
              <a:t>M</a:t>
            </a:r>
            <a:r>
              <a:rPr lang="en-IN" b="1" dirty="0"/>
              <a:t>.</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r>
              <a:rPr lang="en-IN" b="1" dirty="0"/>
              <a:t>.</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r>
              <a:rPr lang="en-IN" b="1" dirty="0">
                <a:solidFill>
                  <a:srgbClr val="C00000"/>
                </a:solidFill>
              </a:rPr>
              <a:t>NEW</a:t>
            </a:r>
            <a:r>
              <a:rPr lang="en-IN" dirty="0">
                <a:solidFill>
                  <a:srgbClr val="C00000"/>
                </a:solidFill>
              </a:rPr>
              <a:t> </a:t>
            </a:r>
            <a:r>
              <a:rPr lang="en-IN" dirty="0"/>
              <a:t>is the address of New Node.</a:t>
            </a:r>
          </a:p>
          <a:p>
            <a:r>
              <a:rPr lang="en-IN" b="1" dirty="0">
                <a:solidFill>
                  <a:srgbClr val="C00000"/>
                </a:solidFill>
              </a:rPr>
              <a:t>X</a:t>
            </a:r>
            <a:r>
              <a:rPr lang="en-IN" dirty="0">
                <a:solidFill>
                  <a:srgbClr val="C00000"/>
                </a:solidFill>
              </a:rPr>
              <a:t> </a:t>
            </a:r>
            <a:r>
              <a:rPr lang="en-IN" dirty="0"/>
              <a:t>is value to be inserted.</a:t>
            </a:r>
          </a:p>
          <a:p>
            <a:endParaRPr lang="en-US" dirty="0"/>
          </a:p>
        </p:txBody>
      </p:sp>
    </p:spTree>
    <p:extLst>
      <p:ext uri="{BB962C8B-B14F-4D97-AF65-F5344CB8AC3E}">
        <p14:creationId xmlns:p14="http://schemas.microsoft.com/office/powerpoint/2010/main" val="321524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4" name="TextBox 3"/>
          <p:cNvSpPr txBox="1"/>
          <p:nvPr/>
        </p:nvSpPr>
        <p:spPr>
          <a:xfrm>
            <a:off x="244200" y="90843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NEW       NODE</a:t>
            </a:r>
          </a:p>
          <a:p>
            <a:r>
              <a:rPr lang="en-IN" sz="2000" b="1" dirty="0">
                <a:solidFill>
                  <a:schemeClr val="tx2"/>
                </a:solidFill>
                <a:latin typeface="Consolas" pitchFamily="49" charset="0"/>
                <a:cs typeface="Consolas" pitchFamily="49" charset="0"/>
              </a:rPr>
              <a:t>2. [Copy information field]</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b="1" dirty="0">
                <a:solidFill>
                  <a:schemeClr val="tx2"/>
                </a:solidFill>
                <a:latin typeface="Consolas" pitchFamily="49" charset="0"/>
                <a:cs typeface="Consolas" pitchFamily="49" charset="0"/>
              </a:rPr>
              <a:t>3. [Insert into an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R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
        <p:nvSpPr>
          <p:cNvPr id="5" name="Left Arrow 4"/>
          <p:cNvSpPr/>
          <p:nvPr/>
        </p:nvSpPr>
        <p:spPr>
          <a:xfrm>
            <a:off x="1571172" y="128088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172200" y="908438"/>
            <a:ext cx="5760000" cy="409342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[Is left most insertion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M = 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5. [Insert in middle]</a:t>
            </a:r>
          </a:p>
          <a:p>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LPTR(M)</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RPTR(LPTR(NEW))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27960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deletes</a:t>
            </a:r>
            <a:r>
              <a:rPr lang="en-IN" b="1" dirty="0">
                <a:solidFill>
                  <a:srgbClr val="FF0000"/>
                </a:solidFill>
              </a:rPr>
              <a:t> </a:t>
            </a:r>
            <a:r>
              <a:rPr lang="en-IN" b="1" dirty="0">
                <a:solidFill>
                  <a:srgbClr val="C00000"/>
                </a:solidFill>
              </a:rPr>
              <a:t>the node</a:t>
            </a:r>
            <a:r>
              <a:rPr lang="en-IN" dirty="0">
                <a:solidFill>
                  <a:srgbClr val="C00000"/>
                </a:solidFill>
              </a:rPr>
              <a:t> </a:t>
            </a:r>
            <a:r>
              <a:rPr lang="en-IN" dirty="0"/>
              <a:t>whose </a:t>
            </a:r>
            <a:r>
              <a:rPr lang="en-IN" b="1" dirty="0">
                <a:solidFill>
                  <a:srgbClr val="C00000"/>
                </a:solidFill>
              </a:rPr>
              <a:t>address</a:t>
            </a:r>
            <a:r>
              <a:rPr lang="en-IN" dirty="0">
                <a:solidFill>
                  <a:srgbClr val="C00000"/>
                </a:solidFill>
              </a:rPr>
              <a:t> </a:t>
            </a:r>
            <a:r>
              <a:rPr lang="en-IN" dirty="0"/>
              <a:t>is contained in the variable </a:t>
            </a:r>
            <a:r>
              <a:rPr lang="en-IN" b="1" dirty="0">
                <a:solidFill>
                  <a:srgbClr val="C00000"/>
                </a:solidFill>
              </a:rPr>
              <a:t>OLD.</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endParaRPr lang="en-IN" dirty="0"/>
          </a:p>
          <a:p>
            <a:endParaRPr lang="en-US" dirty="0"/>
          </a:p>
          <a:p>
            <a:endParaRPr lang="en-US" dirty="0"/>
          </a:p>
        </p:txBody>
      </p:sp>
    </p:spTree>
    <p:extLst>
      <p:ext uri="{BB962C8B-B14F-4D97-AF65-F5344CB8AC3E}">
        <p14:creationId xmlns:p14="http://schemas.microsoft.com/office/powerpoint/2010/main" val="299862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from Doubly Linked List</a:t>
            </a:r>
            <a:endParaRPr lang="en-US" dirty="0"/>
          </a:p>
        </p:txBody>
      </p:sp>
      <p:grpSp>
        <p:nvGrpSpPr>
          <p:cNvPr id="4" name="Group 3"/>
          <p:cNvGrpSpPr/>
          <p:nvPr/>
        </p:nvGrpSpPr>
        <p:grpSpPr>
          <a:xfrm>
            <a:off x="2362200" y="29972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562600" y="29972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162800" y="29972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763000" y="29972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66294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2296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2296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6294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5250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3622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64753" y="3618468"/>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515290" y="3606800"/>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25123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96751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3962400" y="29972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34290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50292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0292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34290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5804093" y="2619986"/>
            <a:ext cx="583814" cy="369332"/>
          </a:xfrm>
          <a:prstGeom prst="rect">
            <a:avLst/>
          </a:prstGeom>
          <a:noFill/>
        </p:spPr>
        <p:txBody>
          <a:bodyPr wrap="none" rtlCol="0">
            <a:spAutoFit/>
          </a:bodyPr>
          <a:lstStyle/>
          <a:p>
            <a:pPr algn="ctr"/>
            <a:r>
              <a:rPr lang="en-IN" b="1" dirty="0"/>
              <a:t>OLD</a:t>
            </a:r>
            <a:endParaRPr lang="en-US" b="1" dirty="0"/>
          </a:p>
        </p:txBody>
      </p:sp>
      <p:sp>
        <p:nvSpPr>
          <p:cNvPr id="48" name="TextBox 47"/>
          <p:cNvSpPr txBox="1"/>
          <p:nvPr/>
        </p:nvSpPr>
        <p:spPr>
          <a:xfrm>
            <a:off x="2590800" y="2640584"/>
            <a:ext cx="583814" cy="369332"/>
          </a:xfrm>
          <a:prstGeom prst="rect">
            <a:avLst/>
          </a:prstGeom>
          <a:noFill/>
        </p:spPr>
        <p:txBody>
          <a:bodyPr wrap="none" rtlCol="0">
            <a:spAutoFit/>
          </a:bodyPr>
          <a:lstStyle/>
          <a:p>
            <a:pPr algn="ctr"/>
            <a:r>
              <a:rPr lang="en-IN" b="1" dirty="0"/>
              <a:t>OLD</a:t>
            </a:r>
            <a:endParaRPr lang="en-US" b="1" dirty="0"/>
          </a:p>
        </p:txBody>
      </p:sp>
      <p:sp>
        <p:nvSpPr>
          <p:cNvPr id="49" name="TextBox 48"/>
          <p:cNvSpPr txBox="1"/>
          <p:nvPr/>
        </p:nvSpPr>
        <p:spPr>
          <a:xfrm>
            <a:off x="9017386" y="2627868"/>
            <a:ext cx="583814" cy="369332"/>
          </a:xfrm>
          <a:prstGeom prst="rect">
            <a:avLst/>
          </a:prstGeom>
          <a:noFill/>
        </p:spPr>
        <p:txBody>
          <a:bodyPr wrap="none" rtlCol="0">
            <a:spAutoFit/>
          </a:bodyPr>
          <a:lstStyle/>
          <a:p>
            <a:pPr algn="ctr"/>
            <a:r>
              <a:rPr lang="en-IN" b="1" dirty="0"/>
              <a:t>OLD</a:t>
            </a:r>
            <a:endParaRPr lang="en-US" b="1" dirty="0"/>
          </a:p>
        </p:txBody>
      </p:sp>
      <p:grpSp>
        <p:nvGrpSpPr>
          <p:cNvPr id="50" name="Group 49"/>
          <p:cNvGrpSpPr/>
          <p:nvPr/>
        </p:nvGrpSpPr>
        <p:grpSpPr>
          <a:xfrm>
            <a:off x="4613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4877845" y="1611868"/>
            <a:ext cx="583814" cy="369332"/>
          </a:xfrm>
          <a:prstGeom prst="rect">
            <a:avLst/>
          </a:prstGeom>
          <a:noFill/>
        </p:spPr>
        <p:txBody>
          <a:bodyPr wrap="none" rtlCol="0">
            <a:spAutoFit/>
          </a:bodyPr>
          <a:lstStyle/>
          <a:p>
            <a:pPr algn="ctr"/>
            <a:r>
              <a:rPr lang="en-IN" b="1" dirty="0"/>
              <a:t>OLD</a:t>
            </a:r>
            <a:endParaRPr lang="en-US" b="1" dirty="0"/>
          </a:p>
        </p:txBody>
      </p:sp>
      <p:cxnSp>
        <p:nvCxnSpPr>
          <p:cNvPr id="55" name="Straight Connector 54"/>
          <p:cNvCxnSpPr/>
          <p:nvPr/>
        </p:nvCxnSpPr>
        <p:spPr>
          <a:xfrm flipH="1">
            <a:off x="4608952" y="1230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5375434" y="1219200"/>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4602540" y="1809105"/>
            <a:ext cx="295274" cy="369332"/>
          </a:xfrm>
          <a:prstGeom prst="rect">
            <a:avLst/>
          </a:prstGeom>
          <a:noFill/>
        </p:spPr>
        <p:txBody>
          <a:bodyPr wrap="none" rtlCol="0">
            <a:spAutoFit/>
          </a:bodyPr>
          <a:lstStyle/>
          <a:p>
            <a:pPr algn="ctr"/>
            <a:r>
              <a:rPr lang="en-IN" b="1" dirty="0"/>
              <a:t>L</a:t>
            </a:r>
            <a:endParaRPr lang="en-US" b="1" dirty="0"/>
          </a:p>
        </p:txBody>
      </p:sp>
      <p:cxnSp>
        <p:nvCxnSpPr>
          <p:cNvPr id="58" name="Straight Arrow Connector 57"/>
          <p:cNvCxnSpPr>
            <a:stCxn id="57" idx="0"/>
          </p:cNvCxnSpPr>
          <p:nvPr/>
        </p:nvCxnSpPr>
        <p:spPr>
          <a:xfrm flipV="1">
            <a:off x="4750177"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5434890" y="1809105"/>
            <a:ext cx="314510" cy="369332"/>
          </a:xfrm>
          <a:prstGeom prst="rect">
            <a:avLst/>
          </a:prstGeom>
          <a:noFill/>
        </p:spPr>
        <p:txBody>
          <a:bodyPr wrap="none" rtlCol="0">
            <a:spAutoFit/>
          </a:bodyPr>
          <a:lstStyle/>
          <a:p>
            <a:pPr algn="ctr"/>
            <a:r>
              <a:rPr lang="en-IN" b="1" dirty="0"/>
              <a:t>R</a:t>
            </a:r>
            <a:endParaRPr lang="en-US" b="1" dirty="0"/>
          </a:p>
        </p:txBody>
      </p:sp>
      <p:cxnSp>
        <p:nvCxnSpPr>
          <p:cNvPr id="60" name="Straight Arrow Connector 59"/>
          <p:cNvCxnSpPr>
            <a:stCxn id="59" idx="0"/>
          </p:cNvCxnSpPr>
          <p:nvPr/>
        </p:nvCxnSpPr>
        <p:spPr>
          <a:xfrm flipV="1">
            <a:off x="5592145"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6352735" y="1295400"/>
            <a:ext cx="1580882" cy="369332"/>
          </a:xfrm>
          <a:prstGeom prst="rect">
            <a:avLst/>
          </a:prstGeom>
          <a:noFill/>
        </p:spPr>
        <p:txBody>
          <a:bodyPr wrap="none" rtlCol="0">
            <a:spAutoFit/>
          </a:bodyPr>
          <a:lstStyle/>
          <a:p>
            <a:pPr algn="ctr"/>
            <a:r>
              <a:rPr lang="en-IN" b="1" dirty="0"/>
              <a:t>L </a:t>
            </a:r>
            <a:r>
              <a:rPr lang="en-IN" b="1" dirty="0">
                <a:sym typeface="Wingdings" pitchFamily="2" charset="2"/>
              </a:rPr>
              <a:t> R  NULL</a:t>
            </a:r>
            <a:endParaRPr lang="en-US" b="1" dirty="0"/>
          </a:p>
        </p:txBody>
      </p:sp>
      <p:sp>
        <p:nvSpPr>
          <p:cNvPr id="64" name="TextBox 63"/>
          <p:cNvSpPr txBox="1"/>
          <p:nvPr/>
        </p:nvSpPr>
        <p:spPr>
          <a:xfrm>
            <a:off x="1524001" y="4368801"/>
            <a:ext cx="1827039" cy="646331"/>
          </a:xfrm>
          <a:prstGeom prst="rect">
            <a:avLst/>
          </a:prstGeom>
          <a:noFill/>
        </p:spPr>
        <p:txBody>
          <a:bodyPr wrap="none" rtlCol="0">
            <a:spAutoFit/>
          </a:bodyPr>
          <a:lstStyle/>
          <a:p>
            <a:r>
              <a:rPr lang="en-IN" b="1" dirty="0"/>
              <a:t>L </a:t>
            </a:r>
            <a:r>
              <a:rPr lang="en-IN" b="1" dirty="0">
                <a:sym typeface="Wingdings" pitchFamily="2" charset="2"/>
              </a:rPr>
              <a:t></a:t>
            </a:r>
            <a:r>
              <a:rPr lang="en-IN" b="1" dirty="0"/>
              <a:t> RPTR(L)</a:t>
            </a:r>
          </a:p>
          <a:p>
            <a:r>
              <a:rPr lang="en-IN" b="1" dirty="0"/>
              <a:t>LPTR (L) </a:t>
            </a:r>
            <a:r>
              <a:rPr lang="en-IN" b="1" dirty="0">
                <a:sym typeface="Wingdings" pitchFamily="2" charset="2"/>
              </a:rPr>
              <a:t></a:t>
            </a:r>
            <a:r>
              <a:rPr lang="en-IN" b="1" dirty="0"/>
              <a:t> NULL</a:t>
            </a:r>
          </a:p>
        </p:txBody>
      </p:sp>
      <p:sp>
        <p:nvSpPr>
          <p:cNvPr id="65" name="TextBox 64"/>
          <p:cNvSpPr txBox="1"/>
          <p:nvPr/>
        </p:nvSpPr>
        <p:spPr>
          <a:xfrm>
            <a:off x="8840962" y="4368801"/>
            <a:ext cx="1854995" cy="646331"/>
          </a:xfrm>
          <a:prstGeom prst="rect">
            <a:avLst/>
          </a:prstGeom>
          <a:noFill/>
        </p:spPr>
        <p:txBody>
          <a:bodyPr wrap="none" rtlCol="0">
            <a:spAutoFit/>
          </a:bodyPr>
          <a:lstStyle/>
          <a:p>
            <a:r>
              <a:rPr lang="en-IN" b="1" dirty="0"/>
              <a:t>R </a:t>
            </a:r>
            <a:r>
              <a:rPr lang="en-IN" b="1" dirty="0">
                <a:sym typeface="Wingdings" pitchFamily="2" charset="2"/>
              </a:rPr>
              <a:t></a:t>
            </a:r>
            <a:r>
              <a:rPr lang="en-IN" b="1" dirty="0"/>
              <a:t> LPTR(R)</a:t>
            </a:r>
          </a:p>
          <a:p>
            <a:r>
              <a:rPr lang="en-IN" b="1" dirty="0"/>
              <a:t>RPTR (R) </a:t>
            </a:r>
            <a:r>
              <a:rPr lang="en-IN" b="1" dirty="0">
                <a:sym typeface="Wingdings" pitchFamily="2" charset="2"/>
              </a:rPr>
              <a:t></a:t>
            </a:r>
            <a:r>
              <a:rPr lang="en-IN" b="1" dirty="0"/>
              <a:t> NULL</a:t>
            </a:r>
          </a:p>
        </p:txBody>
      </p:sp>
      <p:sp>
        <p:nvSpPr>
          <p:cNvPr id="66" name="TextBox 65"/>
          <p:cNvSpPr txBox="1"/>
          <p:nvPr/>
        </p:nvSpPr>
        <p:spPr>
          <a:xfrm>
            <a:off x="4572001" y="4673600"/>
            <a:ext cx="3231975" cy="369332"/>
          </a:xfrm>
          <a:prstGeom prst="rect">
            <a:avLst/>
          </a:prstGeom>
          <a:noFill/>
        </p:spPr>
        <p:txBody>
          <a:bodyPr wrap="none" rtlCol="0">
            <a:spAutoFit/>
          </a:bodyPr>
          <a:lstStyle/>
          <a:p>
            <a:r>
              <a:rPr lang="en-IN" b="1" dirty="0"/>
              <a:t>LPTR(RTRP(OLD)) </a:t>
            </a:r>
            <a:r>
              <a:rPr lang="en-IN" b="1" dirty="0">
                <a:sym typeface="Wingdings" pitchFamily="2" charset="2"/>
              </a:rPr>
              <a:t> LPTR(OLD)</a:t>
            </a:r>
            <a:endParaRPr lang="en-IN" b="1" dirty="0"/>
          </a:p>
        </p:txBody>
      </p:sp>
      <p:sp>
        <p:nvSpPr>
          <p:cNvPr id="67" name="Freeform 66"/>
          <p:cNvSpPr/>
          <p:nvPr/>
        </p:nvSpPr>
        <p:spPr>
          <a:xfrm>
            <a:off x="4901184" y="23967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4913376" y="33721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4572000" y="4368800"/>
            <a:ext cx="3249608" cy="369332"/>
          </a:xfrm>
          <a:prstGeom prst="rect">
            <a:avLst/>
          </a:prstGeom>
          <a:noFill/>
        </p:spPr>
        <p:txBody>
          <a:bodyPr wrap="none" rtlCol="0">
            <a:spAutoFit/>
          </a:bodyPr>
          <a:lstStyle/>
          <a:p>
            <a:r>
              <a:rPr lang="en-IN" b="1" dirty="0"/>
              <a:t>RPTR(LTRP(OLD)) </a:t>
            </a:r>
            <a:r>
              <a:rPr lang="en-IN" b="1" dirty="0">
                <a:sym typeface="Wingdings" pitchFamily="2" charset="2"/>
              </a:rPr>
              <a:t> RPTR(OLD)</a:t>
            </a:r>
            <a:endParaRPr lang="en-IN" b="1" dirty="0"/>
          </a:p>
        </p:txBody>
      </p:sp>
      <p:sp>
        <p:nvSpPr>
          <p:cNvPr id="70" name="TextBox 69"/>
          <p:cNvSpPr txBox="1"/>
          <p:nvPr/>
        </p:nvSpPr>
        <p:spPr>
          <a:xfrm>
            <a:off x="3902138" y="3618468"/>
            <a:ext cx="295274" cy="369332"/>
          </a:xfrm>
          <a:prstGeom prst="rect">
            <a:avLst/>
          </a:prstGeom>
          <a:noFill/>
        </p:spPr>
        <p:txBody>
          <a:bodyPr wrap="none" rtlCol="0">
            <a:spAutoFit/>
          </a:bodyPr>
          <a:lstStyle/>
          <a:p>
            <a:pPr algn="ctr"/>
            <a:r>
              <a:rPr lang="en-IN" b="1" dirty="0"/>
              <a:t>L</a:t>
            </a:r>
            <a:endParaRPr lang="en-US" b="1" dirty="0"/>
          </a:p>
        </p:txBody>
      </p:sp>
      <p:cxnSp>
        <p:nvCxnSpPr>
          <p:cNvPr id="71" name="Straight Arrow Connector 70"/>
          <p:cNvCxnSpPr>
            <a:stCxn id="70" idx="0"/>
          </p:cNvCxnSpPr>
          <p:nvPr/>
        </p:nvCxnSpPr>
        <p:spPr>
          <a:xfrm flipV="1">
            <a:off x="4049775"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3947160" y="300177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7924800" y="3606800"/>
            <a:ext cx="314510" cy="369332"/>
          </a:xfrm>
          <a:prstGeom prst="rect">
            <a:avLst/>
          </a:prstGeom>
          <a:noFill/>
        </p:spPr>
        <p:txBody>
          <a:bodyPr wrap="none" rtlCol="0">
            <a:spAutoFit/>
          </a:bodyPr>
          <a:lstStyle/>
          <a:p>
            <a:pPr algn="ctr"/>
            <a:r>
              <a:rPr lang="en-IN" b="1" dirty="0"/>
              <a:t>R</a:t>
            </a:r>
            <a:endParaRPr lang="en-US" b="1" dirty="0"/>
          </a:p>
        </p:txBody>
      </p:sp>
      <p:cxnSp>
        <p:nvCxnSpPr>
          <p:cNvPr id="74" name="Straight Arrow Connector 73"/>
          <p:cNvCxnSpPr/>
          <p:nvPr/>
        </p:nvCxnSpPr>
        <p:spPr>
          <a:xfrm flipV="1">
            <a:off x="808470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7924800" y="2989318"/>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92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4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7" grpId="1"/>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336000" y="745988"/>
            <a:ext cx="9030069" cy="55861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100" b="1" dirty="0">
                <a:solidFill>
                  <a:schemeClr val="tx2"/>
                </a:solidFill>
                <a:latin typeface="Consolas" pitchFamily="49" charset="0"/>
                <a:cs typeface="Consolas" pitchFamily="49" charset="0"/>
              </a:rPr>
              <a:t>1. [Is underflow ?]</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R=NULL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solidFill>
                  <a:schemeClr val="tx2">
                    <a:lumMod val="75000"/>
                  </a:schemeClr>
                </a:solidFill>
                <a:latin typeface="Consolas" pitchFamily="49" charset="0"/>
                <a:cs typeface="Consolas" pitchFamily="49" charset="0"/>
              </a:rPr>
              <a:t> </a:t>
            </a:r>
            <a:r>
              <a:rPr lang="en-IN" sz="2100" dirty="0">
                <a:latin typeface="Consolas" pitchFamily="49" charset="0"/>
                <a:cs typeface="Consolas" pitchFamily="49" charset="0"/>
              </a:rPr>
              <a:t>write (‘UNDERFLOW’)</a:t>
            </a:r>
          </a:p>
          <a:p>
            <a:r>
              <a:rPr lang="en-IN" sz="2100" dirty="0">
                <a:latin typeface="Consolas" pitchFamily="49" charset="0"/>
                <a:cs typeface="Consolas" pitchFamily="49" charset="0"/>
              </a:rPr>
              <a:t>         Return</a:t>
            </a:r>
          </a:p>
          <a:p>
            <a:r>
              <a:rPr lang="en-IN" sz="2100" b="1" dirty="0">
                <a:solidFill>
                  <a:schemeClr val="tx2"/>
                </a:solidFill>
                <a:latin typeface="Consolas" pitchFamily="49" charset="0"/>
                <a:cs typeface="Consolas" pitchFamily="49" charset="0"/>
              </a:rPr>
              <a:t>2. [Delete node]</a:t>
            </a:r>
          </a:p>
          <a:p>
            <a:pPr marL="536575"/>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L = R (single node in list)</a:t>
            </a:r>
          </a:p>
          <a:p>
            <a:pPr marL="536575"/>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pPr marL="536575"/>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L (left most node)</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RPTR(L)</a:t>
            </a:r>
          </a:p>
          <a:p>
            <a:r>
              <a:rPr lang="en-IN" sz="2100" dirty="0">
                <a:latin typeface="Consolas" pitchFamily="49" charset="0"/>
                <a:cs typeface="Consolas" pitchFamily="49" charset="0"/>
              </a:rPr>
              <a:t>               LPTR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R (right most)</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LPTR (R)</a:t>
            </a:r>
          </a:p>
          <a:p>
            <a:r>
              <a:rPr lang="en-IN" sz="2100" dirty="0">
                <a:latin typeface="Consolas" pitchFamily="49" charset="0"/>
                <a:cs typeface="Consolas" pitchFamily="49" charset="0"/>
              </a:rPr>
              <a:t>                    RPTR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RPTR(LPTR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RPTR (OLD)</a:t>
            </a:r>
          </a:p>
          <a:p>
            <a:r>
              <a:rPr lang="en-IN" sz="2100" dirty="0">
                <a:latin typeface="Consolas" pitchFamily="49" charset="0"/>
                <a:cs typeface="Consolas" pitchFamily="49" charset="0"/>
              </a:rPr>
              <a:t>                    LPTR(RPTR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LPTR (OLD)</a:t>
            </a:r>
          </a:p>
          <a:p>
            <a:r>
              <a:rPr lang="en-IN" sz="2100" b="1" dirty="0">
                <a:solidFill>
                  <a:schemeClr val="tx2"/>
                </a:solidFill>
                <a:latin typeface="Consolas" pitchFamily="49" charset="0"/>
                <a:cs typeface="Consolas" pitchFamily="49" charset="0"/>
              </a:rPr>
              <a:t>3. [FREE deleted node ?]</a:t>
            </a:r>
          </a:p>
          <a:p>
            <a:r>
              <a:rPr lang="en-IN" sz="2100" dirty="0">
                <a:latin typeface="Consolas" pitchFamily="49" charset="0"/>
                <a:cs typeface="Consolas" pitchFamily="49" charset="0"/>
              </a:rPr>
              <a:t>    FREE(OLD)</a:t>
            </a:r>
          </a:p>
        </p:txBody>
      </p:sp>
    </p:spTree>
    <p:extLst>
      <p:ext uri="{BB962C8B-B14F-4D97-AF65-F5344CB8AC3E}">
        <p14:creationId xmlns:p14="http://schemas.microsoft.com/office/powerpoint/2010/main" val="40691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normAutofit/>
          </a:bodyPr>
          <a:lstStyle/>
          <a:p>
            <a:r>
              <a:rPr lang="en-US" dirty="0">
                <a:solidFill>
                  <a:srgbClr val="C00000"/>
                </a:solidFill>
              </a:rPr>
              <a:t>Search Operation</a:t>
            </a:r>
          </a:p>
          <a:p>
            <a:pPr lvl="1"/>
            <a:r>
              <a:rPr lang="en-IN" b="1" dirty="0">
                <a:solidFill>
                  <a:srgbClr val="34495E"/>
                </a:solidFill>
              </a:rPr>
              <a:t>If particular node in the list is required</a:t>
            </a:r>
            <a:r>
              <a:rPr lang="en-IN" dirty="0"/>
              <a:t>, it is necessary to follow links from the first node onwards until the desired node is found, in this situation </a:t>
            </a:r>
            <a:r>
              <a:rPr lang="en-IN" b="1" dirty="0"/>
              <a:t>it is more time consuming </a:t>
            </a:r>
            <a:r>
              <a:rPr lang="en-IN" dirty="0"/>
              <a:t>to go through linked list than a sequential list.</a:t>
            </a:r>
          </a:p>
          <a:p>
            <a:pPr lvl="1"/>
            <a:r>
              <a:rPr lang="en-IN" dirty="0"/>
              <a:t>Search operation is more time consuming in Linked Allocation.</a:t>
            </a:r>
          </a:p>
          <a:p>
            <a:r>
              <a:rPr lang="en-US" dirty="0">
                <a:solidFill>
                  <a:srgbClr val="C00000"/>
                </a:solidFill>
              </a:rPr>
              <a:t>Join Operation</a:t>
            </a:r>
          </a:p>
          <a:p>
            <a:pPr marL="606425" lvl="2">
              <a:buFont typeface="Wingdings" panose="05000000000000000000" pitchFamily="2" charset="2"/>
              <a:buChar char="§"/>
            </a:pPr>
            <a:r>
              <a:rPr lang="en-IN" dirty="0"/>
              <a:t>Join operation is more efficient in Linked Allocation.</a:t>
            </a:r>
          </a:p>
          <a:p>
            <a:endParaRPr lang="en-US" dirty="0"/>
          </a:p>
        </p:txBody>
      </p:sp>
      <p:grpSp>
        <p:nvGrpSpPr>
          <p:cNvPr id="4" name="Group 3"/>
          <p:cNvGrpSpPr/>
          <p:nvPr/>
        </p:nvGrpSpPr>
        <p:grpSpPr>
          <a:xfrm>
            <a:off x="1007130" y="4020451"/>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942569" y="4020451"/>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847569" y="4020451"/>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752569" y="4020451"/>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2539373" y="4287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4474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6379811" y="4287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7514569" y="4020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387491" y="454800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1" name="TextBox 20"/>
          <p:cNvSpPr txBox="1"/>
          <p:nvPr/>
        </p:nvSpPr>
        <p:spPr>
          <a:xfrm>
            <a:off x="5294106" y="456125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2" name="TextBox 21"/>
          <p:cNvSpPr txBox="1"/>
          <p:nvPr/>
        </p:nvSpPr>
        <p:spPr>
          <a:xfrm>
            <a:off x="7222224" y="456125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3" name="TextBox 22"/>
          <p:cNvSpPr txBox="1"/>
          <p:nvPr/>
        </p:nvSpPr>
        <p:spPr>
          <a:xfrm>
            <a:off x="1457601" y="455967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4" name="TextBox 23"/>
          <p:cNvSpPr txBox="1"/>
          <p:nvPr/>
        </p:nvSpPr>
        <p:spPr>
          <a:xfrm>
            <a:off x="1840869" y="4108319"/>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5" name="TextBox 24"/>
          <p:cNvSpPr txBox="1"/>
          <p:nvPr/>
        </p:nvSpPr>
        <p:spPr>
          <a:xfrm>
            <a:off x="3765747" y="4096651"/>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6" name="TextBox 25"/>
          <p:cNvSpPr txBox="1"/>
          <p:nvPr/>
        </p:nvSpPr>
        <p:spPr>
          <a:xfrm>
            <a:off x="5677374" y="4096651"/>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grpSp>
        <p:nvGrpSpPr>
          <p:cNvPr id="27" name="Group 26"/>
          <p:cNvGrpSpPr/>
          <p:nvPr/>
        </p:nvGrpSpPr>
        <p:grpSpPr>
          <a:xfrm>
            <a:off x="1902181" y="5544451"/>
            <a:ext cx="1532242" cy="533400"/>
            <a:chOff x="951919" y="5486400"/>
            <a:chExt cx="1532242" cy="533400"/>
          </a:xfrm>
        </p:grpSpPr>
        <p:sp>
          <p:nvSpPr>
            <p:cNvPr id="28" name="Rectangle 27"/>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12</a:t>
              </a:r>
              <a:endParaRPr lang="en-US" sz="2400" b="1" dirty="0"/>
            </a:p>
          </p:txBody>
        </p:sp>
        <p:sp>
          <p:nvSpPr>
            <p:cNvPr id="29" name="Rectangle 28"/>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0" name="Group 29"/>
          <p:cNvGrpSpPr/>
          <p:nvPr/>
        </p:nvGrpSpPr>
        <p:grpSpPr>
          <a:xfrm>
            <a:off x="3837620" y="5544451"/>
            <a:ext cx="1532242" cy="533400"/>
            <a:chOff x="951919" y="5486400"/>
            <a:chExt cx="1532242" cy="533400"/>
          </a:xfrm>
        </p:grpSpPr>
        <p:sp>
          <p:nvSpPr>
            <p:cNvPr id="31" name="Rectangle 30"/>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52</a:t>
              </a:r>
              <a:endParaRPr lang="en-US" sz="2400" b="1" dirty="0"/>
            </a:p>
          </p:txBody>
        </p:sp>
        <p:sp>
          <p:nvSpPr>
            <p:cNvPr id="32" name="Rectangle 31"/>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3" name="Group 32"/>
          <p:cNvGrpSpPr/>
          <p:nvPr/>
        </p:nvGrpSpPr>
        <p:grpSpPr>
          <a:xfrm>
            <a:off x="5742620" y="5544451"/>
            <a:ext cx="1532242" cy="533400"/>
            <a:chOff x="951919" y="5486400"/>
            <a:chExt cx="1532242" cy="533400"/>
          </a:xfrm>
        </p:grpSpPr>
        <p:sp>
          <p:nvSpPr>
            <p:cNvPr id="34" name="Rectangle 33"/>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15</a:t>
              </a:r>
              <a:endParaRPr lang="en-US" sz="2400" b="1" dirty="0"/>
            </a:p>
          </p:txBody>
        </p:sp>
        <p:sp>
          <p:nvSpPr>
            <p:cNvPr id="35" name="Rectangle 34"/>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grpSp>
        <p:nvGrpSpPr>
          <p:cNvPr id="36" name="Group 35"/>
          <p:cNvGrpSpPr/>
          <p:nvPr/>
        </p:nvGrpSpPr>
        <p:grpSpPr>
          <a:xfrm>
            <a:off x="7647620" y="5544451"/>
            <a:ext cx="1532242" cy="533400"/>
            <a:chOff x="951919" y="5486400"/>
            <a:chExt cx="1532242" cy="533400"/>
          </a:xfrm>
        </p:grpSpPr>
        <p:sp>
          <p:nvSpPr>
            <p:cNvPr id="37" name="Rectangle 36"/>
            <p:cNvSpPr/>
            <p:nvPr/>
          </p:nvSpPr>
          <p:spPr>
            <a:xfrm>
              <a:off x="951919"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t>100</a:t>
              </a:r>
              <a:endParaRPr lang="en-US" sz="2400" b="1" dirty="0"/>
            </a:p>
          </p:txBody>
        </p:sp>
        <p:sp>
          <p:nvSpPr>
            <p:cNvPr id="38" name="Rectangle 37"/>
            <p:cNvSpPr/>
            <p:nvPr/>
          </p:nvSpPr>
          <p:spPr>
            <a:xfrm>
              <a:off x="1722161" y="5486400"/>
              <a:ext cx="762000"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b="1" dirty="0"/>
            </a:p>
          </p:txBody>
        </p:sp>
      </p:grpSp>
      <p:cxnSp>
        <p:nvCxnSpPr>
          <p:cNvPr id="39" name="Straight Arrow Connector 38"/>
          <p:cNvCxnSpPr>
            <a:stCxn id="29" idx="3"/>
            <a:endCxn id="31" idx="1"/>
          </p:cNvCxnSpPr>
          <p:nvPr/>
        </p:nvCxnSpPr>
        <p:spPr>
          <a:xfrm>
            <a:off x="3434424" y="5811151"/>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2" idx="3"/>
            <a:endCxn id="34" idx="1"/>
          </p:cNvCxnSpPr>
          <p:nvPr/>
        </p:nvCxnSpPr>
        <p:spPr>
          <a:xfrm>
            <a:off x="5369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a:stCxn id="35" idx="3"/>
            <a:endCxn id="37" idx="1"/>
          </p:cNvCxnSpPr>
          <p:nvPr/>
        </p:nvCxnSpPr>
        <p:spPr>
          <a:xfrm>
            <a:off x="7274862" y="5811151"/>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flipH="1">
            <a:off x="8409620" y="5544451"/>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282541" y="6072005"/>
            <a:ext cx="535724" cy="369332"/>
          </a:xfrm>
          <a:prstGeom prst="rect">
            <a:avLst/>
          </a:prstGeom>
          <a:noFill/>
        </p:spPr>
        <p:txBody>
          <a:bodyPr wrap="none" rtlCol="0">
            <a:spAutoFit/>
          </a:bodyPr>
          <a:lstStyle/>
          <a:p>
            <a:r>
              <a:rPr lang="en-IN" b="1" dirty="0">
                <a:solidFill>
                  <a:srgbClr val="C00000"/>
                </a:solidFill>
              </a:rPr>
              <a:t>580</a:t>
            </a:r>
            <a:endParaRPr lang="en-US" b="1" dirty="0">
              <a:solidFill>
                <a:srgbClr val="C00000"/>
              </a:solidFill>
            </a:endParaRPr>
          </a:p>
        </p:txBody>
      </p:sp>
      <p:sp>
        <p:nvSpPr>
          <p:cNvPr id="44" name="TextBox 43"/>
          <p:cNvSpPr txBox="1"/>
          <p:nvPr/>
        </p:nvSpPr>
        <p:spPr>
          <a:xfrm>
            <a:off x="6189157" y="6085256"/>
            <a:ext cx="652743" cy="369332"/>
          </a:xfrm>
          <a:prstGeom prst="rect">
            <a:avLst/>
          </a:prstGeom>
          <a:noFill/>
        </p:spPr>
        <p:txBody>
          <a:bodyPr wrap="none" rtlCol="0">
            <a:spAutoFit/>
          </a:bodyPr>
          <a:lstStyle/>
          <a:p>
            <a:r>
              <a:rPr lang="en-IN" b="1" dirty="0">
                <a:solidFill>
                  <a:srgbClr val="C00000"/>
                </a:solidFill>
              </a:rPr>
              <a:t>5096</a:t>
            </a:r>
            <a:endParaRPr lang="en-US" b="1" dirty="0">
              <a:solidFill>
                <a:srgbClr val="C00000"/>
              </a:solidFill>
            </a:endParaRPr>
          </a:p>
        </p:txBody>
      </p:sp>
      <p:sp>
        <p:nvSpPr>
          <p:cNvPr id="45" name="TextBox 44"/>
          <p:cNvSpPr txBox="1"/>
          <p:nvPr/>
        </p:nvSpPr>
        <p:spPr>
          <a:xfrm>
            <a:off x="8117275" y="6085256"/>
            <a:ext cx="652743" cy="369332"/>
          </a:xfrm>
          <a:prstGeom prst="rect">
            <a:avLst/>
          </a:prstGeom>
          <a:noFill/>
        </p:spPr>
        <p:txBody>
          <a:bodyPr wrap="none" rtlCol="0">
            <a:spAutoFit/>
          </a:bodyPr>
          <a:lstStyle/>
          <a:p>
            <a:r>
              <a:rPr lang="en-IN" b="1" dirty="0">
                <a:solidFill>
                  <a:srgbClr val="C00000"/>
                </a:solidFill>
              </a:rPr>
              <a:t>5145</a:t>
            </a:r>
            <a:endParaRPr lang="en-US" b="1" dirty="0">
              <a:solidFill>
                <a:srgbClr val="C00000"/>
              </a:solidFill>
            </a:endParaRPr>
          </a:p>
        </p:txBody>
      </p:sp>
      <p:sp>
        <p:nvSpPr>
          <p:cNvPr id="46" name="TextBox 45"/>
          <p:cNvSpPr txBox="1"/>
          <p:nvPr/>
        </p:nvSpPr>
        <p:spPr>
          <a:xfrm>
            <a:off x="2352652" y="6083673"/>
            <a:ext cx="652743" cy="369332"/>
          </a:xfrm>
          <a:prstGeom prst="rect">
            <a:avLst/>
          </a:prstGeom>
          <a:noFill/>
        </p:spPr>
        <p:txBody>
          <a:bodyPr wrap="none" rtlCol="0">
            <a:spAutoFit/>
          </a:bodyPr>
          <a:lstStyle/>
          <a:p>
            <a:r>
              <a:rPr lang="en-IN" b="1" dirty="0">
                <a:solidFill>
                  <a:srgbClr val="C00000"/>
                </a:solidFill>
              </a:rPr>
              <a:t>5050</a:t>
            </a:r>
            <a:endParaRPr lang="en-US" b="1" dirty="0">
              <a:solidFill>
                <a:srgbClr val="C00000"/>
              </a:solidFill>
            </a:endParaRPr>
          </a:p>
        </p:txBody>
      </p:sp>
      <p:sp>
        <p:nvSpPr>
          <p:cNvPr id="47" name="TextBox 46"/>
          <p:cNvSpPr txBox="1"/>
          <p:nvPr/>
        </p:nvSpPr>
        <p:spPr>
          <a:xfrm>
            <a:off x="2735919" y="5632319"/>
            <a:ext cx="535724" cy="369332"/>
          </a:xfrm>
          <a:prstGeom prst="rect">
            <a:avLst/>
          </a:prstGeom>
          <a:noFill/>
        </p:spPr>
        <p:txBody>
          <a:bodyPr wrap="none" rtlCol="0">
            <a:spAutoFit/>
          </a:bodyPr>
          <a:lstStyle/>
          <a:p>
            <a:r>
              <a:rPr lang="en-IN" b="1" dirty="0">
                <a:solidFill>
                  <a:srgbClr val="FFFF00"/>
                </a:solidFill>
              </a:rPr>
              <a:t>580</a:t>
            </a:r>
            <a:endParaRPr lang="en-US" b="1" dirty="0">
              <a:solidFill>
                <a:srgbClr val="FFFF00"/>
              </a:solidFill>
            </a:endParaRPr>
          </a:p>
        </p:txBody>
      </p:sp>
      <p:sp>
        <p:nvSpPr>
          <p:cNvPr id="48" name="TextBox 47"/>
          <p:cNvSpPr txBox="1"/>
          <p:nvPr/>
        </p:nvSpPr>
        <p:spPr>
          <a:xfrm>
            <a:off x="4660798" y="5620651"/>
            <a:ext cx="652743" cy="369332"/>
          </a:xfrm>
          <a:prstGeom prst="rect">
            <a:avLst/>
          </a:prstGeom>
          <a:noFill/>
        </p:spPr>
        <p:txBody>
          <a:bodyPr wrap="none" rtlCol="0">
            <a:spAutoFit/>
          </a:bodyPr>
          <a:lstStyle/>
          <a:p>
            <a:r>
              <a:rPr lang="en-IN" b="1" dirty="0">
                <a:solidFill>
                  <a:srgbClr val="FFFF00"/>
                </a:solidFill>
              </a:rPr>
              <a:t>5096</a:t>
            </a:r>
            <a:endParaRPr lang="en-US" b="1" dirty="0">
              <a:solidFill>
                <a:srgbClr val="FFFF00"/>
              </a:solidFill>
            </a:endParaRPr>
          </a:p>
        </p:txBody>
      </p:sp>
      <p:sp>
        <p:nvSpPr>
          <p:cNvPr id="49" name="TextBox 48"/>
          <p:cNvSpPr txBox="1"/>
          <p:nvPr/>
        </p:nvSpPr>
        <p:spPr>
          <a:xfrm>
            <a:off x="6572425" y="5620651"/>
            <a:ext cx="652743" cy="369332"/>
          </a:xfrm>
          <a:prstGeom prst="rect">
            <a:avLst/>
          </a:prstGeom>
          <a:noFill/>
        </p:spPr>
        <p:txBody>
          <a:bodyPr wrap="none" rtlCol="0">
            <a:spAutoFit/>
          </a:bodyPr>
          <a:lstStyle/>
          <a:p>
            <a:r>
              <a:rPr lang="en-IN" b="1" dirty="0">
                <a:solidFill>
                  <a:srgbClr val="FFFF00"/>
                </a:solidFill>
              </a:rPr>
              <a:t>5145</a:t>
            </a:r>
            <a:endParaRPr lang="en-US" b="1" dirty="0">
              <a:solidFill>
                <a:srgbClr val="FFFF00"/>
              </a:solidFill>
            </a:endParaRPr>
          </a:p>
        </p:txBody>
      </p:sp>
      <p:grpSp>
        <p:nvGrpSpPr>
          <p:cNvPr id="50" name="Group 49"/>
          <p:cNvGrpSpPr/>
          <p:nvPr/>
        </p:nvGrpSpPr>
        <p:grpSpPr>
          <a:xfrm>
            <a:off x="1388130" y="4281318"/>
            <a:ext cx="7410732" cy="1529833"/>
            <a:chOff x="1388130" y="4281318"/>
            <a:chExt cx="7410732" cy="1529833"/>
          </a:xfrm>
        </p:grpSpPr>
        <p:cxnSp>
          <p:nvCxnSpPr>
            <p:cNvPr id="53" name="Straight Connector 52"/>
            <p:cNvCxnSpPr>
              <a:stCxn id="15" idx="3"/>
            </p:cNvCxnSpPr>
            <p:nvPr/>
          </p:nvCxnSpPr>
          <p:spPr>
            <a:xfrm>
              <a:off x="8284811" y="4287151"/>
              <a:ext cx="509930" cy="58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a:off x="8794741" y="4281318"/>
              <a:ext cx="0" cy="824083"/>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p:nvPr/>
          </p:nvCxnSpPr>
          <p:spPr>
            <a:xfrm flipH="1">
              <a:off x="1388130" y="5105400"/>
              <a:ext cx="741073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p:nvPr/>
          </p:nvCxnSpPr>
          <p:spPr>
            <a:xfrm>
              <a:off x="1388130" y="5105401"/>
              <a:ext cx="0" cy="699917"/>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endCxn id="28" idx="1"/>
            </p:cNvCxnSpPr>
            <p:nvPr/>
          </p:nvCxnSpPr>
          <p:spPr>
            <a:xfrm>
              <a:off x="1388131" y="5805317"/>
              <a:ext cx="514051" cy="58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62" name="TextBox 61"/>
          <p:cNvSpPr txBox="1"/>
          <p:nvPr/>
        </p:nvSpPr>
        <p:spPr>
          <a:xfrm>
            <a:off x="7612720" y="4114800"/>
            <a:ext cx="652743" cy="369332"/>
          </a:xfrm>
          <a:prstGeom prst="rect">
            <a:avLst/>
          </a:prstGeom>
          <a:noFill/>
        </p:spPr>
        <p:txBody>
          <a:bodyPr wrap="none" rtlCol="0">
            <a:spAutoFit/>
          </a:bodyPr>
          <a:lstStyle/>
          <a:p>
            <a:r>
              <a:rPr lang="en-IN" b="1" dirty="0">
                <a:solidFill>
                  <a:srgbClr val="FFFF00"/>
                </a:solidFill>
              </a:rPr>
              <a:t>5050</a:t>
            </a:r>
            <a:endParaRPr lang="en-US" b="1" dirty="0">
              <a:solidFill>
                <a:srgbClr val="FFFF00"/>
              </a:solidFill>
            </a:endParaRPr>
          </a:p>
        </p:txBody>
      </p:sp>
    </p:spTree>
    <p:extLst>
      <p:ext uri="{BB962C8B-B14F-4D97-AF65-F5344CB8AC3E}">
        <p14:creationId xmlns:p14="http://schemas.microsoft.com/office/powerpoint/2010/main" val="136988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wipe(up)">
                                      <p:cBhvr>
                                        <p:cTn id="9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43" grpId="0"/>
      <p:bldP spid="44" grpId="0"/>
      <p:bldP spid="45" grpId="0"/>
      <p:bldP spid="46" grpId="0"/>
      <p:bldP spid="47" grpId="0"/>
      <p:bldP spid="48" grpId="0"/>
      <p:bldP spid="49" grpId="0"/>
      <p:bldP spid="6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29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Pros &amp; Cons of Linked Allocation</a:t>
            </a:r>
            <a:endParaRPr lang="en-US" dirty="0"/>
          </a:p>
        </p:txBody>
      </p:sp>
      <p:sp>
        <p:nvSpPr>
          <p:cNvPr id="3" name="Content Placeholder 2"/>
          <p:cNvSpPr>
            <a:spLocks noGrp="1"/>
          </p:cNvSpPr>
          <p:nvPr>
            <p:ph idx="1"/>
          </p:nvPr>
        </p:nvSpPr>
        <p:spPr/>
        <p:txBody>
          <a:bodyPr>
            <a:normAutofit/>
          </a:bodyPr>
          <a:lstStyle/>
          <a:p>
            <a:r>
              <a:rPr lang="en-IN" dirty="0">
                <a:solidFill>
                  <a:srgbClr val="C00000"/>
                </a:solidFill>
              </a:rPr>
              <a:t>Split Operation</a:t>
            </a:r>
          </a:p>
          <a:p>
            <a:pPr lvl="1"/>
            <a:r>
              <a:rPr lang="en-IN" dirty="0"/>
              <a:t>Split operation is more efficient in Linked Allocation</a:t>
            </a:r>
          </a:p>
          <a:p>
            <a:endParaRPr lang="en-IN" dirty="0"/>
          </a:p>
          <a:p>
            <a:endParaRPr lang="en-US" dirty="0"/>
          </a:p>
          <a:p>
            <a:endParaRPr lang="en-US" dirty="0"/>
          </a:p>
          <a:p>
            <a:endParaRPr lang="en-US" dirty="0"/>
          </a:p>
          <a:p>
            <a:endParaRPr lang="en-IN" dirty="0"/>
          </a:p>
          <a:p>
            <a:r>
              <a:rPr lang="en-IN" dirty="0"/>
              <a:t>Linked list require </a:t>
            </a:r>
            <a:r>
              <a:rPr lang="en-IN" b="1" dirty="0">
                <a:solidFill>
                  <a:srgbClr val="C00000"/>
                </a:solidFill>
              </a:rPr>
              <a:t>more memory</a:t>
            </a:r>
            <a:r>
              <a:rPr lang="en-IN" b="1" dirty="0">
                <a:solidFill>
                  <a:srgbClr val="FF0000"/>
                </a:solidFill>
              </a:rPr>
              <a:t> </a:t>
            </a:r>
            <a:r>
              <a:rPr lang="en-IN" dirty="0"/>
              <a:t>compared to array because along with value it stores pointer to next node.</a:t>
            </a:r>
          </a:p>
          <a:p>
            <a:r>
              <a:rPr lang="en-IN" dirty="0"/>
              <a:t>Linked lists are among the simplest and most common data structures. They can be used to implement other data structures like stacks, queues, and symbolic expressions, etc…</a:t>
            </a:r>
            <a:endParaRPr lang="en-US" dirty="0"/>
          </a:p>
          <a:p>
            <a:endParaRPr lang="en-US" dirty="0"/>
          </a:p>
          <a:p>
            <a:endParaRPr lang="en-US" dirty="0"/>
          </a:p>
        </p:txBody>
      </p:sp>
      <p:sp>
        <p:nvSpPr>
          <p:cNvPr id="5" name="Rectangle 4"/>
          <p:cNvSpPr/>
          <p:nvPr/>
        </p:nvSpPr>
        <p:spPr>
          <a:xfrm>
            <a:off x="2190468"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2960710"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8" name="Rectangle 7"/>
          <p:cNvSpPr/>
          <p:nvPr/>
        </p:nvSpPr>
        <p:spPr>
          <a:xfrm>
            <a:off x="412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489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1" name="Rectangle 10"/>
          <p:cNvSpPr/>
          <p:nvPr/>
        </p:nvSpPr>
        <p:spPr>
          <a:xfrm>
            <a:off x="6030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6801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14" name="Rectangle 13"/>
          <p:cNvSpPr/>
          <p:nvPr/>
        </p:nvSpPr>
        <p:spPr>
          <a:xfrm>
            <a:off x="7935907"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8706149" y="21849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16" name="Straight Arrow Connector 15"/>
          <p:cNvCxnSpPr>
            <a:stCxn id="6" idx="3"/>
            <a:endCxn id="8" idx="1"/>
          </p:cNvCxnSpPr>
          <p:nvPr/>
        </p:nvCxnSpPr>
        <p:spPr>
          <a:xfrm>
            <a:off x="3722711" y="24516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658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563149" y="24516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697907" y="21849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20" name="TextBox 19"/>
          <p:cNvSpPr txBox="1"/>
          <p:nvPr/>
        </p:nvSpPr>
        <p:spPr>
          <a:xfrm>
            <a:off x="3024207" y="22727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1" name="TextBox 20"/>
          <p:cNvSpPr txBox="1"/>
          <p:nvPr/>
        </p:nvSpPr>
        <p:spPr>
          <a:xfrm>
            <a:off x="4949085" y="2261129"/>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2" name="TextBox 21"/>
          <p:cNvSpPr txBox="1"/>
          <p:nvPr/>
        </p:nvSpPr>
        <p:spPr>
          <a:xfrm>
            <a:off x="6860712" y="22611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23" name="Rectangle 22"/>
          <p:cNvSpPr/>
          <p:nvPr/>
        </p:nvSpPr>
        <p:spPr>
          <a:xfrm>
            <a:off x="2209800"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24" name="Rectangle 23"/>
          <p:cNvSpPr/>
          <p:nvPr/>
        </p:nvSpPr>
        <p:spPr>
          <a:xfrm>
            <a:off x="2980042"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5" name="Rectangle 24"/>
          <p:cNvSpPr/>
          <p:nvPr/>
        </p:nvSpPr>
        <p:spPr>
          <a:xfrm>
            <a:off x="414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26" name="Rectangle 25"/>
          <p:cNvSpPr/>
          <p:nvPr/>
        </p:nvSpPr>
        <p:spPr>
          <a:xfrm>
            <a:off x="491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6050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8" name="Rectangle 27"/>
          <p:cNvSpPr/>
          <p:nvPr/>
        </p:nvSpPr>
        <p:spPr>
          <a:xfrm>
            <a:off x="6820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9" name="Rectangle 28"/>
          <p:cNvSpPr/>
          <p:nvPr/>
        </p:nvSpPr>
        <p:spPr>
          <a:xfrm>
            <a:off x="7955239"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30" name="Rectangle 29"/>
          <p:cNvSpPr/>
          <p:nvPr/>
        </p:nvSpPr>
        <p:spPr>
          <a:xfrm>
            <a:off x="8725481" y="3480329"/>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cxnSp>
        <p:nvCxnSpPr>
          <p:cNvPr id="31" name="Straight Arrow Connector 30"/>
          <p:cNvCxnSpPr/>
          <p:nvPr/>
        </p:nvCxnSpPr>
        <p:spPr>
          <a:xfrm>
            <a:off x="3742043" y="3708929"/>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758248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Connector 33"/>
          <p:cNvCxnSpPr/>
          <p:nvPr/>
        </p:nvCxnSpPr>
        <p:spPr>
          <a:xfrm flipH="1">
            <a:off x="8717239" y="3480329"/>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35" name="TextBox 34"/>
          <p:cNvSpPr txBox="1"/>
          <p:nvPr/>
        </p:nvSpPr>
        <p:spPr>
          <a:xfrm>
            <a:off x="3043539" y="3568197"/>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37" name="TextBox 36"/>
          <p:cNvSpPr txBox="1"/>
          <p:nvPr/>
        </p:nvSpPr>
        <p:spPr>
          <a:xfrm>
            <a:off x="6880044" y="3556529"/>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sp>
        <p:nvSpPr>
          <p:cNvPr id="38" name="TextBox 37"/>
          <p:cNvSpPr txBox="1"/>
          <p:nvPr/>
        </p:nvSpPr>
        <p:spPr>
          <a:xfrm>
            <a:off x="4968417" y="3578563"/>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cxnSp>
        <p:nvCxnSpPr>
          <p:cNvPr id="39" name="Straight Connector 38"/>
          <p:cNvCxnSpPr/>
          <p:nvPr/>
        </p:nvCxnSpPr>
        <p:spPr>
          <a:xfrm flipH="1">
            <a:off x="4915502" y="3479870"/>
            <a:ext cx="770242" cy="5334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43" name="TextBox 42"/>
          <p:cNvSpPr txBox="1"/>
          <p:nvPr/>
        </p:nvSpPr>
        <p:spPr>
          <a:xfrm>
            <a:off x="4597723" y="26967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44" name="TextBox 43"/>
          <p:cNvSpPr txBox="1"/>
          <p:nvPr/>
        </p:nvSpPr>
        <p:spPr>
          <a:xfrm>
            <a:off x="6504338" y="27100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45" name="TextBox 44"/>
          <p:cNvSpPr txBox="1"/>
          <p:nvPr/>
        </p:nvSpPr>
        <p:spPr>
          <a:xfrm>
            <a:off x="8432456" y="27100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46" name="TextBox 45"/>
          <p:cNvSpPr txBox="1"/>
          <p:nvPr/>
        </p:nvSpPr>
        <p:spPr>
          <a:xfrm>
            <a:off x="2667833" y="27084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cxnSp>
        <p:nvCxnSpPr>
          <p:cNvPr id="48" name="Straight Arrow Connector 47"/>
          <p:cNvCxnSpPr/>
          <p:nvPr/>
        </p:nvCxnSpPr>
        <p:spPr>
          <a:xfrm>
            <a:off x="5690191" y="3785129"/>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0" name="TextBox 49"/>
          <p:cNvSpPr txBox="1"/>
          <p:nvPr/>
        </p:nvSpPr>
        <p:spPr>
          <a:xfrm>
            <a:off x="4597723" y="3992195"/>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51" name="TextBox 50"/>
          <p:cNvSpPr txBox="1"/>
          <p:nvPr/>
        </p:nvSpPr>
        <p:spPr>
          <a:xfrm>
            <a:off x="6504338" y="4005446"/>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52" name="TextBox 51"/>
          <p:cNvSpPr txBox="1"/>
          <p:nvPr/>
        </p:nvSpPr>
        <p:spPr>
          <a:xfrm>
            <a:off x="8432456" y="4005446"/>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53" name="TextBox 52"/>
          <p:cNvSpPr txBox="1"/>
          <p:nvPr/>
        </p:nvSpPr>
        <p:spPr>
          <a:xfrm>
            <a:off x="2667833" y="4003863"/>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Tree>
    <p:extLst>
      <p:ext uri="{BB962C8B-B14F-4D97-AF65-F5344CB8AC3E}">
        <p14:creationId xmlns:p14="http://schemas.microsoft.com/office/powerpoint/2010/main" val="108564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8"/>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4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animBg="1"/>
      <p:bldP spid="9" grpId="0" animBg="1"/>
      <p:bldP spid="11" grpId="0" animBg="1"/>
      <p:bldP spid="12" grpId="0" animBg="1"/>
      <p:bldP spid="14" grpId="0" animBg="1"/>
      <p:bldP spid="15" grpId="0" animBg="1"/>
      <p:bldP spid="20" grpId="0"/>
      <p:bldP spid="21" grpId="0"/>
      <p:bldP spid="22" grpId="0"/>
      <p:bldP spid="23" grpId="0" animBg="1"/>
      <p:bldP spid="24" grpId="0" animBg="1"/>
      <p:bldP spid="25" grpId="0" animBg="1"/>
      <p:bldP spid="26" grpId="0" animBg="1"/>
      <p:bldP spid="27" grpId="0" animBg="1"/>
      <p:bldP spid="28" grpId="0" animBg="1"/>
      <p:bldP spid="29" grpId="0" animBg="1"/>
      <p:bldP spid="30" grpId="0" animBg="1"/>
      <p:bldP spid="35" grpId="0"/>
      <p:bldP spid="37" grpId="0"/>
      <p:bldP spid="38" grpId="0"/>
      <p:bldP spid="38" grpId="1"/>
      <p:bldP spid="43" grpId="0"/>
      <p:bldP spid="44" grpId="0"/>
      <p:bldP spid="45" grpId="0"/>
      <p:bldP spid="46" grpId="0"/>
      <p:bldP spid="50" grpId="0"/>
      <p:bldP spid="51" grpId="0"/>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&amp; Type of Linked List</a:t>
            </a:r>
            <a:endParaRPr lang="en-US" dirty="0"/>
          </a:p>
        </p:txBody>
      </p:sp>
      <p:sp>
        <p:nvSpPr>
          <p:cNvPr id="5" name="Content Placeholder 2"/>
          <p:cNvSpPr txBox="1">
            <a:spLocks/>
          </p:cNvSpPr>
          <p:nvPr/>
        </p:nvSpPr>
        <p:spPr>
          <a:xfrm>
            <a:off x="6252707" y="1461527"/>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List</a:t>
            </a:r>
          </a:p>
        </p:txBody>
      </p:sp>
      <p:sp>
        <p:nvSpPr>
          <p:cNvPr id="7" name="Content Placeholder 2"/>
          <p:cNvSpPr txBox="1">
            <a:spLocks/>
          </p:cNvSpPr>
          <p:nvPr/>
        </p:nvSpPr>
        <p:spPr>
          <a:xfrm>
            <a:off x="179294" y="1461527"/>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Insert</a:t>
            </a:r>
          </a:p>
          <a:p>
            <a:pPr lvl="1"/>
            <a:r>
              <a:rPr lang="en-IN" dirty="0"/>
              <a:t>Insert at first position</a:t>
            </a:r>
          </a:p>
          <a:p>
            <a:pPr lvl="1"/>
            <a:r>
              <a:rPr lang="en-IN" dirty="0"/>
              <a:t>Insert at last position</a:t>
            </a:r>
          </a:p>
          <a:p>
            <a:pPr lvl="1"/>
            <a:r>
              <a:rPr lang="en-IN" dirty="0"/>
              <a:t>Insert into ordered list</a:t>
            </a:r>
          </a:p>
          <a:p>
            <a:r>
              <a:rPr lang="en-IN" dirty="0"/>
              <a:t>Delete</a:t>
            </a:r>
          </a:p>
          <a:p>
            <a:r>
              <a:rPr lang="en-IN" dirty="0"/>
              <a:t>Traverse list (Print list)</a:t>
            </a:r>
          </a:p>
          <a:p>
            <a:r>
              <a:rPr lang="en-US" dirty="0"/>
              <a:t>Copy linked list</a:t>
            </a:r>
          </a:p>
        </p:txBody>
      </p:sp>
      <p:sp>
        <p:nvSpPr>
          <p:cNvPr id="8" name="TextBox 7"/>
          <p:cNvSpPr txBox="1"/>
          <p:nvPr/>
        </p:nvSpPr>
        <p:spPr>
          <a:xfrm>
            <a:off x="179294"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6239260"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6096000" y="824754"/>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24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List</a:t>
            </a:r>
            <a:endParaRPr lang="en-US" dirty="0"/>
          </a:p>
        </p:txBody>
      </p:sp>
      <p:sp>
        <p:nvSpPr>
          <p:cNvPr id="3" name="Content Placeholder 2"/>
          <p:cNvSpPr>
            <a:spLocks noGrp="1"/>
          </p:cNvSpPr>
          <p:nvPr>
            <p:ph idx="1"/>
          </p:nvPr>
        </p:nvSpPr>
        <p:spPr>
          <a:xfrm>
            <a:off x="131180" y="2501154"/>
            <a:ext cx="11929641" cy="3952855"/>
          </a:xfrm>
        </p:spPr>
        <p:txBody>
          <a:bodyPr>
            <a:normAutofit/>
          </a:bodyPr>
          <a:lstStyle/>
          <a:p>
            <a:r>
              <a:rPr lang="en-IN" dirty="0"/>
              <a:t>It is basic type of linked list. </a:t>
            </a:r>
          </a:p>
          <a:p>
            <a:r>
              <a:rPr lang="en-IN" dirty="0"/>
              <a:t>Each node contains data and pointer to next node.  </a:t>
            </a:r>
          </a:p>
          <a:p>
            <a:r>
              <a:rPr lang="en-IN" dirty="0"/>
              <a:t>Last node’s pointer is null. </a:t>
            </a:r>
          </a:p>
          <a:p>
            <a:r>
              <a:rPr lang="en-IN" dirty="0"/>
              <a:t>First node address is available with pointer variable </a:t>
            </a:r>
            <a:r>
              <a:rPr lang="en-IN" b="1" dirty="0">
                <a:solidFill>
                  <a:srgbClr val="C00000"/>
                </a:solidFill>
              </a:rPr>
              <a:t>FIRST</a:t>
            </a:r>
            <a:r>
              <a:rPr lang="en-IN" dirty="0"/>
              <a:t>.</a:t>
            </a:r>
          </a:p>
          <a:p>
            <a:r>
              <a:rPr lang="en-IN" b="1" dirty="0">
                <a:solidFill>
                  <a:srgbClr val="C00000"/>
                </a:solidFill>
              </a:rPr>
              <a:t>Limitation</a:t>
            </a:r>
            <a:r>
              <a:rPr lang="en-IN" dirty="0">
                <a:solidFill>
                  <a:srgbClr val="C00000"/>
                </a:solidFill>
              </a:rPr>
              <a:t> </a:t>
            </a:r>
            <a:r>
              <a:rPr lang="en-IN" dirty="0"/>
              <a:t>of singly linked list is </a:t>
            </a:r>
            <a:r>
              <a:rPr lang="en-IN" b="1" dirty="0">
                <a:solidFill>
                  <a:srgbClr val="C00000"/>
                </a:solidFill>
              </a:rPr>
              <a:t>we can traverse only in one direction</a:t>
            </a:r>
            <a:r>
              <a:rPr lang="en-IN" dirty="0"/>
              <a:t>, forward direction.</a:t>
            </a:r>
          </a:p>
        </p:txBody>
      </p:sp>
      <p:grpSp>
        <p:nvGrpSpPr>
          <p:cNvPr id="16" name="Group 15"/>
          <p:cNvGrpSpPr/>
          <p:nvPr/>
        </p:nvGrpSpPr>
        <p:grpSpPr>
          <a:xfrm>
            <a:off x="2133600" y="1141222"/>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7" name="Group 16"/>
          <p:cNvGrpSpPr/>
          <p:nvPr/>
        </p:nvGrpSpPr>
        <p:grpSpPr>
          <a:xfrm>
            <a:off x="4069039" y="1141222"/>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19" name="Rectangle 1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0" name="Group 19"/>
          <p:cNvGrpSpPr/>
          <p:nvPr/>
        </p:nvGrpSpPr>
        <p:grpSpPr>
          <a:xfrm>
            <a:off x="5974039" y="1141222"/>
            <a:ext cx="1532242" cy="533400"/>
            <a:chOff x="951919" y="5486400"/>
            <a:chExt cx="1532242" cy="533400"/>
          </a:xfrm>
        </p:grpSpPr>
        <p:sp>
          <p:nvSpPr>
            <p:cNvPr id="21" name="Rectangle 2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2" name="Rectangle 2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3" name="Group 22"/>
          <p:cNvGrpSpPr/>
          <p:nvPr/>
        </p:nvGrpSpPr>
        <p:grpSpPr>
          <a:xfrm>
            <a:off x="7879039" y="1141222"/>
            <a:ext cx="1532242" cy="533400"/>
            <a:chOff x="951919" y="5486400"/>
            <a:chExt cx="1532242" cy="533400"/>
          </a:xfrm>
        </p:grpSpPr>
        <p:sp>
          <p:nvSpPr>
            <p:cNvPr id="24" name="Rectangle 2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5" name="Rectangle 2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7" name="Straight Arrow Connector 26"/>
          <p:cNvCxnSpPr>
            <a:stCxn id="15" idx="3"/>
            <a:endCxn id="18" idx="1"/>
          </p:cNvCxnSpPr>
          <p:nvPr/>
        </p:nvCxnSpPr>
        <p:spPr>
          <a:xfrm>
            <a:off x="3665843" y="1407922"/>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9" idx="3"/>
            <a:endCxn id="21" idx="1"/>
          </p:cNvCxnSpPr>
          <p:nvPr/>
        </p:nvCxnSpPr>
        <p:spPr>
          <a:xfrm>
            <a:off x="5601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2" idx="3"/>
            <a:endCxn id="24" idx="1"/>
          </p:cNvCxnSpPr>
          <p:nvPr/>
        </p:nvCxnSpPr>
        <p:spPr>
          <a:xfrm>
            <a:off x="7506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H="1">
            <a:off x="8641039" y="1141222"/>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2217322" y="1903222"/>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3" name="Straight Arrow Connector 32"/>
          <p:cNvCxnSpPr>
            <a:endCxn id="14" idx="2"/>
          </p:cNvCxnSpPr>
          <p:nvPr/>
        </p:nvCxnSpPr>
        <p:spPr>
          <a:xfrm flipV="1">
            <a:off x="2514600" y="1674622"/>
            <a:ext cx="0" cy="304800"/>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25" idx="2"/>
          </p:cNvCxnSpPr>
          <p:nvPr/>
        </p:nvCxnSpPr>
        <p:spPr>
          <a:xfrm flipV="1">
            <a:off x="9030281" y="1674622"/>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9030281" y="1979422"/>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9474702" y="1762490"/>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276730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5000</TotalTime>
  <Words>5580</Words>
  <Application>Microsoft Office PowerPoint</Application>
  <PresentationFormat>Widescreen</PresentationFormat>
  <Paragraphs>1062</Paragraphs>
  <Slides>60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Consolas</vt:lpstr>
      <vt:lpstr>Open Sans</vt:lpstr>
      <vt:lpstr>Segoe UI Black</vt:lpstr>
      <vt:lpstr>Wingdings 3</vt:lpstr>
      <vt:lpstr>Roboto Condensed Light</vt:lpstr>
      <vt:lpstr>Roboto Condensed</vt:lpstr>
      <vt:lpstr>Wingdings</vt:lpstr>
      <vt:lpstr>Arial</vt:lpstr>
      <vt:lpstr>Calibri</vt:lpstr>
      <vt:lpstr>Times New Roman</vt:lpstr>
      <vt:lpstr>Open Sans Semibold</vt:lpstr>
      <vt:lpstr>Office Theme</vt:lpstr>
      <vt:lpstr>Unit-2  Linear Data Structure (Linked List)</vt:lpstr>
      <vt:lpstr>Linked Storage Representation</vt:lpstr>
      <vt:lpstr>Linked Storage Representation</vt:lpstr>
      <vt:lpstr>Pros &amp; Cons of Linked Allocation</vt:lpstr>
      <vt:lpstr>Pros &amp; Cons of Linked Allocation</vt:lpstr>
      <vt:lpstr>Pros &amp; Cons of Linked Allocation</vt:lpstr>
      <vt:lpstr>Pros &amp; Cons of Linked Allocation</vt:lpstr>
      <vt:lpstr>Operations &amp; Type of Linked List</vt:lpstr>
      <vt:lpstr>Singly Linked List</vt:lpstr>
      <vt:lpstr>Node Structure of Singly List</vt:lpstr>
      <vt:lpstr>Algorithms for singly linked list</vt:lpstr>
      <vt:lpstr>Availability Stack</vt:lpstr>
      <vt:lpstr>Function: INSERT(X, First)</vt:lpstr>
      <vt:lpstr>Function: INSERT(X,FIRST) Cont…</vt:lpstr>
      <vt:lpstr>Example: INSERT(50, FIRST)</vt:lpstr>
      <vt:lpstr>Function: INSEND(X, FIRST)</vt:lpstr>
      <vt:lpstr>Function: INSEND(X, First) Cont…</vt:lpstr>
      <vt:lpstr>Function: INSEND(50, FIRST)</vt:lpstr>
      <vt:lpstr>Function: INSORD(X, FIRST)</vt:lpstr>
      <vt:lpstr>Function: INSORD(X, FIRST)</vt:lpstr>
      <vt:lpstr>Function: INSORD(3, FIRST)</vt:lpstr>
      <vt:lpstr>Function: INSORD(22, FIRST)</vt:lpstr>
      <vt:lpstr>Procedure: DELETE(X, FIRST)</vt:lpstr>
      <vt:lpstr>Procedure: DELETE( X, FIRST)</vt:lpstr>
      <vt:lpstr>Procedure: DELETE(7541, FIRST)</vt:lpstr>
      <vt:lpstr>Function: COUNT_NODES(FIRST)</vt:lpstr>
      <vt:lpstr>Function: COPY (FIRST)</vt:lpstr>
      <vt:lpstr>Function: COPY (FIRST)</vt:lpstr>
      <vt:lpstr>Function: COPY (FIRST)</vt:lpstr>
      <vt:lpstr>Function: COPY (FIRST)</vt:lpstr>
      <vt:lpstr>Circularly Linked Linear List</vt:lpstr>
      <vt:lpstr>Circularly Linked Linear List Cont…</vt:lpstr>
      <vt:lpstr>Procedure: CIR_INS_FIRST(X,FIRST,LAST)</vt:lpstr>
      <vt:lpstr>Procedure: CIR_INS_FIRST(X,FIRST,LAST)</vt:lpstr>
      <vt:lpstr>Procedure: CIR_INS_LAST(X,FIRST,LAST)</vt:lpstr>
      <vt:lpstr>Procedure: CIR_INS_LAST( 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Circularly Linked List with Header Node</vt:lpstr>
      <vt:lpstr>Procedure: CIR_HEAD_INS_FIRST(X,FIRST,LAST)</vt:lpstr>
      <vt:lpstr>Procedure: CIR_HEAD_INS_FIRST(X,FIRST,LAST)</vt:lpstr>
      <vt:lpstr>Procedure: CIR_HEAD_INS_LAST(X,FIRST,LAST)</vt:lpstr>
      <vt:lpstr>Procedure: CIR_HEAD_INS_LAST(X,FIRST,LAST)</vt:lpstr>
      <vt:lpstr>Procedure: CIR_HEAD_INS_AFTER-P (X,FIRST,LAST)</vt:lpstr>
      <vt:lpstr>Procedure: CIR_HEAD_INS_AFTER-P (X,FIRST,LAST)</vt:lpstr>
      <vt:lpstr>Doubly Linked Linear List</vt:lpstr>
      <vt:lpstr>Doubly Linked Linear List</vt:lpstr>
      <vt:lpstr>Insert node in Doubly Linked List</vt:lpstr>
      <vt:lpstr>Insert node in Doubly Linked List</vt:lpstr>
      <vt:lpstr>Procedure: DOU_INS (L,R,M,X)</vt:lpstr>
      <vt:lpstr>Procedure: DOU_INS (L,R,M,X)</vt:lpstr>
      <vt:lpstr>PROCEDURE: DOU _DEL (L, R, OLD)</vt:lpstr>
      <vt:lpstr>Delete from Doubly Linked List</vt:lpstr>
      <vt:lpstr>PROCEDURE: DOU _DEL (L, R, OLD)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Linear Data Structure</dc:title>
  <dc:creator>ADMIN</dc:creator>
  <cp:keywords>Linked List, Data Structure, Darshan Institute of Engineering &amp; Technology, DIET</cp:keywords>
  <cp:lastModifiedBy>VSITR</cp:lastModifiedBy>
  <cp:revision>539</cp:revision>
  <dcterms:created xsi:type="dcterms:W3CDTF">2020-05-01T05:09:15Z</dcterms:created>
  <dcterms:modified xsi:type="dcterms:W3CDTF">2024-07-09T08:35:07Z</dcterms:modified>
</cp:coreProperties>
</file>