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83" r:id="rId2"/>
    <p:sldId id="345" r:id="rId3"/>
    <p:sldId id="346" r:id="rId4"/>
    <p:sldId id="352" r:id="rId5"/>
    <p:sldId id="348" r:id="rId6"/>
    <p:sldId id="349" r:id="rId7"/>
    <p:sldId id="350" r:id="rId8"/>
    <p:sldId id="351" r:id="rId9"/>
    <p:sldId id="353" r:id="rId10"/>
    <p:sldId id="383" r:id="rId11"/>
    <p:sldId id="355" r:id="rId12"/>
    <p:sldId id="357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5" r:id="rId38"/>
  </p:sldIdLst>
  <p:sldSz cx="12192000" cy="6858000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Shruti" panose="020B0502040204020203" pitchFamily="34" charset="0"/>
      <p:regular r:id="rId45"/>
      <p:bold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  <p:embeddedFont>
      <p:font typeface="Segoe UI Black" panose="020B0A02040204020203" pitchFamily="34" charset="0"/>
      <p:bold r:id="rId51"/>
      <p:boldItalic r:id="rId52"/>
    </p:embeddedFont>
    <p:embeddedFont>
      <p:font typeface="Roboto Condensed Light" panose="020B0604020202020204" charset="0"/>
      <p:regular r:id="rId53"/>
      <p:italic r:id="rId54"/>
    </p:embeddedFont>
    <p:embeddedFont>
      <p:font typeface="Wingdings 3" panose="05040102010807070707" pitchFamily="18" charset="2"/>
      <p:regular r:id="rId55"/>
    </p:embeddedFont>
    <p:embeddedFont>
      <p:font typeface="Roboto Condensed" panose="020B0604020202020204" charset="0"/>
      <p:regular r:id="rId56"/>
      <p:bold r:id="rId57"/>
      <p:italic r:id="rId58"/>
      <p:boldItalic r:id="rId5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0AE"/>
    <a:srgbClr val="558ED5"/>
    <a:srgbClr val="B84742"/>
    <a:srgbClr val="5C0000"/>
    <a:srgbClr val="1D3064"/>
    <a:srgbClr val="F54337"/>
    <a:srgbClr val="ED524F"/>
    <a:srgbClr val="3366FF"/>
    <a:srgbClr val="301B92"/>
    <a:srgbClr val="673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1.jpeg"/><Relationship Id="rId5" Type="http://schemas.openxmlformats.org/officeDocument/2006/relationships/image" Target="../media/image8.png"/><Relationship Id="rId10" Type="http://schemas.openxmlformats.org/officeDocument/2006/relationships/image" Target="../media/image12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jpeg"/><Relationship Id="rId4" Type="http://schemas.openxmlformats.org/officeDocument/2006/relationships/image" Target="../media/image7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6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352" y="1813775"/>
            <a:ext cx="4036868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Unit-2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6000" dirty="0"/>
              <a:t>Linear Data Structure Stack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5333" y="797980"/>
            <a:ext cx="5940000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[Initialize stack by placing a letter ‘c’ on the top]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2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S [TOP] ← ‘c’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333" y="2316823"/>
            <a:ext cx="5940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[Get and PUSH symbols until either ‘c’ or blank is encountered]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NEXT ← NEXTCHAR (STRING)</a:t>
            </a:r>
          </a:p>
          <a:p>
            <a:pPr marL="444500"/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</a:t>
            </a: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NEXT ≠ ‘c’</a:t>
            </a:r>
          </a:p>
          <a:p>
            <a:pPr marL="444500"/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   NEXT = ‘ ‘</a:t>
            </a:r>
          </a:p>
          <a:p>
            <a:pPr marL="444500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(‘Invalid String’)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	     Exit</a:t>
            </a:r>
          </a:p>
          <a:p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200" dirty="0">
                <a:solidFill>
                  <a:schemeClr val="tx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Call PUSH (S, TOP, NEXT)</a:t>
            </a:r>
          </a:p>
          <a:p>
            <a:r>
              <a:rPr lang="en-IN" sz="2200" dirty="0">
                <a:latin typeface="Consolas" pitchFamily="49" charset="0"/>
                <a:cs typeface="Consolas" pitchFamily="49" charset="0"/>
              </a:rPr>
              <a:t>	     NEXT ← NEXTCHAR (STRING)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2568" y="797980"/>
            <a:ext cx="5940000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[Scan characters following ‘c’; Compare them to the characters on stack]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 [TOP] ≠ ‘c’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	NEXT ← NEXTCHAR (STRING)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	X ← POP (S, TOP)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	  NEXT ≠ X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200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Write(‘INVALID STRING’)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	  Exit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2568" y="3982565"/>
            <a:ext cx="5940000" cy="1785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 startAt="4"/>
            </a:pP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[Next symbol must be blank]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NEXT ← NEXTCHAR (STRING)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	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NEXT = ‘ ‘ 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Write (‘VALID STRING’)</a:t>
            </a:r>
          </a:p>
          <a:p>
            <a:pPr marL="444500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Write (‘INVALID STRING’)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2568" y="5798274"/>
            <a:ext cx="5940000" cy="784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[Finished]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418841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42094" y="735108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Input String: a b c b a □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2007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Character Scanned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21138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Stack 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Content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2007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721138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487056" y="3193997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Left Brace 16"/>
          <p:cNvSpPr/>
          <p:nvPr/>
        </p:nvSpPr>
        <p:spPr>
          <a:xfrm>
            <a:off x="7315199" y="2716901"/>
            <a:ext cx="120149" cy="423032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228601" y="819448"/>
            <a:ext cx="5593975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[Initialize stack by placing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 letter ‘c’ on the top]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2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pPr marL="444500"/>
            <a:r>
              <a:rPr lang="en-US" sz="2200" dirty="0">
                <a:latin typeface="Consolas" pitchFamily="49" charset="0"/>
                <a:cs typeface="Consolas" pitchFamily="49" charset="0"/>
              </a:rPr>
              <a:t>S [TOP] ← ‘c’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60619" y="2729464"/>
            <a:ext cx="228600" cy="42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17235" y="2374245"/>
            <a:ext cx="5593975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[Get and PUSH symbols until either c’ or blank is encountered]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NEXT ← NEXTCHAR (STRING)</a:t>
            </a:r>
          </a:p>
          <a:p>
            <a:pPr marL="444500"/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 </a:t>
            </a:r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NEXT ≠ ‘c’</a:t>
            </a:r>
          </a:p>
          <a:p>
            <a:pPr marL="444500"/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   NEXT = ‘ ‘</a:t>
            </a:r>
          </a:p>
          <a:p>
            <a:pPr marL="444500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Write (‘Invalid String’)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	     Exit</a:t>
            </a:r>
          </a:p>
          <a:p>
            <a:pPr marL="444500"/>
            <a:r>
              <a:rPr lang="en-IN" sz="22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200" dirty="0">
                <a:latin typeface="Consolas" pitchFamily="49" charset="0"/>
                <a:cs typeface="Consolas" pitchFamily="49" charset="0"/>
              </a:rPr>
              <a:t>Call PUSH (S, TOP, NEXT)</a:t>
            </a:r>
          </a:p>
          <a:p>
            <a:pPr marL="444500"/>
            <a:r>
              <a:rPr lang="en-IN" sz="2200" dirty="0">
                <a:latin typeface="Consolas" pitchFamily="49" charset="0"/>
                <a:cs typeface="Consolas" pitchFamily="49" charset="0"/>
              </a:rPr>
              <a:t>	     NEXT ← NEXTCHAR (STRING)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7234" y="3413282"/>
            <a:ext cx="5593975" cy="359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1" name="TextBox 20"/>
          <p:cNvSpPr txBox="1"/>
          <p:nvPr/>
        </p:nvSpPr>
        <p:spPr>
          <a:xfrm>
            <a:off x="7492007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8721138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ca</a:t>
            </a:r>
            <a:endParaRPr lang="en-US" sz="2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492007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721138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492007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8721138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32" name="Left Brace 31"/>
          <p:cNvSpPr/>
          <p:nvPr/>
        </p:nvSpPr>
        <p:spPr>
          <a:xfrm>
            <a:off x="7315198" y="3233189"/>
            <a:ext cx="120149" cy="142687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grpSp>
        <p:nvGrpSpPr>
          <p:cNvPr id="35" name="Group 34"/>
          <p:cNvGrpSpPr/>
          <p:nvPr/>
        </p:nvGrpSpPr>
        <p:grpSpPr>
          <a:xfrm>
            <a:off x="8798056" y="1187065"/>
            <a:ext cx="689612" cy="682366"/>
            <a:chOff x="7277100" y="1350666"/>
            <a:chExt cx="689612" cy="682366"/>
          </a:xfrm>
        </p:grpSpPr>
        <p:cxnSp>
          <p:nvCxnSpPr>
            <p:cNvPr id="36" name="Straight Arrow Connector 35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6860619" y="3746569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2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>
            <a:off x="7491539" y="4691097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04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59259E-6 L 4.375E-6 0.0490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4907 L 4.375E-6 0.10741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1074 L 4.375E-6 0.2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25 L 4.375E-6 0.3011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33333E-6 L 0.01719 7.40741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30116 L 4.375E-6 0.0490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4908 L 4.375E-6 0.10741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10741 L 4.375E-6 0.2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25 L 4.375E-6 0.30116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8 7.40741E-7 L 0.03559 7.40741E-7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4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30116 L 4.375E-6 0.0490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17" grpId="0" animBg="1"/>
      <p:bldP spid="27" grpId="0" animBg="1"/>
      <p:bldP spid="28" grpId="0"/>
      <p:bldP spid="14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3" grpId="8" animBg="1"/>
      <p:bldP spid="13" grpId="9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2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910115" y="4707078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/>
              <a:t>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39246" y="4707078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 err="1"/>
              <a:t>ca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10115" y="519150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142047" y="519150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/>
            </a:lvl1pPr>
          </a:lstStyle>
          <a:p>
            <a:r>
              <a:rPr lang="en-IN" dirty="0"/>
              <a:t>c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85738" y="990600"/>
            <a:ext cx="6725956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 characters following ‘c’;</a:t>
            </a:r>
          </a:p>
          <a:p>
            <a:pPr marL="442913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Compare them to the characters on stack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S[TOP] ≠ ‘c’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NEXT ← NEXTCHAR (STRING)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X ← POP (S, TOP)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NEXT ≠ X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Write(‘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Invalid String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’)</a:t>
            </a:r>
          </a:p>
          <a:p>
            <a:r>
              <a:rPr lang="en-US" sz="2200" dirty="0">
                <a:latin typeface="Consolas" pitchFamily="49" charset="0"/>
                <a:cs typeface="Consolas" pitchFamily="49" charset="0"/>
              </a:rPr>
              <a:t>          Exit</a:t>
            </a:r>
          </a:p>
        </p:txBody>
      </p:sp>
      <p:sp>
        <p:nvSpPr>
          <p:cNvPr id="36" name="Left Brace 35"/>
          <p:cNvSpPr/>
          <p:nvPr/>
        </p:nvSpPr>
        <p:spPr>
          <a:xfrm>
            <a:off x="7767187" y="4757296"/>
            <a:ext cx="89069" cy="902204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TextBox 26"/>
          <p:cNvSpPr txBox="1"/>
          <p:nvPr/>
        </p:nvSpPr>
        <p:spPr>
          <a:xfrm>
            <a:off x="7288496" y="5008343"/>
            <a:ext cx="2146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5738" y="1713441"/>
            <a:ext cx="6725956" cy="359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910115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Character Scanned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142047" y="1976717"/>
            <a:ext cx="1219200" cy="720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Stack </a:t>
            </a: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Content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910115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20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9142047" y="272423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07965" y="3193997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Left Brace 59"/>
          <p:cNvSpPr/>
          <p:nvPr/>
        </p:nvSpPr>
        <p:spPr>
          <a:xfrm>
            <a:off x="7736108" y="2716901"/>
            <a:ext cx="120149" cy="423032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1" name="TextBox 60"/>
          <p:cNvSpPr txBox="1"/>
          <p:nvPr/>
        </p:nvSpPr>
        <p:spPr>
          <a:xfrm>
            <a:off x="7281528" y="2729464"/>
            <a:ext cx="228600" cy="42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1</a:t>
            </a:r>
            <a:endParaRPr 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910115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</a:t>
            </a:r>
            <a:endParaRPr lang="en-US" sz="20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142047" y="3233190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ca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910115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</a:t>
            </a:r>
            <a:endParaRPr lang="en-US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9142047" y="3715256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7910115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142047" y="4197323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cab</a:t>
            </a:r>
            <a:endParaRPr lang="en-US" sz="2000" b="1" dirty="0"/>
          </a:p>
        </p:txBody>
      </p:sp>
      <p:sp>
        <p:nvSpPr>
          <p:cNvPr id="68" name="Left Brace 67"/>
          <p:cNvSpPr/>
          <p:nvPr/>
        </p:nvSpPr>
        <p:spPr>
          <a:xfrm>
            <a:off x="7736107" y="3233189"/>
            <a:ext cx="120149" cy="1426871"/>
          </a:xfrm>
          <a:prstGeom prst="leftBrac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TextBox 68"/>
          <p:cNvSpPr txBox="1"/>
          <p:nvPr/>
        </p:nvSpPr>
        <p:spPr>
          <a:xfrm>
            <a:off x="7281528" y="3746569"/>
            <a:ext cx="22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IN" dirty="0"/>
              <a:t>2</a:t>
            </a:r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7913044" y="4693266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63003" y="735108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3">
                    <a:lumMod val="50000"/>
                  </a:schemeClr>
                </a:solidFill>
              </a:rPr>
              <a:t>Input String: a b c b a □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9668119" y="1187927"/>
            <a:ext cx="689612" cy="682366"/>
            <a:chOff x="7277100" y="1350666"/>
            <a:chExt cx="689612" cy="682366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cxnSp>
        <p:nvCxnSpPr>
          <p:cNvPr id="75" name="Straight Connector 74"/>
          <p:cNvCxnSpPr/>
          <p:nvPr/>
        </p:nvCxnSpPr>
        <p:spPr>
          <a:xfrm>
            <a:off x="7909923" y="5666434"/>
            <a:ext cx="244976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9808861" y="4236180"/>
            <a:ext cx="202158" cy="29772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85738" y="3986245"/>
            <a:ext cx="6724800" cy="202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14000"/>
              </a:lnSpc>
              <a:buFont typeface="+mj-lt"/>
              <a:buAutoNum type="arabicPeriod" startAt="4"/>
            </a:pPr>
            <a:r>
              <a:rPr lang="en-US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[Next symbol must be blank]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solidFill>
                  <a:srgbClr val="558ED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dirty="0">
                <a:latin typeface="Consolas" pitchFamily="49" charset="0"/>
                <a:cs typeface="Consolas" pitchFamily="49" charset="0"/>
              </a:rPr>
              <a:t>  NEXT ← NEXTCHAR (STRING)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If	 NEXT = ‘ ‘ 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Then	 Write (‘VALID STRING’)</a:t>
            </a:r>
          </a:p>
          <a:p>
            <a:pPr>
              <a:lnSpc>
                <a:spcPct val="114000"/>
              </a:lnSpc>
            </a:pPr>
            <a:r>
              <a:rPr lang="en-US" sz="2200" dirty="0">
                <a:latin typeface="Consolas" pitchFamily="49" charset="0"/>
                <a:cs typeface="Consolas" pitchFamily="49" charset="0"/>
              </a:rPr>
              <a:t>   Else	 Write (‘INVALID STRING’)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85738" y="4396400"/>
            <a:ext cx="6724800" cy="36089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79" name="TextBox 78"/>
          <p:cNvSpPr txBox="1"/>
          <p:nvPr/>
        </p:nvSpPr>
        <p:spPr>
          <a:xfrm>
            <a:off x="7910115" y="5686427"/>
            <a:ext cx="1219200" cy="4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□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1432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0418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3.33333E-6 L 0.01719 3.33333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4189 L 4.375E-6 0.0898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9467 L 0.00182 0.1516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15162 L 2.5E-6 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0417 L -0.00586 0.0780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7" y="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07407E-6 L 4.375E-6 0.041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9 3.33333E-6 L 0.03555 3.33333E-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.0419 L 4.375E-6 0.09467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4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0.15162 L 2.5E-6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6 3.33333E-6 L 0.05144 3.33333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4.375E-6 0.06296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0.05972 L 4.375E-6 0.1213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33" grpId="0" animBg="1"/>
      <p:bldP spid="36" grpId="0" animBg="1"/>
      <p:bldP spid="27" grpId="0"/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4" grpId="7" animBg="1"/>
      <p:bldP spid="76" grpId="0" animBg="1"/>
      <p:bldP spid="76" grpId="1" animBg="1"/>
      <p:bldP spid="78" grpId="0" animBg="1"/>
      <p:bldP spid="77" grpId="0" animBg="1"/>
      <p:bldP spid="77" grpId="1" animBg="1"/>
      <p:bldP spid="77" grpId="2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RECOGNIZE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an algorithm to determine if an input character string is of the form </a:t>
            </a:r>
            <a:r>
              <a:rPr lang="en-IN" b="1" i="1" dirty="0" err="1">
                <a:solidFill>
                  <a:srgbClr val="C00000"/>
                </a:solidFill>
              </a:rPr>
              <a:t>a</a:t>
            </a:r>
            <a:r>
              <a:rPr lang="en-IN" b="1" i="1" baseline="30000" dirty="0" err="1">
                <a:solidFill>
                  <a:srgbClr val="C00000"/>
                </a:solidFill>
              </a:rPr>
              <a:t>i</a:t>
            </a:r>
            <a:r>
              <a:rPr lang="en-IN" b="1" i="1" dirty="0" err="1">
                <a:solidFill>
                  <a:srgbClr val="C00000"/>
                </a:solidFill>
              </a:rPr>
              <a:t>b</a:t>
            </a:r>
            <a:r>
              <a:rPr lang="en-IN" b="1" i="1" baseline="30000" dirty="0" err="1">
                <a:solidFill>
                  <a:srgbClr val="C00000"/>
                </a:solidFill>
              </a:rPr>
              <a:t>i</a:t>
            </a:r>
            <a:r>
              <a:rPr lang="en-IN" b="1" i="1" dirty="0">
                <a:solidFill>
                  <a:srgbClr val="C00000"/>
                </a:solidFill>
              </a:rPr>
              <a:t> where i&gt;=1</a:t>
            </a:r>
            <a:r>
              <a:rPr lang="en-IN" dirty="0"/>
              <a:t> </a:t>
            </a:r>
          </a:p>
          <a:p>
            <a:r>
              <a:rPr lang="en-IN" dirty="0"/>
              <a:t>i.e. number of </a:t>
            </a:r>
            <a:r>
              <a:rPr lang="en-IN" b="1" dirty="0">
                <a:solidFill>
                  <a:srgbClr val="C00000"/>
                </a:solidFill>
              </a:rPr>
              <a:t>a</a:t>
            </a:r>
            <a:r>
              <a:rPr lang="en-IN" dirty="0"/>
              <a:t> </a:t>
            </a:r>
            <a:r>
              <a:rPr lang="en-IN" b="1" i="1" dirty="0"/>
              <a:t>should be equal</a:t>
            </a:r>
            <a:r>
              <a:rPr lang="en-IN" dirty="0"/>
              <a:t> to no of </a:t>
            </a:r>
            <a:r>
              <a:rPr lang="en-IN" b="1" dirty="0">
                <a:solidFill>
                  <a:srgbClr val="C00000"/>
                </a:solidFill>
              </a:rPr>
              <a:t>b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63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Polish Expression &amp; their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95322"/>
          </a:xfrm>
        </p:spPr>
        <p:txBody>
          <a:bodyPr/>
          <a:lstStyle/>
          <a:p>
            <a:r>
              <a:rPr lang="en-IN" dirty="0"/>
              <a:t>Evaluating Infix Expression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524000"/>
            <a:ext cx="4191000" cy="630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500" dirty="0"/>
              <a:t>a + b * c + d * e</a:t>
            </a:r>
            <a:endParaRPr lang="en-US" sz="35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4867309" y="2034463"/>
            <a:ext cx="838200" cy="307759"/>
            <a:chOff x="3366247" y="2063318"/>
            <a:chExt cx="838200" cy="307759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366247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4185082" y="2066277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127810" y="2362206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6122895" y="2034996"/>
            <a:ext cx="838200" cy="307759"/>
            <a:chOff x="3352800" y="2063318"/>
            <a:chExt cx="838200" cy="30775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3352800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4185082" y="2066277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423210" y="2362206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  <a:endParaRPr lang="en-US" b="1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40774" y="2014955"/>
            <a:ext cx="1605200" cy="780045"/>
            <a:chOff x="3366370" y="2055499"/>
            <a:chExt cx="838682" cy="312619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366852" y="2362200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199134" y="2055499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3366370" y="2063318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805085" y="2756664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</a:t>
            </a:r>
            <a:endParaRPr lang="en-US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4011705" y="2010469"/>
            <a:ext cx="3048000" cy="1164472"/>
            <a:chOff x="3352800" y="2059764"/>
            <a:chExt cx="838200" cy="307759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3352800" y="2364569"/>
              <a:ext cx="8382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4188780" y="2062723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3355277" y="2059764"/>
              <a:ext cx="0" cy="3048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25030" y="3162762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31180" y="3672449"/>
            <a:ext cx="11929641" cy="2714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repeated scanning </a:t>
            </a:r>
            <a:r>
              <a:rPr lang="en-IN" b="1" dirty="0"/>
              <a:t>from left to right is needed </a:t>
            </a:r>
            <a:r>
              <a:rPr lang="en-IN" dirty="0"/>
              <a:t>as operators appears inside the operands.</a:t>
            </a:r>
          </a:p>
          <a:p>
            <a:r>
              <a:rPr lang="en-IN" b="1" i="1" dirty="0"/>
              <a:t>Repeated scanning is avoided </a:t>
            </a:r>
            <a:r>
              <a:rPr lang="en-IN" dirty="0"/>
              <a:t>if the </a:t>
            </a:r>
            <a:r>
              <a:rPr lang="en-IN" b="1" dirty="0"/>
              <a:t>infix expression </a:t>
            </a:r>
            <a:r>
              <a:rPr lang="en-IN" dirty="0"/>
              <a:t>is first </a:t>
            </a:r>
            <a:r>
              <a:rPr lang="en-IN" b="1" dirty="0"/>
              <a:t>converted</a:t>
            </a:r>
            <a:r>
              <a:rPr lang="en-IN" dirty="0"/>
              <a:t> to an equivalent parenthesis free </a:t>
            </a:r>
            <a:r>
              <a:rPr lang="en-IN" b="1" i="1" dirty="0"/>
              <a:t>prefix or suffix (postfix) expression</a:t>
            </a:r>
            <a:r>
              <a:rPr lang="en-IN" dirty="0"/>
              <a:t>.</a:t>
            </a:r>
          </a:p>
          <a:p>
            <a:r>
              <a:rPr lang="en-IN" b="1" dirty="0">
                <a:solidFill>
                  <a:srgbClr val="C00000"/>
                </a:solidFill>
              </a:rPr>
              <a:t>Prefix</a:t>
            </a:r>
            <a:r>
              <a:rPr lang="en-IN" b="1" dirty="0"/>
              <a:t> Expression:</a:t>
            </a:r>
            <a:r>
              <a:rPr lang="en-IN" dirty="0"/>
              <a:t>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  <a:r>
              <a:rPr lang="en-IN" dirty="0"/>
              <a:t>, Operand, Operand</a:t>
            </a:r>
          </a:p>
          <a:p>
            <a:r>
              <a:rPr lang="en-IN" b="1" dirty="0">
                <a:solidFill>
                  <a:srgbClr val="C00000"/>
                </a:solidFill>
              </a:rPr>
              <a:t>Postfix </a:t>
            </a:r>
            <a:r>
              <a:rPr lang="en-IN" b="1" dirty="0"/>
              <a:t>Expression:</a:t>
            </a:r>
            <a:r>
              <a:rPr lang="en-IN" dirty="0"/>
              <a:t> Operand, Operand,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8" grpId="0"/>
      <p:bldP spid="23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type of notation is known </a:t>
            </a:r>
            <a:r>
              <a:rPr lang="en-IN" b="1" dirty="0" err="1">
                <a:solidFill>
                  <a:srgbClr val="C00000"/>
                </a:solidFill>
              </a:rPr>
              <a:t>Lukasiewicz</a:t>
            </a:r>
            <a:r>
              <a:rPr lang="en-IN" b="1" dirty="0">
                <a:solidFill>
                  <a:srgbClr val="C00000"/>
                </a:solidFill>
              </a:rPr>
              <a:t> Notation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Polish Notation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Reverse Polish Notation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due to Polish logician </a:t>
            </a:r>
            <a:r>
              <a:rPr lang="en-IN" i="1" dirty="0"/>
              <a:t>Jan </a:t>
            </a:r>
            <a:r>
              <a:rPr lang="en-IN" i="1" dirty="0" err="1"/>
              <a:t>Lukasiewicz</a:t>
            </a:r>
            <a:r>
              <a:rPr lang="en-IN" dirty="0"/>
              <a:t>.</a:t>
            </a:r>
          </a:p>
          <a:p>
            <a:r>
              <a:rPr lang="en-IN" dirty="0"/>
              <a:t>In both </a:t>
            </a:r>
            <a:r>
              <a:rPr lang="en-IN" b="1" dirty="0"/>
              <a:t>prefix</a:t>
            </a:r>
            <a:r>
              <a:rPr lang="en-IN" dirty="0"/>
              <a:t> and </a:t>
            </a:r>
            <a:r>
              <a:rPr lang="en-IN" b="1" dirty="0"/>
              <a:t>postfix </a:t>
            </a:r>
            <a:r>
              <a:rPr lang="en-IN" dirty="0"/>
              <a:t>equivalents of an infix expression, the </a:t>
            </a:r>
            <a:r>
              <a:rPr lang="en-IN" b="1" i="1" dirty="0">
                <a:solidFill>
                  <a:srgbClr val="C00000"/>
                </a:solidFill>
              </a:rPr>
              <a:t>variables are in same relative position</a:t>
            </a:r>
            <a:r>
              <a:rPr lang="en-IN" dirty="0"/>
              <a:t>.</a:t>
            </a:r>
          </a:p>
          <a:p>
            <a:r>
              <a:rPr lang="en-IN" dirty="0"/>
              <a:t>The expressions in postfix or prefix form are </a:t>
            </a:r>
            <a:r>
              <a:rPr lang="en-IN" b="1" i="1" dirty="0">
                <a:solidFill>
                  <a:srgbClr val="C00000"/>
                </a:solidFill>
              </a:rPr>
              <a:t>parenthesis free</a:t>
            </a:r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u="sng" dirty="0"/>
              <a:t>operators are rearranged according to rules of precedence for operators</a:t>
            </a:r>
            <a:r>
              <a:rPr lang="en-IN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0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Polish Notation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437957"/>
              </p:ext>
            </p:extLst>
          </p:nvPr>
        </p:nvGraphicFramePr>
        <p:xfrm>
          <a:off x="131763" y="863600"/>
          <a:ext cx="11928475" cy="35712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77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2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7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9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Sr.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Infix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Postfix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Prefix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2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+ b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3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+ b + c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4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+ (b +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5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a + (b *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6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* (b + c)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7</a:t>
                      </a:r>
                      <a:endParaRPr lang="en-US" sz="22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 * b * c</a:t>
                      </a:r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4471" marR="12447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24083" y="121172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8292353" y="121172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24083" y="1686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+ 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92353" y="1686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a b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68190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 + b + c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204231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a + b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/>
              <a:t>+ c</a:t>
            </a:r>
            <a:endParaRPr lang="en-US" sz="2400" b="1" dirty="0"/>
          </a:p>
        </p:txBody>
      </p:sp>
      <p:cxnSp>
        <p:nvCxnSpPr>
          <p:cNvPr id="15" name="Straight Arrow Connector 14"/>
          <p:cNvCxnSpPr>
            <a:stCxn id="12" idx="3"/>
            <a:endCxn id="13" idx="1"/>
          </p:cNvCxnSpPr>
          <p:nvPr/>
        </p:nvCxnSpPr>
        <p:spPr>
          <a:xfrm>
            <a:off x="2768190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40272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  <a:latin typeface="+mj-lt"/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ab</a:t>
            </a:r>
            <a:r>
              <a:rPr lang="en-IN" sz="2400" b="1" dirty="0">
                <a:solidFill>
                  <a:srgbClr val="C00000"/>
                </a:solidFill>
                <a:latin typeface="+mj-lt"/>
              </a:rPr>
              <a:t>+)</a:t>
            </a:r>
            <a:r>
              <a:rPr lang="en-IN" sz="2400" b="1" dirty="0">
                <a:latin typeface="+mj-lt"/>
              </a:rPr>
              <a:t>+ c</a:t>
            </a:r>
            <a:endParaRPr lang="en-US" sz="2400" b="1" dirty="0">
              <a:latin typeface="+mj-lt"/>
            </a:endParaRPr>
          </a:p>
        </p:txBody>
      </p:sp>
      <p:cxnSp>
        <p:nvCxnSpPr>
          <p:cNvPr id="20" name="Straight Arrow Connector 19"/>
          <p:cNvCxnSpPr>
            <a:stCxn id="13" idx="3"/>
            <a:endCxn id="18" idx="1"/>
          </p:cNvCxnSpPr>
          <p:nvPr/>
        </p:nvCxnSpPr>
        <p:spPr>
          <a:xfrm>
            <a:off x="5004231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76313" y="4834204"/>
            <a:ext cx="1800000" cy="468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ab</a:t>
            </a:r>
            <a:r>
              <a:rPr lang="en-IN" sz="2400" b="1" dirty="0">
                <a:solidFill>
                  <a:srgbClr val="C00000"/>
                </a:solidFill>
              </a:rPr>
              <a:t>+)</a:t>
            </a:r>
            <a:r>
              <a:rPr lang="en-IN" sz="2400" b="1" dirty="0"/>
              <a:t> c +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8" idx="3"/>
            <a:endCxn id="21" idx="1"/>
          </p:cNvCxnSpPr>
          <p:nvPr/>
        </p:nvCxnSpPr>
        <p:spPr>
          <a:xfrm>
            <a:off x="7240272" y="5068204"/>
            <a:ext cx="436041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912353" y="4834204"/>
            <a:ext cx="1800000" cy="46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a b + c +</a:t>
            </a:r>
            <a:endParaRPr lang="en-US" sz="2400" b="1" dirty="0"/>
          </a:p>
        </p:txBody>
      </p:sp>
      <p:cxnSp>
        <p:nvCxnSpPr>
          <p:cNvPr id="27" name="Straight Arrow Connector 26"/>
          <p:cNvCxnSpPr>
            <a:stCxn id="21" idx="3"/>
            <a:endCxn id="25" idx="1"/>
          </p:cNvCxnSpPr>
          <p:nvPr/>
        </p:nvCxnSpPr>
        <p:spPr>
          <a:xfrm>
            <a:off x="9476313" y="5068204"/>
            <a:ext cx="43604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24083" y="21440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+ c +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8292353" y="21440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+ a b c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4424083" y="26012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+ +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8292353" y="26012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a + b c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4424083" y="3062943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* +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8292353" y="3062943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+a * b c 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24083" y="35156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c + *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8292353" y="35156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* a + b c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4424083" y="3972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b *c*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8292353" y="3972878"/>
            <a:ext cx="2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** a b 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453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 animBg="1"/>
      <p:bldP spid="13" grpId="0" animBg="1"/>
      <p:bldP spid="18" grpId="0" animBg="1"/>
      <p:bldP spid="21" grpId="0" animBg="1"/>
      <p:bldP spid="25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Rank of any Expression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1325" y="849128"/>
            <a:ext cx="11819965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E = ( A + B * C / D - E + F / G / ( H + I )) 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1324" y="2108537"/>
            <a:ext cx="11819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Rank (E) =</a:t>
            </a:r>
            <a:r>
              <a:rPr lang="en-IN" sz="2400" dirty="0"/>
              <a:t> R(A) + R(+) + R(B) + R(*) + R(C) + R (/) + R(D) + R(-) + R(E) + R(+) + R(F) + R(/) + R(G)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570220" y="2513737"/>
            <a:ext cx="3411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+ R(/) + R(H) + R(+) + R(I)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1324" y="1428763"/>
            <a:ext cx="11819965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Note: R = </a:t>
            </a:r>
            <a:r>
              <a:rPr lang="en-IN" sz="2400" b="1" i="1" dirty="0">
                <a:solidFill>
                  <a:schemeClr val="bg1"/>
                </a:solidFill>
              </a:rPr>
              <a:t>Rank</a:t>
            </a:r>
            <a:r>
              <a:rPr lang="en-IN" sz="2400" b="1" dirty="0"/>
              <a:t>, Rank of Variable </a:t>
            </a:r>
            <a:r>
              <a:rPr lang="en-IN" sz="2400" b="1" i="1" dirty="0">
                <a:solidFill>
                  <a:schemeClr val="bg1"/>
                </a:solidFill>
              </a:rPr>
              <a:t>= 1</a:t>
            </a:r>
            <a:r>
              <a:rPr lang="en-IN" sz="2400" b="1" dirty="0"/>
              <a:t>, Rank of binary operators </a:t>
            </a:r>
            <a:r>
              <a:rPr lang="en-IN" sz="2400" b="1" i="1" dirty="0">
                <a:solidFill>
                  <a:schemeClr val="bg1"/>
                </a:solidFill>
              </a:rPr>
              <a:t>= -1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323" y="3169503"/>
            <a:ext cx="1181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Rank (E) =</a:t>
            </a:r>
            <a:r>
              <a:rPr lang="en-IN" sz="2400" dirty="0"/>
              <a:t> 1 +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/>
              <a:t> + 1 +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(-1) </a:t>
            </a:r>
            <a:r>
              <a:rPr lang="en-IN" sz="2400" dirty="0"/>
              <a:t>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 +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/>
              <a:t>  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/>
              <a:t> + 1 + </a:t>
            </a:r>
            <a:r>
              <a:rPr lang="en-IN" sz="2400" b="1" dirty="0">
                <a:solidFill>
                  <a:srgbClr val="C00000"/>
                </a:solidFill>
              </a:rPr>
              <a:t>(-1)</a:t>
            </a:r>
            <a:r>
              <a:rPr lang="en-IN" sz="2400" dirty="0">
                <a:solidFill>
                  <a:srgbClr val="C00000"/>
                </a:solidFill>
              </a:rPr>
              <a:t> </a:t>
            </a:r>
            <a:r>
              <a:rPr lang="en-IN" sz="2400" dirty="0"/>
              <a:t>+ 1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61323" y="3825269"/>
            <a:ext cx="11819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Rank (E) =</a:t>
            </a:r>
            <a:r>
              <a:rPr lang="en-IN" sz="2400" dirty="0"/>
              <a:t> 1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689806" y="4505284"/>
            <a:ext cx="87630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Any Expression is valid if Rank of that expression is 1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13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/>
      <p:bldP spid="9" grpId="0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Convert Infix to Postfix Expression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1356"/>
              </p:ext>
            </p:extLst>
          </p:nvPr>
        </p:nvGraphicFramePr>
        <p:xfrm>
          <a:off x="248771" y="826341"/>
          <a:ext cx="11694458" cy="43277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5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9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7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32327"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Input precedence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function (F)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Stack precedence</a:t>
                      </a:r>
                      <a:b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function (G)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4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Rank function (R)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+, -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</a:rPr>
                        <a:t>*, /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4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5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Variables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3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8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0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-</a:t>
                      </a:r>
                      <a:endParaRPr lang="en-US" sz="24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-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23564" marR="12356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: REVPOL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C00000"/>
                </a:solidFill>
              </a:rPr>
              <a:t>INFIX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containing an infix expression which has been padded on the right with </a:t>
            </a:r>
            <a:r>
              <a:rPr lang="en-IN" b="1" dirty="0">
                <a:solidFill>
                  <a:srgbClr val="C00000"/>
                </a:solidFill>
              </a:rPr>
              <a:t>‘)’</a:t>
            </a:r>
            <a:r>
              <a:rPr lang="en-IN" dirty="0"/>
              <a:t>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This algorithm </a:t>
            </a:r>
            <a:r>
              <a:rPr lang="en-IN" b="1" i="1" dirty="0">
                <a:solidFill>
                  <a:srgbClr val="C00000"/>
                </a:solidFill>
              </a:rPr>
              <a:t>converts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i="1" dirty="0">
                <a:solidFill>
                  <a:srgbClr val="C00000"/>
                </a:solidFill>
              </a:rPr>
              <a:t>INFIX into reverse polish</a:t>
            </a:r>
            <a:r>
              <a:rPr lang="en-IN" b="1" i="1" dirty="0"/>
              <a:t> </a:t>
            </a:r>
            <a:r>
              <a:rPr lang="en-IN" dirty="0"/>
              <a:t>and places the result in the string </a:t>
            </a:r>
            <a:r>
              <a:rPr lang="en-IN" b="1" dirty="0">
                <a:solidFill>
                  <a:srgbClr val="C00000"/>
                </a:solidFill>
              </a:rPr>
              <a:t>POLISH</a:t>
            </a:r>
            <a:r>
              <a:rPr lang="en-IN" dirty="0"/>
              <a:t>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All symbols have precedence value given by the table.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S, TOP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POP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r>
              <a:rPr lang="en-IN" dirty="0"/>
              <a:t>The integer variable </a:t>
            </a:r>
            <a:r>
              <a:rPr lang="en-IN" b="1" dirty="0">
                <a:solidFill>
                  <a:srgbClr val="C00000"/>
                </a:solidFill>
              </a:rPr>
              <a:t>RANK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contains the rank of expression. </a:t>
            </a:r>
          </a:p>
          <a:p>
            <a:r>
              <a:rPr lang="en-IN" dirty="0"/>
              <a:t>The string variable </a:t>
            </a:r>
            <a:r>
              <a:rPr lang="en-IN" b="1" dirty="0">
                <a:solidFill>
                  <a:srgbClr val="C00000"/>
                </a:solidFill>
              </a:rPr>
              <a:t>TEMP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used for temporary storage purpose.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linear list which allows insertion and deletion of an element at one end only is called </a:t>
            </a:r>
            <a:r>
              <a:rPr lang="en-IN" b="1" i="1" dirty="0">
                <a:solidFill>
                  <a:srgbClr val="C00000"/>
                </a:solidFill>
              </a:rPr>
              <a:t>stack</a:t>
            </a:r>
            <a:r>
              <a:rPr lang="en-IN" dirty="0"/>
              <a:t>.</a:t>
            </a:r>
          </a:p>
          <a:p>
            <a:r>
              <a:rPr lang="en-IN" dirty="0"/>
              <a:t>The insertion operation is called as </a:t>
            </a:r>
            <a:r>
              <a:rPr lang="en-IN" b="1" i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deletion operation as </a:t>
            </a:r>
            <a:r>
              <a:rPr lang="en-IN" b="1" i="1" dirty="0">
                <a:solidFill>
                  <a:srgbClr val="C00000"/>
                </a:solidFill>
              </a:rPr>
              <a:t>POP</a:t>
            </a:r>
            <a:r>
              <a:rPr lang="en-IN" dirty="0"/>
              <a:t>.</a:t>
            </a:r>
          </a:p>
          <a:p>
            <a:r>
              <a:rPr lang="en-IN" dirty="0"/>
              <a:t>The most accessible elements in stack is known as </a:t>
            </a:r>
            <a:r>
              <a:rPr lang="en-IN" b="1" i="1" dirty="0">
                <a:solidFill>
                  <a:srgbClr val="C00000"/>
                </a:solidFill>
              </a:rPr>
              <a:t>top</a:t>
            </a:r>
            <a:r>
              <a:rPr lang="en-IN" dirty="0"/>
              <a:t>.</a:t>
            </a:r>
          </a:p>
          <a:p>
            <a:r>
              <a:rPr lang="en-IN" dirty="0"/>
              <a:t>The elements can only be removed in the opposite orders from that in which they were added to the stack.</a:t>
            </a:r>
          </a:p>
          <a:p>
            <a:r>
              <a:rPr lang="en-IN" dirty="0"/>
              <a:t>Such a linear list is referred to as a </a:t>
            </a:r>
            <a:r>
              <a:rPr lang="en-IN" b="1" i="1" dirty="0">
                <a:solidFill>
                  <a:srgbClr val="C00000"/>
                </a:solidFill>
              </a:rPr>
              <a:t>LIFO (Last In First Out) </a:t>
            </a:r>
            <a:r>
              <a:rPr lang="en-IN" dirty="0"/>
              <a:t>list.</a:t>
            </a:r>
          </a:p>
          <a:p>
            <a:endParaRPr lang="en-IN" b="1" i="1" dirty="0">
              <a:solidFill>
                <a:srgbClr val="FF00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3810000" y="5257800"/>
            <a:ext cx="4419600" cy="544206"/>
            <a:chOff x="2286000" y="5628752"/>
            <a:chExt cx="4419600" cy="544206"/>
          </a:xfrm>
        </p:grpSpPr>
        <p:sp>
          <p:nvSpPr>
            <p:cNvPr id="9" name="Rectangle 8"/>
            <p:cNvSpPr/>
            <p:nvPr/>
          </p:nvSpPr>
          <p:spPr>
            <a:xfrm>
              <a:off x="4793670" y="5639558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2286000" y="5638800"/>
              <a:ext cx="543448" cy="533422"/>
              <a:chOff x="2667000" y="5083210"/>
              <a:chExt cx="543448" cy="53342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2824590" y="5638800"/>
              <a:ext cx="543448" cy="533422"/>
              <a:chOff x="2667000" y="5083210"/>
              <a:chExt cx="543448" cy="533422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3363532" y="5638800"/>
              <a:ext cx="543448" cy="533422"/>
              <a:chOff x="2667000" y="5083210"/>
              <a:chExt cx="543448" cy="533422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4257152" y="5638778"/>
              <a:ext cx="543448" cy="533422"/>
              <a:chOff x="2667000" y="5083210"/>
              <a:chExt cx="543448" cy="53342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2667000" y="5083210"/>
                <a:ext cx="533400" cy="533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2667000" y="5083232"/>
                <a:ext cx="533400" cy="5334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2667000" y="5083968"/>
                <a:ext cx="543448" cy="53266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3896932" y="5628752"/>
              <a:ext cx="360220" cy="54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prstClr val="black"/>
                  </a:solidFill>
                </a:rPr>
                <a:t>…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5638800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72200" y="5638800"/>
              <a:ext cx="533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841078" y="5628774"/>
              <a:ext cx="360220" cy="5434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prstClr val="black"/>
                  </a:solidFill>
                </a:rPr>
                <a:t>…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5737168" y="6019800"/>
            <a:ext cx="619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prstClr val="black"/>
                </a:solidFill>
              </a:rPr>
              <a:t>TOP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5" name="Straight Arrow Connector 34"/>
          <p:cNvCxnSpPr>
            <a:stCxn id="33" idx="0"/>
            <a:endCxn id="25" idx="2"/>
          </p:cNvCxnSpPr>
          <p:nvPr/>
        </p:nvCxnSpPr>
        <p:spPr>
          <a:xfrm flipV="1">
            <a:off x="6046992" y="5801226"/>
            <a:ext cx="860" cy="218574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324600" y="4579956"/>
            <a:ext cx="0" cy="601644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495800" y="4800600"/>
            <a:ext cx="11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Insertion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95800" y="4495800"/>
            <a:ext cx="1105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Deletion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43" name="Straight Arrow Connector 42"/>
          <p:cNvCxnSpPr>
            <a:stCxn id="39" idx="3"/>
          </p:cNvCxnSpPr>
          <p:nvPr/>
        </p:nvCxnSpPr>
        <p:spPr>
          <a:xfrm>
            <a:off x="5601042" y="4985266"/>
            <a:ext cx="713510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0" idx="3"/>
          </p:cNvCxnSpPr>
          <p:nvPr/>
        </p:nvCxnSpPr>
        <p:spPr>
          <a:xfrm flipH="1">
            <a:off x="5601042" y="4680466"/>
            <a:ext cx="723558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1905000" y="4419600"/>
            <a:ext cx="762000" cy="1600200"/>
          </a:xfrm>
          <a:custGeom>
            <a:avLst/>
            <a:gdLst>
              <a:gd name="connsiteX0" fmla="*/ 0 w 762000"/>
              <a:gd name="connsiteY0" fmla="*/ 0 h 1447800"/>
              <a:gd name="connsiteX1" fmla="*/ 0 w 762000"/>
              <a:gd name="connsiteY1" fmla="*/ 1447800 h 1447800"/>
              <a:gd name="connsiteX2" fmla="*/ 762000 w 762000"/>
              <a:gd name="connsiteY2" fmla="*/ 1447800 h 1447800"/>
              <a:gd name="connsiteX3" fmla="*/ 762000 w 762000"/>
              <a:gd name="connsiteY3" fmla="*/ 381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447800">
                <a:moveTo>
                  <a:pt x="0" y="0"/>
                </a:moveTo>
                <a:lnTo>
                  <a:pt x="0" y="1447800"/>
                </a:lnTo>
                <a:lnTo>
                  <a:pt x="762000" y="1447800"/>
                </a:lnTo>
                <a:lnTo>
                  <a:pt x="762000" y="3810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905000" y="57150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A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05000" y="54102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B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905000" y="5105400"/>
            <a:ext cx="762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prstClr val="white"/>
                </a:solidFill>
              </a:rPr>
              <a:t>C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1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8869 L -3.33333E-6 -1.83206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4428 L -3.33333E-6 1.7696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986 L -3.33333E-6 -4.62873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986 L -3.33333E-6 -4.62873E-6 " pathEditMode="relative" rAng="0" ptsTypes="AA">
                                      <p:cBhvr>
                                        <p:cTn id="34" dur="2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4428 L -3.33333E-6 1.7696E-6 " pathEditMode="relative" rAng="0" ptsTypes="AA">
                                      <p:cBhvr>
                                        <p:cTn id="41" dur="2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8869 L -3.33333E-6 -1.83206E-6 " pathEditMode="relative" rAng="0" ptsTypes="AA">
                                      <p:cBhvr>
                                        <p:cTn id="48" dur="2000" spd="-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9" grpId="0"/>
      <p:bldP spid="40" grpId="0"/>
      <p:bldP spid="14" grpId="0" animBg="1"/>
      <p:bldP spid="34" grpId="0" animBg="1"/>
      <p:bldP spid="34" grpId="1" animBg="1"/>
      <p:bldP spid="34" grpId="2" animBg="1"/>
      <p:bldP spid="34" grpId="3" animBg="1"/>
      <p:bldP spid="41" grpId="0" animBg="1"/>
      <p:bldP spid="41" grpId="1" animBg="1"/>
      <p:bldP spid="41" grpId="2" animBg="1"/>
      <p:bldP spid="41" grpId="3" animBg="1"/>
      <p:bldP spid="42" grpId="0" animBg="1"/>
      <p:bldP spid="42" grpId="1" animBg="1"/>
      <p:bldP spid="42" grpId="2" animBg="1"/>
      <p:bldP spid="42" grpId="3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3318" y="34605"/>
            <a:ext cx="594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S[TOP] ← ‘(’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318" y="973847"/>
            <a:ext cx="594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[Initialize output string and rank count]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‘’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3318" y="1913089"/>
            <a:ext cx="594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[Get first input symbol]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318" y="2575332"/>
            <a:ext cx="594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thru step 7 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	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NEXT != ‘ ‘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27318" y="34605"/>
            <a:ext cx="594000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3538" indent="-363538"/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TOP &lt; 1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 EXIT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while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G(S[TOP]) &gt; F(NEXT)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TEMP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POLISH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RANK </a:t>
            </a:r>
            <a:r>
              <a:rPr lang="en-IN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IF</a:t>
            </a:r>
            <a:r>
              <a:rPr lang="en-IN" b="1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RANK &lt;1</a:t>
            </a:r>
          </a:p>
          <a:p>
            <a:pPr marL="444500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444500"/>
            <a:r>
              <a:rPr lang="en-IN" dirty="0">
                <a:latin typeface="Consolas" pitchFamily="49" charset="0"/>
                <a:cs typeface="Consolas" pitchFamily="49" charset="0"/>
              </a:rPr>
              <a:t>	     EXIT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7318" y="3471768"/>
            <a:ext cx="594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[Are there matching parentheses]</a:t>
            </a:r>
          </a:p>
          <a:p>
            <a:pPr marL="363538"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G(S[TOP]) != F(NEXT)</a:t>
            </a:r>
          </a:p>
          <a:p>
            <a:pPr marL="363538"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marL="363538"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27318" y="4692940"/>
            <a:ext cx="594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[Get next symbol]</a:t>
            </a:r>
          </a:p>
          <a:p>
            <a:pPr marL="363538"/>
            <a:r>
              <a:rPr lang="en-US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7318" y="5360115"/>
            <a:ext cx="594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8. [Is the expression valid]</a:t>
            </a:r>
          </a:p>
          <a:p>
            <a:pPr lvl="1"/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  TOP != 0 OR RANK != 1</a:t>
            </a:r>
          </a:p>
          <a:p>
            <a:pPr lvl="1"/>
            <a:r>
              <a:rPr lang="en-IN" b="1" dirty="0">
                <a:latin typeface="Consolas" pitchFamily="49" charset="0"/>
                <a:cs typeface="Consolas" pitchFamily="49" charset="0"/>
              </a:rPr>
              <a:t>Then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write (‘INVALID‘)</a:t>
            </a:r>
          </a:p>
          <a:p>
            <a:pPr lvl="1"/>
            <a:r>
              <a:rPr lang="en-IN" b="1" dirty="0">
                <a:latin typeface="Consolas" pitchFamily="49" charset="0"/>
                <a:cs typeface="Consolas" pitchFamily="49" charset="0"/>
              </a:rPr>
              <a:t>Else</a:t>
            </a:r>
            <a:r>
              <a:rPr lang="en-IN" dirty="0">
                <a:latin typeface="Consolas" pitchFamily="49" charset="0"/>
                <a:cs typeface="Consolas" pitchFamily="49" charset="0"/>
              </a:rPr>
              <a:t> write (‘VALID’)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092226"/>
              </p:ext>
            </p:extLst>
          </p:nvPr>
        </p:nvGraphicFramePr>
        <p:xfrm>
          <a:off x="143318" y="3545306"/>
          <a:ext cx="5940000" cy="30151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IPF (F)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SPF (G)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RF (R)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+, -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2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*, /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-1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5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Variables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7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70529" marR="70529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42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79479"/>
              </p:ext>
            </p:extLst>
          </p:nvPr>
        </p:nvGraphicFramePr>
        <p:xfrm>
          <a:off x="6098854" y="34833"/>
          <a:ext cx="5895922" cy="6553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01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35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53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78800" y="194713"/>
            <a:ext cx="4437744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66" name="Group 65"/>
          <p:cNvGrpSpPr/>
          <p:nvPr/>
        </p:nvGrpSpPr>
        <p:grpSpPr>
          <a:xfrm>
            <a:off x="129988" y="665202"/>
            <a:ext cx="689612" cy="682366"/>
            <a:chOff x="7277100" y="1350666"/>
            <a:chExt cx="689612" cy="682366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9988" y="1606814"/>
            <a:ext cx="576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S[TOP] ← ‘(’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61271" y="6516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29988" y="2553779"/>
            <a:ext cx="576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[Initialize output string and rank count]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‘’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64899" y="665521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29988" y="3500744"/>
            <a:ext cx="5760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[Get first input symbol]</a:t>
            </a:r>
          </a:p>
          <a:p>
            <a:r>
              <a:rPr lang="en-IN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45482" y="974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25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2" grpId="0"/>
      <p:bldP spid="17" grpId="0" animBg="1"/>
      <p:bldP spid="18" grpId="0"/>
      <p:bldP spid="19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556717"/>
              </p:ext>
            </p:extLst>
          </p:nvPr>
        </p:nvGraphicFramePr>
        <p:xfrm>
          <a:off x="6098854" y="17932"/>
          <a:ext cx="5801792" cy="6548871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450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0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370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Input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Symbol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Content of stack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Reverse polish expression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Rank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1185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7084" marR="67084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8812" y="116422"/>
            <a:ext cx="5760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200" b="1" dirty="0"/>
              <a:t>( a + b ^ c ^ d ) * ( e + f / d ) )</a:t>
            </a:r>
            <a:endParaRPr lang="en-US" sz="22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-67235" y="504708"/>
            <a:ext cx="689612" cy="682366"/>
            <a:chOff x="7277100" y="1350666"/>
            <a:chExt cx="689612" cy="682366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7594600" y="1350666"/>
              <a:ext cx="0" cy="37653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277100" y="166370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NEXT</a:t>
              </a:r>
              <a:endParaRPr lang="en-US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54466" y="604529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914525" y="60452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65411" y="900862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500" y="1125362"/>
            <a:ext cx="5760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[Translate the infix expression]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Repeat thru step 7 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	while NEXT!= ‘ ‘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912" y="1919187"/>
            <a:ext cx="576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365125" indent="-365125"/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5. [Remove symbols with greater precedence from stack]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TOP &lt; 1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EXIT</a:t>
            </a:r>
          </a:p>
          <a:p>
            <a:pPr marL="363538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G(S[TOP]) &gt; F(NEXT)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 TOP)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POLISH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POLISH 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O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 TEMP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RANK </a:t>
            </a:r>
            <a:r>
              <a:rPr lang="en-IN" sz="15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RANK + R(TEMP)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	 RANK &lt;1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write (‘INVALID’)</a:t>
            </a:r>
          </a:p>
          <a:p>
            <a:pPr marL="363538"/>
            <a:r>
              <a:rPr lang="en-IN" sz="1500" dirty="0">
                <a:latin typeface="Consolas" pitchFamily="49" charset="0"/>
                <a:cs typeface="Consolas" pitchFamily="49" charset="0"/>
              </a:rPr>
              <a:t>         EXIT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8500" y="4812332"/>
            <a:ext cx="576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5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6. [Are there matching parentheses]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1500" b="1" dirty="0">
                <a:latin typeface="Consolas" pitchFamily="49" charset="0"/>
                <a:cs typeface="Consolas" pitchFamily="49" charset="0"/>
              </a:rPr>
              <a:t>   G(S[TOP]) != F(NEXT)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call PUSH (S,TOP, NEXT)</a:t>
            </a:r>
          </a:p>
          <a:p>
            <a:pPr lvl="1"/>
            <a:r>
              <a:rPr lang="en-IN" sz="15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15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500" dirty="0">
                <a:latin typeface="Consolas" pitchFamily="49" charset="0"/>
                <a:cs typeface="Consolas" pitchFamily="49" charset="0"/>
              </a:rPr>
              <a:t>POP (S,TOP)</a:t>
            </a:r>
            <a:endParaRPr lang="en-US" sz="15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8500" y="5883540"/>
            <a:ext cx="57600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7. [Get next symbol]</a:t>
            </a:r>
          </a:p>
          <a:p>
            <a:r>
              <a:rPr lang="en-IN" sz="14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 </a:t>
            </a:r>
            <a:r>
              <a:rPr lang="en-US" sz="1400" dirty="0">
                <a:latin typeface="Consolas" pitchFamily="49" charset="0"/>
                <a:cs typeface="Consolas" pitchFamily="49" charset="0"/>
                <a:sym typeface="Wingdings" pitchFamily="2" charset="2"/>
              </a:rPr>
              <a:t>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NEXTCHAR(INFIX)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54466" y="9323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914525" y="9177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65411" y="122010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754466" y="124550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((a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0914525" y="122259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65411" y="153118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+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754466" y="1533463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9130547" y="1542926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914525" y="15464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754466" y="152819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65411" y="185839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b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754466" y="1846727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((+b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130547" y="184684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10914525" y="186377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465411" y="221400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0547" y="214626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0914525" y="21631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754466" y="2151530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465411" y="2447860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754466" y="2473261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((+^c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130547" y="2464797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10914525" y="246799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465411" y="2832067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^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7754466" y="279184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9130547" y="27727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0914525" y="281171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754466" y="2790314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6465411" y="3112946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d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7754466" y="311294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((+^^d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9130547" y="3077598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0904797" y="31148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465411" y="3409958"/>
            <a:ext cx="7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)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7754466" y="3394726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((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130547" y="3404454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abcd</a:t>
            </a:r>
            <a:r>
              <a:rPr lang="en-IN" b="1" dirty="0"/>
              <a:t>^^+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914525" y="34391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754466" y="3408018"/>
            <a:ext cx="9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(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96708" y="1606118"/>
            <a:ext cx="5760000" cy="2154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78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187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083 L -3.75E-6 0.5097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995 L -3.75E-6 0.5409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097 L -3.75E-6 0.6631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1.85185E-6 L 0.01528 0.0002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1.48148E-6 L 0.00052 0.66319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1.48148E-6 L 0.00065 0.1187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1875 L 0.00052 0.2185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22129 L 0.00065 0.5099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50879 L 0.00052 0.54213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514 L -3.75E-6 0.661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79 3.7037E-7 L 0.03333 3.7037E-7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path" presetSubtype="0" accel="50000" decel="5000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96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187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1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07 L -3.75E-6 0.25185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1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069 L -3.75E-6 0.2868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1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868 L -3.75E-6 0.31875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1736 L -3.75E-6 0.35208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2" presetClass="path" presetSubtype="0" accel="50000" decel="50000" fill="hold" grpId="1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5208 L -3.75E-6 0.50903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path" presetSubtype="0" accel="50000" decel="50000" fill="hold" grpId="2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319 L -3.75E-6 0.54097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2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305 L -3.75E-6 0.6618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307 0.00023 L 0.04974 0.00023 " pathEditMode="relative" rAng="0" ptsTypes="AA">
                                      <p:cBhvr>
                                        <p:cTn id="1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path" presetSubtype="0" accel="50000" decel="50000" fill="hold" grpId="2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16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grpId="2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1111 L -3.75E-6 0.11875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2" presetClass="path" presetSubtype="0" accel="50000" decel="50000" fill="hold" grpId="2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569 L -3.75E-6 0.22014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2" presetClass="path" presetSubtype="0" accel="50000" decel="50000" fill="hold" grpId="2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153 L -3.75E-6 0.51042 " pathEditMode="relative" rAng="0" ptsTypes="AA">
                                      <p:cBhvr>
                                        <p:cTn id="17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path" presetSubtype="0" accel="50000" decel="50000" fill="hold" grpId="2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227 L -3.75E-6 0.54004 " pathEditMode="relative" rAng="0" ptsTypes="AA">
                                      <p:cBhvr>
                                        <p:cTn id="17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path" presetSubtype="0" accel="50000" decel="50000" fill="hold" grpId="2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861 L -3.75E-6 0.65972 " pathEditMode="relative" rAng="0" ptsTypes="AA">
                                      <p:cBhvr>
                                        <p:cTn id="19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65 0.00023 L 0.0664 0.00023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42" presetClass="path" presetSubtype="0" accel="50000" decel="50000" fill="hold" grpId="2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207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2" presetClass="path" presetSubtype="0" accel="50000" decel="50000" fill="hold" grpId="2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42" presetClass="path" presetSubtype="0" accel="50000" decel="50000" fill="hold" grpId="3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801 L -3.75E-6 0.22245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2" presetClass="path" presetSubtype="0" accel="50000" decel="50000" fill="hold" grpId="3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25208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2" presetClass="path" presetSubtype="0" accel="50000" decel="50000" fill="hold" grpId="3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231 L -3.75E-6 0.28542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42" presetClass="path" presetSubtype="0" accel="50000" decel="50000" fill="hold" grpId="3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8565 L -3.75E-6 0.31875 " pathEditMode="relative" rAng="0" ptsTypes="AA">
                                      <p:cBhvr>
                                        <p:cTn id="2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42" presetClass="path" presetSubtype="0" accel="50000" decel="50000" fill="hold" grpId="3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1875 L -3.75E-6 0.35208 " pathEditMode="relative" rAng="0" ptsTypes="AA">
                                      <p:cBhvr>
                                        <p:cTn id="24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42" presetClass="path" presetSubtype="0" accel="50000" decel="50000" fill="hold" grpId="3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544 L -3.75E-6 0.50995 " pathEditMode="relative" rAng="0" ptsTypes="AA">
                                      <p:cBhvr>
                                        <p:cTn id="24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42" presetClass="path" presetSubtype="0" accel="50000" decel="50000" fill="hold" grpId="3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972 L -3.75E-6 0.53958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42" presetClass="path" presetSubtype="0" accel="50000" decel="50000" fill="hold" grpId="3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18 L -3.75E-6 0.6618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45 0.00023 L 0.08112 0.00023 " pathEditMode="relative" rAng="0" ptsTypes="AA">
                                      <p:cBhvr>
                                        <p:cTn id="26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42" presetClass="path" presetSubtype="0" accel="50000" decel="50000" fill="hold" grpId="3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274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42" presetClass="path" presetSubtype="0" accel="50000" decel="50000" fill="hold" grpId="3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path" presetSubtype="0" accel="50000" decel="50000" fill="hold" grpId="4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129 L -3.75E-6 0.22222 " pathEditMode="relative" rAng="0" ptsTypes="AA">
                                      <p:cBhvr>
                                        <p:cTn id="28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42" presetClass="path" presetSubtype="0" accel="50000" decel="50000" fill="hold" grpId="4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77 L -3.75E-6 0.50995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42" presetClass="path" presetSubtype="0" accel="50000" decel="50000" fill="hold" grpId="4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764 L -3.75E-6 0.53866 " pathEditMode="relative" rAng="0" ptsTypes="AA">
                                      <p:cBhvr>
                                        <p:cTn id="2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42" presetClass="path" presetSubtype="0" accel="50000" decel="50000" fill="hold" grpId="4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097 L -3.75E-6 0.66134 " pathEditMode="relative" rAng="0" ptsTypes="AA">
                                      <p:cBhvr>
                                        <p:cTn id="30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47 0.00023 L 0.09713 0.00023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42" presetClass="path" presetSubtype="0" accel="50000" decel="50000" fill="hold" grpId="4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31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42" presetClass="path" presetSubtype="0" accel="50000" decel="50000" fill="hold" grpId="4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00231 L -3.75E-6 0.12106 " pathEditMode="relative" rAng="0" ptsTypes="AA">
                                      <p:cBhvr>
                                        <p:cTn id="3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42" presetClass="path" presetSubtype="0" accel="50000" decel="50000" fill="hold" grpId="4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2222 " pathEditMode="relative" rAng="0" ptsTypes="AA">
                                      <p:cBhvr>
                                        <p:cTn id="3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42" presetClass="path" presetSubtype="0" accel="50000" decel="50000" fill="hold" grpId="4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1875 L -3.75E-6 0.25208 " pathEditMode="relative" rAng="0" ptsTypes="AA">
                                      <p:cBhvr>
                                        <p:cTn id="3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42" presetClass="path" presetSubtype="0" accel="50000" decel="50000" fill="hold" grpId="4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5185 L -3.75E-6 0.28518 " pathEditMode="relative" rAng="0" ptsTypes="AA">
                                      <p:cBhvr>
                                        <p:cTn id="33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42" presetClass="path" presetSubtype="0" accel="50000" decel="50000" fill="hold" grpId="4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8542 L -3.75E-6 0.31875 " pathEditMode="relative" rAng="0" ptsTypes="AA">
                                      <p:cBhvr>
                                        <p:cTn id="34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42" presetClass="path" presetSubtype="0" accel="50000" decel="50000" fill="hold" grpId="5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31875 L -3.75E-6 0.35208 " pathEditMode="relative" rAng="0" ptsTypes="AA">
                                      <p:cBhvr>
                                        <p:cTn id="3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5" fill="hold">
                      <p:stCondLst>
                        <p:cond delay="indefinite"/>
                      </p:stCondLst>
                      <p:childTnLst>
                        <p:par>
                          <p:cTn id="356" fill="hold">
                            <p:stCondLst>
                              <p:cond delay="0"/>
                            </p:stCondLst>
                            <p:childTnLst>
                              <p:par>
                                <p:cTn id="357" presetID="42" presetClass="path" presetSubtype="0" accel="50000" decel="50000" fill="hold" grpId="5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1875 L -3.75E-6 0.34097 " pathEditMode="relative" rAng="0" ptsTypes="AA">
                                      <p:cBhvr>
                                        <p:cTn id="358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presetID="42" presetClass="path" presetSubtype="0" accel="50000" decel="50000" fill="hold" grpId="5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50764 " pathEditMode="relative" rAng="0" ptsTypes="AA">
                                      <p:cBhvr>
                                        <p:cTn id="3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42" presetClass="path" presetSubtype="0" accel="50000" decel="50000" fill="hold" grpId="5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1389 L -3.75E-6 0.54167 " pathEditMode="relative" rAng="0" ptsTypes="AA">
                                      <p:cBhvr>
                                        <p:cTn id="36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42" presetClass="path" presetSubtype="0" accel="50000" decel="50000" fill="hold" grpId="5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4514 L -3.75E-6 0.6618 " pathEditMode="relative" rAng="0" ptsTypes="AA">
                                      <p:cBhvr>
                                        <p:cTn id="3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09 0.00023 L 0.11159 0.00023 " pathEditMode="relative" rAng="0" ptsTypes="AA">
                                      <p:cBhvr>
                                        <p:cTn id="38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2" fill="hold">
                      <p:stCondLst>
                        <p:cond delay="indefinite"/>
                      </p:stCondLst>
                      <p:childTnLst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42" presetClass="path" presetSubtype="0" accel="50000" decel="50000" fill="hold" grpId="5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6319 " pathEditMode="relative" rAng="0" ptsTypes="AA">
                                      <p:cBhvr>
                                        <p:cTn id="389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42" presetClass="path" presetSubtype="0" accel="50000" decel="50000" fill="hold" grpId="5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39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42" presetClass="path" presetSubtype="0" accel="50000" decel="50000" fill="hold" grpId="5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2708 L -3.75E-6 0.22153 " pathEditMode="relative" rAng="0" ptsTypes="AA">
                                      <p:cBhvr>
                                        <p:cTn id="39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42" presetClass="path" presetSubtype="0" accel="50000" decel="50000" fill="hold" grpId="5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50764 " pathEditMode="relative" rAng="0" ptsTypes="AA">
                                      <p:cBhvr>
                                        <p:cTn id="40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42" presetClass="path" presetSubtype="0" accel="50000" decel="50000" fill="hold" grpId="5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972 L -3.75E-6 0.53958 " pathEditMode="relative" rAng="0" ptsTypes="AA">
                                      <p:cBhvr>
                                        <p:cTn id="40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42" presetClass="path" presetSubtype="0" accel="50000" decel="50000" fill="hold" grpId="6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833 L -3.75E-6 0.66042 " pathEditMode="relative" rAng="0" ptsTypes="AA">
                                      <p:cBhvr>
                                        <p:cTn id="4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976 0.00023 L 0.12643 0.00023 " pathEditMode="relative" rAng="0" ptsTypes="AA">
                                      <p:cBhvr>
                                        <p:cTn id="4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42" presetClass="path" presetSubtype="0" accel="50000" decel="50000" fill="hold" grpId="6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65208 " pathEditMode="relative" rAng="0" ptsTypes="AA">
                                      <p:cBhvr>
                                        <p:cTn id="433" dur="2000" spd="-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42" presetClass="path" presetSubtype="0" accel="50000" decel="50000" fill="hold" grpId="6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3.75E-6 0.11875 " pathEditMode="relative" rAng="0" ptsTypes="AA">
                                      <p:cBhvr>
                                        <p:cTn id="4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8" fill="hold">
                      <p:stCondLst>
                        <p:cond delay="indefinite"/>
                      </p:stCondLst>
                      <p:childTnLst>
                        <p:par>
                          <p:cTn id="439" fill="hold">
                            <p:stCondLst>
                              <p:cond delay="0"/>
                            </p:stCondLst>
                            <p:childTnLst>
                              <p:par>
                                <p:cTn id="440" presetID="42" presetClass="path" presetSubtype="0" accel="50000" decel="50000" fill="hold" grpId="6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11875 L -3.75E-6 0.22014 " pathEditMode="relative" rAng="0" ptsTypes="AA">
                                      <p:cBhvr>
                                        <p:cTn id="44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6" fill="hold">
                      <p:stCondLst>
                        <p:cond delay="indefinite"/>
                      </p:stCondLst>
                      <p:childTnLst>
                        <p:par>
                          <p:cTn id="447" fill="hold">
                            <p:stCondLst>
                              <p:cond delay="0"/>
                            </p:stCondLst>
                            <p:childTnLst>
                              <p:par>
                                <p:cTn id="4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0" fill="hold">
                      <p:stCondLst>
                        <p:cond delay="indefinite"/>
                      </p:stCondLst>
                      <p:childTnLst>
                        <p:par>
                          <p:cTn id="451" fill="hold">
                            <p:stCondLst>
                              <p:cond delay="0"/>
                            </p:stCondLst>
                            <p:childTnLst>
                              <p:par>
                                <p:cTn id="4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4" fill="hold">
                      <p:stCondLst>
                        <p:cond delay="indefinite"/>
                      </p:stCondLst>
                      <p:childTnLst>
                        <p:par>
                          <p:cTn id="455" fill="hold">
                            <p:stCondLst>
                              <p:cond delay="0"/>
                            </p:stCondLst>
                            <p:childTnLst>
                              <p:par>
                                <p:cTn id="456" presetID="42" presetClass="path" presetSubtype="0" accel="50000" decel="50000" fill="hold" grpId="6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2243 L -3.75E-6 0.50764 " pathEditMode="relative" rAng="0" ptsTypes="AA">
                                      <p:cBhvr>
                                        <p:cTn id="45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42" presetClass="path" presetSubtype="0" accel="50000" decel="50000" fill="hold" grpId="6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.50764 L -3.75E-6 0.5743 " pathEditMode="relative" rAng="0" ptsTypes="AA">
                                      <p:cBhvr>
                                        <p:cTn id="46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8" grpId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2" grpId="0"/>
      <p:bldP spid="2" grpId="1"/>
      <p:bldP spid="8" grpId="0"/>
      <p:bldP spid="10" grpId="0"/>
      <p:bldP spid="12" grpId="0"/>
      <p:bldP spid="14" grpId="0"/>
      <p:bldP spid="15" grpId="0"/>
      <p:bldP spid="37" grpId="0"/>
      <p:bldP spid="38" grpId="0"/>
      <p:bldP spid="39" grpId="0"/>
      <p:bldP spid="40" grpId="0"/>
      <p:bldP spid="40" grpId="1"/>
      <p:bldP spid="41" grpId="0"/>
      <p:bldP spid="42" grpId="0"/>
      <p:bldP spid="20" grpId="0"/>
      <p:bldP spid="43" grpId="0"/>
      <p:bldP spid="44" grpId="0"/>
      <p:bldP spid="45" grpId="0"/>
      <p:bldP spid="46" grpId="0"/>
      <p:bldP spid="47" grpId="0"/>
      <p:bldP spid="48" grpId="0"/>
      <p:bldP spid="48" grpId="1"/>
      <p:bldP spid="49" grpId="0"/>
      <p:bldP spid="50" grpId="0"/>
      <p:bldP spid="51" grpId="0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21" grpId="11" animBg="1"/>
      <p:bldP spid="21" grpId="12" animBg="1"/>
      <p:bldP spid="21" grpId="13" animBg="1"/>
      <p:bldP spid="21" grpId="14" animBg="1"/>
      <p:bldP spid="21" grpId="15" animBg="1"/>
      <p:bldP spid="21" grpId="16" animBg="1"/>
      <p:bldP spid="21" grpId="17" animBg="1"/>
      <p:bldP spid="21" grpId="18" animBg="1"/>
      <p:bldP spid="21" grpId="19" animBg="1"/>
      <p:bldP spid="21" grpId="20" animBg="1"/>
      <p:bldP spid="21" grpId="21" animBg="1"/>
      <p:bldP spid="21" grpId="22" animBg="1"/>
      <p:bldP spid="21" grpId="23" animBg="1"/>
      <p:bldP spid="21" grpId="24" animBg="1"/>
      <p:bldP spid="21" grpId="25" animBg="1"/>
      <p:bldP spid="21" grpId="26" animBg="1"/>
      <p:bldP spid="21" grpId="27" animBg="1"/>
      <p:bldP spid="21" grpId="28" animBg="1"/>
      <p:bldP spid="21" grpId="29" animBg="1"/>
      <p:bldP spid="21" grpId="30" animBg="1"/>
      <p:bldP spid="21" grpId="31" animBg="1"/>
      <p:bldP spid="21" grpId="32" animBg="1"/>
      <p:bldP spid="21" grpId="33" animBg="1"/>
      <p:bldP spid="21" grpId="34" animBg="1"/>
      <p:bldP spid="21" grpId="35" animBg="1"/>
      <p:bldP spid="21" grpId="36" animBg="1"/>
      <p:bldP spid="21" grpId="37" animBg="1"/>
      <p:bldP spid="21" grpId="38" animBg="1"/>
      <p:bldP spid="21" grpId="39" animBg="1"/>
      <p:bldP spid="21" grpId="40" animBg="1"/>
      <p:bldP spid="21" grpId="41" animBg="1"/>
      <p:bldP spid="21" grpId="42" animBg="1"/>
      <p:bldP spid="21" grpId="43" animBg="1"/>
      <p:bldP spid="21" grpId="44" animBg="1"/>
      <p:bldP spid="21" grpId="45" animBg="1"/>
      <p:bldP spid="21" grpId="46" animBg="1"/>
      <p:bldP spid="21" grpId="47" animBg="1"/>
      <p:bldP spid="21" grpId="48" animBg="1"/>
      <p:bldP spid="21" grpId="49" animBg="1"/>
      <p:bldP spid="21" grpId="50" animBg="1"/>
      <p:bldP spid="21" grpId="51" animBg="1"/>
      <p:bldP spid="21" grpId="52" animBg="1"/>
      <p:bldP spid="21" grpId="53" animBg="1"/>
      <p:bldP spid="21" grpId="54" animBg="1"/>
      <p:bldP spid="21" grpId="55" animBg="1"/>
      <p:bldP spid="21" grpId="56" animBg="1"/>
      <p:bldP spid="21" grpId="57" animBg="1"/>
      <p:bldP spid="21" grpId="58" animBg="1"/>
      <p:bldP spid="21" grpId="59" animBg="1"/>
      <p:bldP spid="21" grpId="60" animBg="1"/>
      <p:bldP spid="21" grpId="61" animBg="1"/>
      <p:bldP spid="21" grpId="62" animBg="1"/>
      <p:bldP spid="21" grpId="63" animBg="1"/>
      <p:bldP spid="21" grpId="64" animBg="1"/>
      <p:bldP spid="21" grpId="65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following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Convert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following </a:t>
            </a:r>
            <a:r>
              <a:rPr lang="en-US" b="1" dirty="0">
                <a:solidFill>
                  <a:srgbClr val="C00000"/>
                </a:solidFill>
              </a:rPr>
              <a:t>infix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expression to </a:t>
            </a:r>
            <a:r>
              <a:rPr lang="en-US" b="1" dirty="0">
                <a:solidFill>
                  <a:srgbClr val="C00000"/>
                </a:solidFill>
              </a:rPr>
              <a:t>postfix</a:t>
            </a:r>
            <a:r>
              <a:rPr lang="en-US" dirty="0"/>
              <a:t>. Show the stack contents.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A$B-C*D+E$F/G</a:t>
            </a:r>
          </a:p>
          <a:p>
            <a:pPr lvl="1">
              <a:buClr>
                <a:schemeClr val="tx1"/>
              </a:buClr>
            </a:pPr>
            <a:r>
              <a:rPr lang="pt-BR" dirty="0"/>
              <a:t>A + B – C * D * E $ F $ G</a:t>
            </a:r>
          </a:p>
          <a:p>
            <a:pPr lvl="1">
              <a:buClr>
                <a:schemeClr val="tx1"/>
              </a:buClr>
            </a:pPr>
            <a:r>
              <a:rPr lang="en-US" dirty="0" err="1"/>
              <a:t>a+b</a:t>
            </a:r>
            <a:r>
              <a:rPr lang="en-US" dirty="0"/>
              <a:t>*c-d/e*h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((</a:t>
            </a:r>
            <a:r>
              <a:rPr lang="en-US" dirty="0" err="1"/>
              <a:t>a+b^c^d</a:t>
            </a:r>
            <a:r>
              <a:rPr lang="en-US" dirty="0"/>
              <a:t>)*(</a:t>
            </a:r>
            <a:r>
              <a:rPr lang="en-US" dirty="0" err="1"/>
              <a:t>e+f</a:t>
            </a:r>
            <a:r>
              <a:rPr lang="en-US" dirty="0"/>
              <a:t>/d))</a:t>
            </a:r>
          </a:p>
          <a:p>
            <a:pPr>
              <a:buClr>
                <a:schemeClr val="tx1"/>
              </a:buClr>
            </a:pPr>
            <a:r>
              <a:rPr lang="en-US" dirty="0"/>
              <a:t>Convert the following </a:t>
            </a:r>
            <a:r>
              <a:rPr lang="en-US" b="1" dirty="0">
                <a:solidFill>
                  <a:srgbClr val="C00000"/>
                </a:solidFill>
              </a:rPr>
              <a:t>infix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expression to </a:t>
            </a:r>
            <a:r>
              <a:rPr lang="en-US" b="1" dirty="0">
                <a:solidFill>
                  <a:srgbClr val="C00000"/>
                </a:solidFill>
              </a:rPr>
              <a:t>prefix</a:t>
            </a:r>
            <a:r>
              <a:rPr lang="en-US" dirty="0"/>
              <a:t>.</a:t>
            </a:r>
          </a:p>
          <a:p>
            <a:pPr lvl="1">
              <a:buClr>
                <a:schemeClr val="tx1"/>
              </a:buClr>
            </a:pPr>
            <a:r>
              <a:rPr lang="pt-BR" dirty="0"/>
              <a:t>A + B – C * D * E $ F $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63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36000" y="2429084"/>
            <a:ext cx="360000" cy="400110"/>
          </a:xfrm>
          <a:prstGeom prst="rect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Infix-to-Postfix Conversion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000" y="799511"/>
            <a:ext cx="1152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/>
              <a:t>Create an empty stack called stack for keeping operators. Create an empty list for output.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000" y="1376930"/>
            <a:ext cx="11520000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Read the character list from left to right and perform following steps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0080" y="1971884"/>
            <a:ext cx="11160000" cy="4001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the </a:t>
            </a:r>
            <a:r>
              <a:rPr lang="en-US" sz="2000" b="1" dirty="0">
                <a:solidFill>
                  <a:srgbClr val="C00000"/>
                </a:solidFill>
              </a:rPr>
              <a:t>character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is an </a:t>
            </a:r>
            <a:r>
              <a:rPr lang="en-US" sz="2000" b="1" dirty="0">
                <a:solidFill>
                  <a:srgbClr val="C00000"/>
                </a:solidFill>
              </a:rPr>
              <a:t>operand (Variable)</a:t>
            </a:r>
            <a:r>
              <a:rPr lang="en-US" sz="2000" dirty="0"/>
              <a:t>, </a:t>
            </a:r>
            <a:r>
              <a:rPr lang="en-US" sz="2000" b="1" dirty="0"/>
              <a:t>append</a:t>
            </a:r>
            <a:r>
              <a:rPr lang="en-US" sz="2000" dirty="0"/>
              <a:t> it to the </a:t>
            </a:r>
            <a:r>
              <a:rPr lang="en-US" sz="2000" b="1" dirty="0"/>
              <a:t>end</a:t>
            </a:r>
            <a:r>
              <a:rPr lang="en-US" sz="2000" dirty="0"/>
              <a:t> of the </a:t>
            </a:r>
            <a:r>
              <a:rPr lang="en-US" sz="2000" b="1" dirty="0"/>
              <a:t>output</a:t>
            </a:r>
            <a:r>
              <a:rPr lang="en-US" sz="2000" dirty="0"/>
              <a:t> list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336000" y="1971884"/>
            <a:ext cx="360000" cy="400110"/>
          </a:xfrm>
          <a:prstGeom prst="rect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710080" y="2429084"/>
            <a:ext cx="11160000" cy="4023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the </a:t>
            </a:r>
            <a:r>
              <a:rPr lang="en-US" sz="2000" b="1" dirty="0">
                <a:solidFill>
                  <a:srgbClr val="C00000"/>
                </a:solidFill>
              </a:rPr>
              <a:t>character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is a</a:t>
            </a:r>
            <a:r>
              <a:rPr lang="en-US" sz="2000" b="1" dirty="0">
                <a:solidFill>
                  <a:srgbClr val="C00000"/>
                </a:solidFill>
              </a:rPr>
              <a:t> left parenthesis ‘(’</a:t>
            </a:r>
            <a:r>
              <a:rPr lang="en-US" sz="2000" dirty="0"/>
              <a:t>, </a:t>
            </a:r>
            <a:r>
              <a:rPr lang="en-US" sz="2000" b="1" dirty="0"/>
              <a:t>push</a:t>
            </a:r>
            <a:r>
              <a:rPr lang="en-US" sz="2000" dirty="0"/>
              <a:t> it on the </a:t>
            </a:r>
            <a:r>
              <a:rPr lang="en-US" sz="2000" b="1" dirty="0"/>
              <a:t>stack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10080" y="2884059"/>
            <a:ext cx="11160000" cy="707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the </a:t>
            </a:r>
            <a:r>
              <a:rPr lang="en-US" sz="2000" b="1" dirty="0">
                <a:solidFill>
                  <a:srgbClr val="C00000"/>
                </a:solidFill>
              </a:rPr>
              <a:t>character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C00000"/>
                </a:solidFill>
              </a:rPr>
              <a:t>right parenthesis ‘)’</a:t>
            </a:r>
            <a:r>
              <a:rPr lang="en-US" sz="2000" dirty="0"/>
              <a:t>, </a:t>
            </a:r>
            <a:r>
              <a:rPr lang="en-US" sz="2000" b="1" dirty="0"/>
              <a:t>pop</a:t>
            </a:r>
            <a:r>
              <a:rPr lang="en-US" sz="2000" dirty="0"/>
              <a:t> the </a:t>
            </a:r>
            <a:r>
              <a:rPr lang="en-US" sz="2000" b="1" dirty="0"/>
              <a:t>stack</a:t>
            </a:r>
            <a:r>
              <a:rPr lang="en-US" sz="2000" dirty="0"/>
              <a:t> </a:t>
            </a:r>
            <a:r>
              <a:rPr lang="en-US" sz="2000" b="1" dirty="0"/>
              <a:t>until </a:t>
            </a:r>
            <a:r>
              <a:rPr lang="en-US" sz="2000" dirty="0"/>
              <a:t>the corresponding </a:t>
            </a:r>
            <a:r>
              <a:rPr lang="en-US" sz="2000" b="1" dirty="0"/>
              <a:t>left parenthesis ‘)’</a:t>
            </a:r>
            <a:r>
              <a:rPr lang="en-US" sz="2000" dirty="0"/>
              <a:t> is </a:t>
            </a:r>
            <a:r>
              <a:rPr lang="en-US" sz="2000" b="1" dirty="0"/>
              <a:t>removed</a:t>
            </a:r>
            <a:r>
              <a:rPr lang="en-US" sz="2000" dirty="0"/>
              <a:t>. </a:t>
            </a:r>
            <a:r>
              <a:rPr lang="en-US" sz="2000" b="1" dirty="0">
                <a:solidFill>
                  <a:srgbClr val="C00000"/>
                </a:solidFill>
              </a:rPr>
              <a:t>Append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each </a:t>
            </a:r>
            <a:r>
              <a:rPr lang="en-US" sz="2000" b="1" dirty="0">
                <a:solidFill>
                  <a:srgbClr val="C00000"/>
                </a:solidFill>
              </a:rPr>
              <a:t>operator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to the </a:t>
            </a:r>
            <a:r>
              <a:rPr lang="en-US" sz="2000" b="1" dirty="0">
                <a:solidFill>
                  <a:srgbClr val="C00000"/>
                </a:solidFill>
              </a:rPr>
              <a:t>end of the output </a:t>
            </a:r>
            <a:r>
              <a:rPr lang="en-US" sz="2000" dirty="0"/>
              <a:t>list.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000" y="2884058"/>
            <a:ext cx="360000" cy="400110"/>
          </a:xfrm>
          <a:prstGeom prst="rect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0080" y="3644585"/>
            <a:ext cx="11160000" cy="7078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If the token is an </a:t>
            </a:r>
            <a:r>
              <a:rPr lang="en-US" sz="2000" b="1" dirty="0">
                <a:solidFill>
                  <a:srgbClr val="C00000"/>
                </a:solidFill>
              </a:rPr>
              <a:t>operator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*, /, +,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rgbClr val="C00000"/>
                </a:solidFill>
              </a:rPr>
              <a:t>-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push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it on the </a:t>
            </a:r>
            <a:r>
              <a:rPr lang="en-US" sz="2000" b="1" dirty="0"/>
              <a:t>stack</a:t>
            </a:r>
            <a:r>
              <a:rPr lang="en-US" sz="2000" dirty="0"/>
              <a:t>. However, </a:t>
            </a:r>
            <a:r>
              <a:rPr lang="en-US" sz="2000" b="1" dirty="0"/>
              <a:t>first remove any operators</a:t>
            </a:r>
            <a:r>
              <a:rPr lang="en-US" sz="2000" dirty="0"/>
              <a:t> already on the </a:t>
            </a:r>
            <a:r>
              <a:rPr lang="en-US" sz="2000" b="1" dirty="0"/>
              <a:t>stack</a:t>
            </a:r>
            <a:r>
              <a:rPr lang="en-US" sz="2000" dirty="0"/>
              <a:t> that </a:t>
            </a:r>
            <a:r>
              <a:rPr lang="en-US" sz="2000" b="1" dirty="0"/>
              <a:t>have higher or equal precedence</a:t>
            </a:r>
            <a:r>
              <a:rPr lang="en-US" sz="2000" dirty="0"/>
              <a:t> and </a:t>
            </a:r>
            <a:r>
              <a:rPr lang="en-US" sz="2000" b="1" dirty="0"/>
              <a:t>append them to the output</a:t>
            </a:r>
            <a:r>
              <a:rPr lang="en-US" sz="2000" dirty="0"/>
              <a:t> list.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6000" y="3644584"/>
            <a:ext cx="360000" cy="400110"/>
          </a:xfrm>
          <a:prstGeom prst="rect">
            <a:avLst/>
          </a:prstGeom>
          <a:ln w="952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6000" y="4543660"/>
            <a:ext cx="11520000" cy="46166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algn="ctr"/>
            <a:r>
              <a:rPr lang="en-US" sz="2400" b="1" dirty="0"/>
              <a:t>( a + b ^ c ^ d ) * ( e + f / d ) </a:t>
            </a:r>
          </a:p>
        </p:txBody>
      </p:sp>
    </p:spTree>
    <p:extLst>
      <p:ext uri="{BB962C8B-B14F-4D97-AF65-F5344CB8AC3E}">
        <p14:creationId xmlns:p14="http://schemas.microsoft.com/office/powerpoint/2010/main" val="374865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Evaluation of postfix expression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Each </a:t>
            </a:r>
            <a:r>
              <a:rPr lang="en-IN" b="1" dirty="0">
                <a:solidFill>
                  <a:srgbClr val="C00000"/>
                </a:solidFill>
              </a:rPr>
              <a:t>operator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</a:t>
            </a:r>
            <a:r>
              <a:rPr lang="en-IN" b="1" dirty="0"/>
              <a:t>postfix </a:t>
            </a:r>
            <a:r>
              <a:rPr lang="en-IN" dirty="0"/>
              <a:t>string </a:t>
            </a:r>
            <a:r>
              <a:rPr lang="en-IN" b="1" dirty="0"/>
              <a:t>refers</a:t>
            </a:r>
            <a:r>
              <a:rPr lang="en-IN" dirty="0"/>
              <a:t> to the </a:t>
            </a:r>
            <a:r>
              <a:rPr lang="en-IN" i="1" dirty="0">
                <a:solidFill>
                  <a:srgbClr val="C00000"/>
                </a:solidFill>
              </a:rPr>
              <a:t>previous two operands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in the string.</a:t>
            </a:r>
          </a:p>
          <a:p>
            <a:r>
              <a:rPr lang="en-IN" dirty="0"/>
              <a:t>Each time we </a:t>
            </a:r>
            <a:r>
              <a:rPr lang="en-IN" b="1" dirty="0"/>
              <a:t>read</a:t>
            </a:r>
            <a:r>
              <a:rPr lang="en-IN" dirty="0"/>
              <a:t> an </a:t>
            </a:r>
            <a:r>
              <a:rPr lang="en-IN" b="1" dirty="0"/>
              <a:t>operand</a:t>
            </a:r>
            <a:r>
              <a:rPr lang="en-IN" dirty="0"/>
              <a:t>, we </a:t>
            </a:r>
            <a:r>
              <a:rPr lang="en-IN" b="1" dirty="0"/>
              <a:t>PUSH</a:t>
            </a:r>
            <a:r>
              <a:rPr lang="en-IN" dirty="0"/>
              <a:t> it onto </a:t>
            </a:r>
            <a:r>
              <a:rPr lang="en-IN" b="1" dirty="0"/>
              <a:t>Stack</a:t>
            </a:r>
            <a:r>
              <a:rPr lang="en-IN" dirty="0"/>
              <a:t>.</a:t>
            </a:r>
          </a:p>
          <a:p>
            <a:r>
              <a:rPr lang="en-IN" dirty="0"/>
              <a:t>When we reach an </a:t>
            </a:r>
            <a:r>
              <a:rPr lang="en-IN" b="1" dirty="0"/>
              <a:t>operator</a:t>
            </a:r>
            <a:r>
              <a:rPr lang="en-IN" dirty="0"/>
              <a:t>, its </a:t>
            </a:r>
            <a:r>
              <a:rPr lang="en-IN" b="1" dirty="0"/>
              <a:t>operands</a:t>
            </a:r>
            <a:r>
              <a:rPr lang="en-IN" dirty="0"/>
              <a:t> will be </a:t>
            </a:r>
            <a:r>
              <a:rPr lang="en-IN" b="1" dirty="0"/>
              <a:t>top two elements</a:t>
            </a:r>
            <a:r>
              <a:rPr lang="en-IN" dirty="0"/>
              <a:t> on the stack.</a:t>
            </a:r>
          </a:p>
          <a:p>
            <a:r>
              <a:rPr lang="en-IN" dirty="0"/>
              <a:t>We can then </a:t>
            </a:r>
            <a:r>
              <a:rPr lang="en-IN" b="1" dirty="0"/>
              <a:t>POP</a:t>
            </a:r>
            <a:r>
              <a:rPr lang="en-IN" dirty="0"/>
              <a:t> these two elements, perform the indicated operation on them and PUSH the result on the stack so that it will available for use as an operand for the next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10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Evaluation of postfix expression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03562"/>
            <a:ext cx="1152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Evaluate Expression: 5 6 2 - +</a:t>
            </a:r>
            <a:endParaRPr lang="en-US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25058"/>
              </p:ext>
            </p:extLst>
          </p:nvPr>
        </p:nvGraphicFramePr>
        <p:xfrm>
          <a:off x="1814943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33943" y="1485787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Empty Stack</a:t>
            </a:r>
            <a:endParaRPr lang="en-US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09080"/>
              </p:ext>
            </p:extLst>
          </p:nvPr>
        </p:nvGraphicFramePr>
        <p:xfrm>
          <a:off x="5486400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2774008" y="3121672"/>
            <a:ext cx="248379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67000" y="189668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5, is it operand? PUSH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86400" y="294155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5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667000" y="229422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6, is it operand? PUSH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486400" y="2578270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6</a:t>
            </a:r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667000" y="269177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Read 2, is it operand? PUSH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486400" y="2204876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2</a:t>
            </a:r>
            <a:endParaRPr lang="en-US" sz="2800" b="1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835975"/>
              </p:ext>
            </p:extLst>
          </p:nvPr>
        </p:nvGraphicFramePr>
        <p:xfrm>
          <a:off x="9220200" y="1896684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6355408" y="2667000"/>
            <a:ext cx="248379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303932" y="1529485"/>
            <a:ext cx="279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Read </a:t>
            </a:r>
            <a:r>
              <a:rPr lang="en-IN" sz="2800" b="1" dirty="0">
                <a:solidFill>
                  <a:srgbClr val="FF0000"/>
                </a:solidFill>
              </a:rPr>
              <a:t>–</a:t>
            </a:r>
            <a:r>
              <a:rPr lang="en-IN" b="1" dirty="0"/>
              <a:t> , is it operator? POP two symbols and perform operation and PUSH result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324600" y="3126501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1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902104" y="3124890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2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7444904" y="2935070"/>
            <a:ext cx="461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</a:rPr>
              <a:t>–</a:t>
            </a:r>
            <a:endParaRPr lang="en-IN" sz="40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210472" y="2952465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5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9210472" y="2579449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4</a:t>
            </a:r>
            <a:endParaRPr lang="en-US" sz="28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5200"/>
              </p:ext>
            </p:extLst>
          </p:nvPr>
        </p:nvGraphicFramePr>
        <p:xfrm>
          <a:off x="5486400" y="4024745"/>
          <a:ext cx="6858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29" name="Straight Connector 28"/>
          <p:cNvCxnSpPr/>
          <p:nvPr/>
        </p:nvCxnSpPr>
        <p:spPr>
          <a:xfrm>
            <a:off x="9553372" y="35814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705600" y="4800600"/>
            <a:ext cx="28477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493958" y="3699161"/>
            <a:ext cx="3037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Read </a:t>
            </a:r>
            <a:r>
              <a:rPr lang="en-IN" sz="2800" b="1" dirty="0">
                <a:solidFill>
                  <a:srgbClr val="FF0000"/>
                </a:solidFill>
              </a:rPr>
              <a:t>+</a:t>
            </a:r>
            <a:r>
              <a:rPr lang="en-IN" b="1" dirty="0"/>
              <a:t> , is it operator? POP two symbols and perform operation and PUSH result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827192" y="5336301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1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404696" y="5334690"/>
            <a:ext cx="11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Operand 2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947496" y="5144870"/>
            <a:ext cx="461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rgbClr val="FF0000"/>
                </a:solidFill>
              </a:rPr>
              <a:t>+</a:t>
            </a:r>
            <a:endParaRPr lang="en-US" sz="40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3048000" y="5105400"/>
            <a:ext cx="2209800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752600" y="4191001"/>
            <a:ext cx="914400" cy="819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TextBox 38"/>
          <p:cNvSpPr txBox="1"/>
          <p:nvPr/>
        </p:nvSpPr>
        <p:spPr>
          <a:xfrm>
            <a:off x="2836358" y="4061972"/>
            <a:ext cx="25276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Read next symbol, if it is end of string, POP answer from Stack</a:t>
            </a:r>
            <a:endParaRPr lang="en-US" sz="20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1716741" y="5105400"/>
            <a:ext cx="1021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Answer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486400" y="509729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9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4436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047 L -3.33333E-6 -0.0004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9583 L -3.33333E-6 -0.00139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12362 L -3.33333E-6 4.44444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40741E-7 L 0.2112 0.0694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7037E-7 L 0.08191 0.0162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89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15833 L 5E-6 1.11111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7 L -0.05794 0.33611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4" y="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1.48148E-6 L -0.18138 0.28171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76" y="1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2544 L 8.33333E-7 -0.0044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0044 L -0.29609 -0.1125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05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2" grpId="0"/>
      <p:bldP spid="14" grpId="0"/>
      <p:bldP spid="14" grpId="1"/>
      <p:bldP spid="15" grpId="0"/>
      <p:bldP spid="16" grpId="0"/>
      <p:bldP spid="16" grpId="1"/>
      <p:bldP spid="16" grpId="2"/>
      <p:bldP spid="17" grpId="0"/>
      <p:bldP spid="18" grpId="0"/>
      <p:bldP spid="18" grpId="1"/>
      <p:bldP spid="18" grpId="2"/>
      <p:bldP spid="21" grpId="0"/>
      <p:bldP spid="22" grpId="0"/>
      <p:bldP spid="23" grpId="0"/>
      <p:bldP spid="24" grpId="0"/>
      <p:bldP spid="25" grpId="0"/>
      <p:bldP spid="25" grpId="1"/>
      <p:bldP spid="26" grpId="0"/>
      <p:bldP spid="26" grpId="1"/>
      <p:bldP spid="26" grpId="2"/>
      <p:bldP spid="32" grpId="0"/>
      <p:bldP spid="33" grpId="0"/>
      <p:bldP spid="34" grpId="0"/>
      <p:bldP spid="35" grpId="0"/>
      <p:bldP spid="41" grpId="0" animBg="1"/>
      <p:bldP spid="39" grpId="0"/>
      <p:bldP spid="42" grpId="0"/>
      <p:bldP spid="36" grpId="0" build="allAtOnce"/>
      <p:bldP spid="36" grpI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EVALUATE_POSTFIX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C00000"/>
                </a:solidFill>
              </a:rPr>
              <a:t>POSTFIX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representing postfix expression. </a:t>
            </a:r>
          </a:p>
          <a:p>
            <a:r>
              <a:rPr lang="en-IN" dirty="0"/>
              <a:t>This algorithm evaluates postfix expression and put the result into variable </a:t>
            </a:r>
            <a:r>
              <a:rPr lang="en-IN" b="1" dirty="0">
                <a:solidFill>
                  <a:srgbClr val="C00000"/>
                </a:solidFill>
              </a:rPr>
              <a:t>VALUE</a:t>
            </a:r>
            <a:r>
              <a:rPr lang="en-IN" dirty="0"/>
              <a:t>. 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S, 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POP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OPERAND1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OPERAND2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TEMP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used for temporary variables 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PERFORM_OPERATION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a function which performs required operation on </a:t>
            </a:r>
            <a:r>
              <a:rPr lang="en-IN" b="1" dirty="0"/>
              <a:t>OPERAND1</a:t>
            </a:r>
            <a:r>
              <a:rPr lang="en-IN" dirty="0"/>
              <a:t> &amp; </a:t>
            </a:r>
            <a:r>
              <a:rPr lang="en-IN" b="1" dirty="0"/>
              <a:t>OPERAND2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48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EVALUATE_POSTFIX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000" y="804648"/>
            <a:ext cx="1152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000" y="1886761"/>
            <a:ext cx="1152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[Evaluate the postfix expression]</a:t>
            </a:r>
          </a:p>
          <a:p>
            <a:pPr marL="450850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 until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last character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TEMP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NEXTCHAR (POSTFIX)</a:t>
            </a:r>
          </a:p>
          <a:p>
            <a:pPr marL="900113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TEMP is DIGIT</a:t>
            </a:r>
          </a:p>
          <a:p>
            <a:pPr marL="900113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PUSH (S, TOP, TEMP)</a:t>
            </a:r>
          </a:p>
          <a:p>
            <a:pPr marL="900113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OPERAND2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OPERAND1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PERFORM_OPERATION(OPERAND1, OPERAND2, TEMP)</a:t>
            </a:r>
          </a:p>
          <a:p>
            <a:pPr marL="900113"/>
            <a:r>
              <a:rPr lang="en-IN" sz="2000" dirty="0">
                <a:latin typeface="Consolas" pitchFamily="49" charset="0"/>
                <a:cs typeface="Consolas" pitchFamily="49" charset="0"/>
              </a:rPr>
              <a:t>     PUSH (S, POP, VALUE)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000" y="4827114"/>
            <a:ext cx="11520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answer from stack]    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Return (POP (S, TOP))</a:t>
            </a:r>
          </a:p>
        </p:txBody>
      </p:sp>
    </p:spTree>
    <p:extLst>
      <p:ext uri="{BB962C8B-B14F-4D97-AF65-F5344CB8AC3E}">
        <p14:creationId xmlns:p14="http://schemas.microsoft.com/office/powerpoint/2010/main" val="244454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postfix expression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851649"/>
            <a:ext cx="1152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Evaluate Expression: 5 4 6 + * 4 9 3 / + *</a:t>
            </a:r>
            <a:endParaRPr 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6000" y="1456784"/>
            <a:ext cx="1152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Evaluate Expression:  7 5 2 + * 4 1 1 + / -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6000" y="2066384"/>
            <a:ext cx="11520000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2400" b="1" dirty="0"/>
              <a:t>Evaluate Expression:  12, 7, 3, -, /, 2, 1, 5, +, *, +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5370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Stack </a:t>
            </a:r>
            <a:r>
              <a:rPr lang="en-IN" dirty="0" err="1"/>
              <a:t>Cont</a:t>
            </a:r>
            <a:r>
              <a:rPr lang="en-IN" dirty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pointer TOP keeps track of the top element in the stack. </a:t>
            </a:r>
          </a:p>
          <a:p>
            <a:r>
              <a:rPr lang="en-IN" dirty="0"/>
              <a:t>Initially, when the </a:t>
            </a:r>
            <a:r>
              <a:rPr lang="en-IN" b="1" i="1" dirty="0"/>
              <a:t>stack is empty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has a value of </a:t>
            </a:r>
            <a:r>
              <a:rPr lang="en-IN" b="1" i="1" dirty="0">
                <a:solidFill>
                  <a:srgbClr val="C00000"/>
                </a:solidFill>
              </a:rPr>
              <a:t>“zero”</a:t>
            </a:r>
            <a:r>
              <a:rPr lang="en-IN" dirty="0"/>
              <a:t>.</a:t>
            </a:r>
          </a:p>
          <a:p>
            <a:r>
              <a:rPr lang="en-IN" dirty="0"/>
              <a:t>Each time a </a:t>
            </a:r>
            <a:r>
              <a:rPr lang="en-IN" b="1" dirty="0"/>
              <a:t>new element is inserted</a:t>
            </a:r>
            <a:r>
              <a:rPr lang="en-IN" dirty="0"/>
              <a:t> in the stack, the pointer is </a:t>
            </a:r>
            <a:r>
              <a:rPr lang="en-IN" b="1" i="1" dirty="0">
                <a:solidFill>
                  <a:srgbClr val="C00000"/>
                </a:solidFill>
              </a:rPr>
              <a:t>incremented by “one”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before, the element is placed on the stack. </a:t>
            </a:r>
          </a:p>
          <a:p>
            <a:r>
              <a:rPr lang="en-IN" dirty="0"/>
              <a:t>The pointer is </a:t>
            </a:r>
            <a:r>
              <a:rPr lang="en-IN" b="1" i="1" dirty="0">
                <a:solidFill>
                  <a:srgbClr val="C00000"/>
                </a:solidFill>
              </a:rPr>
              <a:t>decremented by “one”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each time a </a:t>
            </a:r>
            <a:r>
              <a:rPr lang="en-IN" b="1" dirty="0"/>
              <a:t>deletion</a:t>
            </a:r>
            <a:r>
              <a:rPr lang="en-IN" dirty="0"/>
              <a:t> is made from the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EVALUATE_PREFIX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Given an input string </a:t>
            </a:r>
            <a:r>
              <a:rPr lang="en-IN" b="1" dirty="0">
                <a:solidFill>
                  <a:srgbClr val="C00000"/>
                </a:solidFill>
              </a:rPr>
              <a:t>PREFIX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representing prefix expression. </a:t>
            </a:r>
          </a:p>
          <a:p>
            <a:r>
              <a:rPr lang="en-IN" dirty="0"/>
              <a:t>This algorithm evaluates prefix expression and put the result into variable </a:t>
            </a:r>
            <a:r>
              <a:rPr lang="en-IN" b="1" dirty="0">
                <a:solidFill>
                  <a:srgbClr val="C00000"/>
                </a:solidFill>
              </a:rPr>
              <a:t>VALUE</a:t>
            </a:r>
            <a:r>
              <a:rPr lang="en-IN" dirty="0"/>
              <a:t>. 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S, TOP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denotes the top of the stack, Algorithm </a:t>
            </a:r>
            <a:r>
              <a:rPr lang="en-IN" b="1" dirty="0">
                <a:solidFill>
                  <a:srgbClr val="C00000"/>
                </a:solidFill>
              </a:rPr>
              <a:t>PUSH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POP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are used for stack manipulation.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dirty="0"/>
              <a:t>Function </a:t>
            </a:r>
            <a:r>
              <a:rPr lang="en-IN" b="1" dirty="0">
                <a:solidFill>
                  <a:srgbClr val="C00000"/>
                </a:solidFill>
              </a:rPr>
              <a:t>NEXTCHAR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the next symbol in given input string.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OPERAND1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OPERAND2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TEMP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used for temporary variables </a:t>
            </a:r>
          </a:p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C00000"/>
                </a:solidFill>
              </a:rPr>
              <a:t>PERFORM_OPERATION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a function which performs required operation on </a:t>
            </a:r>
            <a:r>
              <a:rPr lang="en-IN" b="1" dirty="0"/>
              <a:t>OPERAND1</a:t>
            </a:r>
            <a:r>
              <a:rPr lang="en-IN" dirty="0"/>
              <a:t> &amp; </a:t>
            </a:r>
            <a:r>
              <a:rPr lang="en-IN" b="1" dirty="0"/>
              <a:t>OPERAND2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1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Algorithm: EVALUATE_PREFIX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6000" y="818720"/>
            <a:ext cx="1152000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[Initialize Stack]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TOP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6000" y="1900833"/>
            <a:ext cx="115200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[Evaluate the prefix expression]</a:t>
            </a:r>
          </a:p>
          <a:p>
            <a:pPr lvl="1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Repeat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from last character up to first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TEMP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NEXTCHAR (PREFIX)</a:t>
            </a:r>
          </a:p>
          <a:p>
            <a:pPr lvl="1"/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  TEMP is DIGIT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PUSH (S, TOP, TEMP)</a:t>
            </a:r>
          </a:p>
          <a:p>
            <a:pPr lvl="1"/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I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OPERAND1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OPERAND2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POP (S, TOP)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VALUE </a:t>
            </a:r>
            <a:r>
              <a:rPr lang="en-US" sz="2000" dirty="0">
                <a:latin typeface="Consolas" pitchFamily="49" charset="0"/>
                <a:cs typeface="Consolas" pitchFamily="49" charset="0"/>
                <a:sym typeface="Wingdings"/>
              </a:rPr>
              <a:t></a:t>
            </a:r>
            <a:r>
              <a:rPr lang="en-IN" sz="2000" dirty="0">
                <a:latin typeface="Consolas" pitchFamily="49" charset="0"/>
                <a:cs typeface="Consolas" pitchFamily="49" charset="0"/>
              </a:rPr>
              <a:t> PERFORM_OPERATION(OPERAND1, OPERAND2, TEMP)</a:t>
            </a:r>
          </a:p>
          <a:p>
            <a:pPr lvl="1"/>
            <a:r>
              <a:rPr lang="en-IN" sz="2000" dirty="0">
                <a:latin typeface="Consolas" pitchFamily="49" charset="0"/>
                <a:cs typeface="Consolas" pitchFamily="49" charset="0"/>
              </a:rPr>
              <a:t>         PUSH (S, POP, VALUE)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6000" y="4841186"/>
            <a:ext cx="115200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answer from stack]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IN" sz="2000" b="1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Return (POP (S, TOP))</a:t>
            </a:r>
          </a:p>
        </p:txBody>
      </p:sp>
    </p:spTree>
    <p:extLst>
      <p:ext uri="{BB962C8B-B14F-4D97-AF65-F5344CB8AC3E}">
        <p14:creationId xmlns:p14="http://schemas.microsoft.com/office/powerpoint/2010/main" val="321273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000" y="875714"/>
            <a:ext cx="11520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procedure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contains a </a:t>
            </a:r>
            <a:r>
              <a:rPr lang="en-US" sz="2400" b="1" dirty="0">
                <a:solidFill>
                  <a:srgbClr val="C00000"/>
                </a:solidFill>
              </a:rPr>
              <a:t>procedure call to itself </a:t>
            </a:r>
            <a:r>
              <a:rPr lang="en-US" sz="2400" dirty="0"/>
              <a:t>or a procedure </a:t>
            </a:r>
            <a:r>
              <a:rPr lang="en-US" sz="2400" b="1" dirty="0">
                <a:solidFill>
                  <a:srgbClr val="C00000"/>
                </a:solidFill>
              </a:rPr>
              <a:t>call to second procedure </a:t>
            </a:r>
            <a:r>
              <a:rPr lang="en-US" sz="2400" dirty="0"/>
              <a:t>which eventually </a:t>
            </a:r>
            <a:r>
              <a:rPr lang="en-US" sz="2400" b="1" dirty="0">
                <a:solidFill>
                  <a:srgbClr val="C00000"/>
                </a:solidFill>
              </a:rPr>
              <a:t>causes the first procedure to be called</a:t>
            </a:r>
            <a:r>
              <a:rPr lang="en-US" sz="2400" dirty="0"/>
              <a:t> is known as </a:t>
            </a:r>
            <a:r>
              <a:rPr lang="en-US" sz="2400" b="1" dirty="0">
                <a:solidFill>
                  <a:srgbClr val="C00000"/>
                </a:solidFill>
              </a:rPr>
              <a:t>recursive procedure</a:t>
            </a:r>
            <a:r>
              <a:rPr lang="en-US" sz="24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36000" y="2105510"/>
            <a:ext cx="11520000" cy="4616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Two important conditions for any recursive procedure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96257" y="2564048"/>
            <a:ext cx="1116000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Each time a procedure calls itself it must be nearer in some sense to a solution.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6000" y="2564048"/>
            <a:ext cx="36000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6257" y="2972074"/>
            <a:ext cx="11160000" cy="40011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There must be a decision criterion for stopping the process </a:t>
            </a:r>
            <a:r>
              <a:rPr lang="en-US" sz="2000"/>
              <a:t>or computation.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336000" y="2972074"/>
            <a:ext cx="360000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6000" y="3782582"/>
            <a:ext cx="11520000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Two types of recursion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6000" y="4650726"/>
            <a:ext cx="5699039" cy="70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This is </a:t>
            </a:r>
            <a:r>
              <a:rPr lang="en-US" sz="2000" b="1" dirty="0"/>
              <a:t>recursive defined function</a:t>
            </a:r>
            <a:r>
              <a:rPr lang="en-US" sz="2000" dirty="0"/>
              <a:t>. </a:t>
            </a:r>
          </a:p>
          <a:p>
            <a:r>
              <a:rPr lang="en-US" sz="2000" dirty="0"/>
              <a:t>E.g. Factorial function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6000" y="4244247"/>
            <a:ext cx="2812008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Primitive Recursion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35039" y="4650726"/>
            <a:ext cx="5818611" cy="707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This is </a:t>
            </a:r>
            <a:r>
              <a:rPr lang="en-US" sz="2000" b="1" dirty="0"/>
              <a:t>recursive use of procedure</a:t>
            </a:r>
            <a:r>
              <a:rPr lang="en-US" sz="2000" dirty="0"/>
              <a:t>. </a:t>
            </a:r>
          </a:p>
          <a:p>
            <a:pPr algn="r"/>
            <a:r>
              <a:rPr lang="en-US" sz="2000" dirty="0"/>
              <a:t>E.g. Find GCD of given two numbers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043992" y="4244247"/>
            <a:ext cx="2812008" cy="4001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/>
              <a:t>Non-Primitive Recursion</a:t>
            </a:r>
          </a:p>
        </p:txBody>
      </p:sp>
    </p:spTree>
    <p:extLst>
      <p:ext uri="{BB962C8B-B14F-4D97-AF65-F5344CB8AC3E}">
        <p14:creationId xmlns:p14="http://schemas.microsoft.com/office/powerpoint/2010/main" val="222226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to find factorial using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Given integer number </a:t>
            </a:r>
            <a:r>
              <a:rPr lang="en-US" b="1" dirty="0">
                <a:solidFill>
                  <a:srgbClr val="C00000"/>
                </a:solidFill>
              </a:rPr>
              <a:t>N</a:t>
            </a:r>
          </a:p>
          <a:p>
            <a:pPr>
              <a:buClr>
                <a:schemeClr val="tx1"/>
              </a:buClr>
            </a:pPr>
            <a:r>
              <a:rPr lang="en-US" dirty="0"/>
              <a:t>This algorithm </a:t>
            </a:r>
            <a:r>
              <a:rPr lang="en-US" b="1" dirty="0"/>
              <a:t>computes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factorial of N</a:t>
            </a:r>
            <a:r>
              <a:rPr lang="en-US" dirty="0"/>
              <a:t>.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Stack S</a:t>
            </a:r>
            <a:r>
              <a:rPr lang="en-US" dirty="0"/>
              <a:t> is used to store an activation record associated with each recursive call.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TOP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 pointer to the top element of stack S. </a:t>
            </a:r>
          </a:p>
          <a:p>
            <a:pPr>
              <a:buClr>
                <a:schemeClr val="tx1"/>
              </a:buClr>
            </a:pPr>
            <a:r>
              <a:rPr lang="en-US" dirty="0"/>
              <a:t>Each </a:t>
            </a:r>
            <a:r>
              <a:rPr lang="en-US" b="1" dirty="0">
                <a:solidFill>
                  <a:srgbClr val="C00000"/>
                </a:solidFill>
              </a:rPr>
              <a:t>activation record contains </a:t>
            </a:r>
            <a:r>
              <a:rPr lang="en-US" dirty="0"/>
              <a:t>the current value of </a:t>
            </a:r>
            <a:r>
              <a:rPr lang="en-US" b="1" dirty="0"/>
              <a:t>N</a:t>
            </a:r>
            <a:r>
              <a:rPr lang="en-US" dirty="0"/>
              <a:t> and the current return address </a:t>
            </a:r>
            <a:r>
              <a:rPr lang="en-US" b="1" dirty="0">
                <a:solidFill>
                  <a:srgbClr val="C00000"/>
                </a:solidFill>
              </a:rPr>
              <a:t>RET_ADDE</a:t>
            </a:r>
            <a:r>
              <a:rPr lang="en-US" dirty="0"/>
              <a:t>. 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C00000"/>
                </a:solidFill>
              </a:rPr>
              <a:t>TEMP_REC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is also a record which contains two variables </a:t>
            </a:r>
            <a:r>
              <a:rPr lang="en-US" b="1" dirty="0">
                <a:solidFill>
                  <a:srgbClr val="C00000"/>
                </a:solidFill>
              </a:rPr>
              <a:t>PARAM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&amp; </a:t>
            </a:r>
            <a:r>
              <a:rPr lang="en-US" b="1" dirty="0">
                <a:solidFill>
                  <a:srgbClr val="C00000"/>
                </a:solidFill>
              </a:rPr>
              <a:t>ADDRESS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</a:pPr>
            <a:r>
              <a:rPr lang="en-US" b="1" dirty="0"/>
              <a:t>Initially</a:t>
            </a:r>
            <a:r>
              <a:rPr lang="en-US" dirty="0"/>
              <a:t> return address is set to the </a:t>
            </a:r>
            <a:r>
              <a:rPr lang="en-US" b="1" dirty="0"/>
              <a:t>main calling address</a:t>
            </a:r>
            <a:r>
              <a:rPr lang="en-US" dirty="0"/>
              <a:t>. PARAM is set to initial value N.</a:t>
            </a:r>
          </a:p>
        </p:txBody>
      </p:sp>
    </p:spTree>
    <p:extLst>
      <p:ext uri="{BB962C8B-B14F-4D97-AF65-F5344CB8AC3E}">
        <p14:creationId xmlns:p14="http://schemas.microsoft.com/office/powerpoint/2010/main" val="162795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FACTORIAL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6000" y="785944"/>
            <a:ext cx="11520000" cy="50475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Save N and return Address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CALL PUSH (S, TOP, TEMP_REC)</a:t>
            </a:r>
            <a:r>
              <a:rPr lang="en-IN" sz="2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</a:t>
            </a:r>
            <a:r>
              <a:rPr lang="en-US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Is the base criterion found?</a:t>
            </a:r>
            <a:r>
              <a:rPr lang="en-IN" sz="24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	N=0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	FACTORIAL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1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	GO TO Step 4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	PARAM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N-1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	ADDRESS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 Step 3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	GO TO Step 1</a:t>
            </a:r>
            <a:endParaRPr lang="en-IN" sz="2100" dirty="0">
              <a:latin typeface="Consolas" pitchFamily="49" charset="0"/>
              <a:cs typeface="Consolas" pitchFamily="49" charset="0"/>
            </a:endParaRP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[Calculate N!]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IN" sz="2100" dirty="0">
                <a:latin typeface="Consolas" pitchFamily="49" charset="0"/>
                <a:cs typeface="Consolas" pitchFamily="49" charset="0"/>
              </a:rPr>
              <a:t>FACTORIAL</a:t>
            </a:r>
            <a:r>
              <a:rPr lang="en-IN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</a:t>
            </a:r>
            <a:r>
              <a:rPr lang="en-IN" sz="2100" dirty="0">
                <a:latin typeface="Consolas" pitchFamily="49" charset="0"/>
                <a:cs typeface="Consolas" pitchFamily="49" charset="0"/>
              </a:rPr>
              <a:t> N * FACTORIAL</a:t>
            </a:r>
          </a:p>
          <a:p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</a:t>
            </a:r>
            <a:r>
              <a:rPr lang="en-US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Restore previous N and return address</a:t>
            </a:r>
            <a:r>
              <a:rPr lang="en-IN" sz="20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n-IN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TEMP_REC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POP(S,TOP)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(i.e. PARAM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N, ADDRESS </a:t>
            </a:r>
            <a:r>
              <a:rPr lang="en-US" sz="2100" dirty="0">
                <a:latin typeface="Consolas" pitchFamily="49" charset="0"/>
                <a:cs typeface="Consolas" pitchFamily="49" charset="0"/>
                <a:sym typeface="Wingdings" panose="05000000000000000000" pitchFamily="2" charset="2"/>
              </a:rPr>
              <a:t> </a:t>
            </a:r>
            <a:r>
              <a:rPr lang="en-US" sz="2100" dirty="0">
                <a:latin typeface="Consolas" pitchFamily="49" charset="0"/>
                <a:cs typeface="Consolas" pitchFamily="49" charset="0"/>
              </a:rPr>
              <a:t>RET_ADDR)</a:t>
            </a:r>
          </a:p>
          <a:p>
            <a:r>
              <a:rPr lang="en-US" sz="2100" dirty="0">
                <a:latin typeface="Consolas" pitchFamily="49" charset="0"/>
                <a:cs typeface="Consolas" pitchFamily="49" charset="0"/>
              </a:rPr>
              <a:t>	GO TO ADDRESS</a:t>
            </a:r>
            <a:endParaRPr lang="en-IN" sz="21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36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1714500" y="963304"/>
            <a:ext cx="8763000" cy="3442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Algorithm FACTORIAL, N=2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1334870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 Level 1</a:t>
            </a:r>
          </a:p>
          <a:p>
            <a:r>
              <a:rPr lang="en-US" b="1" dirty="0"/>
              <a:t>(main call)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1334868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PUSH (S,0,(N=2, main address))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1400" y="1611869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N!=0 </a:t>
            </a:r>
          </a:p>
          <a:p>
            <a:r>
              <a:rPr lang="en-US" dirty="0"/>
              <a:t>    PARAM </a:t>
            </a:r>
            <a:r>
              <a:rPr lang="en-US" dirty="0">
                <a:sym typeface="Wingdings" panose="05000000000000000000" pitchFamily="2" charset="2"/>
              </a:rPr>
              <a:t> N-1 (1), ADDR  Step 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67600" y="1337392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1676401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1337392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58200" y="1676401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448800" y="1337392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0" y="1676401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53705" y="220282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14500" y="2684167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 Level 2</a:t>
            </a:r>
          </a:p>
          <a:p>
            <a:r>
              <a:rPr lang="en-US" b="1" dirty="0"/>
              <a:t>(first recursive </a:t>
            </a:r>
          </a:p>
          <a:p>
            <a:r>
              <a:rPr lang="en-US" b="1" dirty="0"/>
              <a:t>call)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1400" y="268416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PUSH (S,1,(N=1, step 3))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1400" y="296116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N!=0 </a:t>
            </a:r>
          </a:p>
          <a:p>
            <a:r>
              <a:rPr lang="en-US" dirty="0"/>
              <a:t>    PARAM </a:t>
            </a:r>
            <a:r>
              <a:rPr lang="en-US" dirty="0">
                <a:sym typeface="Wingdings" panose="05000000000000000000" pitchFamily="2" charset="2"/>
              </a:rPr>
              <a:t> N-1 (3), ADDR  Step 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467600" y="2684167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7600" y="30256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58200" y="26866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58200" y="30256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8800" y="26866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48800" y="30256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8682087" y="353847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14500" y="3979567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Enter Level 3</a:t>
            </a:r>
          </a:p>
          <a:p>
            <a:r>
              <a:rPr lang="en-US" b="1" dirty="0"/>
              <a:t>(second recursive </a:t>
            </a:r>
          </a:p>
          <a:p>
            <a:r>
              <a:rPr lang="en-US" b="1" dirty="0"/>
              <a:t>call)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400" y="3979566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1: PUSH (S,2,(N=0, step 3))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81400" y="4256567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2: N=0 </a:t>
            </a:r>
          </a:p>
          <a:p>
            <a:r>
              <a:rPr lang="en-US" dirty="0"/>
              <a:t>              FACTORIAL </a:t>
            </a:r>
            <a:r>
              <a:rPr lang="en-US" dirty="0">
                <a:sym typeface="Wingdings" panose="05000000000000000000" pitchFamily="2" charset="2"/>
              </a:rPr>
              <a:t> 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67600" y="3979567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67600" y="4323596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58200" y="39820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458200" y="4323596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448800" y="39820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448800" y="4323596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 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34905" y="48475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1400" y="506867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POP(A,3)</a:t>
            </a:r>
          </a:p>
          <a:p>
            <a:r>
              <a:rPr lang="en-US" dirty="0"/>
              <a:t>              GO TO Step 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67600" y="52774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467600" y="56164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58200" y="52774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458200" y="56164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Step</a:t>
            </a:r>
          </a:p>
          <a:p>
            <a:pPr algn="ctr"/>
            <a:r>
              <a:rPr lang="en-US" sz="1600" b="1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448800" y="527749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9448800" y="561649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720505" y="6142924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828800" y="2590800"/>
            <a:ext cx="861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05000" y="3886200"/>
            <a:ext cx="8229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7145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 Number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2672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Description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9625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 Content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3535344" y="963304"/>
            <a:ext cx="0" cy="5361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371304" y="963304"/>
            <a:ext cx="0" cy="5361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6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/>
      <p:bldP spid="3" grpId="0"/>
      <p:bldP spid="44" grpId="0"/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of Algorithm FACTORIAL, N=2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500" y="1715870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 to</a:t>
            </a:r>
          </a:p>
          <a:p>
            <a:r>
              <a:rPr lang="en-US" b="1" dirty="0"/>
              <a:t>Level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15240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FACTORIAL </a:t>
            </a:r>
            <a:r>
              <a:rPr lang="en-US" dirty="0">
                <a:sym typeface="Wingdings" panose="05000000000000000000" pitchFamily="2" charset="2"/>
              </a:rPr>
              <a:t> 1*1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1981202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POP (A,2)</a:t>
            </a:r>
          </a:p>
          <a:p>
            <a:r>
              <a:rPr lang="en-US" dirty="0"/>
              <a:t>             GO TO Step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1498937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00" y="184046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Main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150146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458200" y="184046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448800" y="1501460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448800" y="1840469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7653705" y="2450068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828800" y="2895600"/>
            <a:ext cx="861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14500" y="3258512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Return to</a:t>
            </a:r>
          </a:p>
          <a:p>
            <a:r>
              <a:rPr lang="en-US" b="1" dirty="0"/>
              <a:t>Level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1400" y="325851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3: FACTORIAL </a:t>
            </a:r>
            <a:r>
              <a:rPr lang="en-US" dirty="0">
                <a:sym typeface="Wingdings" panose="05000000000000000000" pitchFamily="2" charset="2"/>
              </a:rPr>
              <a:t> 2*1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581400" y="377327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4: POP (A,1)</a:t>
            </a:r>
          </a:p>
          <a:p>
            <a:r>
              <a:rPr lang="en-US" dirty="0"/>
              <a:t>             GO TO Main Address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7600" y="3258511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67600" y="3600043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8458200" y="3261034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458200" y="3600043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9448800" y="3261034"/>
            <a:ext cx="990600" cy="33855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9448800" y="3600043"/>
            <a:ext cx="990600" cy="58477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600" b="1" dirty="0"/>
          </a:p>
          <a:p>
            <a:pPr algn="ctr"/>
            <a:endParaRPr lang="en-US" sz="16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493990" y="4126468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TOP = 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714500" y="963304"/>
            <a:ext cx="8763000" cy="344268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7145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Level Number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6720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Description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96250" y="963304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Stack Content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535344" y="963304"/>
            <a:ext cx="0" cy="3837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371304" y="963304"/>
            <a:ext cx="0" cy="3837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28800" y="4800600"/>
            <a:ext cx="8610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55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/>
      <p:bldP spid="27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586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IN" dirty="0"/>
              <a:t>Recursion</a:t>
            </a:r>
          </a:p>
          <a:p>
            <a:pPr>
              <a:spcBef>
                <a:spcPts val="600"/>
              </a:spcBef>
            </a:pPr>
            <a:r>
              <a:rPr lang="en-IN" dirty="0"/>
              <a:t>Keeping track of function calls</a:t>
            </a:r>
          </a:p>
          <a:p>
            <a:pPr>
              <a:spcBef>
                <a:spcPts val="600"/>
              </a:spcBef>
            </a:pPr>
            <a:r>
              <a:rPr lang="en-IN" dirty="0"/>
              <a:t>Evaluation of expressions</a:t>
            </a:r>
          </a:p>
          <a:p>
            <a:pPr>
              <a:spcBef>
                <a:spcPts val="600"/>
              </a:spcBef>
            </a:pPr>
            <a:r>
              <a:rPr lang="en-IN" dirty="0"/>
              <a:t>Reversing characters</a:t>
            </a:r>
          </a:p>
          <a:p>
            <a:pPr>
              <a:spcBef>
                <a:spcPts val="600"/>
              </a:spcBef>
            </a:pPr>
            <a:r>
              <a:rPr lang="en-IN" dirty="0"/>
              <a:t>Servicing hardware interrupts</a:t>
            </a:r>
          </a:p>
          <a:p>
            <a:pPr>
              <a:spcBef>
                <a:spcPts val="600"/>
              </a:spcBef>
            </a:pPr>
            <a:r>
              <a:rPr lang="en-IN" dirty="0"/>
              <a:t>Solving combinatorial problems using backtracking</a:t>
            </a:r>
          </a:p>
          <a:p>
            <a:pPr>
              <a:spcBef>
                <a:spcPts val="600"/>
              </a:spcBef>
            </a:pPr>
            <a:r>
              <a:rPr lang="en-IN" dirty="0"/>
              <a:t>Expression Conversion (Infix to Postfix, Infix to Prefix)</a:t>
            </a:r>
          </a:p>
          <a:p>
            <a:pPr>
              <a:spcBef>
                <a:spcPts val="600"/>
              </a:spcBef>
            </a:pPr>
            <a:r>
              <a:rPr lang="en-IN" dirty="0"/>
              <a:t>Game Playing (Chess)</a:t>
            </a:r>
          </a:p>
          <a:p>
            <a:pPr>
              <a:spcBef>
                <a:spcPts val="600"/>
              </a:spcBef>
            </a:pPr>
            <a:r>
              <a:rPr lang="en-IN" dirty="0"/>
              <a:t>Microsoft Word (Undo / Redo)</a:t>
            </a:r>
          </a:p>
          <a:p>
            <a:pPr>
              <a:spcBef>
                <a:spcPts val="600"/>
              </a:spcBef>
            </a:pPr>
            <a:r>
              <a:rPr lang="en-IN" dirty="0"/>
              <a:t>Compiler – Parsing syntax &amp; expression</a:t>
            </a:r>
          </a:p>
          <a:p>
            <a:pPr>
              <a:spcBef>
                <a:spcPts val="600"/>
              </a:spcBef>
            </a:pPr>
            <a:r>
              <a:rPr lang="en-IN" dirty="0"/>
              <a:t>Finding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2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Procedure : PUSH (S, TOP, 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inserts an element </a:t>
            </a:r>
            <a:r>
              <a:rPr lang="en-IN" b="1" dirty="0">
                <a:solidFill>
                  <a:srgbClr val="C00000"/>
                </a:solidFill>
              </a:rPr>
              <a:t>X</a:t>
            </a:r>
            <a:r>
              <a:rPr lang="en-IN" dirty="0"/>
              <a:t> to the top of a stack.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/>
              <a:t> 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/>
              <a:t> elements.</a:t>
            </a:r>
          </a:p>
          <a:p>
            <a:r>
              <a:rPr lang="en-IN" dirty="0"/>
              <a:t>A pointer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represents the top element in the stack.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6518" y="2599937"/>
            <a:ext cx="5735933" cy="3477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overflow]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TOP ≥ N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write (‘STACK OVERFLOW’)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[Increment TOP]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TOP ← TOP + 1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[Insert Element]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S[TOP] ← X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4. [Finished]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</a:t>
            </a:r>
          </a:p>
        </p:txBody>
      </p:sp>
      <p:sp>
        <p:nvSpPr>
          <p:cNvPr id="6" name="Freeform 5"/>
          <p:cNvSpPr/>
          <p:nvPr/>
        </p:nvSpPr>
        <p:spPr>
          <a:xfrm>
            <a:off x="10712134" y="2610084"/>
            <a:ext cx="762000" cy="1027023"/>
          </a:xfrm>
          <a:custGeom>
            <a:avLst/>
            <a:gdLst>
              <a:gd name="connsiteX0" fmla="*/ 0 w 762000"/>
              <a:gd name="connsiteY0" fmla="*/ 0 h 1447800"/>
              <a:gd name="connsiteX1" fmla="*/ 0 w 762000"/>
              <a:gd name="connsiteY1" fmla="*/ 1447800 h 1447800"/>
              <a:gd name="connsiteX2" fmla="*/ 762000 w 762000"/>
              <a:gd name="connsiteY2" fmla="*/ 1447800 h 1447800"/>
              <a:gd name="connsiteX3" fmla="*/ 762000 w 762000"/>
              <a:gd name="connsiteY3" fmla="*/ 381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" h="1447800">
                <a:moveTo>
                  <a:pt x="0" y="0"/>
                </a:moveTo>
                <a:lnTo>
                  <a:pt x="0" y="1447800"/>
                </a:lnTo>
                <a:lnTo>
                  <a:pt x="762000" y="1447800"/>
                </a:lnTo>
                <a:lnTo>
                  <a:pt x="762000" y="38100"/>
                </a:lnTo>
              </a:path>
            </a:pathLst>
          </a:cu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845698" y="3677433"/>
            <a:ext cx="4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S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66068" y="2606686"/>
            <a:ext cx="299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Stack is empty, TOP = 0, N=3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66068" y="324551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10)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79062" y="330576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5" name="Straight Arrow Connector 14"/>
          <p:cNvCxnSpPr>
            <a:stCxn id="13" idx="3"/>
          </p:cNvCxnSpPr>
          <p:nvPr/>
        </p:nvCxnSpPr>
        <p:spPr>
          <a:xfrm>
            <a:off x="10293462" y="3490433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712134" y="3323211"/>
            <a:ext cx="762000" cy="322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266068" y="38843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8)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9302862" y="2959871"/>
            <a:ext cx="1409272" cy="369332"/>
            <a:chOff x="6400800" y="5486400"/>
            <a:chExt cx="1409272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6400800" y="548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1" idx="3"/>
            </p:cNvCxnSpPr>
            <p:nvPr/>
          </p:nvCxnSpPr>
          <p:spPr>
            <a:xfrm>
              <a:off x="7391400" y="56710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10712134" y="2959871"/>
            <a:ext cx="762000" cy="34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8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66068" y="452316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-5)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9264762" y="2610084"/>
            <a:ext cx="1447372" cy="369332"/>
            <a:chOff x="6362700" y="5136613"/>
            <a:chExt cx="1447372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6362700" y="5136613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9" name="Straight Arrow Connector 28"/>
            <p:cNvCxnSpPr>
              <a:stCxn id="27" idx="3"/>
            </p:cNvCxnSpPr>
            <p:nvPr/>
          </p:nvCxnSpPr>
          <p:spPr>
            <a:xfrm>
              <a:off x="7391400" y="5321279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10712134" y="2610085"/>
            <a:ext cx="762000" cy="349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-5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66068" y="516198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PUSH(S, TOP, 6)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66068" y="580081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Overflow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411 L -3.33333E-6 -0.00394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307 L -3.33333E-6 -0.00301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25214 L -3.33333E-6 -0.00208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9" grpId="0"/>
      <p:bldP spid="10" grpId="0"/>
      <p:bldP spid="13" grpId="0"/>
      <p:bldP spid="13" grpId="1"/>
      <p:bldP spid="19" grpId="0" animBg="1"/>
      <p:bldP spid="19" grpId="1" animBg="1"/>
      <p:bldP spid="20" grpId="0"/>
      <p:bldP spid="25" grpId="0" animBg="1"/>
      <p:bldP spid="25" grpId="1" animBg="1"/>
      <p:bldP spid="26" grpId="0"/>
      <p:bldP spid="31" grpId="0" animBg="1"/>
      <p:bldP spid="31" grpId="1" animBg="1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: POP (S, TOP)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function </a:t>
            </a:r>
            <a:r>
              <a:rPr lang="en-IN" b="1" i="1" dirty="0">
                <a:solidFill>
                  <a:srgbClr val="C00000"/>
                </a:solidFill>
              </a:rPr>
              <a:t>removes &amp; returns</a:t>
            </a:r>
            <a:r>
              <a:rPr lang="en-IN" dirty="0"/>
              <a:t> the top element from a stack.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</a:p>
          <a:p>
            <a:r>
              <a:rPr lang="en-IN" dirty="0"/>
              <a:t>A pointer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represents the top element in the stack.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6518" y="2600642"/>
            <a:ext cx="5906926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TOP =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2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Then</a:t>
            </a:r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 (0)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[Decrement TOP]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TOP ← TOP - 1</a:t>
            </a:r>
          </a:p>
          <a:p>
            <a:pPr marL="450850" indent="-450850"/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[Return former top element of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Return(S[TOP + 1])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460407" y="2633694"/>
            <a:ext cx="762000" cy="1233237"/>
            <a:chOff x="7815549" y="5290851"/>
            <a:chExt cx="762000" cy="1233237"/>
          </a:xfrm>
        </p:grpSpPr>
        <p:sp>
          <p:nvSpPr>
            <p:cNvPr id="5" name="Freeform 4"/>
            <p:cNvSpPr/>
            <p:nvPr/>
          </p:nvSpPr>
          <p:spPr>
            <a:xfrm>
              <a:off x="7815549" y="5290851"/>
              <a:ext cx="762000" cy="872784"/>
            </a:xfrm>
            <a:custGeom>
              <a:avLst/>
              <a:gdLst>
                <a:gd name="connsiteX0" fmla="*/ 0 w 762000"/>
                <a:gd name="connsiteY0" fmla="*/ 0 h 1447800"/>
                <a:gd name="connsiteX1" fmla="*/ 0 w 762000"/>
                <a:gd name="connsiteY1" fmla="*/ 1447800 h 1447800"/>
                <a:gd name="connsiteX2" fmla="*/ 762000 w 762000"/>
                <a:gd name="connsiteY2" fmla="*/ 1447800 h 1447800"/>
                <a:gd name="connsiteX3" fmla="*/ 762000 w 762000"/>
                <a:gd name="connsiteY3" fmla="*/ 3810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1447800">
                  <a:moveTo>
                    <a:pt x="0" y="0"/>
                  </a:moveTo>
                  <a:lnTo>
                    <a:pt x="0" y="1447800"/>
                  </a:lnTo>
                  <a:lnTo>
                    <a:pt x="762000" y="1447800"/>
                  </a:lnTo>
                  <a:lnTo>
                    <a:pt x="762000" y="38100"/>
                  </a:ln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32506" y="6154756"/>
              <a:ext cx="494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chemeClr val="tx2"/>
                  </a:solidFill>
                </a:rPr>
                <a:t>S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9460407" y="3210242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10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60407" y="2916459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8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460407" y="2633693"/>
            <a:ext cx="762000" cy="28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prstClr val="white"/>
                </a:solidFill>
              </a:rPr>
              <a:t>-5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82057" y="26097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07558" y="2600642"/>
            <a:ext cx="102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3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9036258" y="2785308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8045658" y="2873042"/>
            <a:ext cx="1409272" cy="369332"/>
            <a:chOff x="6400800" y="5486400"/>
            <a:chExt cx="1409272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6400800" y="54864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2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3"/>
            </p:cNvCxnSpPr>
            <p:nvPr/>
          </p:nvCxnSpPr>
          <p:spPr>
            <a:xfrm>
              <a:off x="7391400" y="56710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6399583" y="332689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121858" y="31751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1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stCxn id="22" idx="3"/>
          </p:cNvCxnSpPr>
          <p:nvPr/>
        </p:nvCxnSpPr>
        <p:spPr>
          <a:xfrm>
            <a:off x="9036258" y="3359804"/>
            <a:ext cx="418672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98664" y="40440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45658" y="350647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prstClr val="black"/>
                </a:solidFill>
              </a:rPr>
              <a:t>TOP = 0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9583" y="4761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POP(S, TOP)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2057" y="547835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Underflow</a:t>
            </a:r>
            <a:endParaRPr lang="en-US" sz="17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45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12792 L -4.16667E-6 2.14897E-6 " pathEditMode="relative" rAng="0" ptsTypes="AA">
                                      <p:cBhvr>
                                        <p:cTn id="84" dur="20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17234 L -0.00104 3.64793E-6 " pathEditMode="relative" rAng="0" ptsTypes="AA">
                                      <p:cBhvr>
                                        <p:cTn id="105" dur="2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6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21605 L 0.00035 0.00069 " pathEditMode="relative" rAng="0" ptsTypes="AA">
                                      <p:cBhvr>
                                        <p:cTn id="126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8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11" grpId="1" animBg="1"/>
      <p:bldP spid="11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/>
      <p:bldP spid="16" grpId="0"/>
      <p:bldP spid="16" grpId="1"/>
      <p:bldP spid="21" grpId="0"/>
      <p:bldP spid="22" grpId="0"/>
      <p:bldP spid="22" grpId="1"/>
      <p:bldP spid="24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: PEEP (S, TOP,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function returns the value of the </a:t>
            </a:r>
            <a:r>
              <a:rPr lang="en-IN" b="1" dirty="0" err="1">
                <a:solidFill>
                  <a:srgbClr val="C00000"/>
                </a:solidFill>
              </a:rPr>
              <a:t>I</a:t>
            </a:r>
            <a:r>
              <a:rPr lang="en-IN" b="1" baseline="30000" dirty="0" err="1">
                <a:solidFill>
                  <a:srgbClr val="C00000"/>
                </a:solidFill>
              </a:rPr>
              <a:t>th</a:t>
            </a:r>
            <a:r>
              <a:rPr lang="en-IN" dirty="0"/>
              <a:t> element from the </a:t>
            </a:r>
            <a:r>
              <a:rPr lang="en-IN" b="1" dirty="0">
                <a:solidFill>
                  <a:srgbClr val="C00000"/>
                </a:solidFill>
              </a:rPr>
              <a:t>TOP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stack.  The element is not deleted by this function.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7540" y="2389147"/>
            <a:ext cx="5911121" cy="24622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If 	TOP-I+1 ≤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Then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 (0)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[Return </a:t>
            </a:r>
            <a:r>
              <a:rPr lang="en-IN" sz="2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200" b="1" baseline="30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 from top   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of the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Return(S[TOP–I+1])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332280" y="2389147"/>
            <a:ext cx="2285572" cy="1233237"/>
            <a:chOff x="6401228" y="4953000"/>
            <a:chExt cx="2285572" cy="1233237"/>
          </a:xfrm>
        </p:grpSpPr>
        <p:grpSp>
          <p:nvGrpSpPr>
            <p:cNvPr id="5" name="Group 4"/>
            <p:cNvGrpSpPr/>
            <p:nvPr/>
          </p:nvGrpSpPr>
          <p:grpSpPr>
            <a:xfrm>
              <a:off x="7924800" y="4953000"/>
              <a:ext cx="762000" cy="1233237"/>
              <a:chOff x="7815549" y="5290851"/>
              <a:chExt cx="762000" cy="1233237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7815549" y="5290851"/>
                <a:ext cx="762000" cy="872784"/>
              </a:xfrm>
              <a:custGeom>
                <a:avLst/>
                <a:gdLst>
                  <a:gd name="connsiteX0" fmla="*/ 0 w 762000"/>
                  <a:gd name="connsiteY0" fmla="*/ 0 h 1447800"/>
                  <a:gd name="connsiteX1" fmla="*/ 0 w 762000"/>
                  <a:gd name="connsiteY1" fmla="*/ 1447800 h 1447800"/>
                  <a:gd name="connsiteX2" fmla="*/ 762000 w 762000"/>
                  <a:gd name="connsiteY2" fmla="*/ 1447800 h 1447800"/>
                  <a:gd name="connsiteX3" fmla="*/ 762000 w 762000"/>
                  <a:gd name="connsiteY3" fmla="*/ 381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447800">
                    <a:moveTo>
                      <a:pt x="0" y="0"/>
                    </a:moveTo>
                    <a:lnTo>
                      <a:pt x="0" y="1447800"/>
                    </a:lnTo>
                    <a:lnTo>
                      <a:pt x="762000" y="1447800"/>
                    </a:lnTo>
                    <a:lnTo>
                      <a:pt x="762000" y="38100"/>
                    </a:ln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7932506" y="6154756"/>
                <a:ext cx="494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tx2"/>
                    </a:solidFill>
                  </a:rPr>
                  <a:t>S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924800" y="5529549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10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4800" y="5235766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8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24800" y="4953000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-5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1228" y="4953000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29928" y="51376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78902" y="23891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2)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085146" y="2632813"/>
            <a:ext cx="27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8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8902" y="306662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3)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28908" y="292700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8902" y="37441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PEEP (S, TOP, 4)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8902" y="4421578"/>
            <a:ext cx="1316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Underflow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6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20023 L -1.66667E-6 -0.0007 " pathEditMode="relative" rAng="0" ptsTypes="AA">
                                      <p:cBhvr>
                                        <p:cTn id="54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0.24954 L 3.05556E-6 0.00046 " pathEditMode="relative" rAng="0" ptsTypes="AA">
                                      <p:cBhvr>
                                        <p:cTn id="67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  <p:bldP spid="15" grpId="0"/>
      <p:bldP spid="15" grpId="1"/>
      <p:bldP spid="15" grpId="2"/>
      <p:bldP spid="16" grpId="0"/>
      <p:bldP spid="17" grpId="0"/>
      <p:bldP spid="17" grpId="1"/>
      <p:bldP spid="17" grpId="2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PROCEDURE : CHANGE (S, TOP, X, 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procedure changes the value of the </a:t>
            </a:r>
            <a:r>
              <a:rPr lang="en-IN" b="1" dirty="0" err="1">
                <a:solidFill>
                  <a:srgbClr val="C00000"/>
                </a:solidFill>
              </a:rPr>
              <a:t>I</a:t>
            </a:r>
            <a:r>
              <a:rPr lang="en-IN" b="1" baseline="30000" dirty="0" err="1">
                <a:solidFill>
                  <a:srgbClr val="C00000"/>
                </a:solidFill>
              </a:rPr>
              <a:t>th</a:t>
            </a:r>
            <a:r>
              <a:rPr lang="en-IN" dirty="0"/>
              <a:t> element from the top of the stack to </a:t>
            </a:r>
            <a:r>
              <a:rPr lang="en-IN" b="1" dirty="0">
                <a:solidFill>
                  <a:srgbClr val="C00000"/>
                </a:solidFill>
              </a:rPr>
              <a:t>X</a:t>
            </a:r>
            <a:r>
              <a:rPr lang="en-IN" dirty="0"/>
              <a:t>. </a:t>
            </a:r>
          </a:p>
          <a:p>
            <a:r>
              <a:rPr lang="en-IN" dirty="0"/>
              <a:t>Stack is represented by a vector </a:t>
            </a:r>
            <a:r>
              <a:rPr lang="en-IN" b="1" dirty="0">
                <a:solidFill>
                  <a:srgbClr val="C00000"/>
                </a:solidFill>
              </a:rPr>
              <a:t>S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containing </a:t>
            </a:r>
            <a:r>
              <a:rPr lang="en-IN" b="1" dirty="0">
                <a:solidFill>
                  <a:srgbClr val="C0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elements.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4093" y="2081371"/>
            <a:ext cx="5874124" cy="31393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1. [Check for stack underflow]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If 	TOP-I+1 ≤ 0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Then 	write (‘STACK UNDERFLOW’)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	Return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2. [Change </a:t>
            </a:r>
            <a:r>
              <a:rPr lang="en-IN" sz="2200" b="1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2200" b="1" baseline="30000" dirty="0" err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</a:t>
            </a:r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element from top    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of the stack]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S[TOP–I+1] ← X</a:t>
            </a:r>
          </a:p>
          <a:p>
            <a:r>
              <a:rPr lang="en-IN" sz="2200" b="1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3. [Finished]</a:t>
            </a:r>
          </a:p>
          <a:p>
            <a:r>
              <a:rPr lang="en-IN" sz="2200" dirty="0">
                <a:solidFill>
                  <a:prstClr val="black"/>
                </a:solidFill>
                <a:latin typeface="Consolas" pitchFamily="49" charset="0"/>
                <a:cs typeface="Consolas" pitchFamily="49" charset="0"/>
              </a:rPr>
              <a:t>	Return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773032" y="2089673"/>
            <a:ext cx="2285572" cy="1233237"/>
            <a:chOff x="6401228" y="4953000"/>
            <a:chExt cx="2285572" cy="1233237"/>
          </a:xfrm>
        </p:grpSpPr>
        <p:grpSp>
          <p:nvGrpSpPr>
            <p:cNvPr id="6" name="Group 5"/>
            <p:cNvGrpSpPr/>
            <p:nvPr/>
          </p:nvGrpSpPr>
          <p:grpSpPr>
            <a:xfrm>
              <a:off x="7924800" y="4953000"/>
              <a:ext cx="762000" cy="1233237"/>
              <a:chOff x="7815549" y="5290851"/>
              <a:chExt cx="762000" cy="1233237"/>
            </a:xfrm>
          </p:grpSpPr>
          <p:sp>
            <p:nvSpPr>
              <p:cNvPr id="12" name="Freeform 11"/>
              <p:cNvSpPr/>
              <p:nvPr/>
            </p:nvSpPr>
            <p:spPr>
              <a:xfrm>
                <a:off x="7815549" y="5290851"/>
                <a:ext cx="762000" cy="872784"/>
              </a:xfrm>
              <a:custGeom>
                <a:avLst/>
                <a:gdLst>
                  <a:gd name="connsiteX0" fmla="*/ 0 w 762000"/>
                  <a:gd name="connsiteY0" fmla="*/ 0 h 1447800"/>
                  <a:gd name="connsiteX1" fmla="*/ 0 w 762000"/>
                  <a:gd name="connsiteY1" fmla="*/ 1447800 h 1447800"/>
                  <a:gd name="connsiteX2" fmla="*/ 762000 w 762000"/>
                  <a:gd name="connsiteY2" fmla="*/ 1447800 h 1447800"/>
                  <a:gd name="connsiteX3" fmla="*/ 762000 w 762000"/>
                  <a:gd name="connsiteY3" fmla="*/ 38100 h 144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447800">
                    <a:moveTo>
                      <a:pt x="0" y="0"/>
                    </a:moveTo>
                    <a:lnTo>
                      <a:pt x="0" y="1447800"/>
                    </a:lnTo>
                    <a:lnTo>
                      <a:pt x="762000" y="1447800"/>
                    </a:lnTo>
                    <a:lnTo>
                      <a:pt x="762000" y="38100"/>
                    </a:lnTo>
                  </a:path>
                </a:pathLst>
              </a:cu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932506" y="6154756"/>
                <a:ext cx="4948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b="1" dirty="0">
                    <a:solidFill>
                      <a:schemeClr val="tx2"/>
                    </a:solidFill>
                  </a:rPr>
                  <a:t>S</a:t>
                </a:r>
                <a:endParaRPr lang="en-US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7" name="Rectangle 6"/>
            <p:cNvSpPr/>
            <p:nvPr/>
          </p:nvSpPr>
          <p:spPr>
            <a:xfrm>
              <a:off x="7924800" y="5529549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10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4800" y="5235766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8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924800" y="4953000"/>
              <a:ext cx="762000" cy="2873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prstClr val="white"/>
                  </a:solidFill>
                </a:rPr>
                <a:t>-5</a:t>
              </a:r>
              <a:endParaRPr 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01228" y="4953000"/>
              <a:ext cx="1028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dirty="0">
                  <a:solidFill>
                    <a:prstClr val="black"/>
                  </a:solidFill>
                </a:rPr>
                <a:t>TOP = 3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7429928" y="5137666"/>
              <a:ext cx="41867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491865" y="2084262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50, 2)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297032" y="2377028"/>
            <a:ext cx="762000" cy="2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50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91865" y="2953579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9, 3)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297032" y="2667676"/>
            <a:ext cx="762000" cy="282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91865" y="3822896"/>
            <a:ext cx="26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/>
                </a:solidFill>
              </a:rPr>
              <a:t>CHANGE (S, TOP, 25, 8)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91865" y="469221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Underflow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9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 animBg="1"/>
      <p:bldP spid="16" grpId="0"/>
      <p:bldP spid="17" grpId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RECOGNIZE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1179" y="868973"/>
            <a:ext cx="11929641" cy="1270682"/>
            <a:chOff x="381000" y="1066800"/>
            <a:chExt cx="8534400" cy="1270682"/>
          </a:xfrm>
          <a:solidFill>
            <a:schemeClr val="bg1">
              <a:lumMod val="95000"/>
            </a:schemeClr>
          </a:solidFill>
        </p:grpSpPr>
        <p:sp>
          <p:nvSpPr>
            <p:cNvPr id="10" name="Rectangle 9"/>
            <p:cNvSpPr/>
            <p:nvPr/>
          </p:nvSpPr>
          <p:spPr>
            <a:xfrm>
              <a:off x="381000" y="1066800"/>
              <a:ext cx="8534400" cy="1270682"/>
            </a:xfrm>
            <a:prstGeom prst="rect">
              <a:avLst/>
            </a:prstGeom>
            <a:grpFill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" y="1145921"/>
              <a:ext cx="8229600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N" sz="2400" dirty="0"/>
                <a:t>Write an algorithm which will check that the given string belongs to following grammar or not.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" y="1667496"/>
              <a:ext cx="8382000" cy="46166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/>
                <a:t>L=</a:t>
              </a:r>
              <a:r>
                <a:rPr lang="en-IN" sz="2400" dirty="0"/>
                <a:t> </a:t>
              </a:r>
              <a:r>
                <a:rPr lang="en-IN" sz="2400" b="1" dirty="0"/>
                <a:t>{</a:t>
              </a:r>
              <a:r>
                <a:rPr lang="en-IN" sz="2400" b="1" dirty="0" err="1"/>
                <a:t>wcw</a:t>
              </a:r>
              <a:r>
                <a:rPr lang="en-IN" sz="2400" b="1" baseline="30000" dirty="0" err="1"/>
                <a:t>R</a:t>
              </a:r>
              <a:r>
                <a:rPr lang="en-IN" sz="2400" b="1" dirty="0"/>
                <a:t> | w Є {</a:t>
              </a:r>
              <a:r>
                <a:rPr lang="en-IN" sz="2400" b="1" dirty="0" err="1"/>
                <a:t>a,b</a:t>
              </a:r>
              <a:r>
                <a:rPr lang="en-IN" sz="2400" b="1" dirty="0"/>
                <a:t>}</a:t>
              </a:r>
              <a:r>
                <a:rPr lang="en-IN" sz="2400" b="1" baseline="30000" dirty="0"/>
                <a:t>*</a:t>
              </a:r>
              <a:r>
                <a:rPr lang="en-IN" sz="2400" b="1" dirty="0"/>
                <a:t>} (Where </a:t>
              </a:r>
              <a:r>
                <a:rPr lang="en-IN" sz="2400" b="1" dirty="0" err="1"/>
                <a:t>w</a:t>
              </a:r>
              <a:r>
                <a:rPr lang="en-IN" sz="2400" b="1" baseline="30000" dirty="0" err="1"/>
                <a:t>R</a:t>
              </a:r>
              <a:r>
                <a:rPr lang="en-IN" sz="2400" b="1" dirty="0"/>
                <a:t> is the reverse of w)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31177" y="3320398"/>
            <a:ext cx="11929641" cy="19961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Given an input string named </a:t>
            </a:r>
            <a:r>
              <a:rPr lang="en-IN" sz="2200" b="1" i="1" dirty="0">
                <a:solidFill>
                  <a:srgbClr val="C00000"/>
                </a:solidFill>
              </a:rPr>
              <a:t>STRING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on the alphabet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b="1" i="1" dirty="0">
                <a:solidFill>
                  <a:srgbClr val="C00000"/>
                </a:solidFill>
              </a:rPr>
              <a:t>{a, b, c}</a:t>
            </a:r>
            <a:r>
              <a:rPr lang="en-IN" sz="2200" b="1" i="1" dirty="0">
                <a:solidFill>
                  <a:srgbClr val="FF0000"/>
                </a:solidFill>
              </a:rPr>
              <a:t> </a:t>
            </a:r>
            <a:r>
              <a:rPr lang="en-IN" sz="2200" dirty="0"/>
              <a:t>which contains a blank in its rightmost character position.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Function </a:t>
            </a:r>
            <a:r>
              <a:rPr lang="en-IN" sz="2200" b="1" dirty="0">
                <a:solidFill>
                  <a:srgbClr val="C00000"/>
                </a:solidFill>
              </a:rPr>
              <a:t>NEXTCHAR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returns the next symbol in STRING.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This algorithm determines whether the contents of STRING belong to the above language. 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200" dirty="0"/>
              <a:t>The vector </a:t>
            </a:r>
            <a:r>
              <a:rPr lang="en-IN" sz="2200" b="1" dirty="0">
                <a:solidFill>
                  <a:srgbClr val="C00000"/>
                </a:solidFill>
              </a:rPr>
              <a:t>S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represents the stack and </a:t>
            </a:r>
            <a:r>
              <a:rPr lang="en-IN" sz="2200" b="1" dirty="0">
                <a:solidFill>
                  <a:srgbClr val="C00000"/>
                </a:solidFill>
              </a:rPr>
              <a:t>TOP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r>
              <a:rPr lang="en-IN" sz="2200" dirty="0"/>
              <a:t>is a pointer to the top element of the stack.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1178" y="2252508"/>
            <a:ext cx="11929641" cy="91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73188" y="2278686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of valid strings   :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302188" y="227058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ba</a:t>
            </a:r>
            <a:endParaRPr 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7368988" y="227058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aabb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bbaa</a:t>
            </a:r>
            <a:endParaRPr lang="en-IN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873188" y="2686029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Example of Invalid strings: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302188" y="270386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err="1"/>
              <a:t>aab</a:t>
            </a:r>
            <a:r>
              <a:rPr lang="en-IN" sz="2400" b="1" dirty="0" err="1">
                <a:solidFill>
                  <a:srgbClr val="FF0000"/>
                </a:solidFill>
              </a:rPr>
              <a:t>c</a:t>
            </a:r>
            <a:r>
              <a:rPr lang="en-IN" sz="2400" b="1" dirty="0" err="1"/>
              <a:t>aab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734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3821</TotalTime>
  <Words>3808</Words>
  <Application>Microsoft Office PowerPoint</Application>
  <PresentationFormat>Widescreen</PresentationFormat>
  <Paragraphs>669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Calibri</vt:lpstr>
      <vt:lpstr>Times New Roman</vt:lpstr>
      <vt:lpstr>Shruti</vt:lpstr>
      <vt:lpstr>Consolas</vt:lpstr>
      <vt:lpstr>Segoe UI Black</vt:lpstr>
      <vt:lpstr>Open Sans Semibold</vt:lpstr>
      <vt:lpstr>Roboto Condensed Light</vt:lpstr>
      <vt:lpstr>Wingdings 3</vt:lpstr>
      <vt:lpstr>Open Sans</vt:lpstr>
      <vt:lpstr>Wingdings</vt:lpstr>
      <vt:lpstr>Roboto Condensed</vt:lpstr>
      <vt:lpstr>Arial</vt:lpstr>
      <vt:lpstr>Office Theme</vt:lpstr>
      <vt:lpstr>Unit-2  Linear Data Structure Stack</vt:lpstr>
      <vt:lpstr>Stack</vt:lpstr>
      <vt:lpstr>Stack Cont…</vt:lpstr>
      <vt:lpstr>Applications of Stack</vt:lpstr>
      <vt:lpstr>Procedure : PUSH (S, TOP, X)</vt:lpstr>
      <vt:lpstr>Function : POP (S, TOP)</vt:lpstr>
      <vt:lpstr>Function : PEEP (S, TOP, I)</vt:lpstr>
      <vt:lpstr>PROCEDURE : CHANGE (S, TOP, X, I)</vt:lpstr>
      <vt:lpstr>Algorithm: RECOGNIZE</vt:lpstr>
      <vt:lpstr>Algorithm: RECOGNIZE</vt:lpstr>
      <vt:lpstr>Algorithm: RECOGNIZE</vt:lpstr>
      <vt:lpstr>Algorithm: RECOGNIZE</vt:lpstr>
      <vt:lpstr>Algorithm : RECOGNIZE</vt:lpstr>
      <vt:lpstr>Polish Expression &amp; their Compilation</vt:lpstr>
      <vt:lpstr>Polish Notation</vt:lpstr>
      <vt:lpstr>Polish Notation</vt:lpstr>
      <vt:lpstr>Finding Rank of any Expression</vt:lpstr>
      <vt:lpstr>Convert Infix to Postfix Expression</vt:lpstr>
      <vt:lpstr>Algorithm : REVPOL</vt:lpstr>
      <vt:lpstr>PowerPoint Presentation</vt:lpstr>
      <vt:lpstr>PowerPoint Presentation</vt:lpstr>
      <vt:lpstr>PowerPoint Presentation</vt:lpstr>
      <vt:lpstr>Perform following operations</vt:lpstr>
      <vt:lpstr>General Infix-to-Postfix Conversion</vt:lpstr>
      <vt:lpstr> Evaluation of postfix expression</vt:lpstr>
      <vt:lpstr> Evaluation of postfix expression</vt:lpstr>
      <vt:lpstr>Algorithm: EVALUATE_POSTFIX</vt:lpstr>
      <vt:lpstr>Algorithm: EVALUATE_POSTFIX</vt:lpstr>
      <vt:lpstr>Evaluation of postfix expression</vt:lpstr>
      <vt:lpstr>Algorithm: EVALUATE_PREFIX</vt:lpstr>
      <vt:lpstr>Algorithm: EVALUATE_PREFIX</vt:lpstr>
      <vt:lpstr>Recursion</vt:lpstr>
      <vt:lpstr>Algorithm to find factorial using recursion</vt:lpstr>
      <vt:lpstr>Algorithm: FACTORIAL</vt:lpstr>
      <vt:lpstr>Trace of Algorithm FACTORIAL, N=2</vt:lpstr>
      <vt:lpstr>Trace of Algorithm FACTORIAL, N=2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- Linear Data Structure</dc:title>
  <dc:creator>ADMIN</dc:creator>
  <cp:keywords>Stack, Data Structure, Darshan Institute of Engineering &amp; Technology, DIET</cp:keywords>
  <cp:lastModifiedBy>VSITR</cp:lastModifiedBy>
  <cp:revision>344</cp:revision>
  <dcterms:created xsi:type="dcterms:W3CDTF">2020-05-01T05:09:15Z</dcterms:created>
  <dcterms:modified xsi:type="dcterms:W3CDTF">2024-07-26T05:59:09Z</dcterms:modified>
</cp:coreProperties>
</file>