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83" r:id="rId2"/>
    <p:sldId id="366" r:id="rId3"/>
    <p:sldId id="367" r:id="rId4"/>
    <p:sldId id="368" r:id="rId5"/>
    <p:sldId id="369" r:id="rId6"/>
    <p:sldId id="370" r:id="rId7"/>
    <p:sldId id="371" r:id="rId8"/>
    <p:sldId id="372" r:id="rId9"/>
    <p:sldId id="374" r:id="rId10"/>
    <p:sldId id="375" r:id="rId11"/>
    <p:sldId id="377" r:id="rId12"/>
    <p:sldId id="378" r:id="rId13"/>
    <p:sldId id="379" r:id="rId14"/>
    <p:sldId id="380" r:id="rId15"/>
    <p:sldId id="381" r:id="rId16"/>
    <p:sldId id="382" r:id="rId17"/>
    <p:sldId id="383" r:id="rId18"/>
    <p:sldId id="384" r:id="rId19"/>
    <p:sldId id="385" r:id="rId20"/>
    <p:sldId id="386" r:id="rId21"/>
    <p:sldId id="387" r:id="rId22"/>
    <p:sldId id="389" r:id="rId23"/>
    <p:sldId id="390" r:id="rId24"/>
  </p:sldIdLst>
  <p:sldSz cx="12192000" cy="6858000"/>
  <p:notesSz cx="6858000" cy="9144000"/>
  <p:embeddedFontLst>
    <p:embeddedFont>
      <p:font typeface="Roboto Condensed" panose="020B0604020202020204" charset="0"/>
      <p:regular r:id="rId27"/>
      <p:bold r:id="rId28"/>
      <p:italic r:id="rId29"/>
      <p:boldItalic r:id="rId30"/>
    </p:embeddedFont>
    <p:embeddedFont>
      <p:font typeface="Roboto Condensed Light" panose="020B0604020202020204" charset="0"/>
      <p:regular r:id="rId31"/>
      <p:italic r:id="rId32"/>
    </p:embeddedFont>
    <p:embeddedFont>
      <p:font typeface="Calibri" panose="020F0502020204030204" pitchFamily="34" charset="0"/>
      <p:regular r:id="rId33"/>
      <p:bold r:id="rId34"/>
      <p:italic r:id="rId35"/>
      <p:boldItalic r:id="rId36"/>
    </p:embeddedFont>
    <p:embeddedFont>
      <p:font typeface="Segoe UI Black" panose="020B0A02040204020203" pitchFamily="34" charset="0"/>
      <p:bold r:id="rId37"/>
      <p:boldItalic r:id="rId38"/>
    </p:embeddedFont>
    <p:embeddedFont>
      <p:font typeface="Cambria Math" panose="02040503050406030204" pitchFamily="18" charset="0"/>
      <p:regular r:id="rId39"/>
    </p:embeddedFont>
    <p:embeddedFont>
      <p:font typeface="Wingdings 3" panose="05040102010807070707" pitchFamily="18" charset="2"/>
      <p:regular r:id="rId4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4742"/>
    <a:srgbClr val="0000FF"/>
    <a:srgbClr val="00FF00"/>
    <a:srgbClr val="16745B"/>
    <a:srgbClr val="007D8E"/>
    <a:srgbClr val="0F5140"/>
    <a:srgbClr val="007635"/>
    <a:srgbClr val="2FA0AE"/>
    <a:srgbClr val="558ED5"/>
    <a:srgbClr val="5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03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73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4" d="100"/>
          <a:sy n="54" d="100"/>
        </p:scale>
        <p:origin x="1944" y="4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9" Type="http://schemas.openxmlformats.org/officeDocument/2006/relationships/font" Target="fonts/font13.fntdata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font" Target="fonts/font11.fntdata"/><Relationship Id="rId40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7.fntdata"/><Relationship Id="rId38" Type="http://schemas.openxmlformats.org/officeDocument/2006/relationships/font" Target="fonts/font12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587FD0-6366-498E-B5AA-8D5EAADA1318}" type="datetimeFigureOut">
              <a:rPr lang="en-IN" smtClean="0"/>
              <a:t>19-07-2024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D5F676-4FC3-4D3C-BE37-3352AFB195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2425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8E3F3-8B31-41D2-AA9B-9796555DB866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9BDEF-6165-4E72-B1A6-6E8034CEC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13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1.jpeg"/><Relationship Id="rId4" Type="http://schemas.openxmlformats.org/officeDocument/2006/relationships/image" Target="../media/image8.png"/><Relationship Id="rId9" Type="http://schemas.microsoft.com/office/2007/relationships/hdphoto" Target="../media/hdphoto1.wdp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1.jpeg"/><Relationship Id="rId4" Type="http://schemas.openxmlformats.org/officeDocument/2006/relationships/image" Target="../media/image8.png"/><Relationship Id="rId9" Type="http://schemas.microsoft.com/office/2007/relationships/hdphoto" Target="../media/hdphoto1.wdp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1.jpeg"/><Relationship Id="rId4" Type="http://schemas.openxmlformats.org/officeDocument/2006/relationships/image" Target="../media/image8.png"/><Relationship Id="rId9" Type="http://schemas.microsoft.com/office/2007/relationships/hdphoto" Target="../media/hdphoto1.wdp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1.jpeg"/><Relationship Id="rId4" Type="http://schemas.openxmlformats.org/officeDocument/2006/relationships/image" Target="../media/image8.png"/><Relationship Id="rId9" Type="http://schemas.microsoft.com/office/2007/relationships/hdphoto" Target="../media/hdphoto1.wdp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1.jpeg"/><Relationship Id="rId4" Type="http://schemas.openxmlformats.org/officeDocument/2006/relationships/image" Target="../media/image8.png"/><Relationship Id="rId9" Type="http://schemas.microsoft.com/office/2007/relationships/hdphoto" Target="../media/hdphoto1.wdp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1.jpeg"/><Relationship Id="rId4" Type="http://schemas.openxmlformats.org/officeDocument/2006/relationships/image" Target="../media/image8.png"/><Relationship Id="rId9" Type="http://schemas.microsoft.com/office/2007/relationships/hdphoto" Target="../media/hdphoto1.wdp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1.jpeg"/><Relationship Id="rId4" Type="http://schemas.openxmlformats.org/officeDocument/2006/relationships/image" Target="../media/image8.png"/><Relationship Id="rId9" Type="http://schemas.microsoft.com/office/2007/relationships/hdphoto" Target="../media/hdphoto1.wdp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1.jpeg"/><Relationship Id="rId4" Type="http://schemas.openxmlformats.org/officeDocument/2006/relationships/image" Target="../media/image8.png"/><Relationship Id="rId9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1.jpeg"/><Relationship Id="rId4" Type="http://schemas.openxmlformats.org/officeDocument/2006/relationships/image" Target="../media/image8.png"/><Relationship Id="rId9" Type="http://schemas.microsoft.com/office/2007/relationships/hdphoto" Target="../media/hdphoto1.wdp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11.jpeg"/><Relationship Id="rId5" Type="http://schemas.openxmlformats.org/officeDocument/2006/relationships/image" Target="../media/image9.png"/><Relationship Id="rId10" Type="http://schemas.openxmlformats.org/officeDocument/2006/relationships/image" Target="../media/image12.jpeg"/><Relationship Id="rId4" Type="http://schemas.openxmlformats.org/officeDocument/2006/relationships/image" Target="../media/image8.png"/><Relationship Id="rId9" Type="http://schemas.microsoft.com/office/2007/relationships/hdphoto" Target="../media/hdphoto1.wdp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1.jpeg"/><Relationship Id="rId4" Type="http://schemas.openxmlformats.org/officeDocument/2006/relationships/image" Target="../media/image8.png"/><Relationship Id="rId9" Type="http://schemas.microsoft.com/office/2007/relationships/hdphoto" Target="../media/hdphoto1.wdp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microsoft.com/office/2007/relationships/hdphoto" Target="../media/hdphoto2.wdp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fault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pic>
        <p:nvPicPr>
          <p:cNvPr id="30" name="Picture 4" descr="http://btechsmartclass.com/DS/images/Tree.png"/>
          <p:cNvPicPr>
            <a:picLocks noChangeAspect="1" noChangeArrowheads="1"/>
          </p:cNvPicPr>
          <p:nvPr userDrawn="1"/>
        </p:nvPicPr>
        <p:blipFill rotWithShape="1"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857"/>
          <a:stretch/>
        </p:blipFill>
        <p:spPr bwMode="auto">
          <a:xfrm>
            <a:off x="8145345" y="1822751"/>
            <a:ext cx="3573396" cy="2881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0593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2311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D71C1D1-D056-4C60-9F03-E6291617B71F}"/>
              </a:ext>
            </a:extLst>
          </p:cNvPr>
          <p:cNvSpPr txBox="1"/>
          <p:nvPr userDrawn="1"/>
        </p:nvSpPr>
        <p:spPr>
          <a:xfrm>
            <a:off x="375920" y="457200"/>
            <a:ext cx="41857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How to Crop Circular Photo?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0451329-7800-417A-9D19-D93464C6306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013200" y="1808163"/>
            <a:ext cx="3890962" cy="3890962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3120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4">
                        <a:lumMod val="50000"/>
                      </a:schemeClr>
                    </a:gs>
                    <a:gs pos="100000">
                      <a:srgbClr val="009788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 descr="User icon Royalty Free Vector Image - VectorStock">
            <a:extLst>
              <a:ext uri="{FF2B5EF4-FFF2-40B4-BE49-F238E27FC236}">
                <a16:creationId xmlns:a16="http://schemas.microsoft.com/office/drawing/2014/main" id="{4A8E0F54-DC01-449D-B951-DC7CBAFD954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65D60AFC-04BC-4FCA-A89D-6FCD04B6DC3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8808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2">
                        <a:lumMod val="50000"/>
                      </a:schemeClr>
                    </a:gs>
                    <a:gs pos="100000">
                      <a:schemeClr val="accent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0" name="Picture 29" descr="User icon Royalty Free Vector Image - VectorStock">
            <a:extLst>
              <a:ext uri="{FF2B5EF4-FFF2-40B4-BE49-F238E27FC236}">
                <a16:creationId xmlns:a16="http://schemas.microsoft.com/office/drawing/2014/main" id="{5F55812D-505A-4B1A-9EB5-16DCD08F2B8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0974588E-8956-4BF5-BF58-B7E42070A56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5704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Ligh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3">
                        <a:lumMod val="50000"/>
                      </a:schemeClr>
                    </a:gs>
                    <a:gs pos="100000">
                      <a:schemeClr val="accent3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AE6570A8-081D-45CE-A0DD-F78F5EDB0F9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0B000B32-CB56-440D-9FAE-7DE703A93A0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0339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A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5">
                        <a:lumMod val="75000"/>
                      </a:schemeClr>
                    </a:gs>
                    <a:gs pos="100000">
                      <a:schemeClr val="accent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00C9ED70-1CC8-4EF2-BE10-AAFE24AAC5D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7FD1CDD6-829C-4C5B-BFB7-74153A66FF2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8597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aro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80BF4AFD-B365-46D4-AAC5-485DFA5A7D4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2BC70C35-8BA7-4D49-9AF7-DC36FAB8FDA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6259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273238"/>
                    </a:gs>
                    <a:gs pos="100000">
                      <a:srgbClr val="607D8B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AEB45C91-0DA6-4973-9AEA-FF1388508AC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F70CF6D9-DDB4-41AA-BB82-F8ED04AD8BC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8816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row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E2622"/>
                    </a:gs>
                    <a:gs pos="100000">
                      <a:srgbClr val="79554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7E386D9D-B92A-4F40-9089-A1FD00CD387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A295F85-D43D-42E5-9539-A471116A43B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5262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ep Pu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01B92"/>
                    </a:gs>
                    <a:gs pos="100000">
                      <a:srgbClr val="673BB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BE300026-40E8-4FB1-998A-9CEB5F7A1B8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B3B5E9B-B4F0-4E85-954A-F7CC04BBF24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280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ank You Slide - Default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30" name="Hexagon 29"/>
          <p:cNvSpPr/>
          <p:nvPr userDrawn="1"/>
        </p:nvSpPr>
        <p:spPr>
          <a:xfrm rot="5400000">
            <a:off x="4309292" y="1717040"/>
            <a:ext cx="3461658" cy="2984188"/>
          </a:xfrm>
          <a:prstGeom prst="hexagon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1D3064"/>
            </a:solidFill>
            <a:prstDash val="lg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/>
          <p:cNvSpPr txBox="1"/>
          <p:nvPr userDrawn="1"/>
        </p:nvSpPr>
        <p:spPr>
          <a:xfrm>
            <a:off x="5014038" y="2239638"/>
            <a:ext cx="205216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i="1" dirty="0"/>
              <a:t>Thank</a:t>
            </a:r>
          </a:p>
          <a:p>
            <a:pPr algn="ctr"/>
            <a:r>
              <a:rPr lang="en-US" sz="6000" b="1" i="1" dirty="0"/>
              <a:t>You</a:t>
            </a:r>
          </a:p>
        </p:txBody>
      </p:sp>
      <p:sp>
        <p:nvSpPr>
          <p:cNvPr id="34" name="Rectangle 33"/>
          <p:cNvSpPr/>
          <p:nvPr userDrawn="1"/>
        </p:nvSpPr>
        <p:spPr>
          <a:xfrm>
            <a:off x="7678346" y="2221532"/>
            <a:ext cx="4513654" cy="1951692"/>
          </a:xfrm>
          <a:prstGeom prst="rect">
            <a:avLst/>
          </a:prstGeom>
          <a:solidFill>
            <a:srgbClr val="1D3064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 userDrawn="1"/>
        </p:nvSpPr>
        <p:spPr>
          <a:xfrm>
            <a:off x="0" y="2221532"/>
            <a:ext cx="4402106" cy="1951692"/>
          </a:xfrm>
          <a:prstGeom prst="rect">
            <a:avLst/>
          </a:prstGeom>
          <a:solidFill>
            <a:srgbClr val="1D3064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70197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0E47A1"/>
                    </a:gs>
                    <a:gs pos="100000">
                      <a:srgbClr val="03A9F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C3A13D11-EC6C-4E81-AD83-7AC73D273F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85035EF3-F5FB-41C2-A0BE-B3AEF7556AB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8075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B71B1C"/>
                    </a:gs>
                    <a:gs pos="100000">
                      <a:srgbClr val="ED524F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77B7B864-C091-4493-B14B-F5B61B586EED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46" t="7575" r="25761" b="18186"/>
          <a:stretch>
            <a:fillRect/>
          </a:stretch>
        </p:blipFill>
        <p:spPr>
          <a:xfrm>
            <a:off x="356499" y="5214354"/>
            <a:ext cx="1354234" cy="1354234"/>
          </a:xfrm>
          <a:custGeom>
            <a:avLst/>
            <a:gdLst>
              <a:gd name="connsiteX0" fmla="*/ 2286000 w 4572000"/>
              <a:gd name="connsiteY0" fmla="*/ 0 h 4572000"/>
              <a:gd name="connsiteX1" fmla="*/ 4572000 w 4572000"/>
              <a:gd name="connsiteY1" fmla="*/ 2286000 h 4572000"/>
              <a:gd name="connsiteX2" fmla="*/ 2286000 w 4572000"/>
              <a:gd name="connsiteY2" fmla="*/ 4572000 h 4572000"/>
              <a:gd name="connsiteX3" fmla="*/ 0 w 4572000"/>
              <a:gd name="connsiteY3" fmla="*/ 2286000 h 4572000"/>
              <a:gd name="connsiteX4" fmla="*/ 2286000 w 4572000"/>
              <a:gd name="connsiteY4" fmla="*/ 0 h 45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0" h="4572000">
                <a:moveTo>
                  <a:pt x="2286000" y="0"/>
                </a:moveTo>
                <a:cubicBezTo>
                  <a:pt x="3548523" y="0"/>
                  <a:pt x="4572000" y="1023477"/>
                  <a:pt x="4572000" y="2286000"/>
                </a:cubicBezTo>
                <a:cubicBezTo>
                  <a:pt x="4572000" y="3548523"/>
                  <a:pt x="3548523" y="4572000"/>
                  <a:pt x="2286000" y="4572000"/>
                </a:cubicBezTo>
                <a:cubicBezTo>
                  <a:pt x="1023477" y="4572000"/>
                  <a:pt x="0" y="3548523"/>
                  <a:pt x="0" y="2286000"/>
                </a:cubicBezTo>
                <a:cubicBezTo>
                  <a:pt x="0" y="1023477"/>
                  <a:pt x="1023477" y="0"/>
                  <a:pt x="2286000" y="0"/>
                </a:cubicBezTo>
                <a:close/>
              </a:path>
            </a:pathLst>
          </a:custGeom>
          <a:noFill/>
          <a:ln w="6350">
            <a:solidFill>
              <a:schemeClr val="bg1">
                <a:lumMod val="65000"/>
              </a:schemeClr>
            </a:solidFill>
          </a:ln>
          <a:effectLst/>
        </p:spPr>
      </p:pic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177B86E9-222D-4757-BE64-59540DB794E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8ABCD18B-D4E0-41E4-8162-7E83CB11DAE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1319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890E4F"/>
                    </a:gs>
                    <a:gs pos="100000">
                      <a:srgbClr val="D81A60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A2F1AAAC-C051-4A31-837B-4A9977722A4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ADF34BDA-AFB4-4120-81EF-C0AB56D388C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50250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0" y="106364"/>
            <a:ext cx="11684000" cy="808037"/>
          </a:xfrm>
        </p:spPr>
        <p:txBody>
          <a:bodyPr>
            <a:normAutofit/>
          </a:bodyPr>
          <a:lstStyle>
            <a:lvl1pPr algn="l">
              <a:defRPr lang="en-US" sz="4400" b="0" kern="1200" dirty="0">
                <a:solidFill>
                  <a:schemeClr val="tx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000" y="990600"/>
            <a:ext cx="11684000" cy="5334000"/>
          </a:xfrm>
        </p:spPr>
        <p:txBody>
          <a:bodyPr>
            <a:normAutofit/>
          </a:bodyPr>
          <a:lstStyle>
            <a:lvl1pPr marL="342900" indent="-342900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Wingdings" panose="05000000000000000000" pitchFamily="2" charset="2"/>
              <a:buChar char="§"/>
              <a:defRPr lang="en-US" sz="2400" kern="1200" dirty="0" smtClean="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04850" indent="-342900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Arial" panose="020B0604020202020204" pitchFamily="34" charset="0"/>
              <a:buChar char="•"/>
              <a:defRPr lang="en-US" sz="2300" kern="1200" dirty="0" smtClean="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968375" indent="-342900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defRPr lang="en-US" sz="2200" kern="1200" dirty="0" smtClean="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239837" indent="-342900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defRPr lang="en-US" sz="2000" kern="1200" dirty="0" smtClean="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1454150" indent="-285750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defRPr lang="en-US" sz="1600" kern="1200" dirty="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marL="342900" lvl="0" indent="-3429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Wingdings" panose="05000000000000000000" pitchFamily="2" charset="2"/>
              <a:buChar char="§"/>
            </a:pPr>
            <a:r>
              <a:rPr lang="en-US" dirty="0"/>
              <a:t>Click to edit Master text styles</a:t>
            </a:r>
          </a:p>
          <a:p>
            <a:pPr marL="625475" lvl="1" indent="-263525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Arial" panose="020B0604020202020204" pitchFamily="34" charset="0"/>
              <a:buChar char="•"/>
            </a:pPr>
            <a:r>
              <a:rPr lang="en-US" dirty="0"/>
              <a:t>Second level</a:t>
            </a:r>
          </a:p>
          <a:p>
            <a:pPr marL="896938" lvl="2" indent="-271463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Arial" pitchFamily="34" charset="0"/>
              <a:buChar char="•"/>
            </a:pPr>
            <a:r>
              <a:rPr lang="en-US" dirty="0"/>
              <a:t>Third level</a:t>
            </a:r>
          </a:p>
          <a:p>
            <a:pPr marL="1168400" lvl="3" indent="-271463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Arial" pitchFamily="34" charset="0"/>
              <a:buChar char="–"/>
            </a:pPr>
            <a:r>
              <a:rPr lang="en-US" dirty="0"/>
              <a:t>Fourth level</a:t>
            </a:r>
          </a:p>
          <a:p>
            <a:pPr marL="1439863" lvl="4" indent="-271463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Arial" pitchFamily="34" charset="0"/>
              <a:buChar char="»"/>
            </a:pPr>
            <a:r>
              <a:rPr lang="en-US" dirty="0"/>
              <a:t>Fifth level</a:t>
            </a:r>
          </a:p>
        </p:txBody>
      </p:sp>
      <p:sp>
        <p:nvSpPr>
          <p:cNvPr id="5" name="Rektangel 11"/>
          <p:cNvSpPr/>
          <p:nvPr userDrawn="1"/>
        </p:nvSpPr>
        <p:spPr>
          <a:xfrm>
            <a:off x="0" y="6477000"/>
            <a:ext cx="53848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da-DK" sz="180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Unit</a:t>
            </a:r>
            <a:r>
              <a:rPr lang="da-DK" sz="1800" baseline="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– 2: </a:t>
            </a:r>
            <a:r>
              <a:rPr lang="en-US" sz="1800" dirty="0"/>
              <a:t>Linear Data Structure</a:t>
            </a:r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54000" y="914400"/>
            <a:ext cx="11684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ktangel 11"/>
          <p:cNvSpPr/>
          <p:nvPr userDrawn="1"/>
        </p:nvSpPr>
        <p:spPr>
          <a:xfrm>
            <a:off x="6197600" y="6480727"/>
            <a:ext cx="59944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en-US" sz="180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Darshan</a:t>
            </a:r>
            <a:r>
              <a:rPr lang="en-US" sz="1800" baseline="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Institute of Engineering &amp; Technology</a:t>
            </a:r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Rektangel 11"/>
          <p:cNvSpPr/>
          <p:nvPr userDrawn="1"/>
        </p:nvSpPr>
        <p:spPr>
          <a:xfrm>
            <a:off x="5384800" y="6477000"/>
            <a:ext cx="8128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 algn="ctr">
              <a:defRPr/>
            </a:pPr>
            <a:fld id="{4CCBBDC9-ADEB-48F3-A42C-1AD0249F062A}" type="slidenum">
              <a:rPr lang="da-DK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pPr indent="-342900" algn="ctr">
                <a:defRPr/>
              </a:pPr>
              <a:t>‹#›</a:t>
            </a:fld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057118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8BEFB-AE5B-48F9-BBAD-B489CDE48C8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638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lnSpc>
                <a:spcPct val="114000"/>
              </a:lnSpc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lnSpc>
                <a:spcPct val="114000"/>
              </a:lnSpc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lnSpc>
                <a:spcPct val="114000"/>
              </a:lnSpc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lnSpc>
                <a:spcPct val="114000"/>
              </a:lnSpc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lnSpc>
                <a:spcPct val="114000"/>
              </a:lnSpc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131180" y="6604000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6633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2761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862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07171932-FFF4-4D27-9425-8CB5D27A92F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581" b="21180"/>
          <a:stretch/>
        </p:blipFill>
        <p:spPr>
          <a:xfrm rot="16200000">
            <a:off x="9807099" y="606901"/>
            <a:ext cx="2991808" cy="177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639DF2A-5426-428D-B32D-78E9191D8A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9646" t="18062" r="2731" b="17724"/>
          <a:stretch/>
        </p:blipFill>
        <p:spPr>
          <a:xfrm>
            <a:off x="0" y="401568"/>
            <a:ext cx="543946" cy="7721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B8C6168-C8A4-4660-9D38-045657B80D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lang="en-US" sz="60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Write here Section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6C89DA-344D-4448-822C-2826084EF12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Write here Section Subtitle</a:t>
            </a:r>
          </a:p>
        </p:txBody>
      </p:sp>
      <p:sp>
        <p:nvSpPr>
          <p:cNvPr id="8" name="Freeform 17">
            <a:extLst>
              <a:ext uri="{FF2B5EF4-FFF2-40B4-BE49-F238E27FC236}">
                <a16:creationId xmlns:a16="http://schemas.microsoft.com/office/drawing/2014/main" id="{910DC0DC-3FC7-402D-8C9F-62D3ACC8DC86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2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692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1972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Dr.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Pradyumansinh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U.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Jadeja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#3130702 (DS)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2 – Linear Data Structure</a:t>
            </a: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913602D2-CAF0-4790-95E8-87990761ED0C}"/>
              </a:ext>
            </a:extLst>
          </p:cNvPr>
          <p:cNvGrpSpPr/>
          <p:nvPr userDrawn="1"/>
        </p:nvGrpSpPr>
        <p:grpSpPr>
          <a:xfrm>
            <a:off x="9576895" y="5890392"/>
            <a:ext cx="2554143" cy="587454"/>
            <a:chOff x="131177" y="5775962"/>
            <a:chExt cx="2530239" cy="58195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378A2C8-EF9C-479C-ACF0-D9819B46DF5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1DE4F58-7D48-453D-89E1-B25767150977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06247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Dr.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Pradyumansinh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U.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Jadeja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#3130006 (PS)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 – Basic Probability</a:t>
            </a: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15C60ED7-12D4-496E-AF73-0995BE8C12FD}"/>
              </a:ext>
            </a:extLst>
          </p:cNvPr>
          <p:cNvGrpSpPr/>
          <p:nvPr userDrawn="1"/>
        </p:nvGrpSpPr>
        <p:grpSpPr>
          <a:xfrm>
            <a:off x="128095" y="5890392"/>
            <a:ext cx="2554143" cy="587454"/>
            <a:chOff x="131177" y="5775962"/>
            <a:chExt cx="2530239" cy="58195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30CB04CE-0025-4B1F-B962-A759D179D84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3F480CB-A4AF-424E-90DB-5B677403441A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43314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F5063B-909B-4A7F-B502-780228043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27DDF1-16E2-4622-B8FD-0148CD5CE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EA166-F18A-4D32-AA1F-AE475D491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21B45-1703-4330-B544-825BD8F37AF2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C5379-5B41-4775-9279-F9F7608E66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A4B342-6FD5-4BB7-B9AE-3C5081C089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1F3C7-36DD-4595-AA08-2525D8628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954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93" r:id="rId2"/>
    <p:sldLayoutId id="2147483670" r:id="rId3"/>
    <p:sldLayoutId id="2147483687" r:id="rId4"/>
    <p:sldLayoutId id="2147483688" r:id="rId5"/>
    <p:sldLayoutId id="2147483671" r:id="rId6"/>
    <p:sldLayoutId id="2147483672" r:id="rId7"/>
    <p:sldLayoutId id="2147483689" r:id="rId8"/>
    <p:sldLayoutId id="2147483690" r:id="rId9"/>
    <p:sldLayoutId id="2147483673" r:id="rId10"/>
    <p:sldLayoutId id="2147483691" r:id="rId11"/>
    <p:sldLayoutId id="2147483674" r:id="rId12"/>
    <p:sldLayoutId id="2147483676" r:id="rId13"/>
    <p:sldLayoutId id="2147483677" r:id="rId14"/>
    <p:sldLayoutId id="2147483678" r:id="rId15"/>
    <p:sldLayoutId id="2147483679" r:id="rId16"/>
    <p:sldLayoutId id="2147483681" r:id="rId17"/>
    <p:sldLayoutId id="2147483683" r:id="rId18"/>
    <p:sldLayoutId id="2147483682" r:id="rId19"/>
    <p:sldLayoutId id="2147483684" r:id="rId20"/>
    <p:sldLayoutId id="2147483685" r:id="rId21"/>
    <p:sldLayoutId id="2147483686" r:id="rId22"/>
    <p:sldLayoutId id="2147483694" r:id="rId23"/>
    <p:sldLayoutId id="2147483695" r:id="rId2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7.png"/><Relationship Id="rId18" Type="http://schemas.openxmlformats.org/officeDocument/2006/relationships/image" Target="../media/image42.png"/><Relationship Id="rId26" Type="http://schemas.openxmlformats.org/officeDocument/2006/relationships/image" Target="../media/image50.png"/><Relationship Id="rId3" Type="http://schemas.openxmlformats.org/officeDocument/2006/relationships/image" Target="../media/image27.png"/><Relationship Id="rId21" Type="http://schemas.openxmlformats.org/officeDocument/2006/relationships/image" Target="../media/image45.png"/><Relationship Id="rId34" Type="http://schemas.openxmlformats.org/officeDocument/2006/relationships/image" Target="../media/image58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17" Type="http://schemas.openxmlformats.org/officeDocument/2006/relationships/image" Target="../media/image41.png"/><Relationship Id="rId25" Type="http://schemas.openxmlformats.org/officeDocument/2006/relationships/image" Target="../media/image49.png"/><Relationship Id="rId33" Type="http://schemas.openxmlformats.org/officeDocument/2006/relationships/image" Target="../media/image57.png"/><Relationship Id="rId2" Type="http://schemas.openxmlformats.org/officeDocument/2006/relationships/image" Target="../media/image26.png"/><Relationship Id="rId16" Type="http://schemas.openxmlformats.org/officeDocument/2006/relationships/image" Target="../media/image40.png"/><Relationship Id="rId20" Type="http://schemas.openxmlformats.org/officeDocument/2006/relationships/image" Target="../media/image44.png"/><Relationship Id="rId29" Type="http://schemas.openxmlformats.org/officeDocument/2006/relationships/image" Target="../media/image5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24" Type="http://schemas.openxmlformats.org/officeDocument/2006/relationships/image" Target="../media/image48.png"/><Relationship Id="rId32" Type="http://schemas.openxmlformats.org/officeDocument/2006/relationships/image" Target="../media/image56.png"/><Relationship Id="rId5" Type="http://schemas.openxmlformats.org/officeDocument/2006/relationships/image" Target="../media/image29.png"/><Relationship Id="rId15" Type="http://schemas.openxmlformats.org/officeDocument/2006/relationships/image" Target="../media/image39.png"/><Relationship Id="rId23" Type="http://schemas.openxmlformats.org/officeDocument/2006/relationships/image" Target="../media/image47.png"/><Relationship Id="rId28" Type="http://schemas.openxmlformats.org/officeDocument/2006/relationships/image" Target="../media/image52.png"/><Relationship Id="rId10" Type="http://schemas.openxmlformats.org/officeDocument/2006/relationships/image" Target="../media/image34.png"/><Relationship Id="rId19" Type="http://schemas.openxmlformats.org/officeDocument/2006/relationships/image" Target="../media/image43.png"/><Relationship Id="rId31" Type="http://schemas.openxmlformats.org/officeDocument/2006/relationships/image" Target="../media/image55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Relationship Id="rId14" Type="http://schemas.openxmlformats.org/officeDocument/2006/relationships/image" Target="../media/image38.png"/><Relationship Id="rId22" Type="http://schemas.openxmlformats.org/officeDocument/2006/relationships/image" Target="../media/image46.png"/><Relationship Id="rId27" Type="http://schemas.openxmlformats.org/officeDocument/2006/relationships/image" Target="../media/image51.png"/><Relationship Id="rId30" Type="http://schemas.openxmlformats.org/officeDocument/2006/relationships/image" Target="../media/image54.png"/><Relationship Id="rId8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12" Type="http://schemas.openxmlformats.org/officeDocument/2006/relationships/image" Target="../media/image69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3.png"/><Relationship Id="rId11" Type="http://schemas.openxmlformats.org/officeDocument/2006/relationships/image" Target="../media/image68.png"/><Relationship Id="rId5" Type="http://schemas.openxmlformats.org/officeDocument/2006/relationships/image" Target="../media/image62.png"/><Relationship Id="rId10" Type="http://schemas.openxmlformats.org/officeDocument/2006/relationships/image" Target="../media/image67.png"/><Relationship Id="rId4" Type="http://schemas.openxmlformats.org/officeDocument/2006/relationships/image" Target="../media/image61.png"/><Relationship Id="rId9" Type="http://schemas.openxmlformats.org/officeDocument/2006/relationships/image" Target="../media/image6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3" Type="http://schemas.openxmlformats.org/officeDocument/2006/relationships/image" Target="../media/image71.png"/><Relationship Id="rId7" Type="http://schemas.openxmlformats.org/officeDocument/2006/relationships/image" Target="../media/image75.png"/><Relationship Id="rId12" Type="http://schemas.openxmlformats.org/officeDocument/2006/relationships/image" Target="../media/image80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4.png"/><Relationship Id="rId11" Type="http://schemas.openxmlformats.org/officeDocument/2006/relationships/image" Target="../media/image79.png"/><Relationship Id="rId5" Type="http://schemas.openxmlformats.org/officeDocument/2006/relationships/image" Target="../media/image73.png"/><Relationship Id="rId10" Type="http://schemas.openxmlformats.org/officeDocument/2006/relationships/image" Target="../media/image78.png"/><Relationship Id="rId4" Type="http://schemas.openxmlformats.org/officeDocument/2006/relationships/image" Target="../media/image72.png"/><Relationship Id="rId9" Type="http://schemas.openxmlformats.org/officeDocument/2006/relationships/image" Target="../media/image7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3" Type="http://schemas.openxmlformats.org/officeDocument/2006/relationships/image" Target="../media/image82.png"/><Relationship Id="rId7" Type="http://schemas.openxmlformats.org/officeDocument/2006/relationships/image" Target="../media/image86.png"/><Relationship Id="rId12" Type="http://schemas.openxmlformats.org/officeDocument/2006/relationships/image" Target="../media/image91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5.png"/><Relationship Id="rId11" Type="http://schemas.openxmlformats.org/officeDocument/2006/relationships/image" Target="../media/image90.png"/><Relationship Id="rId5" Type="http://schemas.openxmlformats.org/officeDocument/2006/relationships/image" Target="../media/image84.png"/><Relationship Id="rId10" Type="http://schemas.openxmlformats.org/officeDocument/2006/relationships/image" Target="../media/image89.png"/><Relationship Id="rId4" Type="http://schemas.openxmlformats.org/officeDocument/2006/relationships/image" Target="../media/image83.png"/><Relationship Id="rId9" Type="http://schemas.openxmlformats.org/officeDocument/2006/relationships/image" Target="../media/image88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png"/><Relationship Id="rId3" Type="http://schemas.openxmlformats.org/officeDocument/2006/relationships/image" Target="../media/image93.png"/><Relationship Id="rId7" Type="http://schemas.openxmlformats.org/officeDocument/2006/relationships/image" Target="../media/image97.png"/><Relationship Id="rId12" Type="http://schemas.openxmlformats.org/officeDocument/2006/relationships/image" Target="../media/image102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6.png"/><Relationship Id="rId11" Type="http://schemas.openxmlformats.org/officeDocument/2006/relationships/image" Target="../media/image101.png"/><Relationship Id="rId5" Type="http://schemas.openxmlformats.org/officeDocument/2006/relationships/image" Target="../media/image95.png"/><Relationship Id="rId10" Type="http://schemas.openxmlformats.org/officeDocument/2006/relationships/image" Target="../media/image100.png"/><Relationship Id="rId4" Type="http://schemas.openxmlformats.org/officeDocument/2006/relationships/image" Target="../media/image94.png"/><Relationship Id="rId9" Type="http://schemas.openxmlformats.org/officeDocument/2006/relationships/image" Target="../media/image9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A5353-D4D5-43D7-A039-6CFC6871D6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9489" y="1122364"/>
            <a:ext cx="8393442" cy="2563094"/>
          </a:xfrm>
        </p:spPr>
        <p:txBody>
          <a:bodyPr/>
          <a:lstStyle/>
          <a:p>
            <a:r>
              <a:rPr lang="en-US" sz="4400" b="0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Unit-3</a:t>
            </a:r>
            <a:r>
              <a:rPr lang="en-US" sz="6000" dirty="0"/>
              <a:t> </a:t>
            </a:r>
            <a:br>
              <a:rPr lang="en-US" sz="6000" dirty="0"/>
            </a:br>
            <a:r>
              <a:rPr lang="en-US" sz="4800" dirty="0"/>
              <a:t>Non-Linear Data Structure </a:t>
            </a:r>
            <a:br>
              <a:rPr lang="en-US" sz="4800" dirty="0"/>
            </a:br>
            <a:r>
              <a:rPr lang="en-US" sz="6000" dirty="0"/>
              <a:t>Tree Part-1</a:t>
            </a:r>
          </a:p>
        </p:txBody>
      </p:sp>
      <p:sp>
        <p:nvSpPr>
          <p:cNvPr id="11" name="AutoShape 3">
            <a:extLst>
              <a:ext uri="{FF2B5EF4-FFF2-40B4-BE49-F238E27FC236}">
                <a16:creationId xmlns:a16="http://schemas.microsoft.com/office/drawing/2014/main" id="{3D1B70E7-2396-452E-A00A-D1D4AA1E56DF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5573676" y="-3055324"/>
            <a:ext cx="7721600" cy="1457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0019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Graph – Concepts &amp; 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en-US" b="1" dirty="0"/>
              <a:t>Simple Path (Edge Simple)</a:t>
            </a:r>
          </a:p>
          <a:p>
            <a:pPr lvl="1">
              <a:spcBef>
                <a:spcPts val="600"/>
              </a:spcBef>
            </a:pPr>
            <a:r>
              <a:rPr lang="en-IN" dirty="0"/>
              <a:t>A </a:t>
            </a:r>
            <a:r>
              <a:rPr lang="en-IN" b="1" dirty="0">
                <a:solidFill>
                  <a:srgbClr val="C00000"/>
                </a:solidFill>
              </a:rPr>
              <a:t>path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in a diagraph in which </a:t>
            </a:r>
            <a:r>
              <a:rPr lang="en-IN" b="1" dirty="0">
                <a:solidFill>
                  <a:srgbClr val="C00000"/>
                </a:solidFill>
              </a:rPr>
              <a:t>the edges are distinct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is called simple path or edge simple</a:t>
            </a:r>
          </a:p>
          <a:p>
            <a:pPr lvl="1">
              <a:spcBef>
                <a:spcPts val="600"/>
              </a:spcBef>
            </a:pPr>
            <a:r>
              <a:rPr lang="en-IN" dirty="0"/>
              <a:t>Path P5, P6 are Simple Paths</a:t>
            </a:r>
          </a:p>
          <a:p>
            <a:pPr>
              <a:spcBef>
                <a:spcPts val="600"/>
              </a:spcBef>
            </a:pPr>
            <a:r>
              <a:rPr lang="en-US" b="1" dirty="0"/>
              <a:t>Elementary Path (Node Simple)</a:t>
            </a:r>
          </a:p>
          <a:p>
            <a:pPr lvl="1">
              <a:spcBef>
                <a:spcPts val="600"/>
              </a:spcBef>
            </a:pPr>
            <a:r>
              <a:rPr lang="en-IN" dirty="0"/>
              <a:t>A </a:t>
            </a:r>
            <a:r>
              <a:rPr lang="en-IN" b="1" dirty="0">
                <a:solidFill>
                  <a:srgbClr val="C00000"/>
                </a:solidFill>
              </a:rPr>
              <a:t>path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in which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all the nodes through which it traverses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are </a:t>
            </a:r>
            <a:r>
              <a:rPr lang="en-IN" b="1" dirty="0">
                <a:solidFill>
                  <a:srgbClr val="C00000"/>
                </a:solidFill>
              </a:rPr>
              <a:t>distinct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is called elementary path</a:t>
            </a:r>
          </a:p>
          <a:p>
            <a:pPr lvl="1">
              <a:spcBef>
                <a:spcPts val="600"/>
              </a:spcBef>
            </a:pPr>
            <a:r>
              <a:rPr lang="en-IN" dirty="0"/>
              <a:t>Path P1, P2, P3 &amp; P4 are elementary Path</a:t>
            </a:r>
          </a:p>
          <a:p>
            <a:pPr lvl="1">
              <a:spcBef>
                <a:spcPts val="600"/>
              </a:spcBef>
            </a:pPr>
            <a:r>
              <a:rPr lang="en-IN" dirty="0"/>
              <a:t>Path P5, P6 are Simple but not Elementary</a:t>
            </a:r>
          </a:p>
          <a:p>
            <a:pPr>
              <a:spcBef>
                <a:spcPts val="600"/>
              </a:spcBef>
            </a:pPr>
            <a:r>
              <a:rPr lang="en-US" b="1" dirty="0"/>
              <a:t>Cycle (Circuit)</a:t>
            </a:r>
          </a:p>
          <a:p>
            <a:pPr lvl="1">
              <a:spcBef>
                <a:spcPts val="600"/>
              </a:spcBef>
            </a:pPr>
            <a:r>
              <a:rPr lang="en-IN" dirty="0"/>
              <a:t>A </a:t>
            </a:r>
            <a:r>
              <a:rPr lang="en-IN" b="1" dirty="0">
                <a:solidFill>
                  <a:srgbClr val="C00000"/>
                </a:solidFill>
              </a:rPr>
              <a:t>path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which </a:t>
            </a:r>
            <a:r>
              <a:rPr lang="en-IN" b="1" dirty="0">
                <a:solidFill>
                  <a:srgbClr val="C00000"/>
                </a:solidFill>
              </a:rPr>
              <a:t>originates and ends in the same node </a:t>
            </a:r>
            <a:r>
              <a:rPr lang="en-IN" dirty="0"/>
              <a:t>is called cycle (circuit)</a:t>
            </a:r>
          </a:p>
          <a:p>
            <a:pPr lvl="1">
              <a:spcBef>
                <a:spcPts val="600"/>
              </a:spcBef>
            </a:pPr>
            <a:r>
              <a:rPr lang="en-IN" dirty="0"/>
              <a:t>E.g. C1 = ((2,2)), C2 = ((1,2),(2,1)), C3 = ((2,3), (3,1), (1,2)</a:t>
            </a:r>
          </a:p>
          <a:p>
            <a:pPr>
              <a:spcBef>
                <a:spcPts val="600"/>
              </a:spcBef>
            </a:pPr>
            <a:r>
              <a:rPr lang="en-IN" b="1" dirty="0"/>
              <a:t>Acyclic Diagraph</a:t>
            </a:r>
          </a:p>
          <a:p>
            <a:pPr lvl="1">
              <a:spcBef>
                <a:spcPts val="600"/>
              </a:spcBef>
            </a:pPr>
            <a:r>
              <a:rPr lang="en-IN" dirty="0"/>
              <a:t>A simple </a:t>
            </a:r>
            <a:r>
              <a:rPr lang="en-IN" b="1" dirty="0">
                <a:solidFill>
                  <a:srgbClr val="C00000"/>
                </a:solidFill>
              </a:rPr>
              <a:t>diagraph which does not have any cycle </a:t>
            </a:r>
            <a:r>
              <a:rPr lang="en-IN" dirty="0"/>
              <a:t>is called Acyclic Diagraph.</a:t>
            </a:r>
          </a:p>
        </p:txBody>
      </p:sp>
    </p:spTree>
    <p:extLst>
      <p:ext uri="{BB962C8B-B14F-4D97-AF65-F5344CB8AC3E}">
        <p14:creationId xmlns:p14="http://schemas.microsoft.com/office/powerpoint/2010/main" val="2313106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Tree– Concepts &amp; 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Directed Tree</a:t>
            </a:r>
          </a:p>
          <a:p>
            <a:pPr lvl="1"/>
            <a:r>
              <a:rPr lang="en-IN" dirty="0"/>
              <a:t>A directed tree is an acyclic digraph which has one node called its root with in degree 0, while all other nodes have in degree 1.</a:t>
            </a:r>
          </a:p>
          <a:p>
            <a:pPr lvl="1"/>
            <a:r>
              <a:rPr lang="en-IN" dirty="0"/>
              <a:t>Every directed tree must have at least one node.</a:t>
            </a:r>
          </a:p>
          <a:p>
            <a:pPr lvl="1"/>
            <a:r>
              <a:rPr lang="en-IN" dirty="0"/>
              <a:t>An isolated node is also a directed tree.</a:t>
            </a:r>
            <a:endParaRPr lang="en-US" dirty="0"/>
          </a:p>
          <a:p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3629400" y="3084763"/>
            <a:ext cx="4066800" cy="3215547"/>
            <a:chOff x="4724400" y="997669"/>
            <a:chExt cx="4066800" cy="278404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Oval 6"/>
                <p:cNvSpPr/>
                <p:nvPr/>
              </p:nvSpPr>
              <p:spPr>
                <a:xfrm>
                  <a:off x="6781800" y="997669"/>
                  <a:ext cx="561600" cy="48623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/>
                              </a:rPr>
                              <m:t>  </m:t>
                            </m:r>
                            <m:r>
                              <a:rPr lang="en-IN" b="1" i="1">
                                <a:latin typeface="Cambria Math"/>
                              </a:rPr>
                              <m:t>𝑽</m:t>
                            </m:r>
                          </m:e>
                          <m:sub>
                            <m:r>
                              <a:rPr lang="en-IN" b="1" i="1">
                                <a:latin typeface="Cambria Math"/>
                              </a:rPr>
                              <m:t>𝟎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7" name="Oval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81800" y="997669"/>
                  <a:ext cx="561600" cy="486238"/>
                </a:xfrm>
                <a:prstGeom prst="ellipse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Oval 7"/>
                <p:cNvSpPr/>
                <p:nvPr/>
              </p:nvSpPr>
              <p:spPr>
                <a:xfrm>
                  <a:off x="6172200" y="1683578"/>
                  <a:ext cx="561600" cy="48623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/>
                              </a:rPr>
                              <m:t>  </m:t>
                            </m:r>
                            <m:r>
                              <a:rPr lang="en-IN" b="1" i="1">
                                <a:latin typeface="Cambria Math"/>
                              </a:rPr>
                              <m:t>𝑽</m:t>
                            </m:r>
                          </m:e>
                          <m:sub>
                            <m:r>
                              <a:rPr lang="en-IN" b="1" i="1"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8" name="Oval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2200" y="1683578"/>
                  <a:ext cx="561600" cy="486238"/>
                </a:xfrm>
                <a:prstGeom prst="ellipse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Oval 8"/>
                <p:cNvSpPr/>
                <p:nvPr/>
              </p:nvSpPr>
              <p:spPr>
                <a:xfrm>
                  <a:off x="7489680" y="1659835"/>
                  <a:ext cx="561600" cy="48623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/>
                              </a:rPr>
                              <m:t>  </m:t>
                            </m:r>
                            <m:r>
                              <a:rPr lang="en-IN" b="1" i="1">
                                <a:latin typeface="Cambria Math"/>
                              </a:rPr>
                              <m:t>𝑽</m:t>
                            </m:r>
                          </m:e>
                          <m:sub>
                            <m:r>
                              <a:rPr lang="en-IN" b="1" i="1">
                                <a:latin typeface="Cambria Math"/>
                              </a:rPr>
                              <m:t>𝟕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9" name="Oval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89680" y="1659835"/>
                  <a:ext cx="561600" cy="486238"/>
                </a:xfrm>
                <a:prstGeom prst="ellipse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Oval 9"/>
                <p:cNvSpPr/>
                <p:nvPr/>
              </p:nvSpPr>
              <p:spPr>
                <a:xfrm>
                  <a:off x="5087660" y="2491645"/>
                  <a:ext cx="561600" cy="48623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0" name="Oval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87660" y="2491645"/>
                  <a:ext cx="561600" cy="486238"/>
                </a:xfrm>
                <a:prstGeom prst="ellipse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Oval 10"/>
                <p:cNvSpPr/>
                <p:nvPr/>
              </p:nvSpPr>
              <p:spPr>
                <a:xfrm>
                  <a:off x="5844009" y="2483965"/>
                  <a:ext cx="561600" cy="48623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/>
                              </a:rPr>
                              <m:t>  </m:t>
                            </m:r>
                            <m:r>
                              <a:rPr lang="en-IN" b="1" i="1">
                                <a:latin typeface="Cambria Math"/>
                              </a:rPr>
                              <m:t>𝑽</m:t>
                            </m:r>
                          </m:e>
                          <m:sub>
                            <m:r>
                              <a:rPr lang="en-IN" b="1" i="1">
                                <a:latin typeface="Cambria Math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1" name="Oval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44009" y="2483965"/>
                  <a:ext cx="561600" cy="486238"/>
                </a:xfrm>
                <a:prstGeom prst="ellipse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Oval 11"/>
                <p:cNvSpPr/>
                <p:nvPr/>
              </p:nvSpPr>
              <p:spPr>
                <a:xfrm>
                  <a:off x="6553200" y="2483965"/>
                  <a:ext cx="561600" cy="48623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/>
                              </a:rPr>
                              <m:t>  </m:t>
                            </m:r>
                            <m:r>
                              <a:rPr lang="en-IN" b="1" i="1">
                                <a:latin typeface="Cambria Math"/>
                              </a:rPr>
                              <m:t>𝑽</m:t>
                            </m:r>
                          </m:e>
                          <m:sub>
                            <m:r>
                              <a:rPr lang="en-IN" b="1" i="1">
                                <a:latin typeface="Cambria Math"/>
                              </a:rPr>
                              <m:t>𝟒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2" name="Oval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53200" y="2483965"/>
                  <a:ext cx="561600" cy="486238"/>
                </a:xfrm>
                <a:prstGeom prst="ellipse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Oval 12"/>
                <p:cNvSpPr/>
                <p:nvPr/>
              </p:nvSpPr>
              <p:spPr>
                <a:xfrm>
                  <a:off x="7218226" y="2491645"/>
                  <a:ext cx="561600" cy="48623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/>
                              </a:rPr>
                              <m:t>  </m:t>
                            </m:r>
                            <m:r>
                              <a:rPr lang="en-IN" b="1" i="1">
                                <a:latin typeface="Cambria Math"/>
                              </a:rPr>
                              <m:t>𝑽</m:t>
                            </m:r>
                          </m:e>
                          <m:sub>
                            <m:r>
                              <a:rPr lang="en-IN" b="1" i="1">
                                <a:latin typeface="Cambria Math"/>
                              </a:rPr>
                              <m:t>𝟖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3" name="Oval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18226" y="2491645"/>
                  <a:ext cx="561600" cy="486238"/>
                </a:xfrm>
                <a:prstGeom prst="ellipse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Oval 13"/>
                <p:cNvSpPr/>
                <p:nvPr/>
              </p:nvSpPr>
              <p:spPr>
                <a:xfrm>
                  <a:off x="7927417" y="2491645"/>
                  <a:ext cx="561600" cy="48623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/>
                              </a:rPr>
                              <m:t>  </m:t>
                            </m:r>
                            <m:r>
                              <a:rPr lang="en-IN" b="1" i="1">
                                <a:latin typeface="Cambria Math"/>
                              </a:rPr>
                              <m:t>𝑽</m:t>
                            </m:r>
                          </m:e>
                          <m:sub>
                            <m:r>
                              <a:rPr lang="en-IN" b="1" i="1">
                                <a:latin typeface="Cambria Math"/>
                              </a:rPr>
                              <m:t>𝟗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4" name="Oval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27417" y="2491645"/>
                  <a:ext cx="561600" cy="486238"/>
                </a:xfrm>
                <a:prstGeom prst="ellipse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Oval 14"/>
                <p:cNvSpPr/>
                <p:nvPr/>
              </p:nvSpPr>
              <p:spPr>
                <a:xfrm>
                  <a:off x="4724400" y="3291547"/>
                  <a:ext cx="561600" cy="48623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/>
                              </a:rPr>
                              <m:t>  </m:t>
                            </m:r>
                            <m:r>
                              <a:rPr lang="en-IN" b="1" i="1">
                                <a:latin typeface="Cambria Math"/>
                              </a:rPr>
                              <m:t>𝑽</m:t>
                            </m:r>
                          </m:e>
                          <m:sub>
                            <m:r>
                              <a:rPr lang="en-IN" b="1" i="1">
                                <a:latin typeface="Cambria Math"/>
                              </a:rPr>
                              <m:t>𝟓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5" name="Oval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24400" y="3291547"/>
                  <a:ext cx="561600" cy="486238"/>
                </a:xfrm>
                <a:prstGeom prst="ellipse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Oval 15"/>
                <p:cNvSpPr/>
                <p:nvPr/>
              </p:nvSpPr>
              <p:spPr>
                <a:xfrm>
                  <a:off x="5486400" y="3295476"/>
                  <a:ext cx="561600" cy="48623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/>
                              </a:rPr>
                              <m:t>  </m:t>
                            </m:r>
                            <m:r>
                              <a:rPr lang="en-IN" b="1" i="1">
                                <a:latin typeface="Cambria Math"/>
                              </a:rPr>
                              <m:t>𝑽</m:t>
                            </m:r>
                          </m:e>
                          <m:sub>
                            <m:r>
                              <a:rPr lang="en-IN" b="1" i="1">
                                <a:latin typeface="Cambria Math"/>
                              </a:rPr>
                              <m:t>𝟔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6" name="Oval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86400" y="3295476"/>
                  <a:ext cx="561600" cy="486238"/>
                </a:xfrm>
                <a:prstGeom prst="ellipse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Oval 16"/>
                <p:cNvSpPr/>
                <p:nvPr/>
              </p:nvSpPr>
              <p:spPr>
                <a:xfrm>
                  <a:off x="8229600" y="3291547"/>
                  <a:ext cx="561600" cy="48623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/>
                              </a:rPr>
                              <m:t>  </m:t>
                            </m:r>
                            <m:r>
                              <a:rPr lang="en-IN" b="1" i="1">
                                <a:latin typeface="Cambria Math"/>
                              </a:rPr>
                              <m:t>𝑽</m:t>
                            </m:r>
                          </m:e>
                          <m:sub>
                            <m:r>
                              <a:rPr lang="en-IN" b="1" i="1">
                                <a:latin typeface="Cambria Math"/>
                              </a:rPr>
                              <m:t>𝟏𝟎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7" name="Oval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29600" y="3291547"/>
                  <a:ext cx="561600" cy="486238"/>
                </a:xfrm>
                <a:prstGeom prst="ellipse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Straight Arrow Connector 17"/>
            <p:cNvCxnSpPr>
              <a:stCxn id="8" idx="2"/>
              <a:endCxn id="10" idx="0"/>
            </p:cNvCxnSpPr>
            <p:nvPr/>
          </p:nvCxnSpPr>
          <p:spPr>
            <a:xfrm flipH="1">
              <a:off x="5368460" y="1926697"/>
              <a:ext cx="803740" cy="564948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7" idx="3"/>
              <a:endCxn id="8" idx="0"/>
            </p:cNvCxnSpPr>
            <p:nvPr/>
          </p:nvCxnSpPr>
          <p:spPr>
            <a:xfrm flipH="1">
              <a:off x="6453000" y="1412699"/>
              <a:ext cx="411044" cy="270879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7" idx="5"/>
              <a:endCxn id="9" idx="0"/>
            </p:cNvCxnSpPr>
            <p:nvPr/>
          </p:nvCxnSpPr>
          <p:spPr>
            <a:xfrm>
              <a:off x="7261156" y="1412699"/>
              <a:ext cx="509324" cy="247136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8" idx="3"/>
              <a:endCxn id="11" idx="0"/>
            </p:cNvCxnSpPr>
            <p:nvPr/>
          </p:nvCxnSpPr>
          <p:spPr>
            <a:xfrm flipH="1">
              <a:off x="6124809" y="2098608"/>
              <a:ext cx="129635" cy="385356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8" idx="5"/>
              <a:endCxn id="12" idx="0"/>
            </p:cNvCxnSpPr>
            <p:nvPr/>
          </p:nvCxnSpPr>
          <p:spPr>
            <a:xfrm>
              <a:off x="6651556" y="2098608"/>
              <a:ext cx="182444" cy="385356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9" idx="3"/>
              <a:endCxn id="13" idx="0"/>
            </p:cNvCxnSpPr>
            <p:nvPr/>
          </p:nvCxnSpPr>
          <p:spPr>
            <a:xfrm flipH="1">
              <a:off x="7499026" y="2074865"/>
              <a:ext cx="72898" cy="416780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9" idx="5"/>
              <a:endCxn id="14" idx="0"/>
            </p:cNvCxnSpPr>
            <p:nvPr/>
          </p:nvCxnSpPr>
          <p:spPr>
            <a:xfrm>
              <a:off x="7969036" y="2074865"/>
              <a:ext cx="239181" cy="416780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10" idx="3"/>
              <a:endCxn id="15" idx="0"/>
            </p:cNvCxnSpPr>
            <p:nvPr/>
          </p:nvCxnSpPr>
          <p:spPr>
            <a:xfrm flipH="1">
              <a:off x="5005200" y="2906675"/>
              <a:ext cx="164704" cy="384871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10" idx="5"/>
              <a:endCxn id="16" idx="0"/>
            </p:cNvCxnSpPr>
            <p:nvPr/>
          </p:nvCxnSpPr>
          <p:spPr>
            <a:xfrm>
              <a:off x="5567016" y="2906675"/>
              <a:ext cx="200184" cy="388800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14" idx="5"/>
              <a:endCxn id="17" idx="0"/>
            </p:cNvCxnSpPr>
            <p:nvPr/>
          </p:nvCxnSpPr>
          <p:spPr>
            <a:xfrm>
              <a:off x="8406773" y="2906675"/>
              <a:ext cx="103627" cy="384871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8" name="TextBox 27"/>
          <p:cNvSpPr txBox="1"/>
          <p:nvPr/>
        </p:nvSpPr>
        <p:spPr>
          <a:xfrm>
            <a:off x="8248204" y="3134730"/>
            <a:ext cx="14702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Root Node</a:t>
            </a:r>
          </a:p>
        </p:txBody>
      </p:sp>
      <p:cxnSp>
        <p:nvCxnSpPr>
          <p:cNvPr id="30" name="Straight Arrow Connector 29"/>
          <p:cNvCxnSpPr>
            <a:stCxn id="28" idx="1"/>
          </p:cNvCxnSpPr>
          <p:nvPr/>
        </p:nvCxnSpPr>
        <p:spPr>
          <a:xfrm flipH="1">
            <a:off x="6404026" y="3365563"/>
            <a:ext cx="1844178" cy="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915401" y="5562601"/>
            <a:ext cx="16360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Terminal or</a:t>
            </a:r>
          </a:p>
          <a:p>
            <a:r>
              <a:rPr lang="en-IN" sz="2400" b="1" dirty="0"/>
              <a:t>Leaf Node</a:t>
            </a:r>
            <a:endParaRPr lang="en-US" sz="2400" b="1" dirty="0"/>
          </a:p>
        </p:txBody>
      </p:sp>
      <p:cxnSp>
        <p:nvCxnSpPr>
          <p:cNvPr id="31" name="Straight Arrow Connector 30"/>
          <p:cNvCxnSpPr>
            <a:stCxn id="29" idx="1"/>
          </p:cNvCxnSpPr>
          <p:nvPr/>
        </p:nvCxnSpPr>
        <p:spPr>
          <a:xfrm flipH="1">
            <a:off x="7987553" y="5978100"/>
            <a:ext cx="927848" cy="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1769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Tree– Concepts &amp; Definitions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85085" y="1013270"/>
            <a:ext cx="3794543" cy="3809927"/>
            <a:chOff x="86660" y="1104901"/>
            <a:chExt cx="3794543" cy="380992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Oval 4"/>
                <p:cNvSpPr/>
                <p:nvPr/>
              </p:nvSpPr>
              <p:spPr>
                <a:xfrm>
                  <a:off x="86660" y="1104901"/>
                  <a:ext cx="561600" cy="5616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𝟓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5" name="Oval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660" y="1104901"/>
                  <a:ext cx="561600" cy="561600"/>
                </a:xfrm>
                <a:prstGeom prst="ellipse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Oval 5"/>
                <p:cNvSpPr/>
                <p:nvPr/>
              </p:nvSpPr>
              <p:spPr>
                <a:xfrm>
                  <a:off x="1167745" y="1108830"/>
                  <a:ext cx="561600" cy="5616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𝟔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6" name="Oval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7745" y="1108830"/>
                  <a:ext cx="561600" cy="561600"/>
                </a:xfrm>
                <a:prstGeom prst="ellipse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Oval 6"/>
                <p:cNvSpPr/>
                <p:nvPr/>
              </p:nvSpPr>
              <p:spPr>
                <a:xfrm>
                  <a:off x="3316941" y="1104901"/>
                  <a:ext cx="561600" cy="5616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𝟏𝟎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7" name="Oval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6941" y="1104901"/>
                  <a:ext cx="561600" cy="561600"/>
                </a:xfrm>
                <a:prstGeom prst="ellipse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Oval 7"/>
                <p:cNvSpPr/>
                <p:nvPr/>
              </p:nvSpPr>
              <p:spPr>
                <a:xfrm>
                  <a:off x="479846" y="1941910"/>
                  <a:ext cx="561600" cy="5616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8" name="Oval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9846" y="1941910"/>
                  <a:ext cx="561600" cy="561600"/>
                </a:xfrm>
                <a:prstGeom prst="ellipse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Straight Arrow Connector 8"/>
            <p:cNvCxnSpPr>
              <a:stCxn id="8" idx="1"/>
              <a:endCxn id="5" idx="4"/>
            </p:cNvCxnSpPr>
            <p:nvPr/>
          </p:nvCxnSpPr>
          <p:spPr>
            <a:xfrm flipH="1" flipV="1">
              <a:off x="367460" y="1666501"/>
              <a:ext cx="194630" cy="357653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Oval 9"/>
                <p:cNvSpPr/>
                <p:nvPr/>
              </p:nvSpPr>
              <p:spPr>
                <a:xfrm>
                  <a:off x="1236195" y="1934230"/>
                  <a:ext cx="561600" cy="5616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0" name="Oval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36195" y="1934230"/>
                  <a:ext cx="561600" cy="561600"/>
                </a:xfrm>
                <a:prstGeom prst="ellipse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Oval 10"/>
                <p:cNvSpPr/>
                <p:nvPr/>
              </p:nvSpPr>
              <p:spPr>
                <a:xfrm>
                  <a:off x="1945386" y="1934230"/>
                  <a:ext cx="561600" cy="5616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1" name="Oval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45386" y="1934230"/>
                  <a:ext cx="561600" cy="561600"/>
                </a:xfrm>
                <a:prstGeom prst="ellipse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Oval 11"/>
                <p:cNvSpPr/>
                <p:nvPr/>
              </p:nvSpPr>
              <p:spPr>
                <a:xfrm>
                  <a:off x="2610412" y="1941910"/>
                  <a:ext cx="561600" cy="5616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𝟖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2" name="Oval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10412" y="1941910"/>
                  <a:ext cx="561600" cy="561600"/>
                </a:xfrm>
                <a:prstGeom prst="ellipse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Oval 12"/>
                <p:cNvSpPr/>
                <p:nvPr/>
              </p:nvSpPr>
              <p:spPr>
                <a:xfrm>
                  <a:off x="3319603" y="1941910"/>
                  <a:ext cx="561600" cy="5616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𝟗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3" name="Oval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9603" y="1941910"/>
                  <a:ext cx="561600" cy="561600"/>
                </a:xfrm>
                <a:prstGeom prst="ellipse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Oval 13"/>
                <p:cNvSpPr/>
                <p:nvPr/>
              </p:nvSpPr>
              <p:spPr>
                <a:xfrm>
                  <a:off x="1203611" y="2971369"/>
                  <a:ext cx="561600" cy="5616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4" name="Oval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03611" y="2971369"/>
                  <a:ext cx="561600" cy="561600"/>
                </a:xfrm>
                <a:prstGeom prst="ellipse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Oval 14"/>
                <p:cNvSpPr/>
                <p:nvPr/>
              </p:nvSpPr>
              <p:spPr>
                <a:xfrm>
                  <a:off x="3001210" y="2947475"/>
                  <a:ext cx="561600" cy="5616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𝟕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5" name="Oval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01210" y="2947475"/>
                  <a:ext cx="561600" cy="561600"/>
                </a:xfrm>
                <a:prstGeom prst="ellipse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Oval 15"/>
                <p:cNvSpPr/>
                <p:nvPr/>
              </p:nvSpPr>
              <p:spPr>
                <a:xfrm>
                  <a:off x="2054648" y="3872374"/>
                  <a:ext cx="561600" cy="5616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6" name="Oval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54648" y="3872374"/>
                  <a:ext cx="561600" cy="561600"/>
                </a:xfrm>
                <a:prstGeom prst="ellipse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Straight Arrow Connector 16"/>
            <p:cNvCxnSpPr>
              <a:stCxn id="16" idx="1"/>
              <a:endCxn id="14" idx="4"/>
            </p:cNvCxnSpPr>
            <p:nvPr/>
          </p:nvCxnSpPr>
          <p:spPr>
            <a:xfrm flipH="1" flipV="1">
              <a:off x="1484411" y="3532969"/>
              <a:ext cx="652481" cy="421649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6" idx="7"/>
              <a:endCxn id="15" idx="4"/>
            </p:cNvCxnSpPr>
            <p:nvPr/>
          </p:nvCxnSpPr>
          <p:spPr>
            <a:xfrm flipV="1">
              <a:off x="2534004" y="3509075"/>
              <a:ext cx="748006" cy="445543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4" idx="1"/>
              <a:endCxn id="8" idx="4"/>
            </p:cNvCxnSpPr>
            <p:nvPr/>
          </p:nvCxnSpPr>
          <p:spPr>
            <a:xfrm flipH="1" flipV="1">
              <a:off x="760646" y="2503510"/>
              <a:ext cx="525209" cy="550103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14" idx="0"/>
              <a:endCxn id="10" idx="4"/>
            </p:cNvCxnSpPr>
            <p:nvPr/>
          </p:nvCxnSpPr>
          <p:spPr>
            <a:xfrm flipV="1">
              <a:off x="1484411" y="2495830"/>
              <a:ext cx="32584" cy="475539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4" idx="7"/>
              <a:endCxn id="11" idx="4"/>
            </p:cNvCxnSpPr>
            <p:nvPr/>
          </p:nvCxnSpPr>
          <p:spPr>
            <a:xfrm flipV="1">
              <a:off x="1682967" y="2495830"/>
              <a:ext cx="543219" cy="557783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15" idx="1"/>
              <a:endCxn id="12" idx="4"/>
            </p:cNvCxnSpPr>
            <p:nvPr/>
          </p:nvCxnSpPr>
          <p:spPr>
            <a:xfrm flipH="1" flipV="1">
              <a:off x="2891212" y="2503510"/>
              <a:ext cx="192242" cy="526209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15" idx="7"/>
              <a:endCxn id="13" idx="4"/>
            </p:cNvCxnSpPr>
            <p:nvPr/>
          </p:nvCxnSpPr>
          <p:spPr>
            <a:xfrm flipV="1">
              <a:off x="3480566" y="2503510"/>
              <a:ext cx="119837" cy="526209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13" idx="0"/>
              <a:endCxn id="7" idx="4"/>
            </p:cNvCxnSpPr>
            <p:nvPr/>
          </p:nvCxnSpPr>
          <p:spPr>
            <a:xfrm flipH="1" flipV="1">
              <a:off x="3597741" y="1666501"/>
              <a:ext cx="2662" cy="275409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2114073" y="4545496"/>
              <a:ext cx="4427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b="1" dirty="0"/>
                <a:t>(a)</a:t>
              </a:r>
              <a:endParaRPr lang="en-US" b="1" dirty="0"/>
            </a:p>
          </p:txBody>
        </p:sp>
        <p:cxnSp>
          <p:nvCxnSpPr>
            <p:cNvPr id="26" name="Straight Arrow Connector 25"/>
            <p:cNvCxnSpPr>
              <a:stCxn id="8" idx="7"/>
              <a:endCxn id="6" idx="3"/>
            </p:cNvCxnSpPr>
            <p:nvPr/>
          </p:nvCxnSpPr>
          <p:spPr>
            <a:xfrm flipV="1">
              <a:off x="959202" y="1588186"/>
              <a:ext cx="290787" cy="435968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8631009" y="1125008"/>
            <a:ext cx="3356580" cy="3716430"/>
            <a:chOff x="3910620" y="3451140"/>
            <a:chExt cx="3356580" cy="3716430"/>
          </a:xfrm>
        </p:grpSpPr>
        <p:cxnSp>
          <p:nvCxnSpPr>
            <p:cNvPr id="70" name="Straight Arrow Connector 69"/>
            <p:cNvCxnSpPr>
              <a:stCxn id="73" idx="5"/>
              <a:endCxn id="76" idx="1"/>
            </p:cNvCxnSpPr>
            <p:nvPr/>
          </p:nvCxnSpPr>
          <p:spPr>
            <a:xfrm>
              <a:off x="5719227" y="3930496"/>
              <a:ext cx="382817" cy="386077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>
              <a:stCxn id="76" idx="5"/>
              <a:endCxn id="81" idx="1"/>
            </p:cNvCxnSpPr>
            <p:nvPr/>
          </p:nvCxnSpPr>
          <p:spPr>
            <a:xfrm>
              <a:off x="6499156" y="4713685"/>
              <a:ext cx="288688" cy="501933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72" name="Group 71"/>
            <p:cNvGrpSpPr/>
            <p:nvPr/>
          </p:nvGrpSpPr>
          <p:grpSpPr>
            <a:xfrm>
              <a:off x="3910620" y="3451140"/>
              <a:ext cx="3356580" cy="3716430"/>
              <a:chOff x="2158020" y="3401768"/>
              <a:chExt cx="3356580" cy="371643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3" name="Oval 72"/>
                  <p:cNvSpPr/>
                  <p:nvPr/>
                </p:nvSpPr>
                <p:spPr>
                  <a:xfrm>
                    <a:off x="3487271" y="3401768"/>
                    <a:ext cx="561600" cy="5616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I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1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IN" b="1" i="1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IN" b="1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oMath>
                      </m:oMathPara>
                    </a14:m>
                    <a:endParaRPr lang="en-US" b="1" dirty="0"/>
                  </a:p>
                </p:txBody>
              </p:sp>
            </mc:Choice>
            <mc:Fallback xmlns="">
              <p:sp>
                <p:nvSpPr>
                  <p:cNvPr id="73" name="Oval 7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87271" y="3401768"/>
                    <a:ext cx="561600" cy="561600"/>
                  </a:xfrm>
                  <a:prstGeom prst="ellipse">
                    <a:avLst/>
                  </a:prstGeom>
                  <a:blipFill rotWithShape="0"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74" name="Group 73"/>
              <p:cNvGrpSpPr/>
              <p:nvPr/>
            </p:nvGrpSpPr>
            <p:grpSpPr>
              <a:xfrm>
                <a:off x="2158020" y="3881124"/>
                <a:ext cx="3356580" cy="3237074"/>
                <a:chOff x="2158020" y="3881124"/>
                <a:chExt cx="3356580" cy="3237074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5" name="Oval 74"/>
                    <p:cNvSpPr/>
                    <p:nvPr/>
                  </p:nvSpPr>
                  <p:spPr>
                    <a:xfrm>
                      <a:off x="2667000" y="4208700"/>
                      <a:ext cx="561600" cy="5616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IN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1" i="1"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a:rPr lang="en-IN" b="1" i="1">
                                    <a:latin typeface="Cambria Math" panose="02040503050406030204" pitchFamily="18" charset="0"/>
                                  </a:rPr>
                                  <m:t>𝑽</m:t>
                                </m:r>
                              </m:e>
                              <m:sub>
                                <m:r>
                                  <a:rPr lang="en-IN" b="1" i="1">
                                    <a:latin typeface="Cambria Math" panose="02040503050406030204" pitchFamily="18" charset="0"/>
                                  </a:rPr>
                                  <m:t>𝟕</m:t>
                                </m:r>
                              </m:sub>
                            </m:sSub>
                          </m:oMath>
                        </m:oMathPara>
                      </a14:m>
                      <a:endParaRPr lang="en-US" b="1" dirty="0"/>
                    </a:p>
                  </p:txBody>
                </p:sp>
              </mc:Choice>
              <mc:Fallback xmlns="">
                <p:sp>
                  <p:nvSpPr>
                    <p:cNvPr id="75" name="Oval 74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67000" y="4208700"/>
                      <a:ext cx="561600" cy="561600"/>
                    </a:xfrm>
                    <a:prstGeom prst="ellipse">
                      <a:avLst/>
                    </a:prstGeom>
                    <a:blipFill rotWithShape="0">
                      <a:blip r:embed="rId1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6" name="Oval 75"/>
                    <p:cNvSpPr/>
                    <p:nvPr/>
                  </p:nvSpPr>
                  <p:spPr>
                    <a:xfrm>
                      <a:off x="4267200" y="4184957"/>
                      <a:ext cx="561600" cy="5616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IN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1" i="1"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a:rPr lang="en-IN" b="1" i="1">
                                    <a:latin typeface="Cambria Math" panose="02040503050406030204" pitchFamily="18" charset="0"/>
                                  </a:rPr>
                                  <m:t>𝑽</m:t>
                                </m:r>
                              </m:e>
                              <m:sub>
                                <m:r>
                                  <a:rPr lang="en-IN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oMath>
                        </m:oMathPara>
                      </a14:m>
                      <a:endParaRPr lang="en-US" b="1" dirty="0"/>
                    </a:p>
                  </p:txBody>
                </p:sp>
              </mc:Choice>
              <mc:Fallback xmlns="">
                <p:sp>
                  <p:nvSpPr>
                    <p:cNvPr id="76" name="Oval 75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67200" y="4184957"/>
                      <a:ext cx="561600" cy="561600"/>
                    </a:xfrm>
                    <a:prstGeom prst="ellipse">
                      <a:avLst/>
                    </a:prstGeom>
                    <a:blipFill rotWithShape="0">
                      <a:blip r:embed="rId1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7" name="Oval 76"/>
                    <p:cNvSpPr/>
                    <p:nvPr/>
                  </p:nvSpPr>
                  <p:spPr>
                    <a:xfrm>
                      <a:off x="2158020" y="5084002"/>
                      <a:ext cx="561600" cy="5616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IN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1" i="1"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a:rPr lang="en-IN" b="1" i="1">
                                    <a:latin typeface="Cambria Math" panose="02040503050406030204" pitchFamily="18" charset="0"/>
                                  </a:rPr>
                                  <m:t>𝑽</m:t>
                                </m:r>
                              </m:e>
                              <m:sub>
                                <m:r>
                                  <a:rPr lang="en-IN" b="1" i="1">
                                    <a:latin typeface="Cambria Math" panose="02040503050406030204" pitchFamily="18" charset="0"/>
                                  </a:rPr>
                                  <m:t>𝟖</m:t>
                                </m:r>
                              </m:sub>
                            </m:sSub>
                          </m:oMath>
                        </m:oMathPara>
                      </a14:m>
                      <a:endParaRPr lang="en-US" b="1" dirty="0"/>
                    </a:p>
                  </p:txBody>
                </p:sp>
              </mc:Choice>
              <mc:Fallback xmlns="">
                <p:sp>
                  <p:nvSpPr>
                    <p:cNvPr id="77" name="Oval 7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158020" y="5084002"/>
                      <a:ext cx="561600" cy="561600"/>
                    </a:xfrm>
                    <a:prstGeom prst="ellipse">
                      <a:avLst/>
                    </a:prstGeom>
                    <a:blipFill rotWithShape="0">
                      <a:blip r:embed="rId1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8" name="Oval 77"/>
                    <p:cNvSpPr/>
                    <p:nvPr/>
                  </p:nvSpPr>
                  <p:spPr>
                    <a:xfrm>
                      <a:off x="2914369" y="5076322"/>
                      <a:ext cx="561600" cy="5616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IN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1" i="1"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a:rPr lang="en-IN" b="1" i="1">
                                    <a:latin typeface="Cambria Math" panose="02040503050406030204" pitchFamily="18" charset="0"/>
                                  </a:rPr>
                                  <m:t>𝑽</m:t>
                                </m:r>
                              </m:e>
                              <m:sub>
                                <m:r>
                                  <a:rPr lang="en-IN" b="1" i="1">
                                    <a:latin typeface="Cambria Math" panose="02040503050406030204" pitchFamily="18" charset="0"/>
                                  </a:rPr>
                                  <m:t>𝟗</m:t>
                                </m:r>
                              </m:sub>
                            </m:sSub>
                          </m:oMath>
                        </m:oMathPara>
                      </a14:m>
                      <a:endParaRPr lang="en-US" b="1" dirty="0"/>
                    </a:p>
                  </p:txBody>
                </p:sp>
              </mc:Choice>
              <mc:Fallback xmlns="">
                <p:sp>
                  <p:nvSpPr>
                    <p:cNvPr id="78" name="Oval 7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914369" y="5076322"/>
                      <a:ext cx="561600" cy="561600"/>
                    </a:xfrm>
                    <a:prstGeom prst="ellipse">
                      <a:avLst/>
                    </a:prstGeom>
                    <a:blipFill rotWithShape="0">
                      <a:blip r:embed="rId1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9" name="Oval 78"/>
                    <p:cNvSpPr/>
                    <p:nvPr/>
                  </p:nvSpPr>
                  <p:spPr>
                    <a:xfrm>
                      <a:off x="3623560" y="5076322"/>
                      <a:ext cx="561600" cy="5616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IN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1" i="1"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a:rPr lang="en-IN" b="1" i="1">
                                    <a:latin typeface="Cambria Math" panose="02040503050406030204" pitchFamily="18" charset="0"/>
                                  </a:rPr>
                                  <m:t>𝑽</m:t>
                                </m:r>
                              </m:e>
                              <m:sub>
                                <m:r>
                                  <a:rPr lang="en-IN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oMath>
                        </m:oMathPara>
                      </a14:m>
                      <a:endParaRPr lang="en-US" b="1" dirty="0"/>
                    </a:p>
                  </p:txBody>
                </p:sp>
              </mc:Choice>
              <mc:Fallback xmlns="">
                <p:sp>
                  <p:nvSpPr>
                    <p:cNvPr id="79" name="Oval 7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623560" y="5076322"/>
                      <a:ext cx="561600" cy="561600"/>
                    </a:xfrm>
                    <a:prstGeom prst="ellipse">
                      <a:avLst/>
                    </a:prstGeom>
                    <a:blipFill rotWithShape="0">
                      <a:blip r:embed="rId1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0" name="Oval 79"/>
                    <p:cNvSpPr/>
                    <p:nvPr/>
                  </p:nvSpPr>
                  <p:spPr>
                    <a:xfrm>
                      <a:off x="4288586" y="5084002"/>
                      <a:ext cx="561600" cy="5616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IN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1" i="1"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a:rPr lang="en-IN" b="1" i="1">
                                    <a:latin typeface="Cambria Math" panose="02040503050406030204" pitchFamily="18" charset="0"/>
                                  </a:rPr>
                                  <m:t>𝑽</m:t>
                                </m:r>
                              </m:e>
                              <m:sub>
                                <m:r>
                                  <a:rPr lang="en-IN" b="1" i="1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sub>
                            </m:sSub>
                          </m:oMath>
                        </m:oMathPara>
                      </a14:m>
                      <a:endParaRPr lang="en-US" b="1" dirty="0"/>
                    </a:p>
                  </p:txBody>
                </p:sp>
              </mc:Choice>
              <mc:Fallback xmlns="">
                <p:sp>
                  <p:nvSpPr>
                    <p:cNvPr id="80" name="Oval 79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88586" y="5084002"/>
                      <a:ext cx="561600" cy="561600"/>
                    </a:xfrm>
                    <a:prstGeom prst="ellipse">
                      <a:avLst/>
                    </a:prstGeom>
                    <a:blipFill rotWithShape="0">
                      <a:blip r:embed="rId1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1" name="Oval 80"/>
                    <p:cNvSpPr/>
                    <p:nvPr/>
                  </p:nvSpPr>
                  <p:spPr>
                    <a:xfrm>
                      <a:off x="4953000" y="5084002"/>
                      <a:ext cx="561600" cy="5616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IN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1" i="1"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a:rPr lang="en-IN" b="1" i="1">
                                    <a:latin typeface="Cambria Math" panose="02040503050406030204" pitchFamily="18" charset="0"/>
                                  </a:rPr>
                                  <m:t>𝑽</m:t>
                                </m:r>
                              </m:e>
                              <m:sub>
                                <m:r>
                                  <a:rPr lang="en-IN" b="1" i="1"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</m:sub>
                            </m:sSub>
                          </m:oMath>
                        </m:oMathPara>
                      </a14:m>
                      <a:endParaRPr lang="en-US" b="1" dirty="0"/>
                    </a:p>
                  </p:txBody>
                </p:sp>
              </mc:Choice>
              <mc:Fallback xmlns="">
                <p:sp>
                  <p:nvSpPr>
                    <p:cNvPr id="81" name="Oval 80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953000" y="5084002"/>
                      <a:ext cx="561600" cy="561600"/>
                    </a:xfrm>
                    <a:prstGeom prst="ellipse">
                      <a:avLst/>
                    </a:prstGeom>
                    <a:blipFill rotWithShape="0">
                      <a:blip r:embed="rId2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2" name="Oval 81"/>
                    <p:cNvSpPr/>
                    <p:nvPr/>
                  </p:nvSpPr>
                  <p:spPr>
                    <a:xfrm>
                      <a:off x="2438400" y="6004927"/>
                      <a:ext cx="561600" cy="5616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IN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1" i="1"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a:rPr lang="en-IN" b="1" i="1">
                                    <a:latin typeface="Cambria Math" panose="02040503050406030204" pitchFamily="18" charset="0"/>
                                  </a:rPr>
                                  <m:t>𝑽</m:t>
                                </m:r>
                              </m:e>
                              <m:sub>
                                <m:r>
                                  <a:rPr lang="en-IN" b="1" i="1">
                                    <a:latin typeface="Cambria Math" panose="02040503050406030204" pitchFamily="18" charset="0"/>
                                  </a:rPr>
                                  <m:t>𝟏𝟎</m:t>
                                </m:r>
                              </m:sub>
                            </m:sSub>
                          </m:oMath>
                        </m:oMathPara>
                      </a14:m>
                      <a:endParaRPr lang="en-US" b="1" dirty="0"/>
                    </a:p>
                  </p:txBody>
                </p:sp>
              </mc:Choice>
              <mc:Fallback xmlns="">
                <p:sp>
                  <p:nvSpPr>
                    <p:cNvPr id="82" name="Oval 8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438400" y="6004927"/>
                      <a:ext cx="561600" cy="561600"/>
                    </a:xfrm>
                    <a:prstGeom prst="ellipse">
                      <a:avLst/>
                    </a:prstGeom>
                    <a:blipFill rotWithShape="0">
                      <a:blip r:embed="rId2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3" name="Oval 82"/>
                    <p:cNvSpPr/>
                    <p:nvPr/>
                  </p:nvSpPr>
                  <p:spPr>
                    <a:xfrm>
                      <a:off x="3276600" y="6008856"/>
                      <a:ext cx="561600" cy="5616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IN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1" i="1"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a:rPr lang="en-IN" b="1" i="1">
                                    <a:latin typeface="Cambria Math" panose="02040503050406030204" pitchFamily="18" charset="0"/>
                                  </a:rPr>
                                  <m:t>𝑽</m:t>
                                </m:r>
                              </m:e>
                              <m:sub>
                                <m:r>
                                  <a:rPr lang="en-IN" b="1" i="1"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</m:sub>
                            </m:sSub>
                          </m:oMath>
                        </m:oMathPara>
                      </a14:m>
                      <a:endParaRPr lang="en-US" b="1" dirty="0"/>
                    </a:p>
                  </p:txBody>
                </p:sp>
              </mc:Choice>
              <mc:Fallback xmlns="">
                <p:sp>
                  <p:nvSpPr>
                    <p:cNvPr id="83" name="Oval 8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76600" y="6008856"/>
                      <a:ext cx="561600" cy="561600"/>
                    </a:xfrm>
                    <a:prstGeom prst="ellipse">
                      <a:avLst/>
                    </a:prstGeom>
                    <a:blipFill rotWithShape="0">
                      <a:blip r:embed="rId2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4" name="Oval 83"/>
                    <p:cNvSpPr/>
                    <p:nvPr/>
                  </p:nvSpPr>
                  <p:spPr>
                    <a:xfrm>
                      <a:off x="3962400" y="6004927"/>
                      <a:ext cx="561600" cy="561600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IN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1" i="1"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a:rPr lang="en-IN" b="1" i="1">
                                    <a:latin typeface="Cambria Math" panose="02040503050406030204" pitchFamily="18" charset="0"/>
                                  </a:rPr>
                                  <m:t>𝑽</m:t>
                                </m:r>
                              </m:e>
                              <m:sub>
                                <m:r>
                                  <a:rPr lang="en-IN" b="1" i="1">
                                    <a:latin typeface="Cambria Math" panose="02040503050406030204" pitchFamily="18" charset="0"/>
                                  </a:rPr>
                                  <m:t>𝟔</m:t>
                                </m:r>
                              </m:sub>
                            </m:sSub>
                          </m:oMath>
                        </m:oMathPara>
                      </a14:m>
                      <a:endParaRPr lang="en-US" b="1" dirty="0"/>
                    </a:p>
                  </p:txBody>
                </p:sp>
              </mc:Choice>
              <mc:Fallback xmlns="">
                <p:sp>
                  <p:nvSpPr>
                    <p:cNvPr id="84" name="Oval 8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962400" y="6004927"/>
                      <a:ext cx="561600" cy="561600"/>
                    </a:xfrm>
                    <a:prstGeom prst="ellipse">
                      <a:avLst/>
                    </a:prstGeom>
                    <a:blipFill rotWithShape="0">
                      <a:blip r:embed="rId2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85" name="Straight Arrow Connector 84"/>
                <p:cNvCxnSpPr>
                  <a:stCxn id="75" idx="3"/>
                  <a:endCxn id="77" idx="0"/>
                </p:cNvCxnSpPr>
                <p:nvPr/>
              </p:nvCxnSpPr>
              <p:spPr>
                <a:xfrm flipH="1">
                  <a:off x="2438820" y="4688056"/>
                  <a:ext cx="310424" cy="395946"/>
                </a:xfrm>
                <a:prstGeom prst="straightConnector1">
                  <a:avLst/>
                </a:prstGeom>
                <a:ln w="28575">
                  <a:solidFill>
                    <a:srgbClr val="B84742"/>
                  </a:solidFill>
                  <a:tailEnd type="arrow"/>
                </a:ln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Arrow Connector 85"/>
                <p:cNvCxnSpPr>
                  <a:stCxn id="73" idx="3"/>
                  <a:endCxn id="75" idx="7"/>
                </p:cNvCxnSpPr>
                <p:nvPr/>
              </p:nvCxnSpPr>
              <p:spPr>
                <a:xfrm flipH="1">
                  <a:off x="3146356" y="3881124"/>
                  <a:ext cx="423159" cy="409820"/>
                </a:xfrm>
                <a:prstGeom prst="straightConnector1">
                  <a:avLst/>
                </a:prstGeom>
                <a:ln w="28575">
                  <a:solidFill>
                    <a:srgbClr val="B84742"/>
                  </a:solidFill>
                  <a:tailEnd type="arrow"/>
                </a:ln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Arrow Connector 86"/>
                <p:cNvCxnSpPr>
                  <a:stCxn id="78" idx="3"/>
                  <a:endCxn id="82" idx="0"/>
                </p:cNvCxnSpPr>
                <p:nvPr/>
              </p:nvCxnSpPr>
              <p:spPr>
                <a:xfrm flipH="1">
                  <a:off x="2719200" y="5555678"/>
                  <a:ext cx="277413" cy="449249"/>
                </a:xfrm>
                <a:prstGeom prst="straightConnector1">
                  <a:avLst/>
                </a:prstGeom>
                <a:ln w="28575">
                  <a:solidFill>
                    <a:srgbClr val="B84742"/>
                  </a:solidFill>
                  <a:tailEnd type="arrow"/>
                </a:ln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Arrow Connector 87"/>
                <p:cNvCxnSpPr>
                  <a:stCxn id="79" idx="3"/>
                  <a:endCxn id="83" idx="0"/>
                </p:cNvCxnSpPr>
                <p:nvPr/>
              </p:nvCxnSpPr>
              <p:spPr>
                <a:xfrm flipH="1">
                  <a:off x="3557400" y="5555678"/>
                  <a:ext cx="148404" cy="453178"/>
                </a:xfrm>
                <a:prstGeom prst="straightConnector1">
                  <a:avLst/>
                </a:prstGeom>
                <a:ln w="28575">
                  <a:solidFill>
                    <a:srgbClr val="B84742"/>
                  </a:solidFill>
                  <a:tailEnd type="arrow"/>
                </a:ln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Arrow Connector 88"/>
                <p:cNvCxnSpPr>
                  <a:stCxn id="79" idx="5"/>
                  <a:endCxn id="84" idx="0"/>
                </p:cNvCxnSpPr>
                <p:nvPr/>
              </p:nvCxnSpPr>
              <p:spPr>
                <a:xfrm>
                  <a:off x="4102916" y="5555678"/>
                  <a:ext cx="140284" cy="449249"/>
                </a:xfrm>
                <a:prstGeom prst="straightConnector1">
                  <a:avLst/>
                </a:prstGeom>
                <a:ln w="28575">
                  <a:solidFill>
                    <a:srgbClr val="B84742"/>
                  </a:solidFill>
                  <a:tailEnd type="arrow"/>
                </a:ln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90" name="TextBox 89"/>
                <p:cNvSpPr txBox="1"/>
                <p:nvPr/>
              </p:nvSpPr>
              <p:spPr>
                <a:xfrm>
                  <a:off x="3679381" y="6748866"/>
                  <a:ext cx="44114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N" b="1" dirty="0"/>
                    <a:t>(c)</a:t>
                  </a:r>
                  <a:endParaRPr lang="en-US" b="1" dirty="0"/>
                </a:p>
              </p:txBody>
            </p:sp>
          </p:grpSp>
        </p:grpSp>
        <p:cxnSp>
          <p:nvCxnSpPr>
            <p:cNvPr id="91" name="Straight Arrow Connector 90"/>
            <p:cNvCxnSpPr>
              <a:stCxn id="75" idx="5"/>
              <a:endCxn id="78" idx="0"/>
            </p:cNvCxnSpPr>
            <p:nvPr/>
          </p:nvCxnSpPr>
          <p:spPr>
            <a:xfrm>
              <a:off x="4898956" y="4737428"/>
              <a:ext cx="48813" cy="388266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>
              <a:stCxn id="76" idx="3"/>
              <a:endCxn id="79" idx="0"/>
            </p:cNvCxnSpPr>
            <p:nvPr/>
          </p:nvCxnSpPr>
          <p:spPr>
            <a:xfrm flipH="1">
              <a:off x="5656960" y="4713685"/>
              <a:ext cx="445084" cy="412009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>
              <a:stCxn id="76" idx="4"/>
              <a:endCxn id="80" idx="0"/>
            </p:cNvCxnSpPr>
            <p:nvPr/>
          </p:nvCxnSpPr>
          <p:spPr>
            <a:xfrm>
              <a:off x="6300600" y="4795929"/>
              <a:ext cx="21386" cy="337445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30" name="Group 129"/>
          <p:cNvGrpSpPr/>
          <p:nvPr/>
        </p:nvGrpSpPr>
        <p:grpSpPr>
          <a:xfrm>
            <a:off x="4124557" y="999139"/>
            <a:ext cx="4066800" cy="3820390"/>
            <a:chOff x="4124557" y="999139"/>
            <a:chExt cx="4066800" cy="3820390"/>
          </a:xfrm>
        </p:grpSpPr>
        <p:grpSp>
          <p:nvGrpSpPr>
            <p:cNvPr id="97" name="Group 96"/>
            <p:cNvGrpSpPr/>
            <p:nvPr/>
          </p:nvGrpSpPr>
          <p:grpSpPr>
            <a:xfrm>
              <a:off x="4124557" y="999139"/>
              <a:ext cx="4066800" cy="3215547"/>
              <a:chOff x="4724400" y="997669"/>
              <a:chExt cx="4066800" cy="278404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8" name="Oval 97"/>
                  <p:cNvSpPr/>
                  <p:nvPr/>
                </p:nvSpPr>
                <p:spPr>
                  <a:xfrm>
                    <a:off x="6781800" y="997669"/>
                    <a:ext cx="561600" cy="48623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I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1" i="1">
                                  <a:latin typeface="Cambria Math"/>
                                </a:rPr>
                                <m:t>  </m:t>
                              </m:r>
                              <m:r>
                                <a:rPr lang="en-IN" b="1" i="1">
                                  <a:latin typeface="Cambria Math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IN" b="1" i="1">
                                  <a:latin typeface="Cambria Math"/>
                                </a:rPr>
                                <m:t>𝟎</m:t>
                              </m:r>
                            </m:sub>
                          </m:sSub>
                        </m:oMath>
                      </m:oMathPara>
                    </a14:m>
                    <a:endParaRPr lang="en-US" b="1" dirty="0"/>
                  </a:p>
                </p:txBody>
              </p:sp>
            </mc:Choice>
            <mc:Fallback xmlns="">
              <p:sp>
                <p:nvSpPr>
                  <p:cNvPr id="98" name="Oval 9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81800" y="997669"/>
                    <a:ext cx="561600" cy="486238"/>
                  </a:xfrm>
                  <a:prstGeom prst="ellipse">
                    <a:avLst/>
                  </a:prstGeom>
                  <a:blipFill rotWithShape="0">
                    <a:blip r:embed="rId2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9" name="Oval 98"/>
                  <p:cNvSpPr/>
                  <p:nvPr/>
                </p:nvSpPr>
                <p:spPr>
                  <a:xfrm>
                    <a:off x="6172200" y="1683578"/>
                    <a:ext cx="561600" cy="48623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I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1" i="1">
                                  <a:latin typeface="Cambria Math"/>
                                </a:rPr>
                                <m:t>  </m:t>
                              </m:r>
                              <m:r>
                                <a:rPr lang="en-IN" b="1" i="1">
                                  <a:latin typeface="Cambria Math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IN" b="1" i="1"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b="1" dirty="0"/>
                  </a:p>
                </p:txBody>
              </p:sp>
            </mc:Choice>
            <mc:Fallback xmlns="">
              <p:sp>
                <p:nvSpPr>
                  <p:cNvPr id="99" name="Oval 9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72200" y="1683578"/>
                    <a:ext cx="561600" cy="486238"/>
                  </a:xfrm>
                  <a:prstGeom prst="ellipse">
                    <a:avLst/>
                  </a:prstGeom>
                  <a:blipFill rotWithShape="0">
                    <a:blip r:embed="rId2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0" name="Oval 99"/>
                  <p:cNvSpPr/>
                  <p:nvPr/>
                </p:nvSpPr>
                <p:spPr>
                  <a:xfrm>
                    <a:off x="7489680" y="1659835"/>
                    <a:ext cx="561600" cy="48623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I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1" i="1">
                                  <a:latin typeface="Cambria Math"/>
                                </a:rPr>
                                <m:t>  </m:t>
                              </m:r>
                              <m:r>
                                <a:rPr lang="en-IN" b="1" i="1">
                                  <a:latin typeface="Cambria Math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IN" b="1" i="1">
                                  <a:latin typeface="Cambria Math"/>
                                </a:rPr>
                                <m:t>𝟕</m:t>
                              </m:r>
                            </m:sub>
                          </m:sSub>
                        </m:oMath>
                      </m:oMathPara>
                    </a14:m>
                    <a:endParaRPr lang="en-US" b="1" dirty="0"/>
                  </a:p>
                </p:txBody>
              </p:sp>
            </mc:Choice>
            <mc:Fallback xmlns="">
              <p:sp>
                <p:nvSpPr>
                  <p:cNvPr id="100" name="Oval 9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89680" y="1659835"/>
                    <a:ext cx="561600" cy="486238"/>
                  </a:xfrm>
                  <a:prstGeom prst="ellipse">
                    <a:avLst/>
                  </a:prstGeom>
                  <a:blipFill rotWithShape="0">
                    <a:blip r:embed="rId2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1" name="Oval 100"/>
                  <p:cNvSpPr/>
                  <p:nvPr/>
                </p:nvSpPr>
                <p:spPr>
                  <a:xfrm>
                    <a:off x="5087660" y="2491645"/>
                    <a:ext cx="561600" cy="48623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I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1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IN" b="1" i="1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IN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en-US" b="1" dirty="0"/>
                  </a:p>
                </p:txBody>
              </p:sp>
            </mc:Choice>
            <mc:Fallback xmlns="">
              <p:sp>
                <p:nvSpPr>
                  <p:cNvPr id="101" name="Oval 10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87660" y="2491645"/>
                    <a:ext cx="561600" cy="486238"/>
                  </a:xfrm>
                  <a:prstGeom prst="ellipse">
                    <a:avLst/>
                  </a:prstGeom>
                  <a:blipFill rotWithShape="0">
                    <a:blip r:embed="rId2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2" name="Oval 101"/>
                  <p:cNvSpPr/>
                  <p:nvPr/>
                </p:nvSpPr>
                <p:spPr>
                  <a:xfrm>
                    <a:off x="5844009" y="2483965"/>
                    <a:ext cx="561600" cy="48623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I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1" i="1">
                                  <a:latin typeface="Cambria Math"/>
                                </a:rPr>
                                <m:t>  </m:t>
                              </m:r>
                              <m:r>
                                <a:rPr lang="en-IN" b="1" i="1">
                                  <a:latin typeface="Cambria Math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IN" b="1" i="1">
                                  <a:latin typeface="Cambria Math"/>
                                </a:rPr>
                                <m:t>𝟑</m:t>
                              </m:r>
                            </m:sub>
                          </m:sSub>
                        </m:oMath>
                      </m:oMathPara>
                    </a14:m>
                    <a:endParaRPr lang="en-US" b="1" dirty="0"/>
                  </a:p>
                </p:txBody>
              </p:sp>
            </mc:Choice>
            <mc:Fallback xmlns="">
              <p:sp>
                <p:nvSpPr>
                  <p:cNvPr id="102" name="Oval 10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44009" y="2483965"/>
                    <a:ext cx="561600" cy="486238"/>
                  </a:xfrm>
                  <a:prstGeom prst="ellipse">
                    <a:avLst/>
                  </a:prstGeom>
                  <a:blipFill rotWithShape="0">
                    <a:blip r:embed="rId2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3" name="Oval 102"/>
                  <p:cNvSpPr/>
                  <p:nvPr/>
                </p:nvSpPr>
                <p:spPr>
                  <a:xfrm>
                    <a:off x="6553200" y="2483965"/>
                    <a:ext cx="561600" cy="48623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I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1" i="1">
                                  <a:latin typeface="Cambria Math"/>
                                </a:rPr>
                                <m:t>  </m:t>
                              </m:r>
                              <m:r>
                                <a:rPr lang="en-IN" b="1" i="1">
                                  <a:latin typeface="Cambria Math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IN" b="1" i="1">
                                  <a:latin typeface="Cambria Math"/>
                                </a:rPr>
                                <m:t>𝟒</m:t>
                              </m:r>
                            </m:sub>
                          </m:sSub>
                        </m:oMath>
                      </m:oMathPara>
                    </a14:m>
                    <a:endParaRPr lang="en-US" b="1" dirty="0"/>
                  </a:p>
                </p:txBody>
              </p:sp>
            </mc:Choice>
            <mc:Fallback xmlns="">
              <p:sp>
                <p:nvSpPr>
                  <p:cNvPr id="103" name="Oval 10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53200" y="2483965"/>
                    <a:ext cx="561600" cy="486238"/>
                  </a:xfrm>
                  <a:prstGeom prst="ellipse">
                    <a:avLst/>
                  </a:prstGeom>
                  <a:blipFill rotWithShape="0">
                    <a:blip r:embed="rId2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4" name="Oval 103"/>
                  <p:cNvSpPr/>
                  <p:nvPr/>
                </p:nvSpPr>
                <p:spPr>
                  <a:xfrm>
                    <a:off x="7218226" y="2491645"/>
                    <a:ext cx="561600" cy="48623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I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1" i="1">
                                  <a:latin typeface="Cambria Math"/>
                                </a:rPr>
                                <m:t>  </m:t>
                              </m:r>
                              <m:r>
                                <a:rPr lang="en-IN" b="1" i="1">
                                  <a:latin typeface="Cambria Math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IN" b="1" i="1">
                                  <a:latin typeface="Cambria Math"/>
                                </a:rPr>
                                <m:t>𝟖</m:t>
                              </m:r>
                            </m:sub>
                          </m:sSub>
                        </m:oMath>
                      </m:oMathPara>
                    </a14:m>
                    <a:endParaRPr lang="en-US" b="1" dirty="0"/>
                  </a:p>
                </p:txBody>
              </p:sp>
            </mc:Choice>
            <mc:Fallback xmlns="">
              <p:sp>
                <p:nvSpPr>
                  <p:cNvPr id="104" name="Oval 10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18226" y="2491645"/>
                    <a:ext cx="561600" cy="486238"/>
                  </a:xfrm>
                  <a:prstGeom prst="ellipse">
                    <a:avLst/>
                  </a:prstGeom>
                  <a:blipFill rotWithShape="0">
                    <a:blip r:embed="rId3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5" name="Oval 104"/>
                  <p:cNvSpPr/>
                  <p:nvPr/>
                </p:nvSpPr>
                <p:spPr>
                  <a:xfrm>
                    <a:off x="7927417" y="2491645"/>
                    <a:ext cx="561600" cy="48623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I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1" i="1">
                                  <a:latin typeface="Cambria Math"/>
                                </a:rPr>
                                <m:t>  </m:t>
                              </m:r>
                              <m:r>
                                <a:rPr lang="en-IN" b="1" i="1">
                                  <a:latin typeface="Cambria Math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IN" b="1" i="1">
                                  <a:latin typeface="Cambria Math"/>
                                </a:rPr>
                                <m:t>𝟗</m:t>
                              </m:r>
                            </m:sub>
                          </m:sSub>
                        </m:oMath>
                      </m:oMathPara>
                    </a14:m>
                    <a:endParaRPr lang="en-US" b="1" dirty="0"/>
                  </a:p>
                </p:txBody>
              </p:sp>
            </mc:Choice>
            <mc:Fallback xmlns="">
              <p:sp>
                <p:nvSpPr>
                  <p:cNvPr id="105" name="Oval 10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27417" y="2491645"/>
                    <a:ext cx="561600" cy="486238"/>
                  </a:xfrm>
                  <a:prstGeom prst="ellipse">
                    <a:avLst/>
                  </a:prstGeom>
                  <a:blipFill rotWithShape="0">
                    <a:blip r:embed="rId3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6" name="Oval 105"/>
                  <p:cNvSpPr/>
                  <p:nvPr/>
                </p:nvSpPr>
                <p:spPr>
                  <a:xfrm>
                    <a:off x="4724400" y="3291547"/>
                    <a:ext cx="561600" cy="48623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I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1" i="1">
                                  <a:latin typeface="Cambria Math"/>
                                </a:rPr>
                                <m:t>  </m:t>
                              </m:r>
                              <m:r>
                                <a:rPr lang="en-IN" b="1" i="1">
                                  <a:latin typeface="Cambria Math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IN" b="1" i="1">
                                  <a:latin typeface="Cambria Math"/>
                                </a:rPr>
                                <m:t>𝟓</m:t>
                              </m:r>
                            </m:sub>
                          </m:sSub>
                        </m:oMath>
                      </m:oMathPara>
                    </a14:m>
                    <a:endParaRPr lang="en-US" b="1" dirty="0"/>
                  </a:p>
                </p:txBody>
              </p:sp>
            </mc:Choice>
            <mc:Fallback xmlns="">
              <p:sp>
                <p:nvSpPr>
                  <p:cNvPr id="106" name="Oval 10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24400" y="3291547"/>
                    <a:ext cx="561600" cy="486238"/>
                  </a:xfrm>
                  <a:prstGeom prst="ellipse">
                    <a:avLst/>
                  </a:prstGeom>
                  <a:blipFill rotWithShape="0">
                    <a:blip r:embed="rId3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7" name="Oval 106"/>
                  <p:cNvSpPr/>
                  <p:nvPr/>
                </p:nvSpPr>
                <p:spPr>
                  <a:xfrm>
                    <a:off x="5486400" y="3295476"/>
                    <a:ext cx="561600" cy="48623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I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1" i="1">
                                  <a:latin typeface="Cambria Math"/>
                                </a:rPr>
                                <m:t>  </m:t>
                              </m:r>
                              <m:r>
                                <a:rPr lang="en-IN" b="1" i="1">
                                  <a:latin typeface="Cambria Math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IN" b="1" i="1">
                                  <a:latin typeface="Cambria Math"/>
                                </a:rPr>
                                <m:t>𝟔</m:t>
                              </m:r>
                            </m:sub>
                          </m:sSub>
                        </m:oMath>
                      </m:oMathPara>
                    </a14:m>
                    <a:endParaRPr lang="en-US" b="1" dirty="0"/>
                  </a:p>
                </p:txBody>
              </p:sp>
            </mc:Choice>
            <mc:Fallback xmlns="">
              <p:sp>
                <p:nvSpPr>
                  <p:cNvPr id="107" name="Oval 10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86400" y="3295476"/>
                    <a:ext cx="561600" cy="486238"/>
                  </a:xfrm>
                  <a:prstGeom prst="ellipse">
                    <a:avLst/>
                  </a:prstGeom>
                  <a:blipFill rotWithShape="0">
                    <a:blip r:embed="rId3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8" name="Oval 107"/>
                  <p:cNvSpPr/>
                  <p:nvPr/>
                </p:nvSpPr>
                <p:spPr>
                  <a:xfrm>
                    <a:off x="8229600" y="3291547"/>
                    <a:ext cx="561600" cy="48623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I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1" i="1">
                                  <a:latin typeface="Cambria Math"/>
                                </a:rPr>
                                <m:t>  </m:t>
                              </m:r>
                              <m:r>
                                <a:rPr lang="en-IN" b="1" i="1">
                                  <a:latin typeface="Cambria Math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IN" b="1" i="1">
                                  <a:latin typeface="Cambria Math"/>
                                </a:rPr>
                                <m:t>𝟏𝟎</m:t>
                              </m:r>
                            </m:sub>
                          </m:sSub>
                        </m:oMath>
                      </m:oMathPara>
                    </a14:m>
                    <a:endParaRPr lang="en-US" b="1" dirty="0"/>
                  </a:p>
                </p:txBody>
              </p:sp>
            </mc:Choice>
            <mc:Fallback xmlns="">
              <p:sp>
                <p:nvSpPr>
                  <p:cNvPr id="108" name="Oval 10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29600" y="3291547"/>
                    <a:ext cx="561600" cy="486238"/>
                  </a:xfrm>
                  <a:prstGeom prst="ellipse">
                    <a:avLst/>
                  </a:prstGeom>
                  <a:blipFill rotWithShape="0">
                    <a:blip r:embed="rId3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09" name="Straight Arrow Connector 108"/>
              <p:cNvCxnSpPr>
                <a:stCxn id="99" idx="2"/>
                <a:endCxn id="101" idx="0"/>
              </p:cNvCxnSpPr>
              <p:nvPr/>
            </p:nvCxnSpPr>
            <p:spPr>
              <a:xfrm flipH="1">
                <a:off x="5368460" y="1926697"/>
                <a:ext cx="803740" cy="564948"/>
              </a:xfrm>
              <a:prstGeom prst="straightConnector1">
                <a:avLst/>
              </a:prstGeom>
              <a:ln w="28575">
                <a:solidFill>
                  <a:srgbClr val="B84742"/>
                </a:solidFill>
                <a:tailEnd type="arrow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10" name="Straight Arrow Connector 109"/>
              <p:cNvCxnSpPr>
                <a:stCxn id="98" idx="3"/>
                <a:endCxn id="99" idx="0"/>
              </p:cNvCxnSpPr>
              <p:nvPr/>
            </p:nvCxnSpPr>
            <p:spPr>
              <a:xfrm flipH="1">
                <a:off x="6453000" y="1412699"/>
                <a:ext cx="411044" cy="270879"/>
              </a:xfrm>
              <a:prstGeom prst="straightConnector1">
                <a:avLst/>
              </a:prstGeom>
              <a:ln w="28575">
                <a:solidFill>
                  <a:srgbClr val="B84742"/>
                </a:solidFill>
                <a:tailEnd type="arrow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11" name="Straight Arrow Connector 110"/>
              <p:cNvCxnSpPr>
                <a:stCxn id="98" idx="5"/>
                <a:endCxn id="100" idx="0"/>
              </p:cNvCxnSpPr>
              <p:nvPr/>
            </p:nvCxnSpPr>
            <p:spPr>
              <a:xfrm>
                <a:off x="7261156" y="1412699"/>
                <a:ext cx="509324" cy="247136"/>
              </a:xfrm>
              <a:prstGeom prst="straightConnector1">
                <a:avLst/>
              </a:prstGeom>
              <a:ln w="28575">
                <a:solidFill>
                  <a:srgbClr val="B84742"/>
                </a:solidFill>
                <a:tailEnd type="arrow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12" name="Straight Arrow Connector 111"/>
              <p:cNvCxnSpPr>
                <a:stCxn id="99" idx="3"/>
                <a:endCxn id="102" idx="0"/>
              </p:cNvCxnSpPr>
              <p:nvPr/>
            </p:nvCxnSpPr>
            <p:spPr>
              <a:xfrm flipH="1">
                <a:off x="6124809" y="2098608"/>
                <a:ext cx="129635" cy="385356"/>
              </a:xfrm>
              <a:prstGeom prst="straightConnector1">
                <a:avLst/>
              </a:prstGeom>
              <a:ln w="28575">
                <a:solidFill>
                  <a:srgbClr val="B84742"/>
                </a:solidFill>
                <a:tailEnd type="arrow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13" name="Straight Arrow Connector 112"/>
              <p:cNvCxnSpPr>
                <a:stCxn id="99" idx="5"/>
                <a:endCxn id="103" idx="0"/>
              </p:cNvCxnSpPr>
              <p:nvPr/>
            </p:nvCxnSpPr>
            <p:spPr>
              <a:xfrm>
                <a:off x="6651556" y="2098608"/>
                <a:ext cx="182444" cy="385356"/>
              </a:xfrm>
              <a:prstGeom prst="straightConnector1">
                <a:avLst/>
              </a:prstGeom>
              <a:ln w="28575">
                <a:solidFill>
                  <a:srgbClr val="B84742"/>
                </a:solidFill>
                <a:tailEnd type="arrow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14" name="Straight Arrow Connector 113"/>
              <p:cNvCxnSpPr>
                <a:stCxn id="100" idx="3"/>
                <a:endCxn id="104" idx="0"/>
              </p:cNvCxnSpPr>
              <p:nvPr/>
            </p:nvCxnSpPr>
            <p:spPr>
              <a:xfrm flipH="1">
                <a:off x="7499026" y="2074865"/>
                <a:ext cx="72898" cy="416780"/>
              </a:xfrm>
              <a:prstGeom prst="straightConnector1">
                <a:avLst/>
              </a:prstGeom>
              <a:ln w="28575">
                <a:solidFill>
                  <a:srgbClr val="B84742"/>
                </a:solidFill>
                <a:tailEnd type="arrow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15" name="Straight Arrow Connector 114"/>
              <p:cNvCxnSpPr>
                <a:stCxn id="100" idx="5"/>
                <a:endCxn id="105" idx="0"/>
              </p:cNvCxnSpPr>
              <p:nvPr/>
            </p:nvCxnSpPr>
            <p:spPr>
              <a:xfrm>
                <a:off x="7969036" y="2074865"/>
                <a:ext cx="239181" cy="416780"/>
              </a:xfrm>
              <a:prstGeom prst="straightConnector1">
                <a:avLst/>
              </a:prstGeom>
              <a:ln w="28575">
                <a:solidFill>
                  <a:srgbClr val="B84742"/>
                </a:solidFill>
                <a:tailEnd type="arrow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16" name="Straight Arrow Connector 115"/>
              <p:cNvCxnSpPr>
                <a:stCxn id="101" idx="3"/>
                <a:endCxn id="106" idx="0"/>
              </p:cNvCxnSpPr>
              <p:nvPr/>
            </p:nvCxnSpPr>
            <p:spPr>
              <a:xfrm flipH="1">
                <a:off x="5005200" y="2906675"/>
                <a:ext cx="164704" cy="384871"/>
              </a:xfrm>
              <a:prstGeom prst="straightConnector1">
                <a:avLst/>
              </a:prstGeom>
              <a:ln w="28575">
                <a:solidFill>
                  <a:srgbClr val="B84742"/>
                </a:solidFill>
                <a:tailEnd type="arrow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17" name="Straight Arrow Connector 116"/>
              <p:cNvCxnSpPr>
                <a:stCxn id="101" idx="5"/>
                <a:endCxn id="107" idx="0"/>
              </p:cNvCxnSpPr>
              <p:nvPr/>
            </p:nvCxnSpPr>
            <p:spPr>
              <a:xfrm>
                <a:off x="5567016" y="2906675"/>
                <a:ext cx="200184" cy="388800"/>
              </a:xfrm>
              <a:prstGeom prst="straightConnector1">
                <a:avLst/>
              </a:prstGeom>
              <a:ln w="28575">
                <a:solidFill>
                  <a:srgbClr val="B84742"/>
                </a:solidFill>
                <a:tailEnd type="arrow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18" name="Straight Arrow Connector 117"/>
              <p:cNvCxnSpPr>
                <a:stCxn id="105" idx="5"/>
                <a:endCxn id="108" idx="0"/>
              </p:cNvCxnSpPr>
              <p:nvPr/>
            </p:nvCxnSpPr>
            <p:spPr>
              <a:xfrm>
                <a:off x="8406773" y="2906675"/>
                <a:ext cx="103627" cy="384871"/>
              </a:xfrm>
              <a:prstGeom prst="straightConnector1">
                <a:avLst/>
              </a:prstGeom>
              <a:ln w="28575">
                <a:solidFill>
                  <a:srgbClr val="B84742"/>
                </a:solidFill>
                <a:tailEnd type="arrow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119" name="TextBox 118"/>
            <p:cNvSpPr txBox="1"/>
            <p:nvPr/>
          </p:nvSpPr>
          <p:spPr>
            <a:xfrm>
              <a:off x="6169221" y="4450197"/>
              <a:ext cx="4491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b="1" dirty="0"/>
                <a:t>(b)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61574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Tree– Concepts &amp; 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Terminal Node (Leaf Node)</a:t>
            </a:r>
          </a:p>
          <a:p>
            <a:pPr lvl="1"/>
            <a:r>
              <a:rPr lang="en-IN" dirty="0"/>
              <a:t>In a directed tree, any </a:t>
            </a:r>
            <a:r>
              <a:rPr lang="en-IN" b="1" dirty="0">
                <a:solidFill>
                  <a:srgbClr val="C00000"/>
                </a:solidFill>
              </a:rPr>
              <a:t>node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which </a:t>
            </a:r>
            <a:r>
              <a:rPr lang="en-IN" b="1" dirty="0">
                <a:solidFill>
                  <a:srgbClr val="C00000"/>
                </a:solidFill>
              </a:rPr>
              <a:t>has out degree 0 </a:t>
            </a:r>
            <a:r>
              <a:rPr lang="en-IN" dirty="0"/>
              <a:t>is called terminal node or leaf node.</a:t>
            </a:r>
          </a:p>
          <a:p>
            <a:r>
              <a:rPr lang="en-US" b="1" dirty="0"/>
              <a:t>Level of Node</a:t>
            </a:r>
          </a:p>
          <a:p>
            <a:pPr lvl="1"/>
            <a:r>
              <a:rPr lang="en-IN" dirty="0"/>
              <a:t>The level of any node is the length of its path from the root.</a:t>
            </a:r>
          </a:p>
          <a:p>
            <a:r>
              <a:rPr lang="en-US" b="1" dirty="0"/>
              <a:t>Ordered Tree</a:t>
            </a:r>
          </a:p>
          <a:p>
            <a:pPr lvl="1"/>
            <a:r>
              <a:rPr lang="en-IN" dirty="0"/>
              <a:t>In a directed tree an ordering of the nodes at each level is prescribed then such a tree is called ordered tree.</a:t>
            </a:r>
          </a:p>
          <a:p>
            <a:pPr lvl="1"/>
            <a:r>
              <a:rPr lang="en-IN" dirty="0"/>
              <a:t>The diagrams (b) and (c) represents same directed tree but different ordered tree.</a:t>
            </a:r>
          </a:p>
          <a:p>
            <a:r>
              <a:rPr lang="en-US" b="1" dirty="0"/>
              <a:t>Forest</a:t>
            </a:r>
          </a:p>
          <a:p>
            <a:pPr lvl="1"/>
            <a:r>
              <a:rPr lang="en-IN" dirty="0"/>
              <a:t>If we delete the root and its edges connecting the nodes at level 1, we obtain a set of disjoint tree. A set of disjoint tree is a forest.</a:t>
            </a:r>
          </a:p>
        </p:txBody>
      </p:sp>
    </p:spTree>
    <p:extLst>
      <p:ext uri="{BB962C8B-B14F-4D97-AF65-F5344CB8AC3E}">
        <p14:creationId xmlns:p14="http://schemas.microsoft.com/office/powerpoint/2010/main" val="69085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Representation of Directed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Other way to represent directed tree are</a:t>
            </a:r>
          </a:p>
          <a:p>
            <a:pPr lvl="1"/>
            <a:r>
              <a:rPr lang="en-IN" dirty="0"/>
              <a:t>Venn Diagram</a:t>
            </a:r>
          </a:p>
          <a:p>
            <a:pPr lvl="1"/>
            <a:r>
              <a:rPr lang="en-IN" dirty="0"/>
              <a:t>Nesting of Parenthesis</a:t>
            </a:r>
          </a:p>
          <a:p>
            <a:pPr lvl="1"/>
            <a:r>
              <a:rPr lang="en-IN" dirty="0"/>
              <a:t>Like table content of Book</a:t>
            </a:r>
          </a:p>
          <a:p>
            <a:pPr lvl="1"/>
            <a:r>
              <a:rPr lang="en-IN" dirty="0"/>
              <a:t>Level Format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6095998" y="1124020"/>
            <a:ext cx="5073258" cy="3519181"/>
            <a:chOff x="4724399" y="997668"/>
            <a:chExt cx="3941520" cy="273412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Oval 6"/>
                <p:cNvSpPr/>
                <p:nvPr/>
              </p:nvSpPr>
              <p:spPr>
                <a:xfrm>
                  <a:off x="6781799" y="997668"/>
                  <a:ext cx="436319" cy="4363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7" name="Oval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81799" y="997668"/>
                  <a:ext cx="436319" cy="436319"/>
                </a:xfrm>
                <a:prstGeom prst="ellipse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Oval 7"/>
                <p:cNvSpPr/>
                <p:nvPr/>
              </p:nvSpPr>
              <p:spPr>
                <a:xfrm>
                  <a:off x="5931917" y="1683577"/>
                  <a:ext cx="436319" cy="4363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8" name="Oval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31917" y="1683577"/>
                  <a:ext cx="436319" cy="436319"/>
                </a:xfrm>
                <a:prstGeom prst="ellipse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Oval 8"/>
                <p:cNvSpPr/>
                <p:nvPr/>
              </p:nvSpPr>
              <p:spPr>
                <a:xfrm>
                  <a:off x="7489680" y="1659834"/>
                  <a:ext cx="436319" cy="4363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𝟕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9" name="Oval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89680" y="1659834"/>
                  <a:ext cx="436319" cy="436319"/>
                </a:xfrm>
                <a:prstGeom prst="ellipse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Oval 9"/>
                <p:cNvSpPr/>
                <p:nvPr/>
              </p:nvSpPr>
              <p:spPr>
                <a:xfrm>
                  <a:off x="5087659" y="2491644"/>
                  <a:ext cx="436319" cy="4363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0" name="Oval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87659" y="2491644"/>
                  <a:ext cx="436319" cy="436319"/>
                </a:xfrm>
                <a:prstGeom prst="ellipse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Oval 10"/>
                <p:cNvSpPr/>
                <p:nvPr/>
              </p:nvSpPr>
              <p:spPr>
                <a:xfrm>
                  <a:off x="5844008" y="2483964"/>
                  <a:ext cx="436319" cy="4363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1" name="Oval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44008" y="2483964"/>
                  <a:ext cx="436319" cy="436319"/>
                </a:xfrm>
                <a:prstGeom prst="ellipse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Oval 11"/>
                <p:cNvSpPr/>
                <p:nvPr/>
              </p:nvSpPr>
              <p:spPr>
                <a:xfrm>
                  <a:off x="6553199" y="2483964"/>
                  <a:ext cx="436319" cy="4363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2" name="Oval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53199" y="2483964"/>
                  <a:ext cx="436319" cy="436319"/>
                </a:xfrm>
                <a:prstGeom prst="ellipse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Oval 12"/>
                <p:cNvSpPr/>
                <p:nvPr/>
              </p:nvSpPr>
              <p:spPr>
                <a:xfrm>
                  <a:off x="7218225" y="2491644"/>
                  <a:ext cx="436319" cy="4363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𝟖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3" name="Oval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18225" y="2491644"/>
                  <a:ext cx="436319" cy="436319"/>
                </a:xfrm>
                <a:prstGeom prst="ellipse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Oval 13"/>
                <p:cNvSpPr/>
                <p:nvPr/>
              </p:nvSpPr>
              <p:spPr>
                <a:xfrm>
                  <a:off x="7927416" y="2491644"/>
                  <a:ext cx="436319" cy="4363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𝟗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4" name="Oval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27416" y="2491644"/>
                  <a:ext cx="436319" cy="436319"/>
                </a:xfrm>
                <a:prstGeom prst="ellipse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Oval 14"/>
                <p:cNvSpPr/>
                <p:nvPr/>
              </p:nvSpPr>
              <p:spPr>
                <a:xfrm>
                  <a:off x="4724399" y="3291546"/>
                  <a:ext cx="436319" cy="4363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𝟓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5" name="Oval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24399" y="3291546"/>
                  <a:ext cx="436319" cy="436319"/>
                </a:xfrm>
                <a:prstGeom prst="ellipse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Oval 15"/>
                <p:cNvSpPr/>
                <p:nvPr/>
              </p:nvSpPr>
              <p:spPr>
                <a:xfrm>
                  <a:off x="5486399" y="3295475"/>
                  <a:ext cx="436319" cy="4363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𝟔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6" name="Oval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86399" y="3295475"/>
                  <a:ext cx="436319" cy="436319"/>
                </a:xfrm>
                <a:prstGeom prst="ellipse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Oval 16"/>
                <p:cNvSpPr/>
                <p:nvPr/>
              </p:nvSpPr>
              <p:spPr>
                <a:xfrm>
                  <a:off x="8229600" y="3291546"/>
                  <a:ext cx="436319" cy="4363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𝟏𝟎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7" name="Oval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29600" y="3291546"/>
                  <a:ext cx="436319" cy="436319"/>
                </a:xfrm>
                <a:prstGeom prst="ellipse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Straight Arrow Connector 17"/>
            <p:cNvCxnSpPr>
              <a:stCxn id="8" idx="3"/>
              <a:endCxn id="10" idx="0"/>
            </p:cNvCxnSpPr>
            <p:nvPr/>
          </p:nvCxnSpPr>
          <p:spPr>
            <a:xfrm flipH="1">
              <a:off x="5305819" y="2055998"/>
              <a:ext cx="689996" cy="435645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7" idx="3"/>
              <a:endCxn id="8" idx="0"/>
            </p:cNvCxnSpPr>
            <p:nvPr/>
          </p:nvCxnSpPr>
          <p:spPr>
            <a:xfrm flipH="1">
              <a:off x="6150077" y="1370090"/>
              <a:ext cx="695619" cy="313487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7" idx="5"/>
              <a:endCxn id="9" idx="0"/>
            </p:cNvCxnSpPr>
            <p:nvPr/>
          </p:nvCxnSpPr>
          <p:spPr>
            <a:xfrm>
              <a:off x="7154221" y="1370090"/>
              <a:ext cx="553619" cy="289744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8" idx="4"/>
              <a:endCxn id="11" idx="0"/>
            </p:cNvCxnSpPr>
            <p:nvPr/>
          </p:nvCxnSpPr>
          <p:spPr>
            <a:xfrm flipH="1">
              <a:off x="6062167" y="2119896"/>
              <a:ext cx="87909" cy="364068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8" idx="5"/>
              <a:endCxn id="12" idx="1"/>
            </p:cNvCxnSpPr>
            <p:nvPr/>
          </p:nvCxnSpPr>
          <p:spPr>
            <a:xfrm>
              <a:off x="6304339" y="2055998"/>
              <a:ext cx="312757" cy="491863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9" idx="3"/>
              <a:endCxn id="13" idx="0"/>
            </p:cNvCxnSpPr>
            <p:nvPr/>
          </p:nvCxnSpPr>
          <p:spPr>
            <a:xfrm flipH="1">
              <a:off x="7436384" y="2032256"/>
              <a:ext cx="117193" cy="459388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9" idx="5"/>
              <a:endCxn id="14" idx="0"/>
            </p:cNvCxnSpPr>
            <p:nvPr/>
          </p:nvCxnSpPr>
          <p:spPr>
            <a:xfrm>
              <a:off x="7862102" y="2032256"/>
              <a:ext cx="283474" cy="459388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10" idx="3"/>
              <a:endCxn id="15" idx="0"/>
            </p:cNvCxnSpPr>
            <p:nvPr/>
          </p:nvCxnSpPr>
          <p:spPr>
            <a:xfrm flipH="1">
              <a:off x="4942558" y="2864066"/>
              <a:ext cx="208998" cy="427481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10" idx="5"/>
              <a:endCxn id="16" idx="0"/>
            </p:cNvCxnSpPr>
            <p:nvPr/>
          </p:nvCxnSpPr>
          <p:spPr>
            <a:xfrm>
              <a:off x="5460081" y="2864066"/>
              <a:ext cx="244478" cy="431410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14" idx="5"/>
              <a:endCxn id="17" idx="0"/>
            </p:cNvCxnSpPr>
            <p:nvPr/>
          </p:nvCxnSpPr>
          <p:spPr>
            <a:xfrm>
              <a:off x="8299838" y="2864066"/>
              <a:ext cx="147922" cy="427481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622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Venn Diagram</a:t>
            </a:r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6248400" y="990600"/>
            <a:ext cx="4495800" cy="5344064"/>
          </a:xfrm>
          <a:prstGeom prst="ellipse">
            <a:avLst/>
          </a:prstGeom>
          <a:solidFill>
            <a:srgbClr val="B84742"/>
          </a:solidFill>
          <a:ln>
            <a:solidFill>
              <a:srgbClr val="B8474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Oval 29"/>
          <p:cNvSpPr/>
          <p:nvPr/>
        </p:nvSpPr>
        <p:spPr>
          <a:xfrm>
            <a:off x="6478094" y="1773789"/>
            <a:ext cx="1951008" cy="38171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Oval 30"/>
          <p:cNvSpPr/>
          <p:nvPr/>
        </p:nvSpPr>
        <p:spPr>
          <a:xfrm>
            <a:off x="6573745" y="2474258"/>
            <a:ext cx="1017917" cy="2535802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Oval 31"/>
          <p:cNvSpPr/>
          <p:nvPr/>
        </p:nvSpPr>
        <p:spPr>
          <a:xfrm>
            <a:off x="7614058" y="2719738"/>
            <a:ext cx="729340" cy="80636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V3</a:t>
            </a:r>
          </a:p>
        </p:txBody>
      </p:sp>
      <p:sp>
        <p:nvSpPr>
          <p:cNvPr id="33" name="Oval 32"/>
          <p:cNvSpPr/>
          <p:nvPr/>
        </p:nvSpPr>
        <p:spPr>
          <a:xfrm>
            <a:off x="7624140" y="3774361"/>
            <a:ext cx="729340" cy="80636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V4</a:t>
            </a:r>
          </a:p>
        </p:txBody>
      </p:sp>
      <p:sp>
        <p:nvSpPr>
          <p:cNvPr id="34" name="Oval 33"/>
          <p:cNvSpPr/>
          <p:nvPr/>
        </p:nvSpPr>
        <p:spPr>
          <a:xfrm>
            <a:off x="8568295" y="1784441"/>
            <a:ext cx="1951008" cy="38171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Oval 34"/>
          <p:cNvSpPr/>
          <p:nvPr/>
        </p:nvSpPr>
        <p:spPr>
          <a:xfrm>
            <a:off x="8966416" y="2544130"/>
            <a:ext cx="1178279" cy="196059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Oval 35"/>
          <p:cNvSpPr/>
          <p:nvPr/>
        </p:nvSpPr>
        <p:spPr>
          <a:xfrm>
            <a:off x="9230655" y="4536139"/>
            <a:ext cx="736153" cy="89696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V8</a:t>
            </a:r>
          </a:p>
        </p:txBody>
      </p:sp>
      <p:sp>
        <p:nvSpPr>
          <p:cNvPr id="37" name="Oval 36"/>
          <p:cNvSpPr/>
          <p:nvPr/>
        </p:nvSpPr>
        <p:spPr>
          <a:xfrm>
            <a:off x="6712321" y="3253538"/>
            <a:ext cx="727022" cy="72794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V5</a:t>
            </a:r>
          </a:p>
        </p:txBody>
      </p:sp>
      <p:sp>
        <p:nvSpPr>
          <p:cNvPr id="38" name="Oval 37"/>
          <p:cNvSpPr/>
          <p:nvPr/>
        </p:nvSpPr>
        <p:spPr>
          <a:xfrm>
            <a:off x="9036269" y="3238285"/>
            <a:ext cx="1016259" cy="71988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V10</a:t>
            </a:r>
          </a:p>
        </p:txBody>
      </p:sp>
      <p:sp>
        <p:nvSpPr>
          <p:cNvPr id="39" name="Oval 38"/>
          <p:cNvSpPr/>
          <p:nvPr/>
        </p:nvSpPr>
        <p:spPr>
          <a:xfrm>
            <a:off x="6733344" y="4025403"/>
            <a:ext cx="733668" cy="73718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V6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182034" y="2020549"/>
            <a:ext cx="518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chemeClr val="bg1"/>
                </a:solidFill>
              </a:rPr>
              <a:t>V1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9281805" y="2020549"/>
            <a:ext cx="5258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chemeClr val="bg1"/>
                </a:solidFill>
              </a:rPr>
              <a:t>V7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9279412" y="2695102"/>
            <a:ext cx="5761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chemeClr val="bg1"/>
                </a:solidFill>
              </a:rPr>
              <a:t>V9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8234747" y="1433517"/>
            <a:ext cx="519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chemeClr val="bg1"/>
                </a:solidFill>
              </a:rPr>
              <a:t>V0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828142" y="2765561"/>
            <a:ext cx="594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chemeClr val="bg1"/>
                </a:solidFill>
              </a:rPr>
              <a:t>V2</a:t>
            </a:r>
            <a:endParaRPr lang="en-US" sz="2400" b="1" dirty="0">
              <a:solidFill>
                <a:schemeClr val="bg1"/>
              </a:solidFill>
            </a:endParaRPr>
          </a:p>
        </p:txBody>
      </p:sp>
      <p:grpSp>
        <p:nvGrpSpPr>
          <p:cNvPr id="45" name="Group 44"/>
          <p:cNvGrpSpPr/>
          <p:nvPr/>
        </p:nvGrpSpPr>
        <p:grpSpPr>
          <a:xfrm>
            <a:off x="418386" y="990600"/>
            <a:ext cx="5073258" cy="3519181"/>
            <a:chOff x="4724399" y="997668"/>
            <a:chExt cx="3941520" cy="273412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Oval 45"/>
                <p:cNvSpPr/>
                <p:nvPr/>
              </p:nvSpPr>
              <p:spPr>
                <a:xfrm>
                  <a:off x="6781799" y="997668"/>
                  <a:ext cx="436319" cy="4363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46" name="Oval 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81799" y="997668"/>
                  <a:ext cx="436319" cy="436319"/>
                </a:xfrm>
                <a:prstGeom prst="ellipse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Oval 46"/>
                <p:cNvSpPr/>
                <p:nvPr/>
              </p:nvSpPr>
              <p:spPr>
                <a:xfrm>
                  <a:off x="5931917" y="1683577"/>
                  <a:ext cx="436319" cy="4363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47" name="Oval 4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31917" y="1683577"/>
                  <a:ext cx="436319" cy="436319"/>
                </a:xfrm>
                <a:prstGeom prst="ellipse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Oval 47"/>
                <p:cNvSpPr/>
                <p:nvPr/>
              </p:nvSpPr>
              <p:spPr>
                <a:xfrm>
                  <a:off x="7489680" y="1659834"/>
                  <a:ext cx="436319" cy="4363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𝟕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48" name="Oval 4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89680" y="1659834"/>
                  <a:ext cx="436319" cy="436319"/>
                </a:xfrm>
                <a:prstGeom prst="ellipse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Oval 48"/>
                <p:cNvSpPr/>
                <p:nvPr/>
              </p:nvSpPr>
              <p:spPr>
                <a:xfrm>
                  <a:off x="5087659" y="2491644"/>
                  <a:ext cx="436319" cy="4363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49" name="Oval 4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87659" y="2491644"/>
                  <a:ext cx="436319" cy="436319"/>
                </a:xfrm>
                <a:prstGeom prst="ellipse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Oval 49"/>
                <p:cNvSpPr/>
                <p:nvPr/>
              </p:nvSpPr>
              <p:spPr>
                <a:xfrm>
                  <a:off x="5844008" y="2483964"/>
                  <a:ext cx="436319" cy="4363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50" name="Oval 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44008" y="2483964"/>
                  <a:ext cx="436319" cy="436319"/>
                </a:xfrm>
                <a:prstGeom prst="ellipse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Oval 50"/>
                <p:cNvSpPr/>
                <p:nvPr/>
              </p:nvSpPr>
              <p:spPr>
                <a:xfrm>
                  <a:off x="6553199" y="2483964"/>
                  <a:ext cx="436319" cy="4363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51" name="Oval 5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53199" y="2483964"/>
                  <a:ext cx="436319" cy="436319"/>
                </a:xfrm>
                <a:prstGeom prst="ellipse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Oval 51"/>
                <p:cNvSpPr/>
                <p:nvPr/>
              </p:nvSpPr>
              <p:spPr>
                <a:xfrm>
                  <a:off x="7218225" y="2491644"/>
                  <a:ext cx="436319" cy="4363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𝟖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52" name="Oval 5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18225" y="2491644"/>
                  <a:ext cx="436319" cy="436319"/>
                </a:xfrm>
                <a:prstGeom prst="ellipse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Oval 52"/>
                <p:cNvSpPr/>
                <p:nvPr/>
              </p:nvSpPr>
              <p:spPr>
                <a:xfrm>
                  <a:off x="7927416" y="2491644"/>
                  <a:ext cx="436319" cy="4363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𝟗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53" name="Oval 5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27416" y="2491644"/>
                  <a:ext cx="436319" cy="436319"/>
                </a:xfrm>
                <a:prstGeom prst="ellipse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Oval 53"/>
                <p:cNvSpPr/>
                <p:nvPr/>
              </p:nvSpPr>
              <p:spPr>
                <a:xfrm>
                  <a:off x="4724399" y="3291546"/>
                  <a:ext cx="436319" cy="4363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𝟓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54" name="Oval 5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24399" y="3291546"/>
                  <a:ext cx="436319" cy="436319"/>
                </a:xfrm>
                <a:prstGeom prst="ellipse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Oval 54"/>
                <p:cNvSpPr/>
                <p:nvPr/>
              </p:nvSpPr>
              <p:spPr>
                <a:xfrm>
                  <a:off x="5486399" y="3295475"/>
                  <a:ext cx="436319" cy="4363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𝟔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55" name="Oval 5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86399" y="3295475"/>
                  <a:ext cx="436319" cy="436319"/>
                </a:xfrm>
                <a:prstGeom prst="ellipse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Oval 55"/>
                <p:cNvSpPr/>
                <p:nvPr/>
              </p:nvSpPr>
              <p:spPr>
                <a:xfrm>
                  <a:off x="8229600" y="3291546"/>
                  <a:ext cx="436319" cy="4363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𝟏𝟎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56" name="Oval 5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29600" y="3291546"/>
                  <a:ext cx="436319" cy="436319"/>
                </a:xfrm>
                <a:prstGeom prst="ellipse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7" name="Straight Arrow Connector 56"/>
            <p:cNvCxnSpPr>
              <a:stCxn id="47" idx="3"/>
              <a:endCxn id="49" idx="0"/>
            </p:cNvCxnSpPr>
            <p:nvPr/>
          </p:nvCxnSpPr>
          <p:spPr>
            <a:xfrm flipH="1">
              <a:off x="5305819" y="2055998"/>
              <a:ext cx="689996" cy="435645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stCxn id="46" idx="3"/>
              <a:endCxn id="47" idx="0"/>
            </p:cNvCxnSpPr>
            <p:nvPr/>
          </p:nvCxnSpPr>
          <p:spPr>
            <a:xfrm flipH="1">
              <a:off x="6150077" y="1370090"/>
              <a:ext cx="695619" cy="313487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>
              <a:stCxn id="46" idx="5"/>
              <a:endCxn id="48" idx="0"/>
            </p:cNvCxnSpPr>
            <p:nvPr/>
          </p:nvCxnSpPr>
          <p:spPr>
            <a:xfrm>
              <a:off x="7154221" y="1370090"/>
              <a:ext cx="553619" cy="289744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stCxn id="47" idx="4"/>
              <a:endCxn id="50" idx="0"/>
            </p:cNvCxnSpPr>
            <p:nvPr/>
          </p:nvCxnSpPr>
          <p:spPr>
            <a:xfrm flipH="1">
              <a:off x="6062167" y="2119896"/>
              <a:ext cx="87909" cy="364068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stCxn id="47" idx="5"/>
              <a:endCxn id="51" idx="1"/>
            </p:cNvCxnSpPr>
            <p:nvPr/>
          </p:nvCxnSpPr>
          <p:spPr>
            <a:xfrm>
              <a:off x="6304339" y="2055998"/>
              <a:ext cx="312757" cy="491863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>
              <a:stCxn id="48" idx="3"/>
              <a:endCxn id="52" idx="0"/>
            </p:cNvCxnSpPr>
            <p:nvPr/>
          </p:nvCxnSpPr>
          <p:spPr>
            <a:xfrm flipH="1">
              <a:off x="7436384" y="2032256"/>
              <a:ext cx="117193" cy="459388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>
              <a:stCxn id="48" idx="5"/>
              <a:endCxn id="53" idx="0"/>
            </p:cNvCxnSpPr>
            <p:nvPr/>
          </p:nvCxnSpPr>
          <p:spPr>
            <a:xfrm>
              <a:off x="7862102" y="2032256"/>
              <a:ext cx="283474" cy="459388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>
              <a:stCxn id="49" idx="3"/>
              <a:endCxn id="54" idx="0"/>
            </p:cNvCxnSpPr>
            <p:nvPr/>
          </p:nvCxnSpPr>
          <p:spPr>
            <a:xfrm flipH="1">
              <a:off x="4942558" y="2864066"/>
              <a:ext cx="208998" cy="427481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>
              <a:stCxn id="49" idx="5"/>
              <a:endCxn id="55" idx="0"/>
            </p:cNvCxnSpPr>
            <p:nvPr/>
          </p:nvCxnSpPr>
          <p:spPr>
            <a:xfrm>
              <a:off x="5460081" y="2864066"/>
              <a:ext cx="244478" cy="431410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stCxn id="53" idx="5"/>
              <a:endCxn id="56" idx="0"/>
            </p:cNvCxnSpPr>
            <p:nvPr/>
          </p:nvCxnSpPr>
          <p:spPr>
            <a:xfrm>
              <a:off x="8299838" y="2864066"/>
              <a:ext cx="147922" cy="427481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68031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/>
      <p:bldP spid="41" grpId="0"/>
      <p:bldP spid="42" grpId="0"/>
      <p:bldP spid="43" grpId="0"/>
      <p:bldP spid="4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Nesting of Parenthesis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441018" y="5611186"/>
            <a:ext cx="5565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>
                <a:solidFill>
                  <a:srgbClr val="FF0000"/>
                </a:solidFill>
              </a:rPr>
              <a:t>(V</a:t>
            </a:r>
            <a:r>
              <a:rPr lang="en-IN" sz="2400" baseline="-25000" dirty="0">
                <a:solidFill>
                  <a:srgbClr val="FF0000"/>
                </a:solidFill>
              </a:rPr>
              <a:t>0</a:t>
            </a:r>
            <a:endParaRPr lang="en-US" sz="2400" baseline="-25000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475960" y="5634336"/>
            <a:ext cx="2824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>
                <a:solidFill>
                  <a:srgbClr val="FF0000"/>
                </a:solidFill>
              </a:rPr>
              <a:t>)</a:t>
            </a:r>
            <a:endParaRPr lang="en-US" sz="2400" baseline="-25000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951255" y="5611186"/>
            <a:ext cx="5565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>
                <a:solidFill>
                  <a:srgbClr val="00FF00"/>
                </a:solidFill>
              </a:rPr>
              <a:t>(V</a:t>
            </a:r>
            <a:r>
              <a:rPr lang="en-IN" sz="2400" baseline="-25000" dirty="0">
                <a:solidFill>
                  <a:srgbClr val="00FF00"/>
                </a:solidFill>
              </a:rPr>
              <a:t>1</a:t>
            </a:r>
            <a:endParaRPr lang="en-US" sz="2400" baseline="-25000" dirty="0">
              <a:solidFill>
                <a:srgbClr val="00FF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632017" y="5611186"/>
            <a:ext cx="2824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>
                <a:solidFill>
                  <a:srgbClr val="00FF00"/>
                </a:solidFill>
              </a:rPr>
              <a:t>)</a:t>
            </a:r>
            <a:endParaRPr lang="en-US" sz="2400" baseline="-25000" dirty="0">
              <a:solidFill>
                <a:srgbClr val="00FF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860618" y="5611186"/>
            <a:ext cx="5565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>
                <a:solidFill>
                  <a:srgbClr val="00FF00"/>
                </a:solidFill>
              </a:rPr>
              <a:t>(V</a:t>
            </a:r>
            <a:r>
              <a:rPr lang="en-IN" sz="2400" baseline="-25000" dirty="0">
                <a:solidFill>
                  <a:srgbClr val="00FF00"/>
                </a:solidFill>
              </a:rPr>
              <a:t>7</a:t>
            </a:r>
            <a:endParaRPr lang="en-US" sz="2400" baseline="-25000" dirty="0">
              <a:solidFill>
                <a:srgbClr val="00FF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287576" y="5634336"/>
            <a:ext cx="2824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>
                <a:solidFill>
                  <a:srgbClr val="00FF00"/>
                </a:solidFill>
              </a:rPr>
              <a:t>)</a:t>
            </a:r>
            <a:endParaRPr lang="en-US" sz="2400" baseline="-25000" dirty="0">
              <a:solidFill>
                <a:srgbClr val="00FF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484655" y="5611186"/>
            <a:ext cx="5565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>
                <a:solidFill>
                  <a:srgbClr val="0000FF"/>
                </a:solidFill>
              </a:rPr>
              <a:t>(V</a:t>
            </a:r>
            <a:r>
              <a:rPr lang="en-IN" sz="2400" baseline="-25000" dirty="0">
                <a:solidFill>
                  <a:srgbClr val="0000FF"/>
                </a:solidFill>
              </a:rPr>
              <a:t>2</a:t>
            </a:r>
            <a:endParaRPr lang="en-US" sz="2400" baseline="-25000" dirty="0">
              <a:solidFill>
                <a:srgbClr val="0000FF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108017" y="5611186"/>
            <a:ext cx="2824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>
                <a:solidFill>
                  <a:srgbClr val="0000FF"/>
                </a:solidFill>
              </a:rPr>
              <a:t>)</a:t>
            </a:r>
            <a:endParaRPr lang="en-US" sz="2400" baseline="-25000" dirty="0">
              <a:solidFill>
                <a:srgbClr val="0000FF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412818" y="5614686"/>
            <a:ext cx="6495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(V</a:t>
            </a:r>
            <a:r>
              <a:rPr lang="en-IN" sz="2400" baseline="-25000" dirty="0"/>
              <a:t>3</a:t>
            </a:r>
            <a:r>
              <a:rPr lang="en-IN" sz="2400" dirty="0"/>
              <a:t>)</a:t>
            </a:r>
            <a:endParaRPr lang="en-US" sz="2400" dirty="0"/>
          </a:p>
        </p:txBody>
      </p:sp>
      <p:sp>
        <p:nvSpPr>
          <p:cNvPr id="36" name="TextBox 35"/>
          <p:cNvSpPr txBox="1"/>
          <p:nvPr/>
        </p:nvSpPr>
        <p:spPr>
          <a:xfrm>
            <a:off x="6022418" y="5611186"/>
            <a:ext cx="6495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(V</a:t>
            </a:r>
            <a:r>
              <a:rPr lang="en-IN" sz="2400" baseline="-25000" dirty="0"/>
              <a:t>4</a:t>
            </a:r>
            <a:r>
              <a:rPr lang="en-IN" sz="2400" dirty="0"/>
              <a:t>)</a:t>
            </a:r>
            <a:endParaRPr lang="en-US" sz="2400" dirty="0"/>
          </a:p>
        </p:txBody>
      </p:sp>
      <p:sp>
        <p:nvSpPr>
          <p:cNvPr id="37" name="TextBox 36"/>
          <p:cNvSpPr txBox="1"/>
          <p:nvPr/>
        </p:nvSpPr>
        <p:spPr>
          <a:xfrm>
            <a:off x="3925081" y="5611186"/>
            <a:ext cx="6495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(V</a:t>
            </a:r>
            <a:r>
              <a:rPr lang="en-IN" sz="2400" baseline="-25000" dirty="0"/>
              <a:t>5</a:t>
            </a:r>
            <a:r>
              <a:rPr lang="en-IN" sz="2400" dirty="0"/>
              <a:t>)</a:t>
            </a:r>
            <a:endParaRPr lang="en-US" sz="2400" dirty="0"/>
          </a:p>
        </p:txBody>
      </p:sp>
      <p:sp>
        <p:nvSpPr>
          <p:cNvPr id="38" name="TextBox 37"/>
          <p:cNvSpPr txBox="1"/>
          <p:nvPr/>
        </p:nvSpPr>
        <p:spPr>
          <a:xfrm>
            <a:off x="4458481" y="5611186"/>
            <a:ext cx="6495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(V</a:t>
            </a:r>
            <a:r>
              <a:rPr lang="en-IN" sz="2400" baseline="-25000" dirty="0"/>
              <a:t>6</a:t>
            </a:r>
            <a:r>
              <a:rPr lang="en-IN" sz="2400" dirty="0"/>
              <a:t>)</a:t>
            </a:r>
            <a:endParaRPr lang="en-US" sz="2400" dirty="0"/>
          </a:p>
        </p:txBody>
      </p:sp>
      <p:sp>
        <p:nvSpPr>
          <p:cNvPr id="39" name="TextBox 38"/>
          <p:cNvSpPr txBox="1"/>
          <p:nvPr/>
        </p:nvSpPr>
        <p:spPr>
          <a:xfrm>
            <a:off x="7354081" y="5611186"/>
            <a:ext cx="6495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(V</a:t>
            </a:r>
            <a:r>
              <a:rPr lang="en-IN" sz="2400" baseline="-25000" dirty="0"/>
              <a:t>8</a:t>
            </a:r>
            <a:r>
              <a:rPr lang="en-IN" sz="2400" dirty="0"/>
              <a:t>)</a:t>
            </a:r>
            <a:endParaRPr lang="en-US" sz="2400" dirty="0"/>
          </a:p>
        </p:txBody>
      </p:sp>
      <p:sp>
        <p:nvSpPr>
          <p:cNvPr id="40" name="TextBox 39"/>
          <p:cNvSpPr txBox="1"/>
          <p:nvPr/>
        </p:nvSpPr>
        <p:spPr>
          <a:xfrm>
            <a:off x="7904255" y="5611186"/>
            <a:ext cx="5565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>
                <a:solidFill>
                  <a:srgbClr val="0000FF"/>
                </a:solidFill>
              </a:rPr>
              <a:t>(V</a:t>
            </a:r>
            <a:r>
              <a:rPr lang="en-IN" sz="2400" baseline="-25000" dirty="0">
                <a:solidFill>
                  <a:srgbClr val="0000FF"/>
                </a:solidFill>
              </a:rPr>
              <a:t>9</a:t>
            </a:r>
            <a:endParaRPr lang="en-US" sz="2400" baseline="-25000" dirty="0">
              <a:solidFill>
                <a:srgbClr val="0000FF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9070417" y="5634336"/>
            <a:ext cx="2824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>
                <a:solidFill>
                  <a:srgbClr val="0000FF"/>
                </a:solidFill>
              </a:rPr>
              <a:t>)</a:t>
            </a:r>
            <a:endParaRPr lang="en-US" sz="2400" baseline="-25000" dirty="0">
              <a:solidFill>
                <a:srgbClr val="0000FF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423186" y="5631083"/>
            <a:ext cx="7537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(V</a:t>
            </a:r>
            <a:r>
              <a:rPr lang="en-IN" sz="2400" baseline="-25000" dirty="0"/>
              <a:t>10</a:t>
            </a:r>
            <a:r>
              <a:rPr lang="en-IN" sz="2400" dirty="0"/>
              <a:t>)</a:t>
            </a:r>
            <a:endParaRPr lang="en-US" sz="2400" dirty="0"/>
          </a:p>
        </p:txBody>
      </p:sp>
      <p:grpSp>
        <p:nvGrpSpPr>
          <p:cNvPr id="43" name="Group 42"/>
          <p:cNvGrpSpPr/>
          <p:nvPr/>
        </p:nvGrpSpPr>
        <p:grpSpPr>
          <a:xfrm>
            <a:off x="5198832" y="1305892"/>
            <a:ext cx="5252681" cy="4180508"/>
            <a:chOff x="690919" y="1214534"/>
            <a:chExt cx="5252681" cy="4180508"/>
          </a:xfrm>
        </p:grpSpPr>
        <p:cxnSp>
          <p:nvCxnSpPr>
            <p:cNvPr id="45" name="Straight Connector 44"/>
            <p:cNvCxnSpPr/>
            <p:nvPr/>
          </p:nvCxnSpPr>
          <p:spPr>
            <a:xfrm>
              <a:off x="1143000" y="1371600"/>
              <a:ext cx="4800600" cy="0"/>
            </a:xfrm>
            <a:prstGeom prst="line">
              <a:avLst/>
            </a:prstGeom>
            <a:ln w="28575">
              <a:solidFill>
                <a:srgbClr val="B84742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1143000" y="1219200"/>
              <a:ext cx="0" cy="360000"/>
            </a:xfrm>
            <a:prstGeom prst="line">
              <a:avLst/>
            </a:prstGeom>
            <a:ln w="28575">
              <a:solidFill>
                <a:srgbClr val="B84742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5943600" y="1219200"/>
              <a:ext cx="0" cy="360000"/>
            </a:xfrm>
            <a:prstGeom prst="line">
              <a:avLst/>
            </a:prstGeom>
            <a:ln w="28575">
              <a:solidFill>
                <a:srgbClr val="B84742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1623600" y="1752600"/>
              <a:ext cx="4320000" cy="0"/>
            </a:xfrm>
            <a:prstGeom prst="line">
              <a:avLst/>
            </a:prstGeom>
            <a:ln w="28575">
              <a:solidFill>
                <a:srgbClr val="B84742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1623600" y="1600200"/>
              <a:ext cx="0" cy="360000"/>
            </a:xfrm>
            <a:prstGeom prst="line">
              <a:avLst/>
            </a:prstGeom>
            <a:ln w="28575">
              <a:solidFill>
                <a:srgbClr val="B84742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5943600" y="1600200"/>
              <a:ext cx="0" cy="360000"/>
            </a:xfrm>
            <a:prstGeom prst="line">
              <a:avLst/>
            </a:prstGeom>
            <a:ln w="28575">
              <a:solidFill>
                <a:srgbClr val="B84742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2163600" y="2133600"/>
              <a:ext cx="3780000" cy="0"/>
            </a:xfrm>
            <a:prstGeom prst="line">
              <a:avLst/>
            </a:prstGeom>
            <a:ln w="28575">
              <a:solidFill>
                <a:srgbClr val="B84742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2163600" y="1981200"/>
              <a:ext cx="0" cy="360000"/>
            </a:xfrm>
            <a:prstGeom prst="line">
              <a:avLst/>
            </a:prstGeom>
            <a:ln w="28575">
              <a:solidFill>
                <a:srgbClr val="B84742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5943600" y="1981200"/>
              <a:ext cx="0" cy="360000"/>
            </a:xfrm>
            <a:prstGeom prst="line">
              <a:avLst/>
            </a:prstGeom>
            <a:ln w="28575">
              <a:solidFill>
                <a:srgbClr val="B84742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2883600" y="2514600"/>
              <a:ext cx="3060000" cy="0"/>
            </a:xfrm>
            <a:prstGeom prst="line">
              <a:avLst/>
            </a:prstGeom>
            <a:ln w="28575">
              <a:solidFill>
                <a:srgbClr val="B84742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2883600" y="2362200"/>
              <a:ext cx="0" cy="360000"/>
            </a:xfrm>
            <a:prstGeom prst="line">
              <a:avLst/>
            </a:prstGeom>
            <a:ln w="28575">
              <a:solidFill>
                <a:srgbClr val="B84742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5943600" y="2362200"/>
              <a:ext cx="0" cy="360000"/>
            </a:xfrm>
            <a:prstGeom prst="line">
              <a:avLst/>
            </a:prstGeom>
            <a:ln w="28575">
              <a:solidFill>
                <a:srgbClr val="B84742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2883600" y="2895600"/>
              <a:ext cx="3060000" cy="0"/>
            </a:xfrm>
            <a:prstGeom prst="line">
              <a:avLst/>
            </a:prstGeom>
            <a:ln w="28575">
              <a:solidFill>
                <a:srgbClr val="B84742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2883600" y="2743200"/>
              <a:ext cx="0" cy="360000"/>
            </a:xfrm>
            <a:prstGeom prst="line">
              <a:avLst/>
            </a:prstGeom>
            <a:ln w="28575">
              <a:solidFill>
                <a:srgbClr val="B84742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5943600" y="2743200"/>
              <a:ext cx="0" cy="360000"/>
            </a:xfrm>
            <a:prstGeom prst="line">
              <a:avLst/>
            </a:prstGeom>
            <a:ln w="28575">
              <a:solidFill>
                <a:srgbClr val="B84742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2163600" y="3276600"/>
              <a:ext cx="3780000" cy="0"/>
            </a:xfrm>
            <a:prstGeom prst="line">
              <a:avLst/>
            </a:prstGeom>
            <a:ln w="28575">
              <a:solidFill>
                <a:srgbClr val="B84742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2163600" y="3124200"/>
              <a:ext cx="0" cy="360000"/>
            </a:xfrm>
            <a:prstGeom prst="line">
              <a:avLst/>
            </a:prstGeom>
            <a:ln w="28575">
              <a:solidFill>
                <a:srgbClr val="B84742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5943600" y="3124200"/>
              <a:ext cx="0" cy="360000"/>
            </a:xfrm>
            <a:prstGeom prst="line">
              <a:avLst/>
            </a:prstGeom>
            <a:ln w="28575">
              <a:solidFill>
                <a:srgbClr val="B84742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2163600" y="3657600"/>
              <a:ext cx="3780000" cy="0"/>
            </a:xfrm>
            <a:prstGeom prst="line">
              <a:avLst/>
            </a:prstGeom>
            <a:ln w="28575">
              <a:solidFill>
                <a:srgbClr val="B84742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2163600" y="3505200"/>
              <a:ext cx="0" cy="360000"/>
            </a:xfrm>
            <a:prstGeom prst="line">
              <a:avLst/>
            </a:prstGeom>
            <a:ln w="28575">
              <a:solidFill>
                <a:srgbClr val="B84742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5943600" y="3505200"/>
              <a:ext cx="0" cy="360000"/>
            </a:xfrm>
            <a:prstGeom prst="line">
              <a:avLst/>
            </a:prstGeom>
            <a:ln w="28575">
              <a:solidFill>
                <a:srgbClr val="B84742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1623600" y="4038600"/>
              <a:ext cx="4320000" cy="0"/>
            </a:xfrm>
            <a:prstGeom prst="line">
              <a:avLst/>
            </a:prstGeom>
            <a:ln w="28575">
              <a:solidFill>
                <a:srgbClr val="B84742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1623600" y="3886200"/>
              <a:ext cx="0" cy="360000"/>
            </a:xfrm>
            <a:prstGeom prst="line">
              <a:avLst/>
            </a:prstGeom>
            <a:ln w="28575">
              <a:solidFill>
                <a:srgbClr val="B84742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5943600" y="3886200"/>
              <a:ext cx="0" cy="360000"/>
            </a:xfrm>
            <a:prstGeom prst="line">
              <a:avLst/>
            </a:prstGeom>
            <a:ln w="28575">
              <a:solidFill>
                <a:srgbClr val="B84742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2163600" y="4419600"/>
              <a:ext cx="3780000" cy="0"/>
            </a:xfrm>
            <a:prstGeom prst="line">
              <a:avLst/>
            </a:prstGeom>
            <a:ln w="28575">
              <a:solidFill>
                <a:srgbClr val="B84742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2163600" y="4267200"/>
              <a:ext cx="0" cy="360000"/>
            </a:xfrm>
            <a:prstGeom prst="line">
              <a:avLst/>
            </a:prstGeom>
            <a:ln w="28575">
              <a:solidFill>
                <a:srgbClr val="B84742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5943600" y="4267200"/>
              <a:ext cx="0" cy="360000"/>
            </a:xfrm>
            <a:prstGeom prst="line">
              <a:avLst/>
            </a:prstGeom>
            <a:ln w="28575">
              <a:solidFill>
                <a:srgbClr val="B84742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2163600" y="4800600"/>
              <a:ext cx="3780000" cy="0"/>
            </a:xfrm>
            <a:prstGeom prst="line">
              <a:avLst/>
            </a:prstGeom>
            <a:ln w="28575">
              <a:solidFill>
                <a:srgbClr val="B84742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2163600" y="4648200"/>
              <a:ext cx="0" cy="360000"/>
            </a:xfrm>
            <a:prstGeom prst="line">
              <a:avLst/>
            </a:prstGeom>
            <a:ln w="28575">
              <a:solidFill>
                <a:srgbClr val="B84742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5943600" y="4648200"/>
              <a:ext cx="0" cy="360000"/>
            </a:xfrm>
            <a:prstGeom prst="line">
              <a:avLst/>
            </a:prstGeom>
            <a:ln w="28575">
              <a:solidFill>
                <a:srgbClr val="B84742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2883600" y="5181600"/>
              <a:ext cx="3060000" cy="0"/>
            </a:xfrm>
            <a:prstGeom prst="line">
              <a:avLst/>
            </a:prstGeom>
            <a:ln w="28575">
              <a:solidFill>
                <a:srgbClr val="B84742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2883600" y="5029200"/>
              <a:ext cx="0" cy="360000"/>
            </a:xfrm>
            <a:prstGeom prst="line">
              <a:avLst/>
            </a:prstGeom>
            <a:ln w="28575">
              <a:solidFill>
                <a:srgbClr val="B84742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5943600" y="5029200"/>
              <a:ext cx="0" cy="360000"/>
            </a:xfrm>
            <a:prstGeom prst="line">
              <a:avLst/>
            </a:prstGeom>
            <a:ln w="28575">
              <a:solidFill>
                <a:srgbClr val="B84742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78" name="TextBox 77"/>
            <p:cNvSpPr txBox="1"/>
            <p:nvPr/>
          </p:nvSpPr>
          <p:spPr>
            <a:xfrm>
              <a:off x="690919" y="1214534"/>
              <a:ext cx="437940" cy="369332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IN" b="1" dirty="0"/>
                <a:t>V0</a:t>
              </a:r>
              <a:endParaRPr lang="en-US" b="1" dirty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1185659" y="1585784"/>
              <a:ext cx="437940" cy="369332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IN" b="1" dirty="0"/>
                <a:t>V1</a:t>
              </a:r>
              <a:endParaRPr lang="en-US" b="1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1717018" y="1961700"/>
              <a:ext cx="437940" cy="369332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IN" b="1" dirty="0"/>
                <a:t>V2</a:t>
              </a:r>
              <a:endParaRPr lang="en-US" b="1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2448801" y="2368026"/>
              <a:ext cx="437940" cy="369332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IN" b="1" dirty="0"/>
                <a:t>V5</a:t>
              </a:r>
              <a:endParaRPr lang="en-US" b="1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2442520" y="2716769"/>
              <a:ext cx="437940" cy="369332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IN" b="1" dirty="0"/>
                <a:t>V6</a:t>
              </a:r>
              <a:endParaRPr lang="en-US" b="1" dirty="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1711519" y="3110990"/>
              <a:ext cx="437940" cy="369332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IN" b="1" dirty="0"/>
                <a:t>V3</a:t>
              </a:r>
              <a:endParaRPr lang="en-US" b="1" dirty="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1718590" y="3491984"/>
              <a:ext cx="437940" cy="369332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IN" b="1" dirty="0"/>
                <a:t>V4</a:t>
              </a:r>
              <a:endParaRPr lang="en-US" b="1" dirty="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1185659" y="3890948"/>
              <a:ext cx="437940" cy="369332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IN" b="1" dirty="0"/>
                <a:t>V7</a:t>
              </a:r>
              <a:endParaRPr lang="en-US" b="1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1718590" y="4234934"/>
              <a:ext cx="437940" cy="369332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IN" b="1" dirty="0"/>
                <a:t>V8</a:t>
              </a:r>
              <a:endParaRPr lang="en-US" b="1" dirty="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1711519" y="4638114"/>
              <a:ext cx="437940" cy="369332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IN" b="1" dirty="0"/>
                <a:t>V9</a:t>
              </a:r>
              <a:endParaRPr lang="en-US" b="1" dirty="0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2350200" y="5025710"/>
              <a:ext cx="554960" cy="369332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IN" b="1" dirty="0"/>
                <a:t>V10</a:t>
              </a:r>
              <a:endParaRPr lang="en-US" b="1" dirty="0"/>
            </a:p>
          </p:txBody>
        </p:sp>
      </p:grpSp>
      <p:sp>
        <p:nvSpPr>
          <p:cNvPr id="89" name="TextBox 88"/>
          <p:cNvSpPr txBox="1"/>
          <p:nvPr/>
        </p:nvSpPr>
        <p:spPr>
          <a:xfrm>
            <a:off x="4724400" y="6096000"/>
            <a:ext cx="25140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/>
              <a:t>Nesting of Parenthesis</a:t>
            </a:r>
            <a:endParaRPr lang="en-US" sz="2000" dirty="0"/>
          </a:p>
        </p:txBody>
      </p:sp>
      <p:sp>
        <p:nvSpPr>
          <p:cNvPr id="90" name="TextBox 89"/>
          <p:cNvSpPr txBox="1"/>
          <p:nvPr/>
        </p:nvSpPr>
        <p:spPr>
          <a:xfrm>
            <a:off x="7238486" y="965122"/>
            <a:ext cx="31024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/>
              <a:t>Like a table Content of Book</a:t>
            </a:r>
            <a:endParaRPr lang="en-US" sz="2000" dirty="0"/>
          </a:p>
        </p:txBody>
      </p:sp>
      <p:grpSp>
        <p:nvGrpSpPr>
          <p:cNvPr id="91" name="Group 90"/>
          <p:cNvGrpSpPr/>
          <p:nvPr/>
        </p:nvGrpSpPr>
        <p:grpSpPr>
          <a:xfrm>
            <a:off x="221284" y="1112800"/>
            <a:ext cx="5073258" cy="3519181"/>
            <a:chOff x="4724399" y="997668"/>
            <a:chExt cx="3941520" cy="273412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Oval 91"/>
                <p:cNvSpPr/>
                <p:nvPr/>
              </p:nvSpPr>
              <p:spPr>
                <a:xfrm>
                  <a:off x="6781799" y="997668"/>
                  <a:ext cx="436319" cy="4363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92" name="Oval 9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81799" y="997668"/>
                  <a:ext cx="436319" cy="436319"/>
                </a:xfrm>
                <a:prstGeom prst="ellipse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Oval 92"/>
                <p:cNvSpPr/>
                <p:nvPr/>
              </p:nvSpPr>
              <p:spPr>
                <a:xfrm>
                  <a:off x="5931917" y="1683577"/>
                  <a:ext cx="436319" cy="4363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93" name="Oval 9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31917" y="1683577"/>
                  <a:ext cx="436319" cy="436319"/>
                </a:xfrm>
                <a:prstGeom prst="ellipse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Oval 93"/>
                <p:cNvSpPr/>
                <p:nvPr/>
              </p:nvSpPr>
              <p:spPr>
                <a:xfrm>
                  <a:off x="7489680" y="1659834"/>
                  <a:ext cx="436319" cy="4363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𝟕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94" name="Oval 9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89680" y="1659834"/>
                  <a:ext cx="436319" cy="436319"/>
                </a:xfrm>
                <a:prstGeom prst="ellipse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Oval 94"/>
                <p:cNvSpPr/>
                <p:nvPr/>
              </p:nvSpPr>
              <p:spPr>
                <a:xfrm>
                  <a:off x="5087659" y="2491644"/>
                  <a:ext cx="436319" cy="4363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95" name="Oval 9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87659" y="2491644"/>
                  <a:ext cx="436319" cy="436319"/>
                </a:xfrm>
                <a:prstGeom prst="ellipse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Oval 95"/>
                <p:cNvSpPr/>
                <p:nvPr/>
              </p:nvSpPr>
              <p:spPr>
                <a:xfrm>
                  <a:off x="5844008" y="2483964"/>
                  <a:ext cx="436319" cy="4363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96" name="Oval 9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44008" y="2483964"/>
                  <a:ext cx="436319" cy="436319"/>
                </a:xfrm>
                <a:prstGeom prst="ellipse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Oval 96"/>
                <p:cNvSpPr/>
                <p:nvPr/>
              </p:nvSpPr>
              <p:spPr>
                <a:xfrm>
                  <a:off x="6553199" y="2483964"/>
                  <a:ext cx="436319" cy="4363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97" name="Oval 9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53199" y="2483964"/>
                  <a:ext cx="436319" cy="436319"/>
                </a:xfrm>
                <a:prstGeom prst="ellipse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Oval 97"/>
                <p:cNvSpPr/>
                <p:nvPr/>
              </p:nvSpPr>
              <p:spPr>
                <a:xfrm>
                  <a:off x="7218225" y="2491644"/>
                  <a:ext cx="436319" cy="4363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𝟖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98" name="Oval 9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18225" y="2491644"/>
                  <a:ext cx="436319" cy="436319"/>
                </a:xfrm>
                <a:prstGeom prst="ellipse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Oval 98"/>
                <p:cNvSpPr/>
                <p:nvPr/>
              </p:nvSpPr>
              <p:spPr>
                <a:xfrm>
                  <a:off x="7927416" y="2491644"/>
                  <a:ext cx="436319" cy="4363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𝟗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99" name="Oval 9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27416" y="2491644"/>
                  <a:ext cx="436319" cy="436319"/>
                </a:xfrm>
                <a:prstGeom prst="ellipse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Oval 99"/>
                <p:cNvSpPr/>
                <p:nvPr/>
              </p:nvSpPr>
              <p:spPr>
                <a:xfrm>
                  <a:off x="4724399" y="3291546"/>
                  <a:ext cx="436319" cy="4363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𝟓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00" name="Oval 9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24399" y="3291546"/>
                  <a:ext cx="436319" cy="436319"/>
                </a:xfrm>
                <a:prstGeom prst="ellipse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Oval 100"/>
                <p:cNvSpPr/>
                <p:nvPr/>
              </p:nvSpPr>
              <p:spPr>
                <a:xfrm>
                  <a:off x="5486399" y="3295475"/>
                  <a:ext cx="436319" cy="4363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𝟔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01" name="Oval 10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86399" y="3295475"/>
                  <a:ext cx="436319" cy="436319"/>
                </a:xfrm>
                <a:prstGeom prst="ellipse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Oval 101"/>
                <p:cNvSpPr/>
                <p:nvPr/>
              </p:nvSpPr>
              <p:spPr>
                <a:xfrm>
                  <a:off x="8229600" y="3291546"/>
                  <a:ext cx="436319" cy="4363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𝟏𝟎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02" name="Oval 10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29600" y="3291546"/>
                  <a:ext cx="436319" cy="436319"/>
                </a:xfrm>
                <a:prstGeom prst="ellipse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3" name="Straight Arrow Connector 102"/>
            <p:cNvCxnSpPr>
              <a:stCxn id="93" idx="3"/>
              <a:endCxn id="95" idx="0"/>
            </p:cNvCxnSpPr>
            <p:nvPr/>
          </p:nvCxnSpPr>
          <p:spPr>
            <a:xfrm flipH="1">
              <a:off x="5305819" y="2055998"/>
              <a:ext cx="689996" cy="435645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4" name="Straight Arrow Connector 103"/>
            <p:cNvCxnSpPr>
              <a:stCxn id="92" idx="3"/>
              <a:endCxn id="93" idx="0"/>
            </p:cNvCxnSpPr>
            <p:nvPr/>
          </p:nvCxnSpPr>
          <p:spPr>
            <a:xfrm flipH="1">
              <a:off x="6150077" y="1370090"/>
              <a:ext cx="695619" cy="313487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>
              <a:stCxn id="92" idx="5"/>
              <a:endCxn id="94" idx="0"/>
            </p:cNvCxnSpPr>
            <p:nvPr/>
          </p:nvCxnSpPr>
          <p:spPr>
            <a:xfrm>
              <a:off x="7154221" y="1370090"/>
              <a:ext cx="553619" cy="289744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6" name="Straight Arrow Connector 105"/>
            <p:cNvCxnSpPr>
              <a:stCxn id="93" idx="4"/>
              <a:endCxn id="96" idx="0"/>
            </p:cNvCxnSpPr>
            <p:nvPr/>
          </p:nvCxnSpPr>
          <p:spPr>
            <a:xfrm flipH="1">
              <a:off x="6062167" y="2119896"/>
              <a:ext cx="87909" cy="364068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7" name="Straight Arrow Connector 106"/>
            <p:cNvCxnSpPr>
              <a:stCxn id="93" idx="5"/>
              <a:endCxn id="97" idx="1"/>
            </p:cNvCxnSpPr>
            <p:nvPr/>
          </p:nvCxnSpPr>
          <p:spPr>
            <a:xfrm>
              <a:off x="6304339" y="2055998"/>
              <a:ext cx="312757" cy="491863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8" name="Straight Arrow Connector 107"/>
            <p:cNvCxnSpPr>
              <a:stCxn id="94" idx="3"/>
              <a:endCxn id="98" idx="0"/>
            </p:cNvCxnSpPr>
            <p:nvPr/>
          </p:nvCxnSpPr>
          <p:spPr>
            <a:xfrm flipH="1">
              <a:off x="7436384" y="2032256"/>
              <a:ext cx="117193" cy="459388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>
              <a:stCxn id="94" idx="5"/>
              <a:endCxn id="99" idx="0"/>
            </p:cNvCxnSpPr>
            <p:nvPr/>
          </p:nvCxnSpPr>
          <p:spPr>
            <a:xfrm>
              <a:off x="7862102" y="2032256"/>
              <a:ext cx="283474" cy="459388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0" name="Straight Arrow Connector 109"/>
            <p:cNvCxnSpPr>
              <a:stCxn id="95" idx="3"/>
              <a:endCxn id="100" idx="0"/>
            </p:cNvCxnSpPr>
            <p:nvPr/>
          </p:nvCxnSpPr>
          <p:spPr>
            <a:xfrm flipH="1">
              <a:off x="4942558" y="2864066"/>
              <a:ext cx="208998" cy="427481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1" name="Straight Arrow Connector 110"/>
            <p:cNvCxnSpPr>
              <a:stCxn id="95" idx="5"/>
              <a:endCxn id="101" idx="0"/>
            </p:cNvCxnSpPr>
            <p:nvPr/>
          </p:nvCxnSpPr>
          <p:spPr>
            <a:xfrm>
              <a:off x="5460081" y="2864066"/>
              <a:ext cx="244478" cy="431410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2" name="Straight Arrow Connector 111"/>
            <p:cNvCxnSpPr>
              <a:stCxn id="99" idx="5"/>
              <a:endCxn id="102" idx="0"/>
            </p:cNvCxnSpPr>
            <p:nvPr/>
          </p:nvCxnSpPr>
          <p:spPr>
            <a:xfrm>
              <a:off x="8299838" y="2864066"/>
              <a:ext cx="147922" cy="427481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76812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89" grpId="0"/>
      <p:bldP spid="9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 Format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140140" y="832391"/>
            <a:ext cx="3658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800" b="1" dirty="0">
                <a:solidFill>
                  <a:srgbClr val="FF0000"/>
                </a:solidFill>
              </a:rPr>
              <a:t>1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391444" y="832391"/>
            <a:ext cx="5148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800" b="1" dirty="0">
                <a:solidFill>
                  <a:srgbClr val="FF0000"/>
                </a:solidFill>
              </a:rPr>
              <a:t>V</a:t>
            </a:r>
            <a:r>
              <a:rPr lang="en-IN" sz="2800" b="1" baseline="-25000" dirty="0">
                <a:solidFill>
                  <a:srgbClr val="FF0000"/>
                </a:solidFill>
              </a:rPr>
              <a:t>0</a:t>
            </a:r>
            <a:endParaRPr lang="en-US" sz="2800" b="1" baseline="-25000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597340" y="1271661"/>
            <a:ext cx="3658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800" b="1" dirty="0"/>
              <a:t>2</a:t>
            </a:r>
            <a:endParaRPr lang="en-US" sz="28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6821750" y="1271661"/>
            <a:ext cx="5148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800" b="1" dirty="0"/>
              <a:t>V</a:t>
            </a:r>
            <a:r>
              <a:rPr lang="en-IN" sz="2800" b="1" baseline="-25000" dirty="0"/>
              <a:t>1</a:t>
            </a:r>
            <a:endParaRPr lang="en-US" sz="2800" b="1" baseline="-25000" dirty="0"/>
          </a:p>
        </p:txBody>
      </p:sp>
      <p:sp>
        <p:nvSpPr>
          <p:cNvPr id="30" name="TextBox 29"/>
          <p:cNvSpPr txBox="1"/>
          <p:nvPr/>
        </p:nvSpPr>
        <p:spPr>
          <a:xfrm>
            <a:off x="6597340" y="4069522"/>
            <a:ext cx="3658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800" b="1" dirty="0"/>
              <a:t>2</a:t>
            </a:r>
            <a:endParaRPr lang="en-US" sz="28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6821750" y="4069522"/>
            <a:ext cx="5148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800" b="1" dirty="0"/>
              <a:t>V</a:t>
            </a:r>
            <a:r>
              <a:rPr lang="en-IN" sz="2800" b="1" baseline="-25000" dirty="0"/>
              <a:t>7</a:t>
            </a:r>
            <a:endParaRPr lang="en-US" sz="2800" b="1" baseline="-25000" dirty="0"/>
          </a:p>
        </p:txBody>
      </p:sp>
      <p:sp>
        <p:nvSpPr>
          <p:cNvPr id="32" name="TextBox 31"/>
          <p:cNvSpPr txBox="1"/>
          <p:nvPr/>
        </p:nvSpPr>
        <p:spPr>
          <a:xfrm>
            <a:off x="7081849" y="1774559"/>
            <a:ext cx="3658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800" b="1" dirty="0">
                <a:solidFill>
                  <a:schemeClr val="accent4"/>
                </a:solidFill>
              </a:rPr>
              <a:t>3</a:t>
            </a:r>
            <a:endParaRPr lang="en-US" sz="2800" b="1" dirty="0">
              <a:solidFill>
                <a:schemeClr val="accent4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306259" y="1774559"/>
            <a:ext cx="5148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800" b="1" dirty="0">
                <a:solidFill>
                  <a:schemeClr val="accent4"/>
                </a:solidFill>
              </a:rPr>
              <a:t>V</a:t>
            </a:r>
            <a:r>
              <a:rPr lang="en-IN" sz="2800" b="1" baseline="-25000" dirty="0">
                <a:solidFill>
                  <a:schemeClr val="accent4"/>
                </a:solidFill>
              </a:rPr>
              <a:t>2</a:t>
            </a:r>
            <a:endParaRPr lang="en-US" sz="2800" b="1" baseline="-25000" dirty="0">
              <a:solidFill>
                <a:schemeClr val="accent4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158049" y="3096852"/>
            <a:ext cx="3658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800" b="1" dirty="0">
                <a:solidFill>
                  <a:schemeClr val="accent4"/>
                </a:solidFill>
              </a:rPr>
              <a:t>3</a:t>
            </a:r>
            <a:endParaRPr lang="en-US" sz="2800" b="1" dirty="0">
              <a:solidFill>
                <a:schemeClr val="accent4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382459" y="3096852"/>
            <a:ext cx="5148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800" b="1" dirty="0">
                <a:solidFill>
                  <a:schemeClr val="accent4"/>
                </a:solidFill>
              </a:rPr>
              <a:t>V</a:t>
            </a:r>
            <a:r>
              <a:rPr lang="en-IN" sz="2800" b="1" baseline="-25000" dirty="0">
                <a:solidFill>
                  <a:schemeClr val="accent4"/>
                </a:solidFill>
              </a:rPr>
              <a:t>3</a:t>
            </a:r>
            <a:endParaRPr lang="en-US" sz="2800" b="1" baseline="-25000" dirty="0">
              <a:solidFill>
                <a:schemeClr val="accent4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164676" y="3531640"/>
            <a:ext cx="3658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800" b="1" dirty="0">
                <a:solidFill>
                  <a:schemeClr val="accent4"/>
                </a:solidFill>
              </a:rPr>
              <a:t>3</a:t>
            </a:r>
            <a:endParaRPr lang="en-US" sz="2800" b="1" dirty="0">
              <a:solidFill>
                <a:schemeClr val="accent4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389086" y="3531640"/>
            <a:ext cx="5148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800" b="1" dirty="0">
                <a:solidFill>
                  <a:schemeClr val="accent4"/>
                </a:solidFill>
              </a:rPr>
              <a:t>V</a:t>
            </a:r>
            <a:r>
              <a:rPr lang="en-IN" sz="2800" b="1" baseline="-25000" dirty="0">
                <a:solidFill>
                  <a:schemeClr val="accent4"/>
                </a:solidFill>
              </a:rPr>
              <a:t>4</a:t>
            </a:r>
            <a:endParaRPr lang="en-US" sz="2800" b="1" baseline="-25000" dirty="0">
              <a:solidFill>
                <a:schemeClr val="accent4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130740" y="4463093"/>
            <a:ext cx="3658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800" b="1" dirty="0">
                <a:solidFill>
                  <a:schemeClr val="accent4"/>
                </a:solidFill>
              </a:rPr>
              <a:t>3</a:t>
            </a:r>
            <a:endParaRPr lang="en-US" sz="2800" b="1" dirty="0">
              <a:solidFill>
                <a:schemeClr val="accent4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368597" y="4463093"/>
            <a:ext cx="5148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800" b="1" dirty="0">
                <a:solidFill>
                  <a:schemeClr val="accent4"/>
                </a:solidFill>
              </a:rPr>
              <a:t>V</a:t>
            </a:r>
            <a:r>
              <a:rPr lang="en-IN" sz="2800" b="1" baseline="-25000" dirty="0">
                <a:solidFill>
                  <a:schemeClr val="accent4"/>
                </a:solidFill>
              </a:rPr>
              <a:t>8</a:t>
            </a:r>
            <a:endParaRPr lang="en-US" sz="2800" b="1" baseline="-25000" dirty="0">
              <a:solidFill>
                <a:schemeClr val="accent4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137367" y="4884434"/>
            <a:ext cx="3658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800" b="1" dirty="0">
                <a:solidFill>
                  <a:schemeClr val="accent4"/>
                </a:solidFill>
              </a:rPr>
              <a:t>3</a:t>
            </a:r>
            <a:endParaRPr lang="en-US" sz="2800" b="1" dirty="0">
              <a:solidFill>
                <a:schemeClr val="accent4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375224" y="4884434"/>
            <a:ext cx="5148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800" b="1" dirty="0">
                <a:solidFill>
                  <a:schemeClr val="accent4"/>
                </a:solidFill>
              </a:rPr>
              <a:t>V</a:t>
            </a:r>
            <a:r>
              <a:rPr lang="en-IN" sz="2800" b="1" baseline="-25000" dirty="0">
                <a:solidFill>
                  <a:schemeClr val="accent4"/>
                </a:solidFill>
              </a:rPr>
              <a:t>9</a:t>
            </a:r>
            <a:endParaRPr lang="en-US" sz="2800" b="1" baseline="-25000" dirty="0">
              <a:solidFill>
                <a:schemeClr val="accent4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539049" y="2240723"/>
            <a:ext cx="3658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800" b="1" dirty="0">
                <a:solidFill>
                  <a:srgbClr val="C00000"/>
                </a:solidFill>
              </a:rPr>
              <a:t>4</a:t>
            </a:r>
            <a:endParaRPr lang="en-US" sz="2800" b="1" dirty="0">
              <a:solidFill>
                <a:srgbClr val="C0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790353" y="2240723"/>
            <a:ext cx="5148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800" b="1" dirty="0">
                <a:solidFill>
                  <a:srgbClr val="C00000"/>
                </a:solidFill>
              </a:rPr>
              <a:t>V</a:t>
            </a:r>
            <a:r>
              <a:rPr lang="en-IN" sz="2800" b="1" baseline="-25000" dirty="0">
                <a:solidFill>
                  <a:srgbClr val="C00000"/>
                </a:solidFill>
              </a:rPr>
              <a:t>5</a:t>
            </a:r>
            <a:endParaRPr lang="en-US" sz="2800" b="1" baseline="-25000" dirty="0">
              <a:solidFill>
                <a:srgbClr val="C0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531618" y="2621723"/>
            <a:ext cx="3658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800" b="1" dirty="0">
                <a:solidFill>
                  <a:srgbClr val="C00000"/>
                </a:solidFill>
              </a:rPr>
              <a:t>4</a:t>
            </a:r>
            <a:endParaRPr lang="en-US" sz="2800" b="1" dirty="0">
              <a:solidFill>
                <a:srgbClr val="C0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782922" y="2621723"/>
            <a:ext cx="5148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800" b="1" dirty="0">
                <a:solidFill>
                  <a:srgbClr val="C00000"/>
                </a:solidFill>
              </a:rPr>
              <a:t>V</a:t>
            </a:r>
            <a:r>
              <a:rPr lang="en-IN" sz="2800" b="1" baseline="-25000" dirty="0">
                <a:solidFill>
                  <a:srgbClr val="C00000"/>
                </a:solidFill>
              </a:rPr>
              <a:t>6</a:t>
            </a:r>
            <a:endParaRPr lang="en-US" sz="2800" b="1" baseline="-25000" dirty="0">
              <a:solidFill>
                <a:srgbClr val="C0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511740" y="5359563"/>
            <a:ext cx="3658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800" b="1" dirty="0">
                <a:solidFill>
                  <a:srgbClr val="C00000"/>
                </a:solidFill>
              </a:rPr>
              <a:t>4</a:t>
            </a:r>
            <a:endParaRPr lang="en-US" sz="2800" b="1" dirty="0">
              <a:solidFill>
                <a:srgbClr val="C0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755917" y="5359563"/>
            <a:ext cx="6367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800" b="1" dirty="0">
                <a:solidFill>
                  <a:srgbClr val="C00000"/>
                </a:solidFill>
              </a:rPr>
              <a:t>V</a:t>
            </a:r>
            <a:r>
              <a:rPr lang="en-IN" sz="2800" b="1" baseline="-25000" dirty="0">
                <a:solidFill>
                  <a:srgbClr val="C00000"/>
                </a:solidFill>
              </a:rPr>
              <a:t>10</a:t>
            </a:r>
            <a:endParaRPr lang="en-US" sz="2800" b="1" baseline="-25000" dirty="0">
              <a:solidFill>
                <a:srgbClr val="C00000"/>
              </a:solidFill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611248" y="990600"/>
            <a:ext cx="5073258" cy="3519181"/>
            <a:chOff x="4724399" y="997668"/>
            <a:chExt cx="3941520" cy="273412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Oval 48"/>
                <p:cNvSpPr/>
                <p:nvPr/>
              </p:nvSpPr>
              <p:spPr>
                <a:xfrm>
                  <a:off x="6781799" y="997668"/>
                  <a:ext cx="436319" cy="4363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49" name="Oval 4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81799" y="997668"/>
                  <a:ext cx="436319" cy="436319"/>
                </a:xfrm>
                <a:prstGeom prst="ellipse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Oval 49"/>
                <p:cNvSpPr/>
                <p:nvPr/>
              </p:nvSpPr>
              <p:spPr>
                <a:xfrm>
                  <a:off x="5931917" y="1683577"/>
                  <a:ext cx="436319" cy="4363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50" name="Oval 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31917" y="1683577"/>
                  <a:ext cx="436319" cy="436319"/>
                </a:xfrm>
                <a:prstGeom prst="ellipse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Oval 50"/>
                <p:cNvSpPr/>
                <p:nvPr/>
              </p:nvSpPr>
              <p:spPr>
                <a:xfrm>
                  <a:off x="7489680" y="1659834"/>
                  <a:ext cx="436319" cy="4363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𝟕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51" name="Oval 5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89680" y="1659834"/>
                  <a:ext cx="436319" cy="436319"/>
                </a:xfrm>
                <a:prstGeom prst="ellipse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Oval 51"/>
                <p:cNvSpPr/>
                <p:nvPr/>
              </p:nvSpPr>
              <p:spPr>
                <a:xfrm>
                  <a:off x="5087659" y="2491644"/>
                  <a:ext cx="436319" cy="4363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52" name="Oval 5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87659" y="2491644"/>
                  <a:ext cx="436319" cy="436319"/>
                </a:xfrm>
                <a:prstGeom prst="ellipse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Oval 52"/>
                <p:cNvSpPr/>
                <p:nvPr/>
              </p:nvSpPr>
              <p:spPr>
                <a:xfrm>
                  <a:off x="5844008" y="2483964"/>
                  <a:ext cx="436319" cy="4363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53" name="Oval 5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44008" y="2483964"/>
                  <a:ext cx="436319" cy="436319"/>
                </a:xfrm>
                <a:prstGeom prst="ellipse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Oval 53"/>
                <p:cNvSpPr/>
                <p:nvPr/>
              </p:nvSpPr>
              <p:spPr>
                <a:xfrm>
                  <a:off x="6553199" y="2483964"/>
                  <a:ext cx="436319" cy="4363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54" name="Oval 5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53199" y="2483964"/>
                  <a:ext cx="436319" cy="436319"/>
                </a:xfrm>
                <a:prstGeom prst="ellipse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Oval 54"/>
                <p:cNvSpPr/>
                <p:nvPr/>
              </p:nvSpPr>
              <p:spPr>
                <a:xfrm>
                  <a:off x="7218225" y="2491644"/>
                  <a:ext cx="436319" cy="4363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𝟖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55" name="Oval 5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18225" y="2491644"/>
                  <a:ext cx="436319" cy="436319"/>
                </a:xfrm>
                <a:prstGeom prst="ellipse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Oval 55"/>
                <p:cNvSpPr/>
                <p:nvPr/>
              </p:nvSpPr>
              <p:spPr>
                <a:xfrm>
                  <a:off x="7927416" y="2491644"/>
                  <a:ext cx="436319" cy="4363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𝟗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56" name="Oval 5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27416" y="2491644"/>
                  <a:ext cx="436319" cy="436319"/>
                </a:xfrm>
                <a:prstGeom prst="ellipse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Oval 56"/>
                <p:cNvSpPr/>
                <p:nvPr/>
              </p:nvSpPr>
              <p:spPr>
                <a:xfrm>
                  <a:off x="4724399" y="3291546"/>
                  <a:ext cx="436319" cy="4363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𝟓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57" name="Oval 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24399" y="3291546"/>
                  <a:ext cx="436319" cy="436319"/>
                </a:xfrm>
                <a:prstGeom prst="ellipse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Oval 57"/>
                <p:cNvSpPr/>
                <p:nvPr/>
              </p:nvSpPr>
              <p:spPr>
                <a:xfrm>
                  <a:off x="5486399" y="3295475"/>
                  <a:ext cx="436319" cy="4363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𝟔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58" name="Oval 5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86399" y="3295475"/>
                  <a:ext cx="436319" cy="436319"/>
                </a:xfrm>
                <a:prstGeom prst="ellipse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Oval 58"/>
                <p:cNvSpPr/>
                <p:nvPr/>
              </p:nvSpPr>
              <p:spPr>
                <a:xfrm>
                  <a:off x="8229600" y="3291546"/>
                  <a:ext cx="436319" cy="4363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IN" b="1" i="1">
                                <a:latin typeface="Cambria Math" panose="02040503050406030204" pitchFamily="18" charset="0"/>
                              </a:rPr>
                              <m:t>𝟏𝟎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59" name="Oval 5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29600" y="3291546"/>
                  <a:ext cx="436319" cy="436319"/>
                </a:xfrm>
                <a:prstGeom prst="ellipse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0" name="Straight Arrow Connector 59"/>
            <p:cNvCxnSpPr>
              <a:stCxn id="50" idx="3"/>
              <a:endCxn id="52" idx="0"/>
            </p:cNvCxnSpPr>
            <p:nvPr/>
          </p:nvCxnSpPr>
          <p:spPr>
            <a:xfrm flipH="1">
              <a:off x="5305819" y="2055998"/>
              <a:ext cx="689996" cy="435645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stCxn id="49" idx="3"/>
              <a:endCxn id="50" idx="0"/>
            </p:cNvCxnSpPr>
            <p:nvPr/>
          </p:nvCxnSpPr>
          <p:spPr>
            <a:xfrm flipH="1">
              <a:off x="6150077" y="1370090"/>
              <a:ext cx="695619" cy="313487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>
              <a:stCxn id="49" idx="5"/>
              <a:endCxn id="51" idx="0"/>
            </p:cNvCxnSpPr>
            <p:nvPr/>
          </p:nvCxnSpPr>
          <p:spPr>
            <a:xfrm>
              <a:off x="7154221" y="1370090"/>
              <a:ext cx="553619" cy="289744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>
              <a:stCxn id="50" idx="4"/>
              <a:endCxn id="53" idx="0"/>
            </p:cNvCxnSpPr>
            <p:nvPr/>
          </p:nvCxnSpPr>
          <p:spPr>
            <a:xfrm flipH="1">
              <a:off x="6062167" y="2119896"/>
              <a:ext cx="87909" cy="364068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>
              <a:stCxn id="50" idx="5"/>
              <a:endCxn id="54" idx="1"/>
            </p:cNvCxnSpPr>
            <p:nvPr/>
          </p:nvCxnSpPr>
          <p:spPr>
            <a:xfrm>
              <a:off x="6304339" y="2055998"/>
              <a:ext cx="312757" cy="491863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>
              <a:stCxn id="51" idx="3"/>
              <a:endCxn id="55" idx="0"/>
            </p:cNvCxnSpPr>
            <p:nvPr/>
          </p:nvCxnSpPr>
          <p:spPr>
            <a:xfrm flipH="1">
              <a:off x="7436384" y="2032256"/>
              <a:ext cx="117193" cy="459388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stCxn id="51" idx="5"/>
              <a:endCxn id="56" idx="0"/>
            </p:cNvCxnSpPr>
            <p:nvPr/>
          </p:nvCxnSpPr>
          <p:spPr>
            <a:xfrm>
              <a:off x="7862102" y="2032256"/>
              <a:ext cx="283474" cy="459388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>
              <a:stCxn id="52" idx="3"/>
              <a:endCxn id="57" idx="0"/>
            </p:cNvCxnSpPr>
            <p:nvPr/>
          </p:nvCxnSpPr>
          <p:spPr>
            <a:xfrm flipH="1">
              <a:off x="4942558" y="2864066"/>
              <a:ext cx="208998" cy="427481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>
              <a:stCxn id="52" idx="5"/>
              <a:endCxn id="58" idx="0"/>
            </p:cNvCxnSpPr>
            <p:nvPr/>
          </p:nvCxnSpPr>
          <p:spPr>
            <a:xfrm>
              <a:off x="5460081" y="2864066"/>
              <a:ext cx="244478" cy="431410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>
              <a:stCxn id="56" idx="5"/>
              <a:endCxn id="59" idx="0"/>
            </p:cNvCxnSpPr>
            <p:nvPr/>
          </p:nvCxnSpPr>
          <p:spPr>
            <a:xfrm>
              <a:off x="8299838" y="2864066"/>
              <a:ext cx="147922" cy="427481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25327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Tree– Concepts &amp; 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Clr>
                <a:srgbClr val="B84742"/>
              </a:buClr>
            </a:pPr>
            <a:r>
              <a:rPr lang="en-IN" dirty="0"/>
              <a:t>The node that is reachable from a node is called </a:t>
            </a:r>
            <a:r>
              <a:rPr lang="en-IN" b="1" dirty="0">
                <a:solidFill>
                  <a:srgbClr val="C00000"/>
                </a:solidFill>
              </a:rPr>
              <a:t>descendant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of a node.</a:t>
            </a:r>
          </a:p>
          <a:p>
            <a:pPr lvl="0">
              <a:buClr>
                <a:srgbClr val="B84742"/>
              </a:buClr>
            </a:pPr>
            <a:r>
              <a:rPr lang="en-IN" dirty="0"/>
              <a:t>The nodes which </a:t>
            </a:r>
            <a:r>
              <a:rPr lang="en-IN" b="1" dirty="0"/>
              <a:t>are reachable from a node through a single edge </a:t>
            </a:r>
            <a:r>
              <a:rPr lang="en-IN" dirty="0"/>
              <a:t>are called the </a:t>
            </a:r>
            <a:r>
              <a:rPr lang="en-IN" b="1" dirty="0">
                <a:solidFill>
                  <a:srgbClr val="C00000"/>
                </a:solidFill>
              </a:rPr>
              <a:t>children of node</a:t>
            </a:r>
            <a:r>
              <a:rPr lang="en-IN" dirty="0"/>
              <a:t>.</a:t>
            </a:r>
            <a:endParaRPr lang="en-US" dirty="0"/>
          </a:p>
          <a:p>
            <a:pPr lvl="0">
              <a:buClr>
                <a:srgbClr val="B84742"/>
              </a:buClr>
            </a:pPr>
            <a:r>
              <a:rPr lang="en-US" b="1" dirty="0"/>
              <a:t>M-</a:t>
            </a:r>
            <a:r>
              <a:rPr lang="en-US" b="1" dirty="0" err="1"/>
              <a:t>ary</a:t>
            </a:r>
            <a:r>
              <a:rPr lang="en-US" b="1" dirty="0"/>
              <a:t> Tree</a:t>
            </a:r>
          </a:p>
          <a:p>
            <a:pPr lvl="1"/>
            <a:r>
              <a:rPr lang="en-IN" dirty="0"/>
              <a:t>If in a directed tree the </a:t>
            </a:r>
            <a:r>
              <a:rPr lang="en-IN" b="1" dirty="0">
                <a:solidFill>
                  <a:srgbClr val="C00000"/>
                </a:solidFill>
              </a:rPr>
              <a:t>out degree of every node </a:t>
            </a:r>
            <a:r>
              <a:rPr lang="en-IN" dirty="0"/>
              <a:t>is </a:t>
            </a:r>
            <a:r>
              <a:rPr lang="en-IN" b="1" dirty="0">
                <a:solidFill>
                  <a:srgbClr val="C00000"/>
                </a:solidFill>
              </a:rPr>
              <a:t>less than or equal to m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then tree is called an m-</a:t>
            </a:r>
            <a:r>
              <a:rPr lang="en-IN" dirty="0" err="1"/>
              <a:t>ary</a:t>
            </a:r>
            <a:r>
              <a:rPr lang="en-IN" dirty="0"/>
              <a:t> tree.</a:t>
            </a:r>
            <a:endParaRPr lang="en-US" dirty="0"/>
          </a:p>
          <a:p>
            <a:r>
              <a:rPr lang="en-IN" b="1" dirty="0"/>
              <a:t>Full or Complete M-</a:t>
            </a:r>
            <a:r>
              <a:rPr lang="en-IN" b="1" dirty="0" err="1"/>
              <a:t>ary</a:t>
            </a:r>
            <a:r>
              <a:rPr lang="en-IN" b="1" dirty="0"/>
              <a:t> Tree</a:t>
            </a:r>
          </a:p>
          <a:p>
            <a:pPr lvl="1"/>
            <a:r>
              <a:rPr lang="en-IN" dirty="0"/>
              <a:t>If </a:t>
            </a:r>
            <a:r>
              <a:rPr lang="en-IN" b="1" dirty="0">
                <a:solidFill>
                  <a:srgbClr val="C00000"/>
                </a:solidFill>
              </a:rPr>
              <a:t>the out degree of each and every node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dirty="0"/>
              <a:t>is </a:t>
            </a:r>
            <a:r>
              <a:rPr lang="en-IN" b="1" dirty="0">
                <a:solidFill>
                  <a:srgbClr val="C00000"/>
                </a:solidFill>
              </a:rPr>
              <a:t>exactly equal to m or 0 </a:t>
            </a:r>
            <a:r>
              <a:rPr lang="en-IN" dirty="0"/>
              <a:t>and their </a:t>
            </a:r>
            <a:r>
              <a:rPr lang="en-IN" b="1" dirty="0">
                <a:solidFill>
                  <a:srgbClr val="C00000"/>
                </a:solidFill>
              </a:rPr>
              <a:t>number of nodes at level i is m(i-1)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dirty="0"/>
              <a:t>then the tree is called a full or complete m-</a:t>
            </a:r>
            <a:r>
              <a:rPr lang="en-IN" dirty="0" err="1"/>
              <a:t>ary</a:t>
            </a:r>
            <a:r>
              <a:rPr lang="en-IN" dirty="0"/>
              <a:t> tree.</a:t>
            </a:r>
          </a:p>
          <a:p>
            <a:r>
              <a:rPr lang="en-US" b="1" dirty="0"/>
              <a:t>Positional M-</a:t>
            </a:r>
            <a:r>
              <a:rPr lang="en-US" b="1" dirty="0" err="1"/>
              <a:t>ary</a:t>
            </a:r>
            <a:r>
              <a:rPr lang="en-US" b="1" dirty="0"/>
              <a:t> Tree</a:t>
            </a:r>
          </a:p>
          <a:p>
            <a:pPr lvl="1"/>
            <a:r>
              <a:rPr lang="en-IN" dirty="0"/>
              <a:t>If we consider m-</a:t>
            </a:r>
            <a:r>
              <a:rPr lang="en-IN" dirty="0" err="1"/>
              <a:t>ary</a:t>
            </a:r>
            <a:r>
              <a:rPr lang="en-IN" dirty="0"/>
              <a:t> trees in which the m children of any node are assumed to have m distinct positions, if such positions are taken into account, then tree is called positional m-</a:t>
            </a:r>
            <a:r>
              <a:rPr lang="en-IN" dirty="0" err="1"/>
              <a:t>ary</a:t>
            </a:r>
            <a:r>
              <a:rPr lang="en-IN" dirty="0"/>
              <a:t> tree.</a:t>
            </a:r>
          </a:p>
        </p:txBody>
      </p:sp>
    </p:spTree>
    <p:extLst>
      <p:ext uri="{BB962C8B-B14F-4D97-AF65-F5344CB8AC3E}">
        <p14:creationId xmlns:p14="http://schemas.microsoft.com/office/powerpoint/2010/main" val="3994654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Tree– Concepts &amp; 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Height of the tree</a:t>
            </a:r>
          </a:p>
          <a:p>
            <a:pPr lvl="1"/>
            <a:r>
              <a:rPr lang="en-IN" dirty="0"/>
              <a:t>The height of a tree is the length of the path from the root to the deepest node in the tree.</a:t>
            </a:r>
          </a:p>
          <a:p>
            <a:r>
              <a:rPr lang="en-US" b="1" dirty="0"/>
              <a:t>Binary Tree</a:t>
            </a:r>
          </a:p>
          <a:p>
            <a:pPr lvl="1"/>
            <a:r>
              <a:rPr lang="en-IN" dirty="0"/>
              <a:t>If in a directed tree the </a:t>
            </a:r>
            <a:r>
              <a:rPr lang="en-IN" b="1" dirty="0">
                <a:solidFill>
                  <a:srgbClr val="C00000"/>
                </a:solidFill>
              </a:rPr>
              <a:t>out degree of every node </a:t>
            </a:r>
            <a:r>
              <a:rPr lang="en-IN" dirty="0"/>
              <a:t>is </a:t>
            </a:r>
            <a:r>
              <a:rPr lang="en-IN" b="1" dirty="0">
                <a:solidFill>
                  <a:srgbClr val="C00000"/>
                </a:solidFill>
              </a:rPr>
              <a:t>less than or equal to 2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then tree is called binary tree.</a:t>
            </a:r>
            <a:endParaRPr lang="en-US" dirty="0"/>
          </a:p>
          <a:p>
            <a:r>
              <a:rPr lang="en-US" b="1" dirty="0"/>
              <a:t>Strictly Binary Tree</a:t>
            </a:r>
          </a:p>
          <a:p>
            <a:pPr lvl="1"/>
            <a:r>
              <a:rPr lang="en-IN" dirty="0"/>
              <a:t>A strictly binary tree (sometimes proper binary tree or 2-tree or full binary tree) is a tree in </a:t>
            </a:r>
            <a:r>
              <a:rPr lang="en-IN" b="1" dirty="0">
                <a:solidFill>
                  <a:srgbClr val="C00000"/>
                </a:solidFill>
              </a:rPr>
              <a:t>which every node other than the leaves has two children.</a:t>
            </a:r>
          </a:p>
          <a:p>
            <a:r>
              <a:rPr lang="en-US" b="1" dirty="0"/>
              <a:t>Complete Binary Tree</a:t>
            </a:r>
          </a:p>
          <a:p>
            <a:pPr lvl="1"/>
            <a:r>
              <a:rPr lang="en-IN" dirty="0"/>
              <a:t>If the </a:t>
            </a:r>
            <a:r>
              <a:rPr lang="en-IN" b="1" dirty="0">
                <a:solidFill>
                  <a:srgbClr val="C00000"/>
                </a:solidFill>
              </a:rPr>
              <a:t>out degree of each and every node is exactly equal to 2 or 0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dirty="0"/>
              <a:t>and </a:t>
            </a:r>
            <a:r>
              <a:rPr lang="en-IN" b="1" dirty="0">
                <a:solidFill>
                  <a:srgbClr val="C00000"/>
                </a:solidFill>
              </a:rPr>
              <a:t>their number of nodes at level i is 2(i-1)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dirty="0"/>
              <a:t>then the tree is called a full or complete binary tree.</a:t>
            </a:r>
          </a:p>
        </p:txBody>
      </p:sp>
    </p:spTree>
    <p:extLst>
      <p:ext uri="{BB962C8B-B14F-4D97-AF65-F5344CB8AC3E}">
        <p14:creationId xmlns:p14="http://schemas.microsoft.com/office/powerpoint/2010/main" val="2518925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Basic Notations of Graph Theory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916555" y="1033509"/>
            <a:ext cx="1674454" cy="1275651"/>
            <a:chOff x="644136" y="1239604"/>
            <a:chExt cx="1138368" cy="867243"/>
          </a:xfrm>
        </p:grpSpPr>
        <p:sp>
          <p:nvSpPr>
            <p:cNvPr id="24" name="TextBox 23"/>
            <p:cNvSpPr txBox="1"/>
            <p:nvPr/>
          </p:nvSpPr>
          <p:spPr>
            <a:xfrm>
              <a:off x="1074944" y="1855759"/>
              <a:ext cx="302090" cy="2510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b="1" dirty="0"/>
                <a:t>(a)</a:t>
              </a:r>
              <a:endParaRPr lang="en-US" b="1" dirty="0"/>
            </a:p>
          </p:txBody>
        </p:sp>
        <p:sp>
          <p:nvSpPr>
            <p:cNvPr id="25" name="Oval 24"/>
            <p:cNvSpPr/>
            <p:nvPr/>
          </p:nvSpPr>
          <p:spPr>
            <a:xfrm>
              <a:off x="644136" y="1239604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/>
                <a:t>1</a:t>
              </a:r>
              <a:endParaRPr lang="en-US" b="1" dirty="0"/>
            </a:p>
          </p:txBody>
        </p:sp>
        <p:sp>
          <p:nvSpPr>
            <p:cNvPr id="26" name="Oval 25"/>
            <p:cNvSpPr/>
            <p:nvPr/>
          </p:nvSpPr>
          <p:spPr>
            <a:xfrm>
              <a:off x="1401504" y="1244086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/>
                <a:t>2</a:t>
              </a:r>
              <a:endParaRPr lang="en-US" b="1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96668" y="1611868"/>
              <a:ext cx="275935" cy="2510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b="1" dirty="0"/>
                <a:t>v1</a:t>
              </a:r>
              <a:endParaRPr lang="en-US" b="1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454036" y="1611868"/>
              <a:ext cx="275935" cy="2510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b="1" dirty="0"/>
                <a:t>v2</a:t>
              </a:r>
              <a:endParaRPr lang="en-US" b="1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821988" y="2857374"/>
            <a:ext cx="1863588" cy="1282713"/>
            <a:chOff x="3828032" y="1102400"/>
            <a:chExt cx="1350421" cy="929498"/>
          </a:xfrm>
        </p:grpSpPr>
        <p:sp>
          <p:nvSpPr>
            <p:cNvPr id="42" name="TextBox 41"/>
            <p:cNvSpPr txBox="1"/>
            <p:nvPr/>
          </p:nvSpPr>
          <p:spPr>
            <a:xfrm>
              <a:off x="4355775" y="1764267"/>
              <a:ext cx="325478" cy="2676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b="1" dirty="0"/>
                <a:t>(b)</a:t>
              </a:r>
              <a:endParaRPr lang="en-US" b="1" dirty="0"/>
            </a:p>
          </p:txBody>
        </p:sp>
        <p:sp>
          <p:nvSpPr>
            <p:cNvPr id="43" name="Oval 42"/>
            <p:cNvSpPr/>
            <p:nvPr/>
          </p:nvSpPr>
          <p:spPr>
            <a:xfrm>
              <a:off x="3828032" y="1102400"/>
              <a:ext cx="406955" cy="40695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/>
                <a:t>1</a:t>
              </a:r>
              <a:endParaRPr lang="en-US" b="1" dirty="0"/>
            </a:p>
          </p:txBody>
        </p:sp>
        <p:sp>
          <p:nvSpPr>
            <p:cNvPr id="44" name="Oval 43"/>
            <p:cNvSpPr/>
            <p:nvPr/>
          </p:nvSpPr>
          <p:spPr>
            <a:xfrm>
              <a:off x="4771498" y="1106884"/>
              <a:ext cx="406955" cy="40695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/>
                <a:t>2</a:t>
              </a:r>
              <a:endParaRPr lang="en-US" b="1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871475" y="1494154"/>
              <a:ext cx="294114" cy="2676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b="1" dirty="0"/>
                <a:t>v1</a:t>
              </a:r>
              <a:endParaRPr lang="en-US" b="1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814942" y="1494154"/>
              <a:ext cx="294114" cy="2676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b="1" dirty="0"/>
                <a:t>v2</a:t>
              </a:r>
              <a:endParaRPr lang="en-US" b="1" dirty="0"/>
            </a:p>
          </p:txBody>
        </p:sp>
        <p:cxnSp>
          <p:nvCxnSpPr>
            <p:cNvPr id="47" name="Straight Arrow Connector 46"/>
            <p:cNvCxnSpPr>
              <a:stCxn id="43" idx="6"/>
              <a:endCxn id="44" idx="2"/>
            </p:cNvCxnSpPr>
            <p:nvPr/>
          </p:nvCxnSpPr>
          <p:spPr>
            <a:xfrm>
              <a:off x="4234987" y="1305877"/>
              <a:ext cx="536511" cy="4484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835861" y="4808155"/>
            <a:ext cx="1835842" cy="1327386"/>
            <a:chOff x="3824756" y="1102402"/>
            <a:chExt cx="1364002" cy="986228"/>
          </a:xfrm>
        </p:grpSpPr>
        <p:sp>
          <p:nvSpPr>
            <p:cNvPr id="49" name="TextBox 48"/>
            <p:cNvSpPr txBox="1"/>
            <p:nvPr/>
          </p:nvSpPr>
          <p:spPr>
            <a:xfrm>
              <a:off x="4349020" y="1814222"/>
              <a:ext cx="327765" cy="2744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b="1" dirty="0"/>
                <a:t>(c)</a:t>
              </a:r>
              <a:endParaRPr lang="en-US" b="1" dirty="0"/>
            </a:p>
          </p:txBody>
        </p:sp>
        <p:sp>
          <p:nvSpPr>
            <p:cNvPr id="50" name="Oval 49"/>
            <p:cNvSpPr/>
            <p:nvPr/>
          </p:nvSpPr>
          <p:spPr>
            <a:xfrm>
              <a:off x="3824756" y="1102402"/>
              <a:ext cx="417260" cy="4172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/>
                <a:t>1</a:t>
              </a:r>
              <a:endParaRPr lang="en-US" b="1" dirty="0"/>
            </a:p>
          </p:txBody>
        </p:sp>
        <p:sp>
          <p:nvSpPr>
            <p:cNvPr id="51" name="Oval 50"/>
            <p:cNvSpPr/>
            <p:nvPr/>
          </p:nvSpPr>
          <p:spPr>
            <a:xfrm>
              <a:off x="4771498" y="1106884"/>
              <a:ext cx="417260" cy="4172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/>
                <a:t>2</a:t>
              </a:r>
              <a:endParaRPr lang="en-US" b="1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882604" y="1534612"/>
              <a:ext cx="301563" cy="2744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b="1" dirty="0"/>
                <a:t>v1</a:t>
              </a:r>
              <a:endParaRPr lang="en-US" b="1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829347" y="1534612"/>
              <a:ext cx="301563" cy="2744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b="1" dirty="0"/>
                <a:t>v2</a:t>
              </a:r>
              <a:endParaRPr lang="en-US" b="1" dirty="0"/>
            </a:p>
          </p:txBody>
        </p:sp>
        <p:cxnSp>
          <p:nvCxnSpPr>
            <p:cNvPr id="54" name="Straight Arrow Connector 53"/>
            <p:cNvCxnSpPr>
              <a:stCxn id="50" idx="6"/>
              <a:endCxn id="51" idx="2"/>
            </p:cNvCxnSpPr>
            <p:nvPr/>
          </p:nvCxnSpPr>
          <p:spPr>
            <a:xfrm>
              <a:off x="4242016" y="1311032"/>
              <a:ext cx="529482" cy="4482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non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3986102" y="1033509"/>
            <a:ext cx="3179035" cy="2552108"/>
            <a:chOff x="364560" y="2852733"/>
            <a:chExt cx="2057468" cy="1651720"/>
          </a:xfrm>
        </p:grpSpPr>
        <p:sp>
          <p:nvSpPr>
            <p:cNvPr id="3" name="Oval 2"/>
            <p:cNvSpPr/>
            <p:nvPr/>
          </p:nvSpPr>
          <p:spPr>
            <a:xfrm>
              <a:off x="1268326" y="2852733"/>
              <a:ext cx="363467" cy="3634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/>
                <a:t>1</a:t>
              </a:r>
              <a:endParaRPr lang="en-US" b="1" dirty="0"/>
            </a:p>
          </p:txBody>
        </p:sp>
        <p:sp>
          <p:nvSpPr>
            <p:cNvPr id="4" name="Oval 3"/>
            <p:cNvSpPr/>
            <p:nvPr/>
          </p:nvSpPr>
          <p:spPr>
            <a:xfrm>
              <a:off x="364560" y="3352800"/>
              <a:ext cx="363467" cy="3634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/>
                <a:t>2</a:t>
              </a:r>
              <a:endParaRPr lang="en-US" b="1" dirty="0"/>
            </a:p>
          </p:txBody>
        </p:sp>
        <p:sp>
          <p:nvSpPr>
            <p:cNvPr id="5" name="Oval 4"/>
            <p:cNvSpPr/>
            <p:nvPr/>
          </p:nvSpPr>
          <p:spPr>
            <a:xfrm>
              <a:off x="2058561" y="3352800"/>
              <a:ext cx="363467" cy="3634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/>
                <a:t>3</a:t>
              </a:r>
              <a:endParaRPr lang="en-US" b="1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1240573" y="3811315"/>
              <a:ext cx="363467" cy="3634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/>
                <a:t>4</a:t>
              </a:r>
              <a:endParaRPr lang="en-US" b="1" dirty="0"/>
            </a:p>
          </p:txBody>
        </p:sp>
        <p:cxnSp>
          <p:nvCxnSpPr>
            <p:cNvPr id="8" name="Straight Arrow Connector 7"/>
            <p:cNvCxnSpPr>
              <a:stCxn id="4" idx="7"/>
              <a:endCxn id="3" idx="2"/>
            </p:cNvCxnSpPr>
            <p:nvPr/>
          </p:nvCxnSpPr>
          <p:spPr>
            <a:xfrm flipV="1">
              <a:off x="674799" y="3034467"/>
              <a:ext cx="593527" cy="371562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3" idx="6"/>
              <a:endCxn id="5" idx="1"/>
            </p:cNvCxnSpPr>
            <p:nvPr/>
          </p:nvCxnSpPr>
          <p:spPr>
            <a:xfrm>
              <a:off x="1631793" y="3034467"/>
              <a:ext cx="479996" cy="371562"/>
            </a:xfrm>
            <a:prstGeom prst="line">
              <a:avLst/>
            </a:prstGeom>
            <a:ln w="28575">
              <a:solidFill>
                <a:srgbClr val="B84742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4" idx="6"/>
              <a:endCxn id="5" idx="2"/>
            </p:cNvCxnSpPr>
            <p:nvPr/>
          </p:nvCxnSpPr>
          <p:spPr>
            <a:xfrm>
              <a:off x="728027" y="3534533"/>
              <a:ext cx="1330534" cy="0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6" idx="6"/>
              <a:endCxn id="5" idx="3"/>
            </p:cNvCxnSpPr>
            <p:nvPr/>
          </p:nvCxnSpPr>
          <p:spPr>
            <a:xfrm flipV="1">
              <a:off x="1604040" y="3663039"/>
              <a:ext cx="507750" cy="330010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4" idx="5"/>
              <a:endCxn id="6" idx="2"/>
            </p:cNvCxnSpPr>
            <p:nvPr/>
          </p:nvCxnSpPr>
          <p:spPr>
            <a:xfrm>
              <a:off x="674799" y="3663039"/>
              <a:ext cx="565774" cy="330010"/>
            </a:xfrm>
            <a:prstGeom prst="line">
              <a:avLst/>
            </a:prstGeom>
            <a:ln w="28575">
              <a:solidFill>
                <a:srgbClr val="B84742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745094" y="2969496"/>
              <a:ext cx="262685" cy="2390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b="1" dirty="0"/>
                <a:t>x1</a:t>
              </a:r>
              <a:endParaRPr lang="en-US" b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220919" y="3306076"/>
              <a:ext cx="262685" cy="2390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b="1" dirty="0"/>
                <a:t>x2</a:t>
              </a:r>
              <a:endParaRPr lang="en-US" b="1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853401" y="2993138"/>
              <a:ext cx="262685" cy="2390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b="1" dirty="0"/>
                <a:t>x3</a:t>
              </a:r>
              <a:endParaRPr lang="en-US" b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13751" y="3870603"/>
              <a:ext cx="262685" cy="2390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b="1" dirty="0"/>
                <a:t>x4</a:t>
              </a:r>
              <a:endParaRPr lang="en-US" b="1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928677" y="3836448"/>
              <a:ext cx="254386" cy="2390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b="1" dirty="0"/>
                <a:t>x</a:t>
              </a:r>
              <a:r>
                <a:rPr lang="en-IN" sz="1600" b="1" dirty="0"/>
                <a:t>5</a:t>
              </a:r>
              <a:endParaRPr lang="en-US" b="1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220919" y="4265422"/>
              <a:ext cx="290697" cy="2390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b="1" dirty="0"/>
                <a:t>(d)</a:t>
              </a:r>
              <a:endParaRPr lang="en-US" b="1" dirty="0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8303092" y="3953840"/>
            <a:ext cx="2951709" cy="2488705"/>
            <a:chOff x="435094" y="2782544"/>
            <a:chExt cx="1979072" cy="1668635"/>
          </a:xfrm>
        </p:grpSpPr>
        <p:sp>
          <p:nvSpPr>
            <p:cNvPr id="57" name="Oval 56"/>
            <p:cNvSpPr/>
            <p:nvPr/>
          </p:nvSpPr>
          <p:spPr>
            <a:xfrm>
              <a:off x="1360838" y="2782544"/>
              <a:ext cx="376544" cy="3765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/>
                <a:t>1</a:t>
              </a:r>
              <a:endParaRPr lang="en-US" b="1" dirty="0"/>
            </a:p>
          </p:txBody>
        </p:sp>
        <p:sp>
          <p:nvSpPr>
            <p:cNvPr id="58" name="Oval 57"/>
            <p:cNvSpPr/>
            <p:nvPr/>
          </p:nvSpPr>
          <p:spPr>
            <a:xfrm>
              <a:off x="435094" y="3271656"/>
              <a:ext cx="376544" cy="3765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/>
                <a:t>2</a:t>
              </a:r>
              <a:endParaRPr lang="en-US" b="1" dirty="0"/>
            </a:p>
          </p:txBody>
        </p:sp>
        <p:sp>
          <p:nvSpPr>
            <p:cNvPr id="59" name="Oval 58"/>
            <p:cNvSpPr/>
            <p:nvPr/>
          </p:nvSpPr>
          <p:spPr>
            <a:xfrm>
              <a:off x="2037622" y="3271656"/>
              <a:ext cx="376544" cy="3765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/>
                <a:t>3</a:t>
              </a:r>
              <a:endParaRPr lang="en-US" b="1" dirty="0"/>
            </a:p>
          </p:txBody>
        </p:sp>
        <p:sp>
          <p:nvSpPr>
            <p:cNvPr id="60" name="Oval 59"/>
            <p:cNvSpPr/>
            <p:nvPr/>
          </p:nvSpPr>
          <p:spPr>
            <a:xfrm>
              <a:off x="1151142" y="3732056"/>
              <a:ext cx="376544" cy="37654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/>
                <a:t>4</a:t>
              </a:r>
              <a:endParaRPr lang="en-US" b="1" dirty="0"/>
            </a:p>
          </p:txBody>
        </p:sp>
        <p:cxnSp>
          <p:nvCxnSpPr>
            <p:cNvPr id="61" name="Straight Arrow Connector 60"/>
            <p:cNvCxnSpPr>
              <a:stCxn id="58" idx="0"/>
              <a:endCxn id="57" idx="2"/>
            </p:cNvCxnSpPr>
            <p:nvPr/>
          </p:nvCxnSpPr>
          <p:spPr>
            <a:xfrm flipV="1">
              <a:off x="623366" y="2970816"/>
              <a:ext cx="737471" cy="300840"/>
            </a:xfrm>
            <a:prstGeom prst="straightConnector1">
              <a:avLst/>
            </a:prstGeom>
            <a:ln w="28575">
              <a:solidFill>
                <a:srgbClr val="B84742"/>
              </a:solidFill>
              <a:headEnd type="arrow"/>
              <a:tailEnd type="non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57" idx="6"/>
              <a:endCxn id="59" idx="0"/>
            </p:cNvCxnSpPr>
            <p:nvPr/>
          </p:nvCxnSpPr>
          <p:spPr>
            <a:xfrm>
              <a:off x="1737382" y="2970816"/>
              <a:ext cx="488512" cy="300840"/>
            </a:xfrm>
            <a:prstGeom prst="line">
              <a:avLst/>
            </a:prstGeom>
            <a:ln w="28575">
              <a:solidFill>
                <a:srgbClr val="B84742"/>
              </a:solidFill>
              <a:headEnd type="none"/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>
              <a:stCxn id="58" idx="6"/>
              <a:endCxn id="59" idx="2"/>
            </p:cNvCxnSpPr>
            <p:nvPr/>
          </p:nvCxnSpPr>
          <p:spPr>
            <a:xfrm>
              <a:off x="811638" y="3459929"/>
              <a:ext cx="1225984" cy="0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>
              <a:stCxn id="60" idx="6"/>
              <a:endCxn id="59" idx="3"/>
            </p:cNvCxnSpPr>
            <p:nvPr/>
          </p:nvCxnSpPr>
          <p:spPr>
            <a:xfrm flipV="1">
              <a:off x="1527686" y="3593057"/>
              <a:ext cx="565079" cy="327272"/>
            </a:xfrm>
            <a:prstGeom prst="straightConnector1">
              <a:avLst/>
            </a:prstGeom>
            <a:ln w="28575">
              <a:solidFill>
                <a:srgbClr val="B84742"/>
              </a:solidFill>
              <a:headEnd type="arrow"/>
              <a:tailEnd type="non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stCxn id="58" idx="5"/>
              <a:endCxn id="60" idx="2"/>
            </p:cNvCxnSpPr>
            <p:nvPr/>
          </p:nvCxnSpPr>
          <p:spPr>
            <a:xfrm>
              <a:off x="756494" y="3593056"/>
              <a:ext cx="394648" cy="327272"/>
            </a:xfrm>
            <a:prstGeom prst="line">
              <a:avLst/>
            </a:prstGeom>
            <a:ln w="28575">
              <a:solidFill>
                <a:srgbClr val="B84742"/>
              </a:solidFill>
              <a:headEnd type="none"/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/>
          </p:nvSpPr>
          <p:spPr>
            <a:xfrm>
              <a:off x="818622" y="2876148"/>
              <a:ext cx="272136" cy="2476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b="1" dirty="0"/>
                <a:t>x1</a:t>
              </a:r>
              <a:endParaRPr lang="en-US" b="1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1216194" y="3236452"/>
              <a:ext cx="272136" cy="2476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b="1" dirty="0"/>
                <a:t>x2</a:t>
              </a:r>
              <a:endParaRPr lang="en-US" b="1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1908602" y="2882512"/>
              <a:ext cx="272136" cy="2476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b="1" dirty="0"/>
                <a:t>x3</a:t>
              </a:r>
              <a:endParaRPr lang="en-US" b="1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691990" y="3691756"/>
              <a:ext cx="272136" cy="2476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b="1" dirty="0"/>
                <a:t>x4</a:t>
              </a:r>
              <a:endParaRPr lang="en-US" b="1" dirty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1818413" y="3749540"/>
              <a:ext cx="263538" cy="2476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b="1" dirty="0"/>
                <a:t>x</a:t>
              </a:r>
              <a:r>
                <a:rPr lang="en-IN" sz="1600" b="1" dirty="0"/>
                <a:t>5</a:t>
              </a:r>
              <a:endParaRPr lang="en-US" b="1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1270715" y="4203548"/>
              <a:ext cx="302230" cy="2476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b="1" dirty="0"/>
                <a:t>(g)</a:t>
              </a:r>
              <a:endParaRPr lang="en-US" b="1" dirty="0"/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8121016" y="1035924"/>
            <a:ext cx="3315861" cy="2547279"/>
            <a:chOff x="251888" y="4038600"/>
            <a:chExt cx="2510145" cy="1928320"/>
          </a:xfrm>
        </p:grpSpPr>
        <p:grpSp>
          <p:nvGrpSpPr>
            <p:cNvPr id="72" name="Group 71"/>
            <p:cNvGrpSpPr/>
            <p:nvPr/>
          </p:nvGrpSpPr>
          <p:grpSpPr>
            <a:xfrm>
              <a:off x="498212" y="4038600"/>
              <a:ext cx="2263821" cy="1928320"/>
              <a:chOff x="383912" y="2548128"/>
              <a:chExt cx="2263821" cy="1928320"/>
            </a:xfrm>
          </p:grpSpPr>
          <p:sp>
            <p:nvSpPr>
              <p:cNvPr id="73" name="Oval 72"/>
              <p:cNvSpPr/>
              <p:nvPr/>
            </p:nvSpPr>
            <p:spPr>
              <a:xfrm>
                <a:off x="1353566" y="2548128"/>
                <a:ext cx="425138" cy="42513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b="1" dirty="0"/>
                  <a:t>1</a:t>
                </a:r>
                <a:endParaRPr lang="en-US" b="1" dirty="0"/>
              </a:p>
            </p:txBody>
          </p:sp>
          <p:sp>
            <p:nvSpPr>
              <p:cNvPr id="74" name="Oval 73"/>
              <p:cNvSpPr/>
              <p:nvPr/>
            </p:nvSpPr>
            <p:spPr>
              <a:xfrm>
                <a:off x="383912" y="3169570"/>
                <a:ext cx="425138" cy="42513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b="1" dirty="0"/>
                  <a:t>2</a:t>
                </a:r>
                <a:endParaRPr lang="en-US" b="1" dirty="0"/>
              </a:p>
            </p:txBody>
          </p:sp>
          <p:sp>
            <p:nvSpPr>
              <p:cNvPr id="75" name="Oval 74"/>
              <p:cNvSpPr/>
              <p:nvPr/>
            </p:nvSpPr>
            <p:spPr>
              <a:xfrm>
                <a:off x="2222595" y="3169570"/>
                <a:ext cx="425138" cy="42513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b="1" dirty="0"/>
                  <a:t>3</a:t>
                </a:r>
                <a:endParaRPr lang="en-US" b="1" dirty="0"/>
              </a:p>
            </p:txBody>
          </p:sp>
          <p:sp>
            <p:nvSpPr>
              <p:cNvPr id="76" name="Oval 75"/>
              <p:cNvSpPr/>
              <p:nvPr/>
            </p:nvSpPr>
            <p:spPr>
              <a:xfrm>
                <a:off x="1206693" y="3702678"/>
                <a:ext cx="425138" cy="42513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b="1" dirty="0"/>
                  <a:t>4</a:t>
                </a:r>
                <a:endParaRPr lang="en-US" b="1" dirty="0"/>
              </a:p>
            </p:txBody>
          </p:sp>
          <p:cxnSp>
            <p:nvCxnSpPr>
              <p:cNvPr id="77" name="Straight Arrow Connector 76"/>
              <p:cNvCxnSpPr>
                <a:stCxn id="74" idx="7"/>
                <a:endCxn id="73" idx="2"/>
              </p:cNvCxnSpPr>
              <p:nvPr/>
            </p:nvCxnSpPr>
            <p:spPr>
              <a:xfrm flipV="1">
                <a:off x="746790" y="2760697"/>
                <a:ext cx="606776" cy="471133"/>
              </a:xfrm>
              <a:prstGeom prst="straightConnector1">
                <a:avLst/>
              </a:prstGeom>
              <a:ln w="28575">
                <a:solidFill>
                  <a:srgbClr val="B84742"/>
                </a:solidFill>
                <a:tailEnd type="none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>
                <a:stCxn id="73" idx="6"/>
                <a:endCxn id="75" idx="1"/>
              </p:cNvCxnSpPr>
              <p:nvPr/>
            </p:nvCxnSpPr>
            <p:spPr>
              <a:xfrm>
                <a:off x="1778703" y="2760697"/>
                <a:ext cx="506152" cy="471133"/>
              </a:xfrm>
              <a:prstGeom prst="line">
                <a:avLst/>
              </a:prstGeom>
              <a:ln w="28575">
                <a:solidFill>
                  <a:srgbClr val="B84742"/>
                </a:solidFill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/>
              <p:cNvCxnSpPr>
                <a:stCxn id="74" idx="6"/>
                <a:endCxn id="75" idx="2"/>
              </p:cNvCxnSpPr>
              <p:nvPr/>
            </p:nvCxnSpPr>
            <p:spPr>
              <a:xfrm>
                <a:off x="809050" y="3382139"/>
                <a:ext cx="1413546" cy="0"/>
              </a:xfrm>
              <a:prstGeom prst="straightConnector1">
                <a:avLst/>
              </a:prstGeom>
              <a:ln w="28575">
                <a:solidFill>
                  <a:srgbClr val="B84742"/>
                </a:solidFill>
                <a:tailEnd type="none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79"/>
              <p:cNvCxnSpPr>
                <a:stCxn id="76" idx="6"/>
                <a:endCxn id="75" idx="3"/>
              </p:cNvCxnSpPr>
              <p:nvPr/>
            </p:nvCxnSpPr>
            <p:spPr>
              <a:xfrm flipV="1">
                <a:off x="1631831" y="3532448"/>
                <a:ext cx="653024" cy="382799"/>
              </a:xfrm>
              <a:prstGeom prst="straightConnector1">
                <a:avLst/>
              </a:prstGeom>
              <a:ln w="28575">
                <a:solidFill>
                  <a:srgbClr val="B84742"/>
                </a:solidFill>
                <a:tailEnd type="none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>
                <a:stCxn id="74" idx="5"/>
                <a:endCxn id="76" idx="2"/>
              </p:cNvCxnSpPr>
              <p:nvPr/>
            </p:nvCxnSpPr>
            <p:spPr>
              <a:xfrm>
                <a:off x="746790" y="3532448"/>
                <a:ext cx="459903" cy="382799"/>
              </a:xfrm>
              <a:prstGeom prst="line">
                <a:avLst/>
              </a:prstGeom>
              <a:ln w="28575">
                <a:solidFill>
                  <a:srgbClr val="B84742"/>
                </a:solidFill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82" name="TextBox 81"/>
              <p:cNvSpPr txBox="1"/>
              <p:nvPr/>
            </p:nvSpPr>
            <p:spPr>
              <a:xfrm>
                <a:off x="743474" y="2780170"/>
                <a:ext cx="307256" cy="2795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IN" b="1" dirty="0"/>
                  <a:t>x1</a:t>
                </a:r>
                <a:endParaRPr lang="en-US" b="1" dirty="0"/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1229171" y="3134657"/>
                <a:ext cx="307256" cy="2795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IN" b="1" dirty="0"/>
                  <a:t>x2</a:t>
                </a:r>
                <a:endParaRPr lang="en-US" b="1" dirty="0"/>
              </a:p>
            </p:txBody>
          </p:sp>
          <p:sp>
            <p:nvSpPr>
              <p:cNvPr id="84" name="TextBox 83"/>
              <p:cNvSpPr txBox="1"/>
              <p:nvPr/>
            </p:nvSpPr>
            <p:spPr>
              <a:xfrm>
                <a:off x="1998362" y="2717606"/>
                <a:ext cx="307256" cy="2795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IN" b="1" dirty="0"/>
                  <a:t>x3</a:t>
                </a:r>
                <a:endParaRPr lang="en-US" b="1" dirty="0"/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671376" y="3651833"/>
                <a:ext cx="307256" cy="2795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IN" b="1" dirty="0"/>
                  <a:t>x4</a:t>
                </a:r>
                <a:endParaRPr lang="en-US" b="1" dirty="0"/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1908726" y="3699515"/>
                <a:ext cx="297548" cy="2795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IN" b="1" dirty="0"/>
                  <a:t>x</a:t>
                </a:r>
                <a:r>
                  <a:rPr lang="en-IN" sz="1600" b="1" dirty="0"/>
                  <a:t>5</a:t>
                </a:r>
                <a:endParaRPr lang="en-US" b="1" dirty="0"/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1296657" y="4196859"/>
                <a:ext cx="310897" cy="2795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IN" b="1" dirty="0"/>
                  <a:t>(f)</a:t>
                </a:r>
                <a:endParaRPr lang="en-US" b="1" dirty="0"/>
              </a:p>
            </p:txBody>
          </p:sp>
        </p:grpSp>
        <p:sp>
          <p:nvSpPr>
            <p:cNvPr id="88" name="Oval 87"/>
            <p:cNvSpPr/>
            <p:nvPr/>
          </p:nvSpPr>
          <p:spPr>
            <a:xfrm>
              <a:off x="251888" y="5395030"/>
              <a:ext cx="425138" cy="42513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/>
                <a:t>5</a:t>
              </a:r>
              <a:endParaRPr lang="en-US" b="1" dirty="0"/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4017439" y="3930285"/>
            <a:ext cx="3116361" cy="2535815"/>
            <a:chOff x="411713" y="2865521"/>
            <a:chExt cx="2229002" cy="1813763"/>
          </a:xfrm>
        </p:grpSpPr>
        <p:sp>
          <p:nvSpPr>
            <p:cNvPr id="90" name="Oval 89"/>
            <p:cNvSpPr/>
            <p:nvPr/>
          </p:nvSpPr>
          <p:spPr>
            <a:xfrm>
              <a:off x="1428191" y="2865521"/>
              <a:ext cx="401689" cy="40168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/>
                <a:t>1</a:t>
              </a:r>
              <a:endParaRPr lang="en-US" b="1" dirty="0"/>
            </a:p>
          </p:txBody>
        </p:sp>
        <p:sp>
          <p:nvSpPr>
            <p:cNvPr id="91" name="Oval 90"/>
            <p:cNvSpPr/>
            <p:nvPr/>
          </p:nvSpPr>
          <p:spPr>
            <a:xfrm>
              <a:off x="411713" y="3352800"/>
              <a:ext cx="401689" cy="40168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/>
                <a:t>2</a:t>
              </a:r>
              <a:endParaRPr lang="en-US" b="1" dirty="0"/>
            </a:p>
          </p:txBody>
        </p:sp>
        <p:sp>
          <p:nvSpPr>
            <p:cNvPr id="92" name="Oval 91"/>
            <p:cNvSpPr/>
            <p:nvPr/>
          </p:nvSpPr>
          <p:spPr>
            <a:xfrm>
              <a:off x="2239026" y="3352800"/>
              <a:ext cx="401689" cy="40168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/>
                <a:t>3</a:t>
              </a:r>
              <a:endParaRPr lang="en-US" b="1" dirty="0"/>
            </a:p>
          </p:txBody>
        </p:sp>
        <p:sp>
          <p:nvSpPr>
            <p:cNvPr id="93" name="Oval 92"/>
            <p:cNvSpPr/>
            <p:nvPr/>
          </p:nvSpPr>
          <p:spPr>
            <a:xfrm>
              <a:off x="1364586" y="3952037"/>
              <a:ext cx="401689" cy="40168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/>
                <a:t>4</a:t>
              </a:r>
              <a:endParaRPr lang="en-US" b="1" dirty="0"/>
            </a:p>
          </p:txBody>
        </p:sp>
        <p:cxnSp>
          <p:nvCxnSpPr>
            <p:cNvPr id="94" name="Straight Arrow Connector 93"/>
            <p:cNvCxnSpPr>
              <a:stCxn id="91" idx="7"/>
              <a:endCxn id="90" idx="2"/>
            </p:cNvCxnSpPr>
            <p:nvPr/>
          </p:nvCxnSpPr>
          <p:spPr>
            <a:xfrm flipV="1">
              <a:off x="754576" y="3066366"/>
              <a:ext cx="673614" cy="345260"/>
            </a:xfrm>
            <a:prstGeom prst="straightConnector1">
              <a:avLst/>
            </a:prstGeom>
            <a:ln w="28575">
              <a:solidFill>
                <a:srgbClr val="B84742"/>
              </a:solidFill>
              <a:headEnd type="arrow"/>
              <a:tailEnd type="non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>
              <a:stCxn id="90" idx="6"/>
              <a:endCxn id="92" idx="1"/>
            </p:cNvCxnSpPr>
            <p:nvPr/>
          </p:nvCxnSpPr>
          <p:spPr>
            <a:xfrm>
              <a:off x="1829880" y="3066365"/>
              <a:ext cx="467972" cy="345260"/>
            </a:xfrm>
            <a:prstGeom prst="line">
              <a:avLst/>
            </a:prstGeom>
            <a:ln w="28575">
              <a:solidFill>
                <a:srgbClr val="B84742"/>
              </a:solidFill>
              <a:head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>
              <a:stCxn id="91" idx="6"/>
              <a:endCxn id="92" idx="2"/>
            </p:cNvCxnSpPr>
            <p:nvPr/>
          </p:nvCxnSpPr>
          <p:spPr>
            <a:xfrm>
              <a:off x="813402" y="3553644"/>
              <a:ext cx="1425624" cy="0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>
              <a:stCxn id="93" idx="6"/>
              <a:endCxn id="92" idx="3"/>
            </p:cNvCxnSpPr>
            <p:nvPr/>
          </p:nvCxnSpPr>
          <p:spPr>
            <a:xfrm flipV="1">
              <a:off x="1766275" y="3695663"/>
              <a:ext cx="531577" cy="457218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>
              <a:stCxn id="91" idx="5"/>
              <a:endCxn id="93" idx="1"/>
            </p:cNvCxnSpPr>
            <p:nvPr/>
          </p:nvCxnSpPr>
          <p:spPr>
            <a:xfrm>
              <a:off x="754576" y="3695664"/>
              <a:ext cx="668836" cy="315199"/>
            </a:xfrm>
            <a:prstGeom prst="line">
              <a:avLst/>
            </a:prstGeom>
            <a:ln w="28575">
              <a:solidFill>
                <a:srgbClr val="B84742"/>
              </a:solidFill>
              <a:headEnd type="none"/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99" name="TextBox 98"/>
            <p:cNvSpPr txBox="1"/>
            <p:nvPr/>
          </p:nvSpPr>
          <p:spPr>
            <a:xfrm>
              <a:off x="860297" y="3006226"/>
              <a:ext cx="290309" cy="2641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b="1" dirty="0"/>
                <a:t>x1</a:t>
              </a:r>
              <a:endParaRPr lang="en-US" b="1" dirty="0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1381059" y="3314903"/>
              <a:ext cx="290309" cy="2641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b="1" dirty="0"/>
                <a:t>x2</a:t>
              </a:r>
              <a:endParaRPr lang="en-US" b="1" dirty="0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2022576" y="3012519"/>
              <a:ext cx="290309" cy="2641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b="1" dirty="0"/>
                <a:t>x3</a:t>
              </a:r>
              <a:endParaRPr lang="en-US" b="1" dirty="0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797667" y="3831155"/>
              <a:ext cx="290309" cy="2641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b="1" dirty="0"/>
                <a:t>x4</a:t>
              </a:r>
              <a:endParaRPr lang="en-US" b="1" dirty="0"/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1977230" y="3901575"/>
              <a:ext cx="281136" cy="2641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b="1" dirty="0"/>
                <a:t>x</a:t>
              </a:r>
              <a:r>
                <a:rPr lang="en-IN" sz="1600" b="1" dirty="0"/>
                <a:t>5</a:t>
              </a:r>
              <a:endParaRPr lang="en-US" b="1" dirty="0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1421425" y="4415116"/>
              <a:ext cx="318974" cy="2641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N" b="1" dirty="0"/>
                <a:t>(e)</a:t>
              </a:r>
              <a:endParaRPr lang="en-US" b="1" dirty="0"/>
            </a:p>
          </p:txBody>
        </p:sp>
      </p:grpSp>
      <p:cxnSp>
        <p:nvCxnSpPr>
          <p:cNvPr id="10" name="Straight Connector 9"/>
          <p:cNvCxnSpPr/>
          <p:nvPr/>
        </p:nvCxnSpPr>
        <p:spPr>
          <a:xfrm>
            <a:off x="3388662" y="1048871"/>
            <a:ext cx="0" cy="51816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7718611" y="1048871"/>
            <a:ext cx="0" cy="51816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25082" y="2440821"/>
            <a:ext cx="20574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725082" y="4329434"/>
            <a:ext cx="20574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4089719" y="3720352"/>
            <a:ext cx="29718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>
            <a:off x="8375867" y="3720352"/>
            <a:ext cx="280615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4353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Tree– Concepts &amp; 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Sibling</a:t>
            </a:r>
          </a:p>
          <a:p>
            <a:pPr lvl="1"/>
            <a:r>
              <a:rPr lang="en-IN" dirty="0"/>
              <a:t>Siblings are nodes that share the same parent node</a:t>
            </a:r>
            <a:endParaRPr lang="en-US" dirty="0"/>
          </a:p>
          <a:p>
            <a:pPr>
              <a:buClr>
                <a:schemeClr val="tx1"/>
              </a:buClr>
            </a:pPr>
            <a:r>
              <a:rPr lang="en-IN" b="1" dirty="0"/>
              <a:t>Positional m-</a:t>
            </a:r>
            <a:r>
              <a:rPr lang="en-IN" b="1" dirty="0" err="1"/>
              <a:t>ary</a:t>
            </a:r>
            <a:r>
              <a:rPr lang="en-IN" b="1" dirty="0"/>
              <a:t> Tree</a:t>
            </a:r>
          </a:p>
          <a:p>
            <a:pPr lvl="1"/>
            <a:r>
              <a:rPr lang="en-IN" dirty="0"/>
              <a:t>If we consider m-</a:t>
            </a:r>
            <a:r>
              <a:rPr lang="en-IN" dirty="0" err="1"/>
              <a:t>ary</a:t>
            </a:r>
            <a:r>
              <a:rPr lang="en-IN" dirty="0"/>
              <a:t> trees in which the </a:t>
            </a:r>
            <a:r>
              <a:rPr lang="en-IN" b="1" dirty="0">
                <a:solidFill>
                  <a:srgbClr val="C00000"/>
                </a:solidFill>
              </a:rPr>
              <a:t>m children of any node </a:t>
            </a:r>
            <a:r>
              <a:rPr lang="en-IN" dirty="0"/>
              <a:t>are assumed </a:t>
            </a:r>
            <a:r>
              <a:rPr lang="en-IN" b="1" dirty="0">
                <a:solidFill>
                  <a:srgbClr val="C00000"/>
                </a:solidFill>
              </a:rPr>
              <a:t>to have m distinct positions</a:t>
            </a:r>
            <a:r>
              <a:rPr lang="en-IN" dirty="0"/>
              <a:t>, if such positions are taken into account, then tree is called positional m-</a:t>
            </a:r>
            <a:r>
              <a:rPr lang="en-IN" dirty="0" err="1"/>
              <a:t>ary</a:t>
            </a:r>
            <a:r>
              <a:rPr lang="en-IN" dirty="0"/>
              <a:t> tree</a:t>
            </a:r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4572000" y="3540437"/>
            <a:ext cx="3001020" cy="2668572"/>
            <a:chOff x="3810000" y="1080155"/>
            <a:chExt cx="3001020" cy="2668572"/>
          </a:xfrm>
        </p:grpSpPr>
        <p:grpSp>
          <p:nvGrpSpPr>
            <p:cNvPr id="19" name="Group 18"/>
            <p:cNvGrpSpPr/>
            <p:nvPr/>
          </p:nvGrpSpPr>
          <p:grpSpPr>
            <a:xfrm>
              <a:off x="3810000" y="1080155"/>
              <a:ext cx="3001020" cy="2182176"/>
              <a:chOff x="5744436" y="921469"/>
              <a:chExt cx="3001020" cy="2182176"/>
            </a:xfrm>
          </p:grpSpPr>
          <p:sp>
            <p:nvSpPr>
              <p:cNvPr id="23" name="Oval 22"/>
              <p:cNvSpPr/>
              <p:nvPr/>
            </p:nvSpPr>
            <p:spPr>
              <a:xfrm>
                <a:off x="6998490" y="921469"/>
                <a:ext cx="612000" cy="612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b="1" dirty="0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6172200" y="1683576"/>
                <a:ext cx="612000" cy="612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0</a:t>
                </a:r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7718278" y="1659833"/>
                <a:ext cx="612000" cy="612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1</a:t>
                </a:r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5744436" y="2491645"/>
                <a:ext cx="612000" cy="612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00</a:t>
                </a:r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6553200" y="2483965"/>
                <a:ext cx="612000" cy="612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01</a:t>
                </a:r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8133456" y="2491645"/>
                <a:ext cx="612000" cy="612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11</a:t>
                </a:r>
              </a:p>
            </p:txBody>
          </p:sp>
          <p:cxnSp>
            <p:nvCxnSpPr>
              <p:cNvPr id="29" name="Straight Arrow Connector 28"/>
              <p:cNvCxnSpPr>
                <a:stCxn id="24" idx="3"/>
                <a:endCxn id="26" idx="0"/>
              </p:cNvCxnSpPr>
              <p:nvPr/>
            </p:nvCxnSpPr>
            <p:spPr>
              <a:xfrm flipH="1">
                <a:off x="6050436" y="2205951"/>
                <a:ext cx="211389" cy="285694"/>
              </a:xfrm>
              <a:prstGeom prst="straightConnector1">
                <a:avLst/>
              </a:prstGeom>
              <a:ln w="28575">
                <a:solidFill>
                  <a:srgbClr val="B84742"/>
                </a:solidFill>
                <a:tailEnd type="arrow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>
                <a:stCxn id="23" idx="3"/>
                <a:endCxn id="24" idx="0"/>
              </p:cNvCxnSpPr>
              <p:nvPr/>
            </p:nvCxnSpPr>
            <p:spPr>
              <a:xfrm flipH="1">
                <a:off x="6478200" y="1443844"/>
                <a:ext cx="609915" cy="239732"/>
              </a:xfrm>
              <a:prstGeom prst="straightConnector1">
                <a:avLst/>
              </a:prstGeom>
              <a:ln w="28575">
                <a:solidFill>
                  <a:srgbClr val="B84742"/>
                </a:solidFill>
                <a:tailEnd type="arrow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>
                <a:stCxn id="23" idx="5"/>
                <a:endCxn id="25" idx="0"/>
              </p:cNvCxnSpPr>
              <p:nvPr/>
            </p:nvCxnSpPr>
            <p:spPr>
              <a:xfrm>
                <a:off x="7520865" y="1443844"/>
                <a:ext cx="503413" cy="215989"/>
              </a:xfrm>
              <a:prstGeom prst="straightConnector1">
                <a:avLst/>
              </a:prstGeom>
              <a:ln w="28575">
                <a:solidFill>
                  <a:srgbClr val="B84742"/>
                </a:solidFill>
                <a:tailEnd type="arrow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>
                <a:stCxn id="24" idx="5"/>
                <a:endCxn id="27" idx="0"/>
              </p:cNvCxnSpPr>
              <p:nvPr/>
            </p:nvCxnSpPr>
            <p:spPr>
              <a:xfrm>
                <a:off x="6694575" y="2205951"/>
                <a:ext cx="164625" cy="278014"/>
              </a:xfrm>
              <a:prstGeom prst="straightConnector1">
                <a:avLst/>
              </a:prstGeom>
              <a:ln w="28575">
                <a:solidFill>
                  <a:srgbClr val="B84742"/>
                </a:solidFill>
                <a:tailEnd type="arrow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/>
              <p:cNvCxnSpPr>
                <a:stCxn id="25" idx="5"/>
                <a:endCxn id="28" idx="0"/>
              </p:cNvCxnSpPr>
              <p:nvPr/>
            </p:nvCxnSpPr>
            <p:spPr>
              <a:xfrm>
                <a:off x="8240653" y="2182208"/>
                <a:ext cx="198803" cy="309437"/>
              </a:xfrm>
              <a:prstGeom prst="straightConnector1">
                <a:avLst/>
              </a:prstGeom>
              <a:ln w="28575">
                <a:solidFill>
                  <a:srgbClr val="B84742"/>
                </a:solidFill>
                <a:tailEnd type="arrow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/>
            <p:cNvSpPr txBox="1"/>
            <p:nvPr/>
          </p:nvSpPr>
          <p:spPr>
            <a:xfrm>
              <a:off x="4114800" y="3379395"/>
              <a:ext cx="25287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b="1" dirty="0"/>
                <a:t>(b) Complete binary tree</a:t>
              </a:r>
              <a:endParaRPr lang="en-US" b="1" dirty="0"/>
            </a:p>
          </p:txBody>
        </p:sp>
        <p:sp>
          <p:nvSpPr>
            <p:cNvPr id="21" name="Oval 20"/>
            <p:cNvSpPr/>
            <p:nvPr/>
          </p:nvSpPr>
          <p:spPr>
            <a:xfrm>
              <a:off x="5395242" y="2633136"/>
              <a:ext cx="612000" cy="612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11</a:t>
              </a:r>
            </a:p>
          </p:txBody>
        </p:sp>
        <p:cxnSp>
          <p:nvCxnSpPr>
            <p:cNvPr id="22" name="Straight Arrow Connector 21"/>
            <p:cNvCxnSpPr>
              <a:stCxn id="25" idx="3"/>
              <a:endCxn id="21" idx="0"/>
            </p:cNvCxnSpPr>
            <p:nvPr/>
          </p:nvCxnSpPr>
          <p:spPr>
            <a:xfrm flipH="1">
              <a:off x="5701242" y="2340894"/>
              <a:ext cx="172225" cy="292242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983576" y="3540437"/>
            <a:ext cx="2440801" cy="2655125"/>
            <a:chOff x="1477236" y="1066800"/>
            <a:chExt cx="2440801" cy="2655125"/>
          </a:xfrm>
        </p:grpSpPr>
        <p:grpSp>
          <p:nvGrpSpPr>
            <p:cNvPr id="35" name="Group 34"/>
            <p:cNvGrpSpPr/>
            <p:nvPr/>
          </p:nvGrpSpPr>
          <p:grpSpPr>
            <a:xfrm>
              <a:off x="1477236" y="1066800"/>
              <a:ext cx="2440801" cy="2182176"/>
              <a:chOff x="5744436" y="921469"/>
              <a:chExt cx="2440801" cy="2182176"/>
            </a:xfrm>
          </p:grpSpPr>
          <p:sp>
            <p:nvSpPr>
              <p:cNvPr id="37" name="Oval 36"/>
              <p:cNvSpPr/>
              <p:nvPr/>
            </p:nvSpPr>
            <p:spPr>
              <a:xfrm>
                <a:off x="6781800" y="921469"/>
                <a:ext cx="612000" cy="612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b="1" dirty="0"/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6172200" y="1683576"/>
                <a:ext cx="612000" cy="612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0</a:t>
                </a:r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7413479" y="1659833"/>
                <a:ext cx="612000" cy="612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1</a:t>
                </a:r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5744436" y="2491645"/>
                <a:ext cx="612000" cy="612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00</a:t>
                </a:r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6553200" y="2483965"/>
                <a:ext cx="612000" cy="612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01</a:t>
                </a:r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7573237" y="2491645"/>
                <a:ext cx="612000" cy="612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11</a:t>
                </a:r>
              </a:p>
            </p:txBody>
          </p:sp>
          <p:cxnSp>
            <p:nvCxnSpPr>
              <p:cNvPr id="43" name="Straight Arrow Connector 42"/>
              <p:cNvCxnSpPr>
                <a:stCxn id="38" idx="3"/>
                <a:endCxn id="40" idx="0"/>
              </p:cNvCxnSpPr>
              <p:nvPr/>
            </p:nvCxnSpPr>
            <p:spPr>
              <a:xfrm flipH="1">
                <a:off x="6050436" y="2205951"/>
                <a:ext cx="211389" cy="285694"/>
              </a:xfrm>
              <a:prstGeom prst="straightConnector1">
                <a:avLst/>
              </a:prstGeom>
              <a:ln w="28575">
                <a:solidFill>
                  <a:srgbClr val="B84742"/>
                </a:solidFill>
                <a:tailEnd type="arrow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>
                <a:stCxn id="37" idx="3"/>
                <a:endCxn id="38" idx="0"/>
              </p:cNvCxnSpPr>
              <p:nvPr/>
            </p:nvCxnSpPr>
            <p:spPr>
              <a:xfrm flipH="1">
                <a:off x="6478200" y="1443844"/>
                <a:ext cx="393225" cy="239732"/>
              </a:xfrm>
              <a:prstGeom prst="straightConnector1">
                <a:avLst/>
              </a:prstGeom>
              <a:ln w="28575">
                <a:solidFill>
                  <a:srgbClr val="B84742"/>
                </a:solidFill>
                <a:tailEnd type="arrow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/>
              <p:cNvCxnSpPr>
                <a:stCxn id="37" idx="5"/>
                <a:endCxn id="39" idx="0"/>
              </p:cNvCxnSpPr>
              <p:nvPr/>
            </p:nvCxnSpPr>
            <p:spPr>
              <a:xfrm>
                <a:off x="7304175" y="1443844"/>
                <a:ext cx="415304" cy="215989"/>
              </a:xfrm>
              <a:prstGeom prst="straightConnector1">
                <a:avLst/>
              </a:prstGeom>
              <a:ln w="28575">
                <a:solidFill>
                  <a:srgbClr val="B84742"/>
                </a:solidFill>
                <a:tailEnd type="arrow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/>
              <p:cNvCxnSpPr>
                <a:stCxn id="38" idx="5"/>
                <a:endCxn id="41" idx="0"/>
              </p:cNvCxnSpPr>
              <p:nvPr/>
            </p:nvCxnSpPr>
            <p:spPr>
              <a:xfrm>
                <a:off x="6694575" y="2205951"/>
                <a:ext cx="164625" cy="278014"/>
              </a:xfrm>
              <a:prstGeom prst="straightConnector1">
                <a:avLst/>
              </a:prstGeom>
              <a:ln w="28575">
                <a:solidFill>
                  <a:srgbClr val="B84742"/>
                </a:solidFill>
                <a:tailEnd type="arrow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/>
              <p:cNvCxnSpPr>
                <a:stCxn id="39" idx="4"/>
                <a:endCxn id="42" idx="0"/>
              </p:cNvCxnSpPr>
              <p:nvPr/>
            </p:nvCxnSpPr>
            <p:spPr>
              <a:xfrm>
                <a:off x="7719479" y="2271833"/>
                <a:ext cx="159758" cy="219812"/>
              </a:xfrm>
              <a:prstGeom prst="straightConnector1">
                <a:avLst/>
              </a:prstGeom>
              <a:ln w="28575">
                <a:solidFill>
                  <a:srgbClr val="B84742"/>
                </a:solidFill>
                <a:tailEnd type="arrow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36" name="TextBox 35"/>
            <p:cNvSpPr txBox="1"/>
            <p:nvPr/>
          </p:nvSpPr>
          <p:spPr>
            <a:xfrm>
              <a:off x="1980942" y="3352593"/>
              <a:ext cx="15536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b="1" dirty="0"/>
                <a:t>(a) Binary tree</a:t>
              </a:r>
              <a:endParaRPr lang="en-US" b="1" dirty="0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8538880" y="3540437"/>
            <a:ext cx="2585842" cy="2614784"/>
            <a:chOff x="3810000" y="1080155"/>
            <a:chExt cx="2585842" cy="2614784"/>
          </a:xfrm>
        </p:grpSpPr>
        <p:grpSp>
          <p:nvGrpSpPr>
            <p:cNvPr id="49" name="Group 48"/>
            <p:cNvGrpSpPr/>
            <p:nvPr/>
          </p:nvGrpSpPr>
          <p:grpSpPr>
            <a:xfrm>
              <a:off x="3810000" y="1080155"/>
              <a:ext cx="2585842" cy="2182176"/>
              <a:chOff x="5744436" y="921469"/>
              <a:chExt cx="2585842" cy="2182176"/>
            </a:xfrm>
          </p:grpSpPr>
          <p:sp>
            <p:nvSpPr>
              <p:cNvPr id="53" name="Oval 52"/>
              <p:cNvSpPr/>
              <p:nvPr/>
            </p:nvSpPr>
            <p:spPr>
              <a:xfrm>
                <a:off x="6998490" y="921469"/>
                <a:ext cx="612000" cy="612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200" b="1" dirty="0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6172200" y="1683576"/>
                <a:ext cx="612000" cy="612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/>
                  <a:t>0</a:t>
                </a:r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7718278" y="1659833"/>
                <a:ext cx="612000" cy="612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1</a:t>
                </a:r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5744436" y="2491645"/>
                <a:ext cx="612000" cy="612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00</a:t>
                </a:r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6553200" y="2483965"/>
                <a:ext cx="612000" cy="612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01</a:t>
                </a:r>
              </a:p>
            </p:txBody>
          </p:sp>
          <p:cxnSp>
            <p:nvCxnSpPr>
              <p:cNvPr id="58" name="Straight Arrow Connector 57"/>
              <p:cNvCxnSpPr>
                <a:stCxn id="54" idx="3"/>
                <a:endCxn id="56" idx="0"/>
              </p:cNvCxnSpPr>
              <p:nvPr/>
            </p:nvCxnSpPr>
            <p:spPr>
              <a:xfrm flipH="1">
                <a:off x="6050436" y="2205951"/>
                <a:ext cx="211389" cy="285694"/>
              </a:xfrm>
              <a:prstGeom prst="straightConnector1">
                <a:avLst/>
              </a:prstGeom>
              <a:ln w="28575">
                <a:solidFill>
                  <a:srgbClr val="B84742"/>
                </a:solidFill>
                <a:tailEnd type="arrow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/>
              <p:cNvCxnSpPr>
                <a:stCxn id="53" idx="3"/>
                <a:endCxn id="54" idx="0"/>
              </p:cNvCxnSpPr>
              <p:nvPr/>
            </p:nvCxnSpPr>
            <p:spPr>
              <a:xfrm flipH="1">
                <a:off x="6478200" y="1443844"/>
                <a:ext cx="609915" cy="239732"/>
              </a:xfrm>
              <a:prstGeom prst="straightConnector1">
                <a:avLst/>
              </a:prstGeom>
              <a:ln w="28575">
                <a:solidFill>
                  <a:srgbClr val="B84742"/>
                </a:solidFill>
                <a:tailEnd type="arrow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/>
              <p:cNvCxnSpPr>
                <a:stCxn id="53" idx="5"/>
                <a:endCxn id="55" idx="0"/>
              </p:cNvCxnSpPr>
              <p:nvPr/>
            </p:nvCxnSpPr>
            <p:spPr>
              <a:xfrm>
                <a:off x="7520865" y="1443844"/>
                <a:ext cx="503413" cy="215989"/>
              </a:xfrm>
              <a:prstGeom prst="straightConnector1">
                <a:avLst/>
              </a:prstGeom>
              <a:ln w="28575">
                <a:solidFill>
                  <a:srgbClr val="B84742"/>
                </a:solidFill>
                <a:tailEnd type="arrow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/>
              <p:cNvCxnSpPr>
                <a:stCxn id="54" idx="5"/>
                <a:endCxn id="57" idx="0"/>
              </p:cNvCxnSpPr>
              <p:nvPr/>
            </p:nvCxnSpPr>
            <p:spPr>
              <a:xfrm>
                <a:off x="6694575" y="2205951"/>
                <a:ext cx="164625" cy="278014"/>
              </a:xfrm>
              <a:prstGeom prst="straightConnector1">
                <a:avLst/>
              </a:prstGeom>
              <a:ln w="28575">
                <a:solidFill>
                  <a:srgbClr val="B84742"/>
                </a:solidFill>
                <a:tailEnd type="arrow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50" name="TextBox 49"/>
            <p:cNvSpPr txBox="1"/>
            <p:nvPr/>
          </p:nvSpPr>
          <p:spPr>
            <a:xfrm>
              <a:off x="5017711" y="3325607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b="1" dirty="0"/>
                <a:t>(c)</a:t>
              </a:r>
              <a:endParaRPr lang="en-US" b="1" dirty="0"/>
            </a:p>
          </p:txBody>
        </p:sp>
        <p:sp>
          <p:nvSpPr>
            <p:cNvPr id="51" name="Oval 50"/>
            <p:cNvSpPr/>
            <p:nvPr/>
          </p:nvSpPr>
          <p:spPr>
            <a:xfrm>
              <a:off x="5395242" y="2633136"/>
              <a:ext cx="612000" cy="612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10</a:t>
              </a:r>
            </a:p>
          </p:txBody>
        </p:sp>
        <p:cxnSp>
          <p:nvCxnSpPr>
            <p:cNvPr id="52" name="Straight Arrow Connector 51"/>
            <p:cNvCxnSpPr>
              <a:stCxn id="55" idx="3"/>
              <a:endCxn id="51" idx="0"/>
            </p:cNvCxnSpPr>
            <p:nvPr/>
          </p:nvCxnSpPr>
          <p:spPr>
            <a:xfrm flipH="1">
              <a:off x="5701242" y="2340894"/>
              <a:ext cx="172225" cy="292242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06047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Convert any tree to Binary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Every Tree can be Uniquely represented by binary tree</a:t>
            </a:r>
          </a:p>
          <a:p>
            <a:r>
              <a:rPr lang="en-IN" dirty="0"/>
              <a:t>Let’s have an example to convert given tree into binary tree 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23379" y="2270886"/>
            <a:ext cx="4203389" cy="3596089"/>
            <a:chOff x="380999" y="990599"/>
            <a:chExt cx="3141514" cy="2687632"/>
          </a:xfrm>
        </p:grpSpPr>
        <p:sp>
          <p:nvSpPr>
            <p:cNvPr id="5" name="Oval 4"/>
            <p:cNvSpPr/>
            <p:nvPr/>
          </p:nvSpPr>
          <p:spPr>
            <a:xfrm>
              <a:off x="1808440" y="990599"/>
              <a:ext cx="376678" cy="3766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a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741639" y="1676508"/>
              <a:ext cx="376678" cy="3766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b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2584690" y="1652766"/>
              <a:ext cx="376678" cy="3766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f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380999" y="2484575"/>
              <a:ext cx="376678" cy="3766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c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1050640" y="2476895"/>
              <a:ext cx="376678" cy="3766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d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2061339" y="2484575"/>
              <a:ext cx="376678" cy="3766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g</a:t>
              </a:r>
            </a:p>
          </p:txBody>
        </p:sp>
        <p:sp>
          <p:nvSpPr>
            <p:cNvPr id="11" name="Oval 10"/>
            <p:cNvSpPr/>
            <p:nvPr/>
          </p:nvSpPr>
          <p:spPr>
            <a:xfrm>
              <a:off x="2594740" y="2484575"/>
              <a:ext cx="376678" cy="3766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j</a:t>
              </a:r>
            </a:p>
          </p:txBody>
        </p:sp>
        <p:sp>
          <p:nvSpPr>
            <p:cNvPr id="12" name="Oval 11"/>
            <p:cNvSpPr/>
            <p:nvPr/>
          </p:nvSpPr>
          <p:spPr>
            <a:xfrm>
              <a:off x="1782749" y="3301553"/>
              <a:ext cx="376678" cy="3766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h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1142999" y="3301553"/>
              <a:ext cx="376678" cy="3766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e</a:t>
              </a:r>
            </a:p>
          </p:txBody>
        </p:sp>
        <p:sp>
          <p:nvSpPr>
            <p:cNvPr id="14" name="Oval 13"/>
            <p:cNvSpPr/>
            <p:nvPr/>
          </p:nvSpPr>
          <p:spPr>
            <a:xfrm>
              <a:off x="3145835" y="2476895"/>
              <a:ext cx="376678" cy="3766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k</a:t>
              </a:r>
            </a:p>
          </p:txBody>
        </p:sp>
        <p:cxnSp>
          <p:nvCxnSpPr>
            <p:cNvPr id="15" name="Straight Arrow Connector 14"/>
            <p:cNvCxnSpPr>
              <a:stCxn id="6" idx="3"/>
              <a:endCxn id="8" idx="0"/>
            </p:cNvCxnSpPr>
            <p:nvPr/>
          </p:nvCxnSpPr>
          <p:spPr>
            <a:xfrm flipH="1">
              <a:off x="569338" y="1998023"/>
              <a:ext cx="227464" cy="486552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5" idx="3"/>
              <a:endCxn id="6" idx="7"/>
            </p:cNvCxnSpPr>
            <p:nvPr/>
          </p:nvCxnSpPr>
          <p:spPr>
            <a:xfrm flipH="1">
              <a:off x="1063153" y="1312114"/>
              <a:ext cx="800450" cy="419558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5" idx="5"/>
              <a:endCxn id="7" idx="1"/>
            </p:cNvCxnSpPr>
            <p:nvPr/>
          </p:nvCxnSpPr>
          <p:spPr>
            <a:xfrm>
              <a:off x="2129955" y="1312114"/>
              <a:ext cx="509898" cy="395816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6" idx="5"/>
              <a:endCxn id="9" idx="0"/>
            </p:cNvCxnSpPr>
            <p:nvPr/>
          </p:nvCxnSpPr>
          <p:spPr>
            <a:xfrm>
              <a:off x="1063153" y="1998023"/>
              <a:ext cx="175826" cy="478872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7" idx="3"/>
              <a:endCxn id="10" idx="0"/>
            </p:cNvCxnSpPr>
            <p:nvPr/>
          </p:nvCxnSpPr>
          <p:spPr>
            <a:xfrm flipH="1">
              <a:off x="2249678" y="1974281"/>
              <a:ext cx="390175" cy="510294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7" idx="4"/>
              <a:endCxn id="11" idx="0"/>
            </p:cNvCxnSpPr>
            <p:nvPr/>
          </p:nvCxnSpPr>
          <p:spPr>
            <a:xfrm>
              <a:off x="2773029" y="2029444"/>
              <a:ext cx="10050" cy="455131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0" idx="3"/>
              <a:endCxn id="12" idx="0"/>
            </p:cNvCxnSpPr>
            <p:nvPr/>
          </p:nvCxnSpPr>
          <p:spPr>
            <a:xfrm flipH="1">
              <a:off x="1971088" y="2806090"/>
              <a:ext cx="145414" cy="495463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9" idx="4"/>
              <a:endCxn id="13" idx="0"/>
            </p:cNvCxnSpPr>
            <p:nvPr/>
          </p:nvCxnSpPr>
          <p:spPr>
            <a:xfrm>
              <a:off x="1238979" y="2853573"/>
              <a:ext cx="92359" cy="447980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7" idx="5"/>
              <a:endCxn id="14" idx="0"/>
            </p:cNvCxnSpPr>
            <p:nvPr/>
          </p:nvCxnSpPr>
          <p:spPr>
            <a:xfrm>
              <a:off x="2906205" y="1974281"/>
              <a:ext cx="427969" cy="502614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24" name="Oval 23"/>
            <p:cNvSpPr/>
            <p:nvPr/>
          </p:nvSpPr>
          <p:spPr>
            <a:xfrm>
              <a:off x="2330596" y="3301553"/>
              <a:ext cx="376678" cy="37667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i</a:t>
              </a:r>
            </a:p>
          </p:txBody>
        </p:sp>
        <p:cxnSp>
          <p:nvCxnSpPr>
            <p:cNvPr id="25" name="Straight Arrow Connector 24"/>
            <p:cNvCxnSpPr>
              <a:stCxn id="10" idx="5"/>
              <a:endCxn id="24" idx="0"/>
            </p:cNvCxnSpPr>
            <p:nvPr/>
          </p:nvCxnSpPr>
          <p:spPr>
            <a:xfrm>
              <a:off x="2382854" y="2806090"/>
              <a:ext cx="136082" cy="495463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7" name="Oval 26"/>
          <p:cNvSpPr/>
          <p:nvPr/>
        </p:nvSpPr>
        <p:spPr>
          <a:xfrm>
            <a:off x="4756356" y="2113280"/>
            <a:ext cx="504000" cy="50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</a:t>
            </a:r>
          </a:p>
        </p:txBody>
      </p:sp>
      <p:sp>
        <p:nvSpPr>
          <p:cNvPr id="28" name="Oval 27"/>
          <p:cNvSpPr/>
          <p:nvPr/>
        </p:nvSpPr>
        <p:spPr>
          <a:xfrm>
            <a:off x="4756356" y="3135256"/>
            <a:ext cx="504000" cy="50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</a:t>
            </a:r>
          </a:p>
        </p:txBody>
      </p:sp>
      <p:sp>
        <p:nvSpPr>
          <p:cNvPr id="29" name="Oval 28"/>
          <p:cNvSpPr/>
          <p:nvPr/>
        </p:nvSpPr>
        <p:spPr>
          <a:xfrm>
            <a:off x="6301670" y="3129292"/>
            <a:ext cx="504000" cy="50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f</a:t>
            </a:r>
          </a:p>
        </p:txBody>
      </p:sp>
      <p:sp>
        <p:nvSpPr>
          <p:cNvPr id="30" name="Oval 29"/>
          <p:cNvSpPr/>
          <p:nvPr/>
        </p:nvSpPr>
        <p:spPr>
          <a:xfrm>
            <a:off x="4756356" y="4285212"/>
            <a:ext cx="504000" cy="50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</a:t>
            </a:r>
          </a:p>
        </p:txBody>
      </p:sp>
      <p:sp>
        <p:nvSpPr>
          <p:cNvPr id="31" name="Oval 30"/>
          <p:cNvSpPr/>
          <p:nvPr/>
        </p:nvSpPr>
        <p:spPr>
          <a:xfrm>
            <a:off x="5581366" y="4276571"/>
            <a:ext cx="504000" cy="50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</a:t>
            </a:r>
          </a:p>
        </p:txBody>
      </p:sp>
      <p:sp>
        <p:nvSpPr>
          <p:cNvPr id="32" name="Oval 31"/>
          <p:cNvSpPr/>
          <p:nvPr/>
        </p:nvSpPr>
        <p:spPr>
          <a:xfrm>
            <a:off x="6301670" y="4303304"/>
            <a:ext cx="504000" cy="50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g</a:t>
            </a:r>
          </a:p>
        </p:txBody>
      </p:sp>
      <p:sp>
        <p:nvSpPr>
          <p:cNvPr id="33" name="Oval 32"/>
          <p:cNvSpPr/>
          <p:nvPr/>
        </p:nvSpPr>
        <p:spPr>
          <a:xfrm>
            <a:off x="7198268" y="4303304"/>
            <a:ext cx="504000" cy="50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j</a:t>
            </a:r>
          </a:p>
        </p:txBody>
      </p:sp>
      <p:sp>
        <p:nvSpPr>
          <p:cNvPr id="34" name="Oval 33"/>
          <p:cNvSpPr/>
          <p:nvPr/>
        </p:nvSpPr>
        <p:spPr>
          <a:xfrm>
            <a:off x="6301670" y="5380945"/>
            <a:ext cx="504000" cy="50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h</a:t>
            </a:r>
          </a:p>
        </p:txBody>
      </p:sp>
      <p:sp>
        <p:nvSpPr>
          <p:cNvPr id="35" name="Oval 34"/>
          <p:cNvSpPr/>
          <p:nvPr/>
        </p:nvSpPr>
        <p:spPr>
          <a:xfrm>
            <a:off x="5581366" y="5384819"/>
            <a:ext cx="504000" cy="50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e</a:t>
            </a:r>
          </a:p>
        </p:txBody>
      </p:sp>
      <p:sp>
        <p:nvSpPr>
          <p:cNvPr id="36" name="Oval 35"/>
          <p:cNvSpPr/>
          <p:nvPr/>
        </p:nvSpPr>
        <p:spPr>
          <a:xfrm>
            <a:off x="8048028" y="4303304"/>
            <a:ext cx="504000" cy="50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k</a:t>
            </a:r>
          </a:p>
        </p:txBody>
      </p:sp>
      <p:cxnSp>
        <p:nvCxnSpPr>
          <p:cNvPr id="37" name="Straight Arrow Connector 36"/>
          <p:cNvCxnSpPr>
            <a:stCxn id="28" idx="4"/>
            <a:endCxn id="30" idx="0"/>
          </p:cNvCxnSpPr>
          <p:nvPr/>
        </p:nvCxnSpPr>
        <p:spPr>
          <a:xfrm>
            <a:off x="5008356" y="3639256"/>
            <a:ext cx="0" cy="645956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7" idx="4"/>
            <a:endCxn id="28" idx="0"/>
          </p:cNvCxnSpPr>
          <p:nvPr/>
        </p:nvCxnSpPr>
        <p:spPr>
          <a:xfrm>
            <a:off x="5008356" y="2617280"/>
            <a:ext cx="0" cy="517976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8" idx="6"/>
            <a:endCxn id="29" idx="2"/>
          </p:cNvCxnSpPr>
          <p:nvPr/>
        </p:nvCxnSpPr>
        <p:spPr>
          <a:xfrm flipV="1">
            <a:off x="5260356" y="3381292"/>
            <a:ext cx="1041314" cy="5964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0" idx="6"/>
            <a:endCxn id="31" idx="2"/>
          </p:cNvCxnSpPr>
          <p:nvPr/>
        </p:nvCxnSpPr>
        <p:spPr>
          <a:xfrm flipV="1">
            <a:off x="5260356" y="4528571"/>
            <a:ext cx="321010" cy="8641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9" idx="4"/>
            <a:endCxn id="32" idx="0"/>
          </p:cNvCxnSpPr>
          <p:nvPr/>
        </p:nvCxnSpPr>
        <p:spPr>
          <a:xfrm>
            <a:off x="6553670" y="3633292"/>
            <a:ext cx="0" cy="670012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2" idx="6"/>
            <a:endCxn id="33" idx="2"/>
          </p:cNvCxnSpPr>
          <p:nvPr/>
        </p:nvCxnSpPr>
        <p:spPr>
          <a:xfrm>
            <a:off x="6805670" y="4555304"/>
            <a:ext cx="392598" cy="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2" idx="4"/>
            <a:endCxn id="34" idx="0"/>
          </p:cNvCxnSpPr>
          <p:nvPr/>
        </p:nvCxnSpPr>
        <p:spPr>
          <a:xfrm>
            <a:off x="6553670" y="4807304"/>
            <a:ext cx="0" cy="573641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1" idx="4"/>
            <a:endCxn id="35" idx="0"/>
          </p:cNvCxnSpPr>
          <p:nvPr/>
        </p:nvCxnSpPr>
        <p:spPr>
          <a:xfrm>
            <a:off x="5833366" y="4780571"/>
            <a:ext cx="0" cy="604248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3" idx="6"/>
            <a:endCxn id="36" idx="2"/>
          </p:cNvCxnSpPr>
          <p:nvPr/>
        </p:nvCxnSpPr>
        <p:spPr>
          <a:xfrm>
            <a:off x="7702268" y="4555304"/>
            <a:ext cx="345760" cy="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7198268" y="5380945"/>
            <a:ext cx="504000" cy="50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i</a:t>
            </a:r>
          </a:p>
        </p:txBody>
      </p:sp>
      <p:cxnSp>
        <p:nvCxnSpPr>
          <p:cNvPr id="47" name="Straight Arrow Connector 46"/>
          <p:cNvCxnSpPr>
            <a:stCxn id="34" idx="6"/>
            <a:endCxn id="46" idx="2"/>
          </p:cNvCxnSpPr>
          <p:nvPr/>
        </p:nvCxnSpPr>
        <p:spPr>
          <a:xfrm>
            <a:off x="6805670" y="5632945"/>
            <a:ext cx="392598" cy="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48" name="Group 47"/>
          <p:cNvGrpSpPr/>
          <p:nvPr/>
        </p:nvGrpSpPr>
        <p:grpSpPr>
          <a:xfrm>
            <a:off x="8994343" y="1798382"/>
            <a:ext cx="3018644" cy="4026721"/>
            <a:chOff x="228600" y="990600"/>
            <a:chExt cx="3018644" cy="4026721"/>
          </a:xfrm>
        </p:grpSpPr>
        <p:sp>
          <p:nvSpPr>
            <p:cNvPr id="49" name="Oval 48"/>
            <p:cNvSpPr/>
            <p:nvPr/>
          </p:nvSpPr>
          <p:spPr>
            <a:xfrm>
              <a:off x="1808440" y="990600"/>
              <a:ext cx="504000" cy="50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a</a:t>
              </a:r>
            </a:p>
          </p:txBody>
        </p:sp>
        <p:sp>
          <p:nvSpPr>
            <p:cNvPr id="50" name="Oval 49"/>
            <p:cNvSpPr/>
            <p:nvPr/>
          </p:nvSpPr>
          <p:spPr>
            <a:xfrm>
              <a:off x="741640" y="1676509"/>
              <a:ext cx="504000" cy="50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b</a:t>
              </a:r>
            </a:p>
          </p:txBody>
        </p:sp>
        <p:sp>
          <p:nvSpPr>
            <p:cNvPr id="51" name="Oval 50"/>
            <p:cNvSpPr/>
            <p:nvPr/>
          </p:nvSpPr>
          <p:spPr>
            <a:xfrm>
              <a:off x="2253932" y="2438400"/>
              <a:ext cx="504000" cy="50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f</a:t>
              </a:r>
            </a:p>
          </p:txBody>
        </p:sp>
        <p:sp>
          <p:nvSpPr>
            <p:cNvPr id="52" name="Oval 51"/>
            <p:cNvSpPr/>
            <p:nvPr/>
          </p:nvSpPr>
          <p:spPr>
            <a:xfrm>
              <a:off x="228600" y="2484576"/>
              <a:ext cx="504000" cy="50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c</a:t>
              </a:r>
            </a:p>
          </p:txBody>
        </p:sp>
        <p:sp>
          <p:nvSpPr>
            <p:cNvPr id="53" name="Oval 52"/>
            <p:cNvSpPr/>
            <p:nvPr/>
          </p:nvSpPr>
          <p:spPr>
            <a:xfrm>
              <a:off x="609600" y="3276600"/>
              <a:ext cx="504000" cy="50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d</a:t>
              </a:r>
            </a:p>
          </p:txBody>
        </p:sp>
        <p:sp>
          <p:nvSpPr>
            <p:cNvPr id="54" name="Oval 53"/>
            <p:cNvSpPr/>
            <p:nvPr/>
          </p:nvSpPr>
          <p:spPr>
            <a:xfrm>
              <a:off x="1696804" y="3079341"/>
              <a:ext cx="504000" cy="50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g</a:t>
              </a:r>
            </a:p>
          </p:txBody>
        </p:sp>
        <p:sp>
          <p:nvSpPr>
            <p:cNvPr id="55" name="Oval 54"/>
            <p:cNvSpPr/>
            <p:nvPr/>
          </p:nvSpPr>
          <p:spPr>
            <a:xfrm>
              <a:off x="2362244" y="3771497"/>
              <a:ext cx="504000" cy="50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j</a:t>
              </a:r>
            </a:p>
          </p:txBody>
        </p:sp>
        <p:sp>
          <p:nvSpPr>
            <p:cNvPr id="56" name="Oval 55"/>
            <p:cNvSpPr/>
            <p:nvPr/>
          </p:nvSpPr>
          <p:spPr>
            <a:xfrm>
              <a:off x="1275040" y="3793472"/>
              <a:ext cx="504000" cy="50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h</a:t>
              </a:r>
            </a:p>
          </p:txBody>
        </p:sp>
        <p:sp>
          <p:nvSpPr>
            <p:cNvPr id="57" name="Oval 56"/>
            <p:cNvSpPr/>
            <p:nvPr/>
          </p:nvSpPr>
          <p:spPr>
            <a:xfrm>
              <a:off x="228600" y="4038600"/>
              <a:ext cx="504000" cy="50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e</a:t>
              </a:r>
            </a:p>
          </p:txBody>
        </p:sp>
        <p:sp>
          <p:nvSpPr>
            <p:cNvPr id="58" name="Oval 57"/>
            <p:cNvSpPr/>
            <p:nvPr/>
          </p:nvSpPr>
          <p:spPr>
            <a:xfrm>
              <a:off x="2743244" y="4513321"/>
              <a:ext cx="504000" cy="50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k</a:t>
              </a:r>
            </a:p>
          </p:txBody>
        </p:sp>
        <p:cxnSp>
          <p:nvCxnSpPr>
            <p:cNvPr id="59" name="Straight Arrow Connector 58"/>
            <p:cNvCxnSpPr>
              <a:stCxn id="50" idx="3"/>
              <a:endCxn id="52" idx="0"/>
            </p:cNvCxnSpPr>
            <p:nvPr/>
          </p:nvCxnSpPr>
          <p:spPr>
            <a:xfrm flipH="1">
              <a:off x="480600" y="2106700"/>
              <a:ext cx="334849" cy="377876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stCxn id="49" idx="3"/>
              <a:endCxn id="50" idx="7"/>
            </p:cNvCxnSpPr>
            <p:nvPr/>
          </p:nvCxnSpPr>
          <p:spPr>
            <a:xfrm flipH="1">
              <a:off x="1171831" y="1420791"/>
              <a:ext cx="710418" cy="329527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stCxn id="50" idx="5"/>
              <a:endCxn id="51" idx="1"/>
            </p:cNvCxnSpPr>
            <p:nvPr/>
          </p:nvCxnSpPr>
          <p:spPr>
            <a:xfrm>
              <a:off x="1171831" y="2106700"/>
              <a:ext cx="1155910" cy="405509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>
              <a:stCxn id="52" idx="5"/>
              <a:endCxn id="53" idx="0"/>
            </p:cNvCxnSpPr>
            <p:nvPr/>
          </p:nvCxnSpPr>
          <p:spPr>
            <a:xfrm>
              <a:off x="658791" y="2914767"/>
              <a:ext cx="202809" cy="361833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>
              <a:stCxn id="51" idx="3"/>
              <a:endCxn id="54" idx="0"/>
            </p:cNvCxnSpPr>
            <p:nvPr/>
          </p:nvCxnSpPr>
          <p:spPr>
            <a:xfrm flipH="1">
              <a:off x="1948804" y="2868591"/>
              <a:ext cx="378937" cy="210750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>
              <a:stCxn id="54" idx="5"/>
              <a:endCxn id="55" idx="0"/>
            </p:cNvCxnSpPr>
            <p:nvPr/>
          </p:nvCxnSpPr>
          <p:spPr>
            <a:xfrm>
              <a:off x="2126995" y="3509532"/>
              <a:ext cx="487249" cy="261965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>
              <a:stCxn id="54" idx="3"/>
              <a:endCxn id="56" idx="0"/>
            </p:cNvCxnSpPr>
            <p:nvPr/>
          </p:nvCxnSpPr>
          <p:spPr>
            <a:xfrm flipH="1">
              <a:off x="1527040" y="3509532"/>
              <a:ext cx="243573" cy="283940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stCxn id="53" idx="3"/>
              <a:endCxn id="57" idx="0"/>
            </p:cNvCxnSpPr>
            <p:nvPr/>
          </p:nvCxnSpPr>
          <p:spPr>
            <a:xfrm flipH="1">
              <a:off x="480600" y="3706791"/>
              <a:ext cx="202809" cy="331809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>
              <a:stCxn id="55" idx="5"/>
              <a:endCxn id="58" idx="0"/>
            </p:cNvCxnSpPr>
            <p:nvPr/>
          </p:nvCxnSpPr>
          <p:spPr>
            <a:xfrm>
              <a:off x="2792435" y="4201688"/>
              <a:ext cx="202809" cy="311633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68" name="Oval 67"/>
            <p:cNvSpPr/>
            <p:nvPr/>
          </p:nvSpPr>
          <p:spPr>
            <a:xfrm>
              <a:off x="1688286" y="4513321"/>
              <a:ext cx="504000" cy="50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i</a:t>
              </a:r>
            </a:p>
          </p:txBody>
        </p:sp>
        <p:cxnSp>
          <p:nvCxnSpPr>
            <p:cNvPr id="69" name="Straight Arrow Connector 68"/>
            <p:cNvCxnSpPr>
              <a:stCxn id="56" idx="5"/>
              <a:endCxn id="68" idx="0"/>
            </p:cNvCxnSpPr>
            <p:nvPr/>
          </p:nvCxnSpPr>
          <p:spPr>
            <a:xfrm>
              <a:off x="1705231" y="4223663"/>
              <a:ext cx="235055" cy="289658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70" name="Straight Connector 69"/>
          <p:cNvCxnSpPr/>
          <p:nvPr/>
        </p:nvCxnSpPr>
        <p:spPr>
          <a:xfrm>
            <a:off x="8780929" y="1922929"/>
            <a:ext cx="0" cy="457124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8726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4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Convert Forest to Binary Tree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482799" y="1053353"/>
            <a:ext cx="2661600" cy="2608022"/>
            <a:chOff x="5595722" y="845269"/>
            <a:chExt cx="2414451" cy="2098191"/>
          </a:xfrm>
        </p:grpSpPr>
        <p:sp>
          <p:nvSpPr>
            <p:cNvPr id="5" name="Oval 4"/>
            <p:cNvSpPr/>
            <p:nvPr/>
          </p:nvSpPr>
          <p:spPr>
            <a:xfrm>
              <a:off x="6781800" y="845269"/>
              <a:ext cx="509451" cy="4518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g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7500722" y="1683578"/>
              <a:ext cx="509451" cy="4518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i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6129122" y="1683469"/>
              <a:ext cx="509451" cy="4518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h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7500722" y="2491645"/>
              <a:ext cx="509451" cy="4518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l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5595722" y="2491645"/>
              <a:ext cx="509451" cy="4518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j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6586322" y="2491645"/>
              <a:ext cx="509451" cy="4518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k</a:t>
              </a:r>
            </a:p>
          </p:txBody>
        </p:sp>
        <p:cxnSp>
          <p:nvCxnSpPr>
            <p:cNvPr id="11" name="Straight Arrow Connector 10"/>
            <p:cNvCxnSpPr>
              <a:stCxn id="6" idx="4"/>
              <a:endCxn id="8" idx="0"/>
            </p:cNvCxnSpPr>
            <p:nvPr/>
          </p:nvCxnSpPr>
          <p:spPr>
            <a:xfrm>
              <a:off x="7755447" y="2135393"/>
              <a:ext cx="0" cy="356252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5" idx="5"/>
              <a:endCxn id="6" idx="0"/>
            </p:cNvCxnSpPr>
            <p:nvPr/>
          </p:nvCxnSpPr>
          <p:spPr>
            <a:xfrm>
              <a:off x="7216644" y="1230918"/>
              <a:ext cx="538803" cy="452660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5" idx="3"/>
              <a:endCxn id="7" idx="0"/>
            </p:cNvCxnSpPr>
            <p:nvPr/>
          </p:nvCxnSpPr>
          <p:spPr>
            <a:xfrm flipH="1">
              <a:off x="6383848" y="1230918"/>
              <a:ext cx="472560" cy="452551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7" idx="3"/>
              <a:endCxn id="9" idx="0"/>
            </p:cNvCxnSpPr>
            <p:nvPr/>
          </p:nvCxnSpPr>
          <p:spPr>
            <a:xfrm flipH="1">
              <a:off x="5850448" y="2069118"/>
              <a:ext cx="353281" cy="422527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7" idx="5"/>
              <a:endCxn id="10" idx="0"/>
            </p:cNvCxnSpPr>
            <p:nvPr/>
          </p:nvCxnSpPr>
          <p:spPr>
            <a:xfrm>
              <a:off x="6563966" y="2069118"/>
              <a:ext cx="277081" cy="422527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354113" y="1053351"/>
            <a:ext cx="2632151" cy="2448509"/>
            <a:chOff x="6172199" y="997668"/>
            <a:chExt cx="2231288" cy="1821784"/>
          </a:xfrm>
        </p:grpSpPr>
        <p:sp>
          <p:nvSpPr>
            <p:cNvPr id="17" name="Oval 16"/>
            <p:cNvSpPr/>
            <p:nvPr/>
          </p:nvSpPr>
          <p:spPr>
            <a:xfrm>
              <a:off x="6850194" y="997668"/>
              <a:ext cx="476071" cy="41785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a</a:t>
              </a:r>
            </a:p>
          </p:txBody>
        </p:sp>
        <p:sp>
          <p:nvSpPr>
            <p:cNvPr id="18" name="Oval 17"/>
            <p:cNvSpPr/>
            <p:nvPr/>
          </p:nvSpPr>
          <p:spPr>
            <a:xfrm>
              <a:off x="6172199" y="1683578"/>
              <a:ext cx="476071" cy="41785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b</a:t>
              </a:r>
            </a:p>
          </p:txBody>
        </p:sp>
        <p:sp>
          <p:nvSpPr>
            <p:cNvPr id="19" name="Oval 18"/>
            <p:cNvSpPr/>
            <p:nvPr/>
          </p:nvSpPr>
          <p:spPr>
            <a:xfrm>
              <a:off x="7489680" y="1659834"/>
              <a:ext cx="476071" cy="41785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c</a:t>
              </a:r>
            </a:p>
          </p:txBody>
        </p:sp>
        <p:sp>
          <p:nvSpPr>
            <p:cNvPr id="20" name="Oval 19"/>
            <p:cNvSpPr/>
            <p:nvPr/>
          </p:nvSpPr>
          <p:spPr>
            <a:xfrm>
              <a:off x="6172199" y="2401600"/>
              <a:ext cx="476071" cy="41785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d</a:t>
              </a:r>
            </a:p>
          </p:txBody>
        </p:sp>
        <p:sp>
          <p:nvSpPr>
            <p:cNvPr id="21" name="Oval 20"/>
            <p:cNvSpPr/>
            <p:nvPr/>
          </p:nvSpPr>
          <p:spPr>
            <a:xfrm>
              <a:off x="7218225" y="2401599"/>
              <a:ext cx="476071" cy="41785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e</a:t>
              </a:r>
            </a:p>
          </p:txBody>
        </p:sp>
        <p:sp>
          <p:nvSpPr>
            <p:cNvPr id="22" name="Oval 21"/>
            <p:cNvSpPr/>
            <p:nvPr/>
          </p:nvSpPr>
          <p:spPr>
            <a:xfrm>
              <a:off x="7927416" y="2401599"/>
              <a:ext cx="476071" cy="41785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f</a:t>
              </a:r>
            </a:p>
          </p:txBody>
        </p:sp>
        <p:cxnSp>
          <p:nvCxnSpPr>
            <p:cNvPr id="23" name="Straight Arrow Connector 22"/>
            <p:cNvCxnSpPr>
              <a:stCxn id="18" idx="4"/>
              <a:endCxn id="20" idx="0"/>
            </p:cNvCxnSpPr>
            <p:nvPr/>
          </p:nvCxnSpPr>
          <p:spPr>
            <a:xfrm>
              <a:off x="6410235" y="2101430"/>
              <a:ext cx="0" cy="300170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17" idx="3"/>
              <a:endCxn id="18" idx="0"/>
            </p:cNvCxnSpPr>
            <p:nvPr/>
          </p:nvCxnSpPr>
          <p:spPr>
            <a:xfrm flipH="1">
              <a:off x="6410235" y="1354327"/>
              <a:ext cx="509678" cy="329251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17" idx="5"/>
              <a:endCxn id="19" idx="0"/>
            </p:cNvCxnSpPr>
            <p:nvPr/>
          </p:nvCxnSpPr>
          <p:spPr>
            <a:xfrm>
              <a:off x="7256546" y="1354327"/>
              <a:ext cx="471170" cy="305507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19" idx="3"/>
              <a:endCxn id="21" idx="0"/>
            </p:cNvCxnSpPr>
            <p:nvPr/>
          </p:nvCxnSpPr>
          <p:spPr>
            <a:xfrm flipH="1">
              <a:off x="7456260" y="2016493"/>
              <a:ext cx="103139" cy="385106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19" idx="5"/>
              <a:endCxn id="22" idx="0"/>
            </p:cNvCxnSpPr>
            <p:nvPr/>
          </p:nvCxnSpPr>
          <p:spPr>
            <a:xfrm>
              <a:off x="7896033" y="2016493"/>
              <a:ext cx="269419" cy="385106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9" name="Oval 28"/>
          <p:cNvSpPr/>
          <p:nvPr/>
        </p:nvSpPr>
        <p:spPr>
          <a:xfrm>
            <a:off x="3818974" y="4114800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g</a:t>
            </a:r>
          </a:p>
        </p:txBody>
      </p:sp>
      <p:sp>
        <p:nvSpPr>
          <p:cNvPr id="30" name="Oval 29"/>
          <p:cNvSpPr/>
          <p:nvPr/>
        </p:nvSpPr>
        <p:spPr>
          <a:xfrm>
            <a:off x="5723974" y="4953000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i</a:t>
            </a:r>
          </a:p>
        </p:txBody>
      </p:sp>
      <p:sp>
        <p:nvSpPr>
          <p:cNvPr id="31" name="Oval 30"/>
          <p:cNvSpPr/>
          <p:nvPr/>
        </p:nvSpPr>
        <p:spPr>
          <a:xfrm>
            <a:off x="3829929" y="4953000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h</a:t>
            </a:r>
          </a:p>
        </p:txBody>
      </p:sp>
      <p:sp>
        <p:nvSpPr>
          <p:cNvPr id="32" name="Oval 31"/>
          <p:cNvSpPr/>
          <p:nvPr/>
        </p:nvSpPr>
        <p:spPr>
          <a:xfrm>
            <a:off x="5721040" y="5771388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l</a:t>
            </a:r>
          </a:p>
        </p:txBody>
      </p:sp>
      <p:sp>
        <p:nvSpPr>
          <p:cNvPr id="33" name="Oval 32"/>
          <p:cNvSpPr/>
          <p:nvPr/>
        </p:nvSpPr>
        <p:spPr>
          <a:xfrm>
            <a:off x="3823479" y="5771388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j</a:t>
            </a:r>
          </a:p>
        </p:txBody>
      </p:sp>
      <p:sp>
        <p:nvSpPr>
          <p:cNvPr id="34" name="Oval 33"/>
          <p:cNvSpPr/>
          <p:nvPr/>
        </p:nvSpPr>
        <p:spPr>
          <a:xfrm>
            <a:off x="4809574" y="5761176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k</a:t>
            </a:r>
          </a:p>
        </p:txBody>
      </p:sp>
      <p:cxnSp>
        <p:nvCxnSpPr>
          <p:cNvPr id="35" name="Straight Arrow Connector 34"/>
          <p:cNvCxnSpPr>
            <a:stCxn id="30" idx="4"/>
            <a:endCxn id="32" idx="0"/>
          </p:cNvCxnSpPr>
          <p:nvPr/>
        </p:nvCxnSpPr>
        <p:spPr>
          <a:xfrm flipH="1">
            <a:off x="6001840" y="5514600"/>
            <a:ext cx="2934" cy="256788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1" idx="6"/>
            <a:endCxn id="30" idx="2"/>
          </p:cNvCxnSpPr>
          <p:nvPr/>
        </p:nvCxnSpPr>
        <p:spPr>
          <a:xfrm>
            <a:off x="4391529" y="5233800"/>
            <a:ext cx="1332445" cy="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9" idx="4"/>
            <a:endCxn id="31" idx="0"/>
          </p:cNvCxnSpPr>
          <p:nvPr/>
        </p:nvCxnSpPr>
        <p:spPr>
          <a:xfrm>
            <a:off x="4099774" y="4676400"/>
            <a:ext cx="10955" cy="27660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1" idx="4"/>
            <a:endCxn id="33" idx="0"/>
          </p:cNvCxnSpPr>
          <p:nvPr/>
        </p:nvCxnSpPr>
        <p:spPr>
          <a:xfrm flipH="1">
            <a:off x="4104279" y="5514600"/>
            <a:ext cx="6450" cy="256788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3" idx="6"/>
            <a:endCxn id="34" idx="2"/>
          </p:cNvCxnSpPr>
          <p:nvPr/>
        </p:nvCxnSpPr>
        <p:spPr>
          <a:xfrm flipV="1">
            <a:off x="4385079" y="6041976"/>
            <a:ext cx="424495" cy="10212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614091" y="4114800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</a:t>
            </a:r>
          </a:p>
        </p:txBody>
      </p:sp>
      <p:sp>
        <p:nvSpPr>
          <p:cNvPr id="41" name="Oval 40"/>
          <p:cNvSpPr/>
          <p:nvPr/>
        </p:nvSpPr>
        <p:spPr>
          <a:xfrm>
            <a:off x="614091" y="4953000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</a:t>
            </a:r>
          </a:p>
        </p:txBody>
      </p:sp>
      <p:sp>
        <p:nvSpPr>
          <p:cNvPr id="42" name="Oval 41"/>
          <p:cNvSpPr/>
          <p:nvPr/>
        </p:nvSpPr>
        <p:spPr>
          <a:xfrm>
            <a:off x="1631837" y="4953000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</a:t>
            </a:r>
          </a:p>
        </p:txBody>
      </p:sp>
      <p:sp>
        <p:nvSpPr>
          <p:cNvPr id="43" name="Oval 42"/>
          <p:cNvSpPr/>
          <p:nvPr/>
        </p:nvSpPr>
        <p:spPr>
          <a:xfrm>
            <a:off x="614091" y="5791200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</a:t>
            </a:r>
          </a:p>
        </p:txBody>
      </p:sp>
      <p:sp>
        <p:nvSpPr>
          <p:cNvPr id="44" name="Oval 43"/>
          <p:cNvSpPr/>
          <p:nvPr/>
        </p:nvSpPr>
        <p:spPr>
          <a:xfrm>
            <a:off x="1631837" y="5791200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e</a:t>
            </a:r>
          </a:p>
        </p:txBody>
      </p:sp>
      <p:sp>
        <p:nvSpPr>
          <p:cNvPr id="45" name="Oval 44"/>
          <p:cNvSpPr/>
          <p:nvPr/>
        </p:nvSpPr>
        <p:spPr>
          <a:xfrm>
            <a:off x="2595291" y="5791200"/>
            <a:ext cx="561600" cy="56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f</a:t>
            </a:r>
          </a:p>
        </p:txBody>
      </p:sp>
      <p:cxnSp>
        <p:nvCxnSpPr>
          <p:cNvPr id="46" name="Straight Arrow Connector 45"/>
          <p:cNvCxnSpPr>
            <a:stCxn id="41" idx="4"/>
            <a:endCxn id="43" idx="0"/>
          </p:cNvCxnSpPr>
          <p:nvPr/>
        </p:nvCxnSpPr>
        <p:spPr>
          <a:xfrm>
            <a:off x="894891" y="5514600"/>
            <a:ext cx="0" cy="27660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0" idx="4"/>
            <a:endCxn id="41" idx="0"/>
          </p:cNvCxnSpPr>
          <p:nvPr/>
        </p:nvCxnSpPr>
        <p:spPr>
          <a:xfrm>
            <a:off x="894891" y="4676400"/>
            <a:ext cx="0" cy="27660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41" idx="6"/>
            <a:endCxn id="42" idx="2"/>
          </p:cNvCxnSpPr>
          <p:nvPr/>
        </p:nvCxnSpPr>
        <p:spPr>
          <a:xfrm>
            <a:off x="1175691" y="5233800"/>
            <a:ext cx="456146" cy="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2" idx="4"/>
            <a:endCxn id="44" idx="0"/>
          </p:cNvCxnSpPr>
          <p:nvPr/>
        </p:nvCxnSpPr>
        <p:spPr>
          <a:xfrm>
            <a:off x="1912637" y="5514600"/>
            <a:ext cx="0" cy="27660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4" idx="6"/>
            <a:endCxn id="45" idx="2"/>
          </p:cNvCxnSpPr>
          <p:nvPr/>
        </p:nvCxnSpPr>
        <p:spPr>
          <a:xfrm>
            <a:off x="2193437" y="6072000"/>
            <a:ext cx="401854" cy="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0" idx="6"/>
            <a:endCxn id="29" idx="2"/>
          </p:cNvCxnSpPr>
          <p:nvPr/>
        </p:nvCxnSpPr>
        <p:spPr>
          <a:xfrm>
            <a:off x="1175691" y="4395600"/>
            <a:ext cx="2643283" cy="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53" name="Group 52"/>
          <p:cNvGrpSpPr/>
          <p:nvPr/>
        </p:nvGrpSpPr>
        <p:grpSpPr>
          <a:xfrm>
            <a:off x="7117312" y="1280302"/>
            <a:ext cx="4566449" cy="4399077"/>
            <a:chOff x="1676400" y="2977994"/>
            <a:chExt cx="4566449" cy="4399077"/>
          </a:xfrm>
        </p:grpSpPr>
        <p:sp>
          <p:nvSpPr>
            <p:cNvPr id="54" name="Oval 53"/>
            <p:cNvSpPr/>
            <p:nvPr/>
          </p:nvSpPr>
          <p:spPr>
            <a:xfrm>
              <a:off x="5559987" y="4121365"/>
              <a:ext cx="561600" cy="561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g</a:t>
              </a:r>
            </a:p>
          </p:txBody>
        </p:sp>
        <p:sp>
          <p:nvSpPr>
            <p:cNvPr id="55" name="Oval 54"/>
            <p:cNvSpPr/>
            <p:nvPr/>
          </p:nvSpPr>
          <p:spPr>
            <a:xfrm>
              <a:off x="5681249" y="5944170"/>
              <a:ext cx="561600" cy="561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i</a:t>
              </a:r>
            </a:p>
          </p:txBody>
        </p:sp>
        <p:sp>
          <p:nvSpPr>
            <p:cNvPr id="56" name="Oval 55"/>
            <p:cNvSpPr/>
            <p:nvPr/>
          </p:nvSpPr>
          <p:spPr>
            <a:xfrm>
              <a:off x="4923364" y="5050191"/>
              <a:ext cx="561600" cy="561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h</a:t>
              </a:r>
            </a:p>
          </p:txBody>
        </p:sp>
        <p:sp>
          <p:nvSpPr>
            <p:cNvPr id="57" name="Oval 56"/>
            <p:cNvSpPr/>
            <p:nvPr/>
          </p:nvSpPr>
          <p:spPr>
            <a:xfrm>
              <a:off x="5105400" y="6815471"/>
              <a:ext cx="561600" cy="561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l</a:t>
              </a:r>
            </a:p>
          </p:txBody>
        </p:sp>
        <p:sp>
          <p:nvSpPr>
            <p:cNvPr id="58" name="Oval 57"/>
            <p:cNvSpPr/>
            <p:nvPr/>
          </p:nvSpPr>
          <p:spPr>
            <a:xfrm>
              <a:off x="3962400" y="5944170"/>
              <a:ext cx="561600" cy="561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j</a:t>
              </a:r>
            </a:p>
          </p:txBody>
        </p:sp>
        <p:sp>
          <p:nvSpPr>
            <p:cNvPr id="59" name="Oval 58"/>
            <p:cNvSpPr/>
            <p:nvPr/>
          </p:nvSpPr>
          <p:spPr>
            <a:xfrm>
              <a:off x="4495800" y="6815471"/>
              <a:ext cx="561600" cy="561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k</a:t>
              </a:r>
            </a:p>
          </p:txBody>
        </p:sp>
        <p:cxnSp>
          <p:nvCxnSpPr>
            <p:cNvPr id="60" name="Straight Arrow Connector 59"/>
            <p:cNvCxnSpPr>
              <a:stCxn id="55" idx="3"/>
              <a:endCxn id="57" idx="0"/>
            </p:cNvCxnSpPr>
            <p:nvPr/>
          </p:nvCxnSpPr>
          <p:spPr>
            <a:xfrm flipH="1">
              <a:off x="5386200" y="6423526"/>
              <a:ext cx="377293" cy="391945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stCxn id="56" idx="5"/>
              <a:endCxn id="55" idx="0"/>
            </p:cNvCxnSpPr>
            <p:nvPr/>
          </p:nvCxnSpPr>
          <p:spPr>
            <a:xfrm>
              <a:off x="5402720" y="5529547"/>
              <a:ext cx="559329" cy="414623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>
              <a:stCxn id="54" idx="3"/>
              <a:endCxn id="56" idx="0"/>
            </p:cNvCxnSpPr>
            <p:nvPr/>
          </p:nvCxnSpPr>
          <p:spPr>
            <a:xfrm flipH="1">
              <a:off x="5204164" y="4600721"/>
              <a:ext cx="438067" cy="449470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>
              <a:stCxn id="56" idx="3"/>
              <a:endCxn id="58" idx="0"/>
            </p:cNvCxnSpPr>
            <p:nvPr/>
          </p:nvCxnSpPr>
          <p:spPr>
            <a:xfrm flipH="1">
              <a:off x="4243200" y="5529547"/>
              <a:ext cx="762408" cy="414623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>
              <a:stCxn id="58" idx="5"/>
              <a:endCxn id="59" idx="0"/>
            </p:cNvCxnSpPr>
            <p:nvPr/>
          </p:nvCxnSpPr>
          <p:spPr>
            <a:xfrm>
              <a:off x="4441756" y="6423526"/>
              <a:ext cx="334844" cy="391945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65" name="Oval 64"/>
            <p:cNvSpPr/>
            <p:nvPr/>
          </p:nvSpPr>
          <p:spPr>
            <a:xfrm>
              <a:off x="3962400" y="2977994"/>
              <a:ext cx="561600" cy="561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a</a:t>
              </a:r>
            </a:p>
          </p:txBody>
        </p:sp>
        <p:sp>
          <p:nvSpPr>
            <p:cNvPr id="66" name="Oval 65"/>
            <p:cNvSpPr/>
            <p:nvPr/>
          </p:nvSpPr>
          <p:spPr>
            <a:xfrm>
              <a:off x="2286000" y="4067313"/>
              <a:ext cx="561600" cy="561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b</a:t>
              </a:r>
            </a:p>
          </p:txBody>
        </p:sp>
        <p:sp>
          <p:nvSpPr>
            <p:cNvPr id="67" name="Oval 66"/>
            <p:cNvSpPr/>
            <p:nvPr/>
          </p:nvSpPr>
          <p:spPr>
            <a:xfrm>
              <a:off x="2866827" y="5050191"/>
              <a:ext cx="561600" cy="561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c</a:t>
              </a:r>
            </a:p>
          </p:txBody>
        </p:sp>
        <p:sp>
          <p:nvSpPr>
            <p:cNvPr id="68" name="Oval 67"/>
            <p:cNvSpPr/>
            <p:nvPr/>
          </p:nvSpPr>
          <p:spPr>
            <a:xfrm>
              <a:off x="1676400" y="5050191"/>
              <a:ext cx="561600" cy="561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d</a:t>
              </a:r>
            </a:p>
          </p:txBody>
        </p:sp>
        <p:sp>
          <p:nvSpPr>
            <p:cNvPr id="69" name="Oval 68"/>
            <p:cNvSpPr/>
            <p:nvPr/>
          </p:nvSpPr>
          <p:spPr>
            <a:xfrm>
              <a:off x="2341796" y="5963470"/>
              <a:ext cx="561600" cy="561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e</a:t>
              </a:r>
            </a:p>
          </p:txBody>
        </p:sp>
        <p:sp>
          <p:nvSpPr>
            <p:cNvPr id="70" name="Oval 69"/>
            <p:cNvSpPr/>
            <p:nvPr/>
          </p:nvSpPr>
          <p:spPr>
            <a:xfrm>
              <a:off x="2936531" y="6815471"/>
              <a:ext cx="561600" cy="561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f</a:t>
              </a:r>
            </a:p>
          </p:txBody>
        </p:sp>
        <p:cxnSp>
          <p:nvCxnSpPr>
            <p:cNvPr id="71" name="Straight Arrow Connector 70"/>
            <p:cNvCxnSpPr>
              <a:stCxn id="66" idx="3"/>
              <a:endCxn id="68" idx="0"/>
            </p:cNvCxnSpPr>
            <p:nvPr/>
          </p:nvCxnSpPr>
          <p:spPr>
            <a:xfrm flipH="1">
              <a:off x="1957200" y="4546669"/>
              <a:ext cx="411044" cy="503522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>
              <a:stCxn id="65" idx="3"/>
              <a:endCxn id="66" idx="7"/>
            </p:cNvCxnSpPr>
            <p:nvPr/>
          </p:nvCxnSpPr>
          <p:spPr>
            <a:xfrm flipH="1">
              <a:off x="2765356" y="3457350"/>
              <a:ext cx="1279288" cy="692207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>
              <a:stCxn id="66" idx="5"/>
              <a:endCxn id="67" idx="0"/>
            </p:cNvCxnSpPr>
            <p:nvPr/>
          </p:nvCxnSpPr>
          <p:spPr>
            <a:xfrm>
              <a:off x="2765356" y="4546669"/>
              <a:ext cx="382271" cy="503522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>
              <a:stCxn id="67" idx="3"/>
              <a:endCxn id="69" idx="0"/>
            </p:cNvCxnSpPr>
            <p:nvPr/>
          </p:nvCxnSpPr>
          <p:spPr>
            <a:xfrm flipH="1">
              <a:off x="2622596" y="5529547"/>
              <a:ext cx="326475" cy="433923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>
              <a:stCxn id="69" idx="5"/>
              <a:endCxn id="70" idx="0"/>
            </p:cNvCxnSpPr>
            <p:nvPr/>
          </p:nvCxnSpPr>
          <p:spPr>
            <a:xfrm>
              <a:off x="2821152" y="6442826"/>
              <a:ext cx="396179" cy="372645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>
              <a:stCxn id="65" idx="5"/>
              <a:endCxn id="54" idx="1"/>
            </p:cNvCxnSpPr>
            <p:nvPr/>
          </p:nvCxnSpPr>
          <p:spPr>
            <a:xfrm>
              <a:off x="4441756" y="3457350"/>
              <a:ext cx="1200475" cy="746259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84" name="Straight Connector 83"/>
          <p:cNvCxnSpPr/>
          <p:nvPr/>
        </p:nvCxnSpPr>
        <p:spPr>
          <a:xfrm>
            <a:off x="6710081" y="1053351"/>
            <a:ext cx="0" cy="526942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8258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278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Basic Notations of Graph Theory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Consider diagrams shown in above figure</a:t>
            </a:r>
          </a:p>
          <a:p>
            <a:r>
              <a:rPr lang="en-IN" dirty="0"/>
              <a:t>Every diagrams represent Graphs</a:t>
            </a:r>
          </a:p>
          <a:p>
            <a:r>
              <a:rPr lang="en-IN" dirty="0"/>
              <a:t>Every diagram consists of a </a:t>
            </a:r>
            <a:r>
              <a:rPr lang="en-IN" b="1" dirty="0">
                <a:solidFill>
                  <a:srgbClr val="C00000"/>
                </a:solidFill>
              </a:rPr>
              <a:t>set of points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dirty="0"/>
              <a:t>which are shown by </a:t>
            </a:r>
            <a:r>
              <a:rPr lang="en-IN" b="1" dirty="0">
                <a:solidFill>
                  <a:srgbClr val="C00000"/>
                </a:solidFill>
              </a:rPr>
              <a:t>dots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or </a:t>
            </a:r>
            <a:r>
              <a:rPr lang="en-IN" b="1" dirty="0">
                <a:solidFill>
                  <a:srgbClr val="C00000"/>
                </a:solidFill>
              </a:rPr>
              <a:t>circles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and are sometimes labelled V</a:t>
            </a:r>
            <a:r>
              <a:rPr lang="en-IN" baseline="-25000" dirty="0"/>
              <a:t>1</a:t>
            </a:r>
            <a:r>
              <a:rPr lang="en-IN" dirty="0"/>
              <a:t>, V</a:t>
            </a:r>
            <a:r>
              <a:rPr lang="en-IN" baseline="-25000" dirty="0"/>
              <a:t>2</a:t>
            </a:r>
            <a:r>
              <a:rPr lang="en-IN" dirty="0"/>
              <a:t>, V</a:t>
            </a:r>
            <a:r>
              <a:rPr lang="en-IN" baseline="-25000" dirty="0"/>
              <a:t>3</a:t>
            </a:r>
            <a:r>
              <a:rPr lang="en-IN" dirty="0"/>
              <a:t>… OR 1,2,3… </a:t>
            </a:r>
          </a:p>
          <a:p>
            <a:r>
              <a:rPr lang="en-IN" dirty="0"/>
              <a:t>In every diagrams, certain pairs of such points are connected by lines or arcs</a:t>
            </a:r>
          </a:p>
          <a:p>
            <a:r>
              <a:rPr lang="en-IN" dirty="0"/>
              <a:t>Note that every arc start at one point and ends at another point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219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Basic Notations of Graph Theory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Clr>
                <a:srgbClr val="B84742"/>
              </a:buClr>
            </a:pPr>
            <a:r>
              <a:rPr lang="en-US" b="1" dirty="0"/>
              <a:t>Graph</a:t>
            </a:r>
          </a:p>
          <a:p>
            <a:pPr lvl="1"/>
            <a:r>
              <a:rPr lang="en-IN" b="1" dirty="0">
                <a:solidFill>
                  <a:srgbClr val="C00000"/>
                </a:solidFill>
              </a:rPr>
              <a:t>A graph G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consist of a </a:t>
            </a:r>
            <a:r>
              <a:rPr lang="en-IN" b="1" dirty="0">
                <a:solidFill>
                  <a:srgbClr val="C00000"/>
                </a:solidFill>
              </a:rPr>
              <a:t>non-empty set V </a:t>
            </a:r>
            <a:r>
              <a:rPr lang="en-IN" dirty="0"/>
              <a:t>called the </a:t>
            </a:r>
            <a:r>
              <a:rPr lang="en-IN" b="1" dirty="0">
                <a:solidFill>
                  <a:srgbClr val="C00000"/>
                </a:solidFill>
              </a:rPr>
              <a:t>set of nodes </a:t>
            </a:r>
            <a:r>
              <a:rPr lang="en-IN" dirty="0"/>
              <a:t>(points, vertices) of the graph, a </a:t>
            </a:r>
            <a:r>
              <a:rPr lang="en-IN" b="1" dirty="0">
                <a:solidFill>
                  <a:srgbClr val="C00000"/>
                </a:solidFill>
              </a:rPr>
              <a:t>set E</a:t>
            </a:r>
            <a:r>
              <a:rPr lang="en-IN" dirty="0"/>
              <a:t> which is the </a:t>
            </a:r>
            <a:r>
              <a:rPr lang="en-IN" b="1" dirty="0">
                <a:solidFill>
                  <a:srgbClr val="C00000"/>
                </a:solidFill>
              </a:rPr>
              <a:t>set of edges </a:t>
            </a:r>
            <a:r>
              <a:rPr lang="en-IN" dirty="0"/>
              <a:t>and a </a:t>
            </a:r>
            <a:r>
              <a:rPr lang="en-IN" b="1" dirty="0">
                <a:solidFill>
                  <a:srgbClr val="C00000"/>
                </a:solidFill>
              </a:rPr>
              <a:t>mapping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from the set of edges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E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to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a set of </a:t>
            </a:r>
            <a:r>
              <a:rPr lang="en-IN" b="1" dirty="0">
                <a:solidFill>
                  <a:srgbClr val="C00000"/>
                </a:solidFill>
              </a:rPr>
              <a:t>pairs of elements of V</a:t>
            </a:r>
            <a:endParaRPr lang="en-IN" dirty="0">
              <a:solidFill>
                <a:srgbClr val="C00000"/>
              </a:solidFill>
            </a:endParaRPr>
          </a:p>
          <a:p>
            <a:pPr lvl="1"/>
            <a:r>
              <a:rPr lang="en-IN" dirty="0"/>
              <a:t>It is also convenient to write a graph as </a:t>
            </a:r>
            <a:r>
              <a:rPr lang="en-IN" b="1" dirty="0">
                <a:solidFill>
                  <a:srgbClr val="C00000"/>
                </a:solidFill>
              </a:rPr>
              <a:t>G=(V,E)</a:t>
            </a:r>
          </a:p>
          <a:p>
            <a:pPr lvl="1"/>
            <a:r>
              <a:rPr lang="en-IN" dirty="0"/>
              <a:t>Notice that definition of graph implies that to every edge of a graph G, we can associate a pair of nodes of the graph. If an edge X Є E is thus associated with a pair of nodes (</a:t>
            </a:r>
            <a:r>
              <a:rPr lang="en-IN" dirty="0" err="1"/>
              <a:t>u,v</a:t>
            </a:r>
            <a:r>
              <a:rPr lang="en-IN" dirty="0"/>
              <a:t>) where u, v Є V then we says that edge x connect u and v</a:t>
            </a:r>
          </a:p>
          <a:p>
            <a:r>
              <a:rPr lang="en-US" b="1" dirty="0"/>
              <a:t>Adjacent Nodes</a:t>
            </a:r>
          </a:p>
          <a:p>
            <a:pPr lvl="1"/>
            <a:r>
              <a:rPr lang="en-IN" dirty="0"/>
              <a:t>Any two nodes which are connected by an edge in a graph are called adjacent nodes</a:t>
            </a:r>
          </a:p>
        </p:txBody>
      </p:sp>
    </p:spTree>
    <p:extLst>
      <p:ext uri="{BB962C8B-B14F-4D97-AF65-F5344CB8AC3E}">
        <p14:creationId xmlns:p14="http://schemas.microsoft.com/office/powerpoint/2010/main" val="1477002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Graph – Concepts &amp; 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Directed &amp; Undirected Edge</a:t>
            </a:r>
          </a:p>
          <a:p>
            <a:pPr lvl="1"/>
            <a:r>
              <a:rPr lang="en-IN" dirty="0"/>
              <a:t>In a graph </a:t>
            </a:r>
            <a:r>
              <a:rPr lang="en-IN" b="1" dirty="0">
                <a:solidFill>
                  <a:srgbClr val="C00000"/>
                </a:solidFill>
              </a:rPr>
              <a:t>G=(V,E)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dirty="0"/>
              <a:t>an </a:t>
            </a:r>
            <a:r>
              <a:rPr lang="en-IN" b="1" dirty="0">
                <a:solidFill>
                  <a:srgbClr val="C00000"/>
                </a:solidFill>
              </a:rPr>
              <a:t>edge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which is </a:t>
            </a:r>
            <a:r>
              <a:rPr lang="en-IN" b="1" dirty="0">
                <a:solidFill>
                  <a:srgbClr val="C00000"/>
                </a:solidFill>
              </a:rPr>
              <a:t>directed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from one end to another end is called a </a:t>
            </a:r>
            <a:r>
              <a:rPr lang="en-IN" b="1" dirty="0">
                <a:solidFill>
                  <a:srgbClr val="C00000"/>
                </a:solidFill>
              </a:rPr>
              <a:t>directed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edge</a:t>
            </a:r>
            <a:r>
              <a:rPr lang="en-IN" dirty="0"/>
              <a:t>, while the edge which has no specific direction is called </a:t>
            </a:r>
            <a:r>
              <a:rPr lang="en-IN" b="1" dirty="0">
                <a:solidFill>
                  <a:srgbClr val="C00000"/>
                </a:solidFill>
              </a:rPr>
              <a:t>undirected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edge</a:t>
            </a:r>
          </a:p>
          <a:p>
            <a:r>
              <a:rPr lang="en-US" b="1" dirty="0"/>
              <a:t>Directed graph (Digraph)</a:t>
            </a:r>
          </a:p>
          <a:p>
            <a:pPr lvl="1"/>
            <a:r>
              <a:rPr lang="en-IN" dirty="0"/>
              <a:t>A graph in which </a:t>
            </a:r>
            <a:r>
              <a:rPr lang="en-IN" b="1" dirty="0">
                <a:solidFill>
                  <a:srgbClr val="C00000"/>
                </a:solidFill>
              </a:rPr>
              <a:t>every edge is directed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is called directed graph or digraph e.g. </a:t>
            </a:r>
            <a:r>
              <a:rPr lang="en-IN" b="1" dirty="0" err="1">
                <a:solidFill>
                  <a:srgbClr val="C00000"/>
                </a:solidFill>
              </a:rPr>
              <a:t>b,e</a:t>
            </a:r>
            <a:r>
              <a:rPr lang="en-IN" b="1" dirty="0">
                <a:solidFill>
                  <a:srgbClr val="C00000"/>
                </a:solidFill>
              </a:rPr>
              <a:t> &amp; g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are directed graphs</a:t>
            </a:r>
          </a:p>
          <a:p>
            <a:r>
              <a:rPr lang="en-US" b="1" dirty="0"/>
              <a:t>Undirected graph</a:t>
            </a:r>
          </a:p>
          <a:p>
            <a:pPr lvl="1"/>
            <a:r>
              <a:rPr lang="en-IN" dirty="0"/>
              <a:t>A graph in which </a:t>
            </a:r>
            <a:r>
              <a:rPr lang="en-IN" b="1" dirty="0">
                <a:solidFill>
                  <a:srgbClr val="C00000"/>
                </a:solidFill>
              </a:rPr>
              <a:t>every edge is undirected</a:t>
            </a:r>
            <a:r>
              <a:rPr lang="en-IN" dirty="0"/>
              <a:t> is called undirected graph e.g. </a:t>
            </a:r>
            <a:r>
              <a:rPr lang="en-IN" b="1" dirty="0">
                <a:solidFill>
                  <a:srgbClr val="FF0000"/>
                </a:solidFill>
              </a:rPr>
              <a:t>c &amp; f </a:t>
            </a:r>
            <a:r>
              <a:rPr lang="en-IN" dirty="0"/>
              <a:t>are undirected graphs</a:t>
            </a:r>
          </a:p>
          <a:p>
            <a:r>
              <a:rPr lang="en-IN" b="1" dirty="0"/>
              <a:t>Mixed Graph</a:t>
            </a:r>
          </a:p>
          <a:p>
            <a:pPr lvl="1"/>
            <a:r>
              <a:rPr lang="en-IN" dirty="0"/>
              <a:t>If </a:t>
            </a:r>
            <a:r>
              <a:rPr lang="en-IN" b="1" dirty="0">
                <a:solidFill>
                  <a:srgbClr val="C00000"/>
                </a:solidFill>
              </a:rPr>
              <a:t>some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of the </a:t>
            </a:r>
            <a:r>
              <a:rPr lang="en-IN" b="1" dirty="0">
                <a:solidFill>
                  <a:srgbClr val="C00000"/>
                </a:solidFill>
              </a:rPr>
              <a:t>edges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are </a:t>
            </a:r>
            <a:r>
              <a:rPr lang="en-IN" b="1" dirty="0">
                <a:solidFill>
                  <a:srgbClr val="C00000"/>
                </a:solidFill>
              </a:rPr>
              <a:t>directed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and </a:t>
            </a:r>
            <a:r>
              <a:rPr lang="en-IN" b="1" dirty="0">
                <a:solidFill>
                  <a:srgbClr val="C00000"/>
                </a:solidFill>
              </a:rPr>
              <a:t>some are undirected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dirty="0"/>
              <a:t>in graph then the graph is called mixed graph e.g. </a:t>
            </a:r>
            <a:r>
              <a:rPr lang="en-IN" b="1" dirty="0">
                <a:solidFill>
                  <a:srgbClr val="C00000"/>
                </a:solidFill>
              </a:rPr>
              <a:t>d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is mixed graph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364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Graph – Concepts &amp; 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863444"/>
            <a:ext cx="8674242" cy="5590565"/>
          </a:xfrm>
        </p:spPr>
        <p:txBody>
          <a:bodyPr>
            <a:normAutofit/>
          </a:bodyPr>
          <a:lstStyle/>
          <a:p>
            <a:r>
              <a:rPr lang="en-US" b="1" dirty="0"/>
              <a:t>Loop (Sling)</a:t>
            </a:r>
          </a:p>
          <a:p>
            <a:pPr lvl="1"/>
            <a:r>
              <a:rPr lang="en-IN" dirty="0"/>
              <a:t>An </a:t>
            </a:r>
            <a:r>
              <a:rPr lang="en-IN" b="1" dirty="0">
                <a:solidFill>
                  <a:srgbClr val="C00000"/>
                </a:solidFill>
              </a:rPr>
              <a:t>edge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of a graph </a:t>
            </a:r>
            <a:r>
              <a:rPr lang="en-IN" b="1" dirty="0">
                <a:solidFill>
                  <a:srgbClr val="C00000"/>
                </a:solidFill>
              </a:rPr>
              <a:t>which joins a node to itself </a:t>
            </a:r>
            <a:r>
              <a:rPr lang="en-IN" dirty="0"/>
              <a:t>is called a loop (sling).</a:t>
            </a:r>
          </a:p>
          <a:p>
            <a:pPr lvl="1"/>
            <a:r>
              <a:rPr lang="en-IN" dirty="0"/>
              <a:t>The</a:t>
            </a:r>
            <a:r>
              <a:rPr lang="en-IN" b="1" i="1" dirty="0"/>
              <a:t> direction of a loop is of no significance</a:t>
            </a:r>
            <a:r>
              <a:rPr lang="en-IN" dirty="0"/>
              <a:t> so it can be considered either a directed or an undirected.</a:t>
            </a:r>
          </a:p>
          <a:p>
            <a:r>
              <a:rPr lang="en-US" b="1" dirty="0"/>
              <a:t>Distinct Edges</a:t>
            </a:r>
          </a:p>
          <a:p>
            <a:pPr lvl="1"/>
            <a:r>
              <a:rPr lang="en-US" dirty="0"/>
              <a:t>In case of directed edges, </a:t>
            </a:r>
            <a:r>
              <a:rPr lang="en-US" b="1" dirty="0">
                <a:solidFill>
                  <a:srgbClr val="C00000"/>
                </a:solidFill>
              </a:rPr>
              <a:t>two possible edges </a:t>
            </a:r>
            <a:r>
              <a:rPr lang="en-US" dirty="0"/>
              <a:t>between any pair of nodes which </a:t>
            </a:r>
            <a:r>
              <a:rPr lang="en-US" b="1" dirty="0">
                <a:solidFill>
                  <a:srgbClr val="C00000"/>
                </a:solidFill>
              </a:rPr>
              <a:t>are opposite in direction </a:t>
            </a:r>
            <a:r>
              <a:rPr lang="en-US" dirty="0"/>
              <a:t>are considered </a:t>
            </a:r>
            <a:r>
              <a:rPr lang="en-US" b="1" dirty="0"/>
              <a:t>Distinct</a:t>
            </a:r>
            <a:r>
              <a:rPr lang="en-US" dirty="0"/>
              <a:t>.</a:t>
            </a:r>
          </a:p>
          <a:p>
            <a:r>
              <a:rPr lang="en-US" b="1" dirty="0"/>
              <a:t>Parallel Edges</a:t>
            </a:r>
          </a:p>
          <a:p>
            <a:pPr lvl="1"/>
            <a:r>
              <a:rPr lang="en-US" dirty="0"/>
              <a:t>In some directed as well as undirected graphs, we may have </a:t>
            </a:r>
            <a:r>
              <a:rPr lang="en-US" b="1" dirty="0">
                <a:solidFill>
                  <a:srgbClr val="C00000"/>
                </a:solidFill>
              </a:rPr>
              <a:t>certain pairs of nodes joined by more than one edges</a:t>
            </a:r>
            <a:r>
              <a:rPr lang="en-US" dirty="0"/>
              <a:t>, such edges are called </a:t>
            </a:r>
            <a:r>
              <a:rPr lang="en-US" b="1" dirty="0"/>
              <a:t>Parallel</a:t>
            </a:r>
            <a:r>
              <a:rPr lang="en-US" dirty="0"/>
              <a:t> edges.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8946775" y="781172"/>
            <a:ext cx="2850777" cy="3616015"/>
            <a:chOff x="8946775" y="781172"/>
            <a:chExt cx="2850777" cy="3616015"/>
          </a:xfrm>
        </p:grpSpPr>
        <p:sp>
          <p:nvSpPr>
            <p:cNvPr id="4" name="Oval 3"/>
            <p:cNvSpPr/>
            <p:nvPr/>
          </p:nvSpPr>
          <p:spPr>
            <a:xfrm>
              <a:off x="10127875" y="1721959"/>
              <a:ext cx="564777" cy="5647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/>
                <a:t>2</a:t>
              </a:r>
              <a:endParaRPr lang="en-US" b="1" dirty="0"/>
            </a:p>
          </p:txBody>
        </p:sp>
        <p:sp>
          <p:nvSpPr>
            <p:cNvPr id="5" name="Oval 4"/>
            <p:cNvSpPr/>
            <p:nvPr/>
          </p:nvSpPr>
          <p:spPr>
            <a:xfrm>
              <a:off x="8946775" y="2765610"/>
              <a:ext cx="564777" cy="5647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/>
                <a:t>1</a:t>
              </a:r>
              <a:endParaRPr lang="en-US" b="1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10127875" y="3832410"/>
              <a:ext cx="564777" cy="5647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/>
                <a:t>4</a:t>
              </a:r>
              <a:endParaRPr lang="en-US" b="1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11232775" y="2765610"/>
              <a:ext cx="564777" cy="5647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/>
                <a:t>3</a:t>
              </a:r>
              <a:endParaRPr lang="en-US" b="1" dirty="0"/>
            </a:p>
          </p:txBody>
        </p:sp>
        <p:cxnSp>
          <p:nvCxnSpPr>
            <p:cNvPr id="11" name="Curved Connector 10"/>
            <p:cNvCxnSpPr>
              <a:stCxn id="4" idx="6"/>
              <a:endCxn id="7" idx="0"/>
            </p:cNvCxnSpPr>
            <p:nvPr/>
          </p:nvCxnSpPr>
          <p:spPr>
            <a:xfrm>
              <a:off x="10692652" y="2004348"/>
              <a:ext cx="822512" cy="761262"/>
            </a:xfrm>
            <a:prstGeom prst="curvedConnector2">
              <a:avLst/>
            </a:prstGeom>
            <a:ln w="28575">
              <a:solidFill>
                <a:srgbClr val="B84742"/>
              </a:solidFill>
              <a:headEnd type="arrow" w="med" len="med"/>
              <a:tailEnd type="non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" name="Curved Connector 12"/>
            <p:cNvCxnSpPr>
              <a:stCxn id="7" idx="2"/>
              <a:endCxn id="4" idx="4"/>
            </p:cNvCxnSpPr>
            <p:nvPr/>
          </p:nvCxnSpPr>
          <p:spPr>
            <a:xfrm rot="10800000">
              <a:off x="10410265" y="2286737"/>
              <a:ext cx="822511" cy="761263"/>
            </a:xfrm>
            <a:prstGeom prst="curvedConnector2">
              <a:avLst/>
            </a:prstGeom>
            <a:ln w="28575">
              <a:solidFill>
                <a:srgbClr val="B84742"/>
              </a:solidFill>
              <a:headEnd type="arrow" w="med" len="med"/>
              <a:tailEnd type="non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5" idx="7"/>
              <a:endCxn id="4" idx="3"/>
            </p:cNvCxnSpPr>
            <p:nvPr/>
          </p:nvCxnSpPr>
          <p:spPr>
            <a:xfrm flipV="1">
              <a:off x="9428842" y="2204026"/>
              <a:ext cx="781743" cy="644294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6" idx="2"/>
              <a:endCxn id="5" idx="5"/>
            </p:cNvCxnSpPr>
            <p:nvPr/>
          </p:nvCxnSpPr>
          <p:spPr>
            <a:xfrm flipH="1" flipV="1">
              <a:off x="9428842" y="3247677"/>
              <a:ext cx="699033" cy="867122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7" idx="4"/>
              <a:endCxn id="6" idx="6"/>
            </p:cNvCxnSpPr>
            <p:nvPr/>
          </p:nvCxnSpPr>
          <p:spPr>
            <a:xfrm flipH="1">
              <a:off x="10692652" y="3330387"/>
              <a:ext cx="822512" cy="784412"/>
            </a:xfrm>
            <a:prstGeom prst="straightConnector1">
              <a:avLst/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9480176" y="2167678"/>
              <a:ext cx="4472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/>
                <a:t>2</a:t>
              </a:r>
              <a:endParaRPr lang="en-US" b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1159690" y="1993909"/>
              <a:ext cx="4472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/>
                <a:t>2</a:t>
              </a:r>
              <a:endParaRPr lang="en-US" b="1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0307594" y="2746698"/>
              <a:ext cx="4472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/>
                <a:t>1</a:t>
              </a:r>
              <a:endParaRPr lang="en-US" b="1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1033826" y="3654342"/>
              <a:ext cx="4472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/>
                <a:t>1</a:t>
              </a:r>
              <a:endParaRPr lang="en-US" b="1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9370199" y="3624155"/>
              <a:ext cx="4495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/>
                <a:t>1</a:t>
              </a:r>
              <a:endParaRPr lang="en-US" b="1" dirty="0"/>
            </a:p>
          </p:txBody>
        </p:sp>
        <p:cxnSp>
          <p:nvCxnSpPr>
            <p:cNvPr id="26" name="Curved Connector 25"/>
            <p:cNvCxnSpPr>
              <a:stCxn id="4" idx="1"/>
              <a:endCxn id="4" idx="7"/>
            </p:cNvCxnSpPr>
            <p:nvPr/>
          </p:nvCxnSpPr>
          <p:spPr>
            <a:xfrm rot="5400000" flipH="1" flipV="1">
              <a:off x="10410263" y="1604991"/>
              <a:ext cx="12700" cy="399357"/>
            </a:xfrm>
            <a:prstGeom prst="curvedConnector3">
              <a:avLst>
                <a:gd name="adj1" fmla="val 5627732"/>
              </a:avLst>
            </a:prstGeom>
            <a:ln w="28575">
              <a:solidFill>
                <a:srgbClr val="B84742"/>
              </a:solidFill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10195980" y="781172"/>
              <a:ext cx="4472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/>
                <a:t>2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171017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Graph – Concepts &amp; 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Multigraph</a:t>
            </a:r>
            <a:endParaRPr lang="en-US" b="1" dirty="0"/>
          </a:p>
          <a:p>
            <a:pPr lvl="1"/>
            <a:r>
              <a:rPr lang="en-IN" dirty="0"/>
              <a:t>Any </a:t>
            </a:r>
            <a:r>
              <a:rPr lang="en-IN" b="1" dirty="0">
                <a:solidFill>
                  <a:srgbClr val="C00000"/>
                </a:solidFill>
              </a:rPr>
              <a:t>graph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which </a:t>
            </a:r>
            <a:r>
              <a:rPr lang="en-IN" b="1" dirty="0">
                <a:solidFill>
                  <a:srgbClr val="C00000"/>
                </a:solidFill>
              </a:rPr>
              <a:t>contains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some </a:t>
            </a:r>
            <a:r>
              <a:rPr lang="en-IN" b="1" dirty="0">
                <a:solidFill>
                  <a:srgbClr val="C00000"/>
                </a:solidFill>
              </a:rPr>
              <a:t>parallel edges </a:t>
            </a:r>
            <a:r>
              <a:rPr lang="en-IN" dirty="0"/>
              <a:t>is called </a:t>
            </a:r>
            <a:r>
              <a:rPr lang="en-IN" b="1" dirty="0" err="1">
                <a:solidFill>
                  <a:srgbClr val="C00000"/>
                </a:solidFill>
              </a:rPr>
              <a:t>multigraph</a:t>
            </a:r>
            <a:endParaRPr lang="en-IN" b="1" dirty="0">
              <a:solidFill>
                <a:srgbClr val="C00000"/>
              </a:solidFill>
            </a:endParaRPr>
          </a:p>
          <a:p>
            <a:pPr lvl="1"/>
            <a:r>
              <a:rPr lang="en-IN" dirty="0"/>
              <a:t>If there is no more then one edge between a pair of nodes then such a graph is called </a:t>
            </a:r>
            <a:r>
              <a:rPr lang="en-IN" b="1" dirty="0">
                <a:solidFill>
                  <a:srgbClr val="C00000"/>
                </a:solidFill>
              </a:rPr>
              <a:t>Simple graph</a:t>
            </a:r>
            <a:endParaRPr lang="en-IN" dirty="0">
              <a:solidFill>
                <a:srgbClr val="C00000"/>
              </a:solidFill>
            </a:endParaRPr>
          </a:p>
          <a:p>
            <a:r>
              <a:rPr lang="en-US" b="1" dirty="0"/>
              <a:t>Weighted Graph</a:t>
            </a:r>
          </a:p>
          <a:p>
            <a:pPr lvl="1"/>
            <a:r>
              <a:rPr lang="en-IN" dirty="0"/>
              <a:t>A graph in which </a:t>
            </a:r>
            <a:r>
              <a:rPr lang="en-IN" b="1" dirty="0">
                <a:solidFill>
                  <a:srgbClr val="C00000"/>
                </a:solidFill>
              </a:rPr>
              <a:t>weights are assigned to every edge </a:t>
            </a:r>
            <a:r>
              <a:rPr lang="en-IN" dirty="0"/>
              <a:t>is called weighted graph</a:t>
            </a:r>
          </a:p>
          <a:p>
            <a:r>
              <a:rPr lang="en-US" b="1" dirty="0"/>
              <a:t>Isolated Node</a:t>
            </a:r>
          </a:p>
          <a:p>
            <a:pPr lvl="1"/>
            <a:r>
              <a:rPr lang="en-IN" dirty="0"/>
              <a:t>In a graph a </a:t>
            </a:r>
            <a:r>
              <a:rPr lang="en-IN" b="1" dirty="0">
                <a:solidFill>
                  <a:srgbClr val="C00000"/>
                </a:solidFill>
              </a:rPr>
              <a:t>node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which is </a:t>
            </a:r>
            <a:r>
              <a:rPr lang="en-IN" b="1" dirty="0">
                <a:solidFill>
                  <a:srgbClr val="C00000"/>
                </a:solidFill>
              </a:rPr>
              <a:t>not adjacent to any other node </a:t>
            </a:r>
            <a:r>
              <a:rPr lang="en-IN" dirty="0"/>
              <a:t>is called isolated node</a:t>
            </a:r>
            <a:endParaRPr lang="en-US" dirty="0"/>
          </a:p>
          <a:p>
            <a:r>
              <a:rPr lang="en-US" b="1" dirty="0"/>
              <a:t>Null Graph</a:t>
            </a:r>
          </a:p>
          <a:p>
            <a:pPr lvl="1"/>
            <a:r>
              <a:rPr lang="en-IN" dirty="0"/>
              <a:t>A graph </a:t>
            </a:r>
            <a:r>
              <a:rPr lang="en-IN" b="1" dirty="0">
                <a:solidFill>
                  <a:srgbClr val="C00000"/>
                </a:solidFill>
              </a:rPr>
              <a:t>containing only isolated nodes </a:t>
            </a:r>
            <a:r>
              <a:rPr lang="en-IN" dirty="0"/>
              <a:t>are called null graph. In other words set of edges in null graph is empty</a:t>
            </a:r>
          </a:p>
          <a:p>
            <a:pPr lvl="1"/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2577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Graph – Concepts &amp; 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863444"/>
            <a:ext cx="9125576" cy="5590565"/>
          </a:xfrm>
        </p:spPr>
        <p:txBody>
          <a:bodyPr>
            <a:normAutofit/>
          </a:bodyPr>
          <a:lstStyle/>
          <a:p>
            <a:r>
              <a:rPr lang="en-IN" dirty="0"/>
              <a:t>For a given </a:t>
            </a:r>
            <a:r>
              <a:rPr lang="en-IN" b="1" dirty="0">
                <a:solidFill>
                  <a:srgbClr val="C00000"/>
                </a:solidFill>
              </a:rPr>
              <a:t>graph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there is </a:t>
            </a:r>
            <a:r>
              <a:rPr lang="en-IN" b="1" dirty="0">
                <a:solidFill>
                  <a:srgbClr val="C00000"/>
                </a:solidFill>
              </a:rPr>
              <a:t>no unique diagram </a:t>
            </a:r>
            <a:r>
              <a:rPr lang="en-IN" dirty="0"/>
              <a:t>which represents the graph.</a:t>
            </a:r>
          </a:p>
          <a:p>
            <a:r>
              <a:rPr lang="en-IN" dirty="0"/>
              <a:t>We can obtain a variety of diagrams by locating the nodes in an arbitrary numbers.</a:t>
            </a:r>
          </a:p>
          <a:p>
            <a:r>
              <a:rPr lang="en-IN" dirty="0"/>
              <a:t>Following both diagrams represents same Graph.</a:t>
            </a:r>
          </a:p>
          <a:p>
            <a:r>
              <a:rPr lang="en-IN" b="1" dirty="0" err="1"/>
              <a:t>Indegree</a:t>
            </a:r>
            <a:r>
              <a:rPr lang="en-IN" b="1" dirty="0"/>
              <a:t> of Node</a:t>
            </a:r>
          </a:p>
          <a:p>
            <a:pPr lvl="1"/>
            <a:r>
              <a:rPr lang="en-IN" dirty="0"/>
              <a:t>The </a:t>
            </a:r>
            <a:r>
              <a:rPr lang="en-IN" b="1" dirty="0"/>
              <a:t>no of edges </a:t>
            </a:r>
            <a:r>
              <a:rPr lang="en-IN" dirty="0"/>
              <a:t>which have </a:t>
            </a:r>
            <a:r>
              <a:rPr lang="en-IN" b="1" dirty="0">
                <a:solidFill>
                  <a:srgbClr val="C00000"/>
                </a:solidFill>
              </a:rPr>
              <a:t>V as their terminal node </a:t>
            </a:r>
            <a:r>
              <a:rPr lang="en-IN" dirty="0"/>
              <a:t>is call as </a:t>
            </a:r>
            <a:r>
              <a:rPr lang="en-IN" dirty="0" err="1"/>
              <a:t>indegree</a:t>
            </a:r>
            <a:r>
              <a:rPr lang="en-IN" dirty="0"/>
              <a:t> of node V.</a:t>
            </a:r>
          </a:p>
          <a:p>
            <a:r>
              <a:rPr lang="en-IN" b="1" dirty="0" err="1"/>
              <a:t>Outdegree</a:t>
            </a:r>
            <a:r>
              <a:rPr lang="en-IN" b="1" dirty="0"/>
              <a:t> of Node</a:t>
            </a:r>
          </a:p>
          <a:p>
            <a:pPr lvl="1"/>
            <a:r>
              <a:rPr lang="en-IN" dirty="0"/>
              <a:t>The </a:t>
            </a:r>
            <a:r>
              <a:rPr lang="en-IN" b="1" dirty="0"/>
              <a:t>no of edges </a:t>
            </a:r>
            <a:r>
              <a:rPr lang="en-IN" dirty="0"/>
              <a:t>which have </a:t>
            </a:r>
            <a:r>
              <a:rPr lang="en-IN" b="1" dirty="0">
                <a:solidFill>
                  <a:srgbClr val="C00000"/>
                </a:solidFill>
              </a:rPr>
              <a:t>V as their initial node </a:t>
            </a:r>
            <a:r>
              <a:rPr lang="en-IN" dirty="0"/>
              <a:t>is call as </a:t>
            </a:r>
            <a:r>
              <a:rPr lang="en-IN" dirty="0" err="1"/>
              <a:t>outdegree</a:t>
            </a:r>
            <a:r>
              <a:rPr lang="en-IN" dirty="0"/>
              <a:t> of node V.</a:t>
            </a:r>
          </a:p>
          <a:p>
            <a:r>
              <a:rPr lang="en-IN" b="1" dirty="0"/>
              <a:t>Total degree of Node</a:t>
            </a:r>
          </a:p>
          <a:p>
            <a:pPr lvl="1"/>
            <a:r>
              <a:rPr lang="en-IN" dirty="0"/>
              <a:t>Sum of </a:t>
            </a:r>
            <a:r>
              <a:rPr lang="en-IN" dirty="0" err="1"/>
              <a:t>indegree</a:t>
            </a:r>
            <a:r>
              <a:rPr lang="en-IN" dirty="0"/>
              <a:t> and </a:t>
            </a:r>
            <a:r>
              <a:rPr lang="en-IN" dirty="0" err="1"/>
              <a:t>outdegree</a:t>
            </a:r>
            <a:r>
              <a:rPr lang="en-IN" dirty="0"/>
              <a:t> of node V is called its Total Degree or Degree of vertex.</a:t>
            </a:r>
          </a:p>
          <a:p>
            <a:endParaRPr lang="en-US" dirty="0"/>
          </a:p>
        </p:txBody>
      </p:sp>
      <p:grpSp>
        <p:nvGrpSpPr>
          <p:cNvPr id="61" name="Group 60"/>
          <p:cNvGrpSpPr/>
          <p:nvPr/>
        </p:nvGrpSpPr>
        <p:grpSpPr>
          <a:xfrm>
            <a:off x="9496279" y="1293294"/>
            <a:ext cx="2021221" cy="1706087"/>
            <a:chOff x="768269" y="3837971"/>
            <a:chExt cx="2446769" cy="2065287"/>
          </a:xfrm>
        </p:grpSpPr>
        <p:sp>
          <p:nvSpPr>
            <p:cNvPr id="4" name="Oval 3"/>
            <p:cNvSpPr/>
            <p:nvPr/>
          </p:nvSpPr>
          <p:spPr>
            <a:xfrm>
              <a:off x="768269" y="3837971"/>
              <a:ext cx="569259" cy="56925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/>
                <a:t>1</a:t>
              </a:r>
              <a:endParaRPr lang="en-US" b="1" dirty="0"/>
            </a:p>
          </p:txBody>
        </p:sp>
        <p:sp>
          <p:nvSpPr>
            <p:cNvPr id="5" name="Oval 4"/>
            <p:cNvSpPr/>
            <p:nvPr/>
          </p:nvSpPr>
          <p:spPr>
            <a:xfrm>
              <a:off x="2645779" y="3837971"/>
              <a:ext cx="569259" cy="56925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/>
                <a:t>2</a:t>
              </a:r>
              <a:endParaRPr lang="en-US" b="1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768269" y="5320013"/>
              <a:ext cx="569259" cy="56925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/>
                <a:t>4</a:t>
              </a:r>
              <a:endParaRPr lang="en-US" b="1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2645779" y="5333999"/>
              <a:ext cx="569259" cy="56925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/>
                <a:t>3</a:t>
              </a:r>
              <a:endParaRPr lang="en-US" b="1" dirty="0"/>
            </a:p>
          </p:txBody>
        </p:sp>
        <p:cxnSp>
          <p:nvCxnSpPr>
            <p:cNvPr id="23" name="Straight Connector 22"/>
            <p:cNvCxnSpPr/>
            <p:nvPr/>
          </p:nvCxnSpPr>
          <p:spPr>
            <a:xfrm>
              <a:off x="1337528" y="4048687"/>
              <a:ext cx="1308251" cy="0"/>
            </a:xfrm>
            <a:prstGeom prst="line">
              <a:avLst/>
            </a:prstGeom>
            <a:ln w="28575">
              <a:solidFill>
                <a:srgbClr val="B84742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5" idx="4"/>
              <a:endCxn id="7" idx="0"/>
            </p:cNvCxnSpPr>
            <p:nvPr/>
          </p:nvCxnSpPr>
          <p:spPr>
            <a:xfrm>
              <a:off x="2930409" y="4407230"/>
              <a:ext cx="0" cy="926769"/>
            </a:xfrm>
            <a:prstGeom prst="line">
              <a:avLst/>
            </a:prstGeom>
            <a:ln w="28575">
              <a:solidFill>
                <a:srgbClr val="B84742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7" idx="2"/>
              <a:endCxn id="6" idx="6"/>
            </p:cNvCxnSpPr>
            <p:nvPr/>
          </p:nvCxnSpPr>
          <p:spPr>
            <a:xfrm flipH="1" flipV="1">
              <a:off x="1337528" y="5604643"/>
              <a:ext cx="1308251" cy="13986"/>
            </a:xfrm>
            <a:prstGeom prst="line">
              <a:avLst/>
            </a:prstGeom>
            <a:ln w="28575">
              <a:solidFill>
                <a:srgbClr val="B84742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6" idx="0"/>
              <a:endCxn id="4" idx="4"/>
            </p:cNvCxnSpPr>
            <p:nvPr/>
          </p:nvCxnSpPr>
          <p:spPr>
            <a:xfrm flipV="1">
              <a:off x="1052899" y="4407230"/>
              <a:ext cx="0" cy="912783"/>
            </a:xfrm>
            <a:prstGeom prst="line">
              <a:avLst/>
            </a:prstGeom>
            <a:ln w="28575">
              <a:solidFill>
                <a:srgbClr val="B84742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1" name="Curved Connector 30"/>
            <p:cNvCxnSpPr>
              <a:stCxn id="4" idx="0"/>
            </p:cNvCxnSpPr>
            <p:nvPr/>
          </p:nvCxnSpPr>
          <p:spPr>
            <a:xfrm rot="16200000" flipH="1">
              <a:off x="1280595" y="3610275"/>
              <a:ext cx="1706745" cy="2162140"/>
            </a:xfrm>
            <a:prstGeom prst="curvedConnector4">
              <a:avLst>
                <a:gd name="adj1" fmla="val -27659"/>
                <a:gd name="adj2" fmla="val 122082"/>
              </a:avLst>
            </a:prstGeom>
            <a:ln w="28575">
              <a:solidFill>
                <a:srgbClr val="B84742"/>
              </a:solidFill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5" idx="3"/>
              <a:endCxn id="6" idx="7"/>
            </p:cNvCxnSpPr>
            <p:nvPr/>
          </p:nvCxnSpPr>
          <p:spPr>
            <a:xfrm flipH="1">
              <a:off x="1254162" y="4323864"/>
              <a:ext cx="1474983" cy="1079515"/>
            </a:xfrm>
            <a:prstGeom prst="line">
              <a:avLst/>
            </a:prstGeom>
            <a:ln w="28575">
              <a:solidFill>
                <a:srgbClr val="B84742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62" name="Group 61"/>
          <p:cNvGrpSpPr/>
          <p:nvPr/>
        </p:nvGrpSpPr>
        <p:grpSpPr>
          <a:xfrm>
            <a:off x="9309383" y="3457227"/>
            <a:ext cx="2631897" cy="2005600"/>
            <a:chOff x="5181600" y="3442503"/>
            <a:chExt cx="3159600" cy="2407729"/>
          </a:xfrm>
        </p:grpSpPr>
        <p:sp>
          <p:nvSpPr>
            <p:cNvPr id="41" name="Oval 40"/>
            <p:cNvSpPr/>
            <p:nvPr/>
          </p:nvSpPr>
          <p:spPr>
            <a:xfrm>
              <a:off x="6477000" y="3442503"/>
              <a:ext cx="568800" cy="568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/>
                <a:t>1</a:t>
              </a:r>
              <a:endParaRPr lang="en-US" b="1" dirty="0"/>
            </a:p>
          </p:txBody>
        </p:sp>
        <p:sp>
          <p:nvSpPr>
            <p:cNvPr id="42" name="Oval 41"/>
            <p:cNvSpPr/>
            <p:nvPr/>
          </p:nvSpPr>
          <p:spPr>
            <a:xfrm>
              <a:off x="5181600" y="5185310"/>
              <a:ext cx="568800" cy="568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/>
                <a:t>2</a:t>
              </a:r>
              <a:endParaRPr lang="en-US" b="1" dirty="0"/>
            </a:p>
          </p:txBody>
        </p:sp>
        <p:sp>
          <p:nvSpPr>
            <p:cNvPr id="43" name="Oval 42"/>
            <p:cNvSpPr/>
            <p:nvPr/>
          </p:nvSpPr>
          <p:spPr>
            <a:xfrm>
              <a:off x="7772400" y="5281432"/>
              <a:ext cx="568800" cy="568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/>
                <a:t>3</a:t>
              </a:r>
              <a:endParaRPr lang="en-US" b="1" dirty="0"/>
            </a:p>
          </p:txBody>
        </p:sp>
        <p:sp>
          <p:nvSpPr>
            <p:cNvPr id="44" name="Oval 43"/>
            <p:cNvSpPr/>
            <p:nvPr/>
          </p:nvSpPr>
          <p:spPr>
            <a:xfrm>
              <a:off x="6540179" y="4585986"/>
              <a:ext cx="568800" cy="568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b="1" dirty="0"/>
                <a:t>4</a:t>
              </a:r>
              <a:endParaRPr lang="en-US" b="1" dirty="0"/>
            </a:p>
          </p:txBody>
        </p:sp>
        <p:cxnSp>
          <p:nvCxnSpPr>
            <p:cNvPr id="46" name="Straight Connector 45"/>
            <p:cNvCxnSpPr>
              <a:stCxn id="41" idx="2"/>
              <a:endCxn id="42" idx="0"/>
            </p:cNvCxnSpPr>
            <p:nvPr/>
          </p:nvCxnSpPr>
          <p:spPr>
            <a:xfrm flipH="1">
              <a:off x="5466000" y="3726903"/>
              <a:ext cx="1011000" cy="1458407"/>
            </a:xfrm>
            <a:prstGeom prst="line">
              <a:avLst/>
            </a:prstGeom>
            <a:ln w="28575">
              <a:solidFill>
                <a:srgbClr val="B84742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stCxn id="41" idx="6"/>
              <a:endCxn id="43" idx="0"/>
            </p:cNvCxnSpPr>
            <p:nvPr/>
          </p:nvCxnSpPr>
          <p:spPr>
            <a:xfrm>
              <a:off x="7045800" y="3726903"/>
              <a:ext cx="1011000" cy="1554529"/>
            </a:xfrm>
            <a:prstGeom prst="line">
              <a:avLst/>
            </a:prstGeom>
            <a:ln w="28575">
              <a:solidFill>
                <a:srgbClr val="B84742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>
              <a:stCxn id="42" idx="6"/>
              <a:endCxn id="43" idx="2"/>
            </p:cNvCxnSpPr>
            <p:nvPr/>
          </p:nvCxnSpPr>
          <p:spPr>
            <a:xfrm>
              <a:off x="5750400" y="5469710"/>
              <a:ext cx="2022000" cy="96122"/>
            </a:xfrm>
            <a:prstGeom prst="line">
              <a:avLst/>
            </a:prstGeom>
            <a:ln w="28575">
              <a:solidFill>
                <a:srgbClr val="B84742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41" idx="4"/>
              <a:endCxn id="44" idx="0"/>
            </p:cNvCxnSpPr>
            <p:nvPr/>
          </p:nvCxnSpPr>
          <p:spPr>
            <a:xfrm>
              <a:off x="6761400" y="4011303"/>
              <a:ext cx="63179" cy="574683"/>
            </a:xfrm>
            <a:prstGeom prst="line">
              <a:avLst/>
            </a:prstGeom>
            <a:ln w="28575">
              <a:solidFill>
                <a:srgbClr val="B84742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44" idx="2"/>
              <a:endCxn id="42" idx="7"/>
            </p:cNvCxnSpPr>
            <p:nvPr/>
          </p:nvCxnSpPr>
          <p:spPr>
            <a:xfrm flipH="1">
              <a:off x="5667101" y="4870386"/>
              <a:ext cx="873078" cy="398223"/>
            </a:xfrm>
            <a:prstGeom prst="line">
              <a:avLst/>
            </a:prstGeom>
            <a:ln w="28575">
              <a:solidFill>
                <a:srgbClr val="B84742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44" idx="6"/>
              <a:endCxn id="43" idx="1"/>
            </p:cNvCxnSpPr>
            <p:nvPr/>
          </p:nvCxnSpPr>
          <p:spPr>
            <a:xfrm>
              <a:off x="7108979" y="4870386"/>
              <a:ext cx="746720" cy="494345"/>
            </a:xfrm>
            <a:prstGeom prst="line">
              <a:avLst/>
            </a:prstGeom>
            <a:ln w="28575">
              <a:solidFill>
                <a:srgbClr val="B84742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32028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Path of the 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4079409"/>
            <a:ext cx="11929641" cy="2374600"/>
          </a:xfrm>
        </p:spPr>
        <p:txBody>
          <a:bodyPr>
            <a:normAutofit/>
          </a:bodyPr>
          <a:lstStyle/>
          <a:p>
            <a:r>
              <a:rPr lang="en-IN" dirty="0"/>
              <a:t>Let G=(V, E) be a simple digraph such that the terminal node of any  edge in the sequence is the initial node of the edge, if any appearing next in the sequence defined as </a:t>
            </a:r>
            <a:r>
              <a:rPr lang="en-IN" b="1" dirty="0">
                <a:solidFill>
                  <a:srgbClr val="C00000"/>
                </a:solidFill>
              </a:rPr>
              <a:t>path of the graph</a:t>
            </a:r>
            <a:r>
              <a:rPr lang="en-IN" dirty="0"/>
              <a:t>.</a:t>
            </a:r>
          </a:p>
          <a:p>
            <a:r>
              <a:rPr lang="en-IN" b="1" dirty="0"/>
              <a:t>Length of Path</a:t>
            </a:r>
          </a:p>
          <a:p>
            <a:pPr lvl="1"/>
            <a:r>
              <a:rPr lang="en-IN" dirty="0"/>
              <a:t>The number of edges appearing in the sequence of the path is called length of path.</a:t>
            </a:r>
          </a:p>
          <a:p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057400" y="1295400"/>
            <a:ext cx="648000" cy="64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1</a:t>
            </a:r>
            <a:endParaRPr lang="en-US" b="1" dirty="0"/>
          </a:p>
        </p:txBody>
      </p:sp>
      <p:sp>
        <p:nvSpPr>
          <p:cNvPr id="6" name="Oval 5"/>
          <p:cNvSpPr/>
          <p:nvPr/>
        </p:nvSpPr>
        <p:spPr>
          <a:xfrm>
            <a:off x="2057400" y="3049733"/>
            <a:ext cx="648000" cy="648000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4</a:t>
            </a:r>
            <a:endParaRPr lang="en-US" b="1" dirty="0"/>
          </a:p>
        </p:txBody>
      </p:sp>
      <p:sp>
        <p:nvSpPr>
          <p:cNvPr id="7" name="Oval 6"/>
          <p:cNvSpPr/>
          <p:nvPr/>
        </p:nvSpPr>
        <p:spPr>
          <a:xfrm>
            <a:off x="3841793" y="1295400"/>
            <a:ext cx="648000" cy="648000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2</a:t>
            </a:r>
            <a:endParaRPr lang="en-US" b="1" dirty="0"/>
          </a:p>
        </p:txBody>
      </p:sp>
      <p:sp>
        <p:nvSpPr>
          <p:cNvPr id="8" name="Oval 7"/>
          <p:cNvSpPr/>
          <p:nvPr/>
        </p:nvSpPr>
        <p:spPr>
          <a:xfrm>
            <a:off x="3841793" y="3049733"/>
            <a:ext cx="648000" cy="64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3</a:t>
            </a:r>
            <a:endParaRPr lang="en-US" b="1" dirty="0"/>
          </a:p>
        </p:txBody>
      </p:sp>
      <p:cxnSp>
        <p:nvCxnSpPr>
          <p:cNvPr id="9" name="Curved Connector 8"/>
          <p:cNvCxnSpPr>
            <a:stCxn id="5" idx="0"/>
            <a:endCxn id="7" idx="1"/>
          </p:cNvCxnSpPr>
          <p:nvPr/>
        </p:nvCxnSpPr>
        <p:spPr>
          <a:xfrm rot="16200000" flipH="1">
            <a:off x="3111596" y="565203"/>
            <a:ext cx="94897" cy="1555290"/>
          </a:xfrm>
          <a:prstGeom prst="curvedConnector3">
            <a:avLst>
              <a:gd name="adj1" fmla="val -453443"/>
            </a:avLst>
          </a:prstGeom>
          <a:ln w="28575">
            <a:solidFill>
              <a:srgbClr val="B84742"/>
            </a:solidFill>
            <a:tailEnd type="arrow" w="sm" len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" name="Curved Connector 9"/>
          <p:cNvCxnSpPr>
            <a:stCxn id="6" idx="2"/>
            <a:endCxn id="5" idx="2"/>
          </p:cNvCxnSpPr>
          <p:nvPr/>
        </p:nvCxnSpPr>
        <p:spPr>
          <a:xfrm rot="10800000">
            <a:off x="2057400" y="1619401"/>
            <a:ext cx="12700" cy="1754333"/>
          </a:xfrm>
          <a:prstGeom prst="curvedConnector3">
            <a:avLst>
              <a:gd name="adj1" fmla="val 3705882"/>
            </a:avLst>
          </a:prstGeom>
          <a:ln w="28575">
            <a:solidFill>
              <a:srgbClr val="B84742"/>
            </a:solidFill>
            <a:tailEnd type="arrow" w="sm" len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Curved Connector 10"/>
          <p:cNvCxnSpPr>
            <a:stCxn id="7" idx="6"/>
            <a:endCxn id="8" idx="6"/>
          </p:cNvCxnSpPr>
          <p:nvPr/>
        </p:nvCxnSpPr>
        <p:spPr>
          <a:xfrm>
            <a:off x="4489793" y="1619400"/>
            <a:ext cx="12700" cy="1754333"/>
          </a:xfrm>
          <a:prstGeom prst="curvedConnector3">
            <a:avLst>
              <a:gd name="adj1" fmla="val 4447055"/>
            </a:avLst>
          </a:prstGeom>
          <a:ln w="28575">
            <a:solidFill>
              <a:srgbClr val="B84742"/>
            </a:solidFill>
            <a:headEnd type="arrow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Curved Connector 11"/>
          <p:cNvCxnSpPr>
            <a:stCxn id="8" idx="4"/>
            <a:endCxn id="6" idx="3"/>
          </p:cNvCxnSpPr>
          <p:nvPr/>
        </p:nvCxnSpPr>
        <p:spPr>
          <a:xfrm rot="5400000" flipH="1">
            <a:off x="3111596" y="2643537"/>
            <a:ext cx="94897" cy="2013496"/>
          </a:xfrm>
          <a:prstGeom prst="curvedConnector3">
            <a:avLst>
              <a:gd name="adj1" fmla="val -354255"/>
            </a:avLst>
          </a:prstGeom>
          <a:ln w="28575">
            <a:solidFill>
              <a:srgbClr val="B84742"/>
            </a:solidFill>
            <a:tailEnd type="arrow" w="sm" len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3"/>
            <a:endCxn id="6" idx="7"/>
          </p:cNvCxnSpPr>
          <p:nvPr/>
        </p:nvCxnSpPr>
        <p:spPr>
          <a:xfrm flipH="1">
            <a:off x="2610503" y="1848503"/>
            <a:ext cx="1326187" cy="1296127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1"/>
            <a:endCxn id="5" idx="5"/>
          </p:cNvCxnSpPr>
          <p:nvPr/>
        </p:nvCxnSpPr>
        <p:spPr>
          <a:xfrm flipH="1" flipV="1">
            <a:off x="2610503" y="1848503"/>
            <a:ext cx="1326187" cy="1296127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7" idx="2"/>
            <a:endCxn id="5" idx="6"/>
          </p:cNvCxnSpPr>
          <p:nvPr/>
        </p:nvCxnSpPr>
        <p:spPr>
          <a:xfrm rot="10800000">
            <a:off x="2705401" y="1619400"/>
            <a:ext cx="1136393" cy="12700"/>
          </a:xfrm>
          <a:prstGeom prst="curvedConnector3">
            <a:avLst>
              <a:gd name="adj1" fmla="val 50000"/>
            </a:avLst>
          </a:prstGeom>
          <a:ln w="28575">
            <a:solidFill>
              <a:srgbClr val="B84742"/>
            </a:solidFill>
            <a:tailEnd type="arrow" w="sm" len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Curved Connector 15"/>
          <p:cNvCxnSpPr>
            <a:stCxn id="5" idx="4"/>
            <a:endCxn id="6" idx="0"/>
          </p:cNvCxnSpPr>
          <p:nvPr/>
        </p:nvCxnSpPr>
        <p:spPr>
          <a:xfrm rot="5400000">
            <a:off x="1828234" y="2496566"/>
            <a:ext cx="1106333" cy="12700"/>
          </a:xfrm>
          <a:prstGeom prst="curvedConnector3">
            <a:avLst>
              <a:gd name="adj1" fmla="val 50000"/>
            </a:avLst>
          </a:prstGeom>
          <a:ln w="28575">
            <a:solidFill>
              <a:srgbClr val="B84742"/>
            </a:solidFill>
            <a:tailEnd type="arrow" w="sm" len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Curved Connector 16"/>
          <p:cNvCxnSpPr>
            <a:stCxn id="6" idx="6"/>
            <a:endCxn id="8" idx="2"/>
          </p:cNvCxnSpPr>
          <p:nvPr/>
        </p:nvCxnSpPr>
        <p:spPr>
          <a:xfrm>
            <a:off x="2705400" y="3373733"/>
            <a:ext cx="1136393" cy="12700"/>
          </a:xfrm>
          <a:prstGeom prst="curvedConnector3">
            <a:avLst>
              <a:gd name="adj1" fmla="val 50000"/>
            </a:avLst>
          </a:prstGeom>
          <a:ln w="28575">
            <a:solidFill>
              <a:srgbClr val="B84742"/>
            </a:solidFill>
            <a:headEnd type="arrow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stCxn id="8" idx="0"/>
            <a:endCxn id="7" idx="4"/>
          </p:cNvCxnSpPr>
          <p:nvPr/>
        </p:nvCxnSpPr>
        <p:spPr>
          <a:xfrm rot="5400000" flipH="1" flipV="1">
            <a:off x="3612627" y="2496567"/>
            <a:ext cx="1106333" cy="12700"/>
          </a:xfrm>
          <a:prstGeom prst="curvedConnector3">
            <a:avLst>
              <a:gd name="adj1" fmla="val 50000"/>
            </a:avLst>
          </a:prstGeom>
          <a:ln w="28575">
            <a:solidFill>
              <a:srgbClr val="B84742"/>
            </a:solidFill>
            <a:headEnd type="arrow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Curved Connector 18"/>
          <p:cNvCxnSpPr>
            <a:stCxn id="7" idx="0"/>
            <a:endCxn id="7" idx="7"/>
          </p:cNvCxnSpPr>
          <p:nvPr/>
        </p:nvCxnSpPr>
        <p:spPr>
          <a:xfrm rot="16200000" flipH="1">
            <a:off x="4232895" y="1228297"/>
            <a:ext cx="94897" cy="229103"/>
          </a:xfrm>
          <a:prstGeom prst="curvedConnector3">
            <a:avLst>
              <a:gd name="adj1" fmla="val -495956"/>
            </a:avLst>
          </a:prstGeom>
          <a:ln w="28575">
            <a:solidFill>
              <a:srgbClr val="B84742"/>
            </a:solidFill>
            <a:tailEnd type="arrow" w="sm" len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193032" y="990601"/>
            <a:ext cx="4712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Some of the path from 2 to 4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574032" y="1367136"/>
            <a:ext cx="4712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C00000"/>
                </a:solidFill>
              </a:rPr>
              <a:t>P1 =</a:t>
            </a:r>
            <a:r>
              <a:rPr lang="en-IN" sz="2400" dirty="0"/>
              <a:t> ((2,4))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574175" y="1748136"/>
            <a:ext cx="4712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C00000"/>
                </a:solidFill>
              </a:rPr>
              <a:t>P2 =</a:t>
            </a:r>
            <a:r>
              <a:rPr lang="en-IN" sz="2400" dirty="0"/>
              <a:t> ((2,3), (3,4))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574175" y="2140711"/>
            <a:ext cx="4712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C00000"/>
                </a:solidFill>
              </a:rPr>
              <a:t>P3 =</a:t>
            </a:r>
            <a:r>
              <a:rPr lang="en-IN" sz="2400" dirty="0"/>
              <a:t> ((2,1), (1,4))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562600" y="2537751"/>
            <a:ext cx="4712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C00000"/>
                </a:solidFill>
              </a:rPr>
              <a:t>P4 =</a:t>
            </a:r>
            <a:r>
              <a:rPr lang="en-IN" sz="2400" dirty="0"/>
              <a:t> ((2,3), (3,1), (1,4))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562600" y="2967336"/>
            <a:ext cx="4712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C00000"/>
                </a:solidFill>
              </a:rPr>
              <a:t>P5 =</a:t>
            </a:r>
            <a:r>
              <a:rPr lang="en-IN" sz="2400" dirty="0"/>
              <a:t> ((2,3), (3,2), (2,4))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562600" y="3348336"/>
            <a:ext cx="4712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C00000"/>
                </a:solidFill>
              </a:rPr>
              <a:t>P6 =</a:t>
            </a:r>
            <a:r>
              <a:rPr lang="en-IN" sz="2400" dirty="0"/>
              <a:t> ((2,2), (2,4))</a:t>
            </a:r>
          </a:p>
        </p:txBody>
      </p:sp>
    </p:spTree>
    <p:extLst>
      <p:ext uri="{BB962C8B-B14F-4D97-AF65-F5344CB8AC3E}">
        <p14:creationId xmlns:p14="http://schemas.microsoft.com/office/powerpoint/2010/main" val="3807013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1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00"/>
                            </p:stCondLst>
                            <p:childTnLst>
                              <p:par>
                                <p:cTn id="5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1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9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500"/>
                            </p:stCondLst>
                            <p:childTnLst>
                              <p:par>
                                <p:cTn id="7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1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500"/>
                            </p:stCondLst>
                            <p:childTnLst>
                              <p:par>
                                <p:cTn id="8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3000"/>
                            </p:stCondLst>
                            <p:childTnLst>
                              <p:par>
                                <p:cTn id="8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1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500"/>
                            </p:stCondLst>
                            <p:childTnLst>
                              <p:par>
                                <p:cTn id="10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3000"/>
                            </p:stCondLst>
                            <p:childTnLst>
                              <p:par>
                                <p:cTn id="10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1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9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20" grpId="0"/>
      <p:bldP spid="23" grpId="0"/>
      <p:bldP spid="24" grpId="0"/>
      <p:bldP spid="25" grpId="0"/>
      <p:bldP spid="26" grpId="0"/>
      <p:bldP spid="27" grpId="0"/>
      <p:bldP spid="28" grpId="0"/>
    </p:bldLst>
  </p:timing>
</p:sld>
</file>

<file path=ppt/theme/theme1.xml><?xml version="1.0" encoding="utf-8"?>
<a:theme xmlns:a="http://schemas.openxmlformats.org/drawingml/2006/main" name="Office Theme">
  <a:themeElements>
    <a:clrScheme name="DeptPPT">
      <a:dk1>
        <a:srgbClr val="212121"/>
      </a:dk1>
      <a:lt1>
        <a:sysClr val="window" lastClr="FFFFFF"/>
      </a:lt1>
      <a:dk2>
        <a:srgbClr val="1D6FA9"/>
      </a:dk2>
      <a:lt2>
        <a:srgbClr val="FFFFFF"/>
      </a:lt2>
      <a:accent1>
        <a:srgbClr val="909090"/>
      </a:accent1>
      <a:accent2>
        <a:srgbClr val="00BBD3"/>
      </a:accent2>
      <a:accent3>
        <a:srgbClr val="8BC145"/>
      </a:accent3>
      <a:accent4>
        <a:srgbClr val="1D9A78"/>
      </a:accent4>
      <a:accent5>
        <a:srgbClr val="F19D19"/>
      </a:accent5>
      <a:accent6>
        <a:srgbClr val="B84742"/>
      </a:accent6>
      <a:hlink>
        <a:srgbClr val="70AD47"/>
      </a:hlink>
      <a:folHlink>
        <a:srgbClr val="ED7D31"/>
      </a:folHlink>
    </a:clrScheme>
    <a:fontScheme name="Custom 1">
      <a:majorFont>
        <a:latin typeface="Roboto Condensed"/>
        <a:ea typeface=""/>
        <a:cs typeface=""/>
      </a:majorFont>
      <a:minorFont>
        <a:latin typeface="Roboto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5299</TotalTime>
  <Words>2420</Words>
  <Application>Microsoft Office PowerPoint</Application>
  <PresentationFormat>Widescreen</PresentationFormat>
  <Paragraphs>450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5" baseType="lpstr">
      <vt:lpstr>Roboto Condensed</vt:lpstr>
      <vt:lpstr>Roboto Condensed Light</vt:lpstr>
      <vt:lpstr>Open Sans</vt:lpstr>
      <vt:lpstr>Open Sans Semibold</vt:lpstr>
      <vt:lpstr>Calibri</vt:lpstr>
      <vt:lpstr>Segoe UI Black</vt:lpstr>
      <vt:lpstr>Arial</vt:lpstr>
      <vt:lpstr>Wingdings</vt:lpstr>
      <vt:lpstr>Cambria Math</vt:lpstr>
      <vt:lpstr>Times New Roman</vt:lpstr>
      <vt:lpstr>Wingdings 3</vt:lpstr>
      <vt:lpstr>Office Theme</vt:lpstr>
      <vt:lpstr>Unit-3  Non-Linear Data Structure  Tree Part-1</vt:lpstr>
      <vt:lpstr>Basic Notations of Graph Theory</vt:lpstr>
      <vt:lpstr>Basic Notations of Graph Theory</vt:lpstr>
      <vt:lpstr>Basic Notations of Graph Theory</vt:lpstr>
      <vt:lpstr>Graph – Concepts &amp; Definitions</vt:lpstr>
      <vt:lpstr>Graph – Concepts &amp; Definitions</vt:lpstr>
      <vt:lpstr>Graph – Concepts &amp; Definitions</vt:lpstr>
      <vt:lpstr>Graph – Concepts &amp; Definitions</vt:lpstr>
      <vt:lpstr>Path of the Graph</vt:lpstr>
      <vt:lpstr>Graph – Concepts &amp; Definitions</vt:lpstr>
      <vt:lpstr>Tree– Concepts &amp; Definitions</vt:lpstr>
      <vt:lpstr>Tree– Concepts &amp; Definitions</vt:lpstr>
      <vt:lpstr>Tree– Concepts &amp; Definitions</vt:lpstr>
      <vt:lpstr>Representation of Directed Tree</vt:lpstr>
      <vt:lpstr>Venn Diagram</vt:lpstr>
      <vt:lpstr>Nesting of Parenthesis</vt:lpstr>
      <vt:lpstr>Level Format</vt:lpstr>
      <vt:lpstr>Tree– Concepts &amp; Definitions</vt:lpstr>
      <vt:lpstr>Tree– Concepts &amp; Definitions</vt:lpstr>
      <vt:lpstr>Tree– Concepts &amp; Definitions</vt:lpstr>
      <vt:lpstr>Convert any tree to Binary Tree</vt:lpstr>
      <vt:lpstr>Convert Forest to Binary Tree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Tree part 1 - Non-linear Data Structure</dc:title>
  <dc:creator>ADMIN</dc:creator>
  <cp:keywords>Tree, Data Structure, Darshan Institute of Engineering &amp; Technology, DIET</cp:keywords>
  <cp:lastModifiedBy>VSITR</cp:lastModifiedBy>
  <cp:revision>588</cp:revision>
  <dcterms:created xsi:type="dcterms:W3CDTF">2020-05-01T05:09:15Z</dcterms:created>
  <dcterms:modified xsi:type="dcterms:W3CDTF">2024-07-19T07:53:12Z</dcterms:modified>
</cp:coreProperties>
</file>