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83" r:id="rId2"/>
    <p:sldId id="36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1" r:id="rId15"/>
    <p:sldId id="384" r:id="rId16"/>
    <p:sldId id="383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</p:sldIdLst>
  <p:sldSz cx="12192000" cy="6858000"/>
  <p:notesSz cx="6858000" cy="9144000"/>
  <p:embeddedFontLst>
    <p:embeddedFont>
      <p:font typeface="Wingdings 3" panose="05040102010807070707" pitchFamily="18" charset="2"/>
      <p:regular r:id="rId31"/>
    </p:embeddedFont>
    <p:embeddedFont>
      <p:font typeface="Roboto Condensed" panose="020B0604020202020204" charset="0"/>
      <p:regular r:id="rId32"/>
      <p:bold r:id="rId33"/>
      <p:italic r:id="rId34"/>
      <p:boldItalic r:id="rId35"/>
    </p:embeddedFont>
    <p:embeddedFont>
      <p:font typeface="Roboto Condensed Light" panose="020B0604020202020204" charset="0"/>
      <p:regular r:id="rId36"/>
      <p: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onsolas" panose="020B0609020204030204" pitchFamily="49" charset="0"/>
      <p:regular r:id="rId42"/>
      <p:bold r:id="rId43"/>
      <p:italic r:id="rId44"/>
      <p:boldItalic r:id="rId45"/>
    </p:embeddedFont>
    <p:embeddedFont>
      <p:font typeface="Segoe UI Black" panose="020B0A02040204020203" pitchFamily="34" charset="0"/>
      <p:bold r:id="rId46"/>
      <p:boldItalic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742"/>
    <a:srgbClr val="0000FF"/>
    <a:srgbClr val="00FF00"/>
    <a:srgbClr val="16745B"/>
    <a:srgbClr val="007D8E"/>
    <a:srgbClr val="0F5140"/>
    <a:srgbClr val="007635"/>
    <a:srgbClr val="2FA0AE"/>
    <a:srgbClr val="558ED5"/>
    <a:srgbClr val="5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9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33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jpe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jpe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jpe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jpe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jpe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jpe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jpe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jpe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jpe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1.jpeg"/><Relationship Id="rId5" Type="http://schemas.openxmlformats.org/officeDocument/2006/relationships/image" Target="../media/image8.png"/><Relationship Id="rId10" Type="http://schemas.openxmlformats.org/officeDocument/2006/relationships/image" Target="../media/image12.jpe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jpe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30" name="Picture 4" descr="http://btechsmartclass.com/DS/images/Tree.png"/>
          <p:cNvPicPr>
            <a:picLocks noChangeAspect="1" noChangeArrowheads="1"/>
          </p:cNvPicPr>
          <p:nvPr userDrawn="1"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57"/>
          <a:stretch/>
        </p:blipFill>
        <p:spPr bwMode="auto">
          <a:xfrm>
            <a:off x="8145345" y="1822751"/>
            <a:ext cx="3573396" cy="288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sz="1800" dirty="0"/>
              <a:t>Linear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71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3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4" r:id="rId23"/>
    <p:sldLayoutId id="2147483695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89" y="1122364"/>
            <a:ext cx="7280145" cy="2563094"/>
          </a:xfrm>
        </p:spPr>
        <p:txBody>
          <a:bodyPr/>
          <a:lstStyle/>
          <a:p>
            <a:r>
              <a:rPr lang="en-US" sz="40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Unit-3</a:t>
            </a:r>
            <a:r>
              <a:rPr lang="en-US" sz="5400" dirty="0"/>
              <a:t> </a:t>
            </a:r>
            <a:br>
              <a:rPr lang="en-US" sz="5400" dirty="0"/>
            </a:br>
            <a:r>
              <a:rPr lang="en-US" sz="4400" dirty="0"/>
              <a:t>Non-Linear Data Structure </a:t>
            </a:r>
            <a:br>
              <a:rPr lang="en-US" sz="4400" dirty="0"/>
            </a:br>
            <a:r>
              <a:rPr lang="en-US" sz="5400" dirty="0"/>
              <a:t>Tree Part-2</a:t>
            </a:r>
            <a:endParaRPr lang="en-US" sz="6000" dirty="0"/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Procedure: RPREORDER(T)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procedure </a:t>
            </a:r>
            <a:r>
              <a:rPr lang="en-IN" b="1" dirty="0">
                <a:solidFill>
                  <a:srgbClr val="C00000"/>
                </a:solidFill>
              </a:rPr>
              <a:t>traverses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the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b="1" dirty="0" err="1">
                <a:solidFill>
                  <a:srgbClr val="C00000"/>
                </a:solidFill>
              </a:rPr>
              <a:t>preorder</a:t>
            </a:r>
            <a:r>
              <a:rPr lang="en-IN" dirty="0"/>
              <a:t>, in a recursive manner.</a:t>
            </a:r>
          </a:p>
          <a:p>
            <a:r>
              <a:rPr lang="en-IN" b="1" dirty="0">
                <a:solidFill>
                  <a:srgbClr val="C00000"/>
                </a:solidFill>
              </a:rPr>
              <a:t>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is root node address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of given binary tree</a:t>
            </a:r>
          </a:p>
          <a:p>
            <a:r>
              <a:rPr lang="en-IN" dirty="0"/>
              <a:t>Node structure of binary tree is described as below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8396513" y="1401670"/>
            <a:ext cx="3385677" cy="558801"/>
            <a:chOff x="-76200" y="4191000"/>
            <a:chExt cx="1997075" cy="381000"/>
          </a:xfrm>
        </p:grpSpPr>
        <p:sp>
          <p:nvSpPr>
            <p:cNvPr id="10" name="Rectangle 9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DATA</a:t>
              </a:r>
              <a:endParaRPr lang="en-US" sz="20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LPTR</a:t>
              </a:r>
              <a:endParaRPr lang="en-US" sz="20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RPTR</a:t>
              </a:r>
              <a:endParaRPr lang="en-US" sz="2000" b="1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558796" y="2031868"/>
            <a:ext cx="3066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Typical node of Binary Tree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82103" y="2701896"/>
            <a:ext cx="5760000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Empty Tree]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T = NULL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write (‘Empty Tree’)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	   return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write (DATA(T))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[Process the Left Sub Tree]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LPTR (T) ≠ NULL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RPREORDER (LPTR (T))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71462" y="2701896"/>
            <a:ext cx="5760000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[Process the Right Sub Tree]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RPTR (T) ≠ NULL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RPREORDER (RPTR (T))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[Finished]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Return</a:t>
            </a:r>
          </a:p>
        </p:txBody>
      </p:sp>
    </p:spTree>
    <p:extLst>
      <p:ext uri="{BB962C8B-B14F-4D97-AF65-F5344CB8AC3E}">
        <p14:creationId xmlns:p14="http://schemas.microsoft.com/office/powerpoint/2010/main" val="409890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 uiExpand="1" build="allAtOnce" animBg="1"/>
      <p:bldP spid="15" grpId="0" uiExpand="1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Procedure: RINORDER(T)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procedure </a:t>
            </a:r>
            <a:r>
              <a:rPr lang="en-IN" b="1" dirty="0">
                <a:solidFill>
                  <a:srgbClr val="C00000"/>
                </a:solidFill>
              </a:rPr>
              <a:t>traverses the 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b="1" dirty="0" err="1">
                <a:solidFill>
                  <a:srgbClr val="C00000"/>
                </a:solidFill>
              </a:rPr>
              <a:t>InOrder</a:t>
            </a:r>
            <a:r>
              <a:rPr lang="en-IN" dirty="0"/>
              <a:t>, in a recursive manner.</a:t>
            </a:r>
          </a:p>
          <a:p>
            <a:r>
              <a:rPr lang="en-IN" b="1" dirty="0">
                <a:solidFill>
                  <a:srgbClr val="C00000"/>
                </a:solidFill>
              </a:rPr>
              <a:t>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is root node address </a:t>
            </a:r>
            <a:r>
              <a:rPr lang="en-IN" dirty="0"/>
              <a:t>of given binary tree.</a:t>
            </a:r>
          </a:p>
          <a:p>
            <a:r>
              <a:rPr lang="en-IN" dirty="0"/>
              <a:t>Node structure of binary tree is described as below</a:t>
            </a:r>
            <a:r>
              <a:rPr lang="en-US" dirty="0"/>
              <a:t>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96513" y="1401670"/>
            <a:ext cx="3385677" cy="558801"/>
            <a:chOff x="-76200" y="4191000"/>
            <a:chExt cx="1997075" cy="381000"/>
          </a:xfrm>
        </p:grpSpPr>
        <p:sp>
          <p:nvSpPr>
            <p:cNvPr id="12" name="Rectangle 11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DATA</a:t>
              </a:r>
              <a:endParaRPr lang="en-US" sz="2000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LPTR</a:t>
              </a:r>
              <a:endParaRPr lang="en-US" sz="2000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RPTR</a:t>
              </a:r>
              <a:endParaRPr lang="en-US" sz="2000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558796" y="2031868"/>
            <a:ext cx="3066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Typical node of Binary Tree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60829" y="2614809"/>
            <a:ext cx="57600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Empty Tree]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T = NULL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write (‘Empty Tree’)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	   return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[Process the Left Sub Tree]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LPTR (T) ≠ NULL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RINORDER (LPTR (T))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[Process the Root Node]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write (DATA(T))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71793" y="2614809"/>
            <a:ext cx="5760000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[Process the Right Sub Tree]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RPTR (T) ≠ NULL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RINORDER (RPTR (T))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[Finished]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Return</a:t>
            </a:r>
          </a:p>
        </p:txBody>
      </p:sp>
    </p:spTree>
    <p:extLst>
      <p:ext uri="{BB962C8B-B14F-4D97-AF65-F5344CB8AC3E}">
        <p14:creationId xmlns:p14="http://schemas.microsoft.com/office/powerpoint/2010/main" val="354745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uiExpand="1" build="allAtOnce" animBg="1"/>
      <p:bldP spid="17" grpId="0" uiExpand="1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Procedure: RPOSTORDER(T)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procedure </a:t>
            </a:r>
            <a:r>
              <a:rPr lang="en-IN" b="1" dirty="0">
                <a:solidFill>
                  <a:srgbClr val="C00000"/>
                </a:solidFill>
              </a:rPr>
              <a:t>traverses the 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b="1" dirty="0" err="1">
                <a:solidFill>
                  <a:srgbClr val="C00000"/>
                </a:solidFill>
              </a:rPr>
              <a:t>PostOrder</a:t>
            </a:r>
            <a:r>
              <a:rPr lang="en-IN" dirty="0"/>
              <a:t>, in a recursive manner.</a:t>
            </a:r>
          </a:p>
          <a:p>
            <a:r>
              <a:rPr lang="en-IN" b="1" dirty="0">
                <a:solidFill>
                  <a:srgbClr val="C00000"/>
                </a:solidFill>
              </a:rPr>
              <a:t>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is root node address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of given binary tree.</a:t>
            </a:r>
          </a:p>
          <a:p>
            <a:r>
              <a:rPr lang="en-IN" dirty="0"/>
              <a:t>Node structure of binary tree is described as below.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8396513" y="1401670"/>
            <a:ext cx="3385677" cy="558801"/>
            <a:chOff x="-76200" y="4191000"/>
            <a:chExt cx="1997075" cy="381000"/>
          </a:xfrm>
        </p:grpSpPr>
        <p:sp>
          <p:nvSpPr>
            <p:cNvPr id="10" name="Rectangle 9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DATA</a:t>
              </a:r>
              <a:endParaRPr lang="en-US" sz="20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LPTR</a:t>
              </a:r>
              <a:endParaRPr lang="en-US" sz="20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RPTR</a:t>
              </a:r>
              <a:endParaRPr lang="en-US" sz="2000" b="1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558796" y="2031868"/>
            <a:ext cx="3066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Typical node of Binary Tree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0829" y="2585781"/>
            <a:ext cx="5760000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Empty Tree]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T = NULL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write (‘Empty Tree’)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	   return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[Process the Left Sub Tree]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LPTR (T) ≠ NULL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RPOSTORDER (LPTR (T))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[Process the Right Sub Tree]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RPTR (T) ≠ NULL</a:t>
            </a:r>
          </a:p>
          <a:p>
            <a:r>
              <a:rPr lang="en-IN" sz="22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RPOSTORDER (RPTR (T))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68081" y="2585781"/>
            <a:ext cx="5760000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[Process the Root Node]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write (DATA(T))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[Finished]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   Return</a:t>
            </a:r>
          </a:p>
        </p:txBody>
      </p:sp>
    </p:spTree>
    <p:extLst>
      <p:ext uri="{BB962C8B-B14F-4D97-AF65-F5344CB8AC3E}">
        <p14:creationId xmlns:p14="http://schemas.microsoft.com/office/powerpoint/2010/main" val="387152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uiExpand="1" build="allAtOnce" animBg="1"/>
      <p:bldP spid="15" grpId="0" uiExpand="1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 Binary Tree from Traversal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19835" y="762002"/>
            <a:ext cx="868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Construct a Binary tree </a:t>
            </a:r>
            <a:r>
              <a:rPr lang="en-IN" sz="2200" dirty="0"/>
              <a:t>from the given </a:t>
            </a:r>
            <a:r>
              <a:rPr lang="en-IN" sz="2200" b="1" dirty="0" err="1">
                <a:solidFill>
                  <a:srgbClr val="C00000"/>
                </a:solidFill>
              </a:rPr>
              <a:t>Inorder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r>
              <a:rPr lang="en-IN" sz="2200" dirty="0"/>
              <a:t>and </a:t>
            </a:r>
            <a:r>
              <a:rPr lang="en-IN" sz="2200" b="1" dirty="0" err="1">
                <a:solidFill>
                  <a:srgbClr val="C00000"/>
                </a:solidFill>
              </a:rPr>
              <a:t>Postorder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r>
              <a:rPr lang="en-IN" sz="2200" dirty="0"/>
              <a:t>traversals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1822847" y="1593720"/>
            <a:ext cx="32735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/>
              <a:t>Inorder     :</a:t>
            </a:r>
            <a:r>
              <a:rPr lang="pt-BR" sz="2100" dirty="0"/>
              <a:t> D G B </a:t>
            </a:r>
            <a:r>
              <a:rPr lang="pt-BR" sz="2100" b="1" dirty="0"/>
              <a:t>A</a:t>
            </a:r>
            <a:r>
              <a:rPr lang="pt-BR" sz="2100" dirty="0"/>
              <a:t> H E I C F </a:t>
            </a:r>
          </a:p>
          <a:p>
            <a:r>
              <a:rPr lang="pt-BR" sz="2100" b="1" dirty="0"/>
              <a:t>Postorder :</a:t>
            </a:r>
            <a:r>
              <a:rPr lang="pt-BR" sz="2100" dirty="0"/>
              <a:t> G D B H I E F C </a:t>
            </a:r>
            <a:r>
              <a:rPr lang="pt-BR" sz="2100" b="1" dirty="0"/>
              <a:t>A</a:t>
            </a:r>
            <a:endParaRPr lang="en-US" sz="21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248835" y="1189673"/>
            <a:ext cx="51458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Step 1: Find the root node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err="1"/>
              <a:t>Preoder</a:t>
            </a:r>
            <a:r>
              <a:rPr lang="en-IN" dirty="0"/>
              <a:t> Traversal – first node is root node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err="1"/>
              <a:t>Postoder</a:t>
            </a:r>
            <a:r>
              <a:rPr lang="en-IN" dirty="0"/>
              <a:t> Traversal last node is root node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Step 2: Find Left &amp; Right Sub Tree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dirty="0" err="1"/>
              <a:t>Inorder</a:t>
            </a:r>
            <a:r>
              <a:rPr lang="en-IN" dirty="0"/>
              <a:t> traversal gives Left and right sub tree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96435" y="1226405"/>
            <a:ext cx="0" cy="14405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93330" y="1226404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19835" y="2667001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625220" y="3917579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</a:t>
            </a:r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777620" y="4831979"/>
            <a:ext cx="1447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H,E,I,C,F</a:t>
            </a:r>
            <a:endParaRPr lang="en-US" sz="24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654424" y="4821093"/>
            <a:ext cx="970797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D,G,B</a:t>
            </a:r>
            <a:endParaRPr lang="en-US" sz="2400" b="1" dirty="0"/>
          </a:p>
        </p:txBody>
      </p:sp>
      <p:cxnSp>
        <p:nvCxnSpPr>
          <p:cNvPr id="17" name="Straight Arrow Connector 16"/>
          <p:cNvCxnSpPr>
            <a:stCxn id="3" idx="3"/>
            <a:endCxn id="14" idx="0"/>
          </p:cNvCxnSpPr>
          <p:nvPr/>
        </p:nvCxnSpPr>
        <p:spPr>
          <a:xfrm flipH="1">
            <a:off x="1139823" y="4396935"/>
            <a:ext cx="567641" cy="42415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5"/>
            <a:endCxn id="7" idx="0"/>
          </p:cNvCxnSpPr>
          <p:nvPr/>
        </p:nvCxnSpPr>
        <p:spPr>
          <a:xfrm>
            <a:off x="2104576" y="4396935"/>
            <a:ext cx="396944" cy="43504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4362" y="3285647"/>
            <a:ext cx="32816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/>
              <a:t>Inorder     : </a:t>
            </a:r>
            <a:r>
              <a:rPr lang="pt-BR" sz="2100" dirty="0"/>
              <a:t>D G B A H E I C F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9736" y="2764975"/>
            <a:ext cx="323793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/>
              <a:t>Postorder :</a:t>
            </a:r>
            <a:r>
              <a:rPr lang="pt-BR" sz="2100" dirty="0"/>
              <a:t> G D B H I E F C A</a:t>
            </a:r>
            <a:endParaRPr lang="en-US" sz="2100" dirty="0"/>
          </a:p>
        </p:txBody>
      </p:sp>
      <p:sp>
        <p:nvSpPr>
          <p:cNvPr id="24" name="TextBox 23"/>
          <p:cNvSpPr txBox="1"/>
          <p:nvPr/>
        </p:nvSpPr>
        <p:spPr>
          <a:xfrm>
            <a:off x="3039533" y="2764973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>
                <a:solidFill>
                  <a:srgbClr val="C00000"/>
                </a:solidFill>
              </a:rPr>
              <a:t>A</a:t>
            </a:r>
            <a:endParaRPr lang="en-US" sz="2100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89364" y="328564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>
                <a:solidFill>
                  <a:srgbClr val="C00000"/>
                </a:solidFill>
              </a:rPr>
              <a:t>A</a:t>
            </a:r>
            <a:endParaRPr lang="en-US" sz="2100" b="1" dirty="0">
              <a:solidFill>
                <a:srgbClr val="C0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527842" y="3657601"/>
            <a:ext cx="556647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420470" y="3657601"/>
            <a:ext cx="818396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823265" y="3034316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</a:t>
            </a:r>
            <a:endParaRPr lang="en-US" sz="2400" b="1" dirty="0"/>
          </a:p>
        </p:txBody>
      </p:sp>
      <p:cxnSp>
        <p:nvCxnSpPr>
          <p:cNvPr id="26" name="Straight Arrow Connector 25"/>
          <p:cNvCxnSpPr>
            <a:stCxn id="21" idx="3"/>
            <a:endCxn id="30" idx="0"/>
          </p:cNvCxnSpPr>
          <p:nvPr/>
        </p:nvCxnSpPr>
        <p:spPr>
          <a:xfrm flipH="1">
            <a:off x="5285668" y="3513672"/>
            <a:ext cx="619841" cy="29353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5"/>
            <a:endCxn id="33" idx="0"/>
          </p:cNvCxnSpPr>
          <p:nvPr/>
        </p:nvCxnSpPr>
        <p:spPr>
          <a:xfrm>
            <a:off x="6302621" y="3513672"/>
            <a:ext cx="543641" cy="29353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004868" y="380720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B</a:t>
            </a:r>
            <a:endParaRPr lang="en-US" sz="24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4371008" y="4569207"/>
            <a:ext cx="710061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D,G</a:t>
            </a:r>
            <a:endParaRPr lang="en-US" sz="2400" b="1" dirty="0"/>
          </a:p>
        </p:txBody>
      </p:sp>
      <p:cxnSp>
        <p:nvCxnSpPr>
          <p:cNvPr id="32" name="Straight Arrow Connector 31"/>
          <p:cNvCxnSpPr>
            <a:stCxn id="30" idx="3"/>
            <a:endCxn id="31" idx="0"/>
          </p:cNvCxnSpPr>
          <p:nvPr/>
        </p:nvCxnSpPr>
        <p:spPr>
          <a:xfrm flipH="1">
            <a:off x="4726039" y="4286563"/>
            <a:ext cx="361073" cy="28264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565462" y="380720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5442737" y="4580087"/>
            <a:ext cx="1009931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H,E,I</a:t>
            </a:r>
            <a:endParaRPr lang="en-US" sz="2400" b="1" dirty="0"/>
          </a:p>
        </p:txBody>
      </p:sp>
      <p:sp>
        <p:nvSpPr>
          <p:cNvPr id="35" name="Oval 34"/>
          <p:cNvSpPr/>
          <p:nvPr/>
        </p:nvSpPr>
        <p:spPr>
          <a:xfrm>
            <a:off x="7062268" y="4616681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F</a:t>
            </a:r>
            <a:endParaRPr lang="en-US" sz="2400" b="1" dirty="0"/>
          </a:p>
        </p:txBody>
      </p:sp>
      <p:cxnSp>
        <p:nvCxnSpPr>
          <p:cNvPr id="36" name="Straight Arrow Connector 35"/>
          <p:cNvCxnSpPr>
            <a:stCxn id="33" idx="3"/>
            <a:endCxn id="34" idx="0"/>
          </p:cNvCxnSpPr>
          <p:nvPr/>
        </p:nvCxnSpPr>
        <p:spPr>
          <a:xfrm flipH="1">
            <a:off x="5947703" y="4286563"/>
            <a:ext cx="700003" cy="29352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5"/>
            <a:endCxn id="35" idx="0"/>
          </p:cNvCxnSpPr>
          <p:nvPr/>
        </p:nvCxnSpPr>
        <p:spPr>
          <a:xfrm>
            <a:off x="7044818" y="4286563"/>
            <a:ext cx="298250" cy="33011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828117" y="294446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</a:t>
            </a:r>
            <a:endParaRPr lang="en-US" sz="2400" b="1" dirty="0"/>
          </a:p>
        </p:txBody>
      </p:sp>
      <p:cxnSp>
        <p:nvCxnSpPr>
          <p:cNvPr id="39" name="Straight Arrow Connector 38"/>
          <p:cNvCxnSpPr>
            <a:stCxn id="38" idx="3"/>
            <a:endCxn id="41" idx="0"/>
          </p:cNvCxnSpPr>
          <p:nvPr/>
        </p:nvCxnSpPr>
        <p:spPr>
          <a:xfrm flipH="1">
            <a:off x="9290520" y="3423823"/>
            <a:ext cx="619841" cy="29353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43" idx="0"/>
          </p:cNvCxnSpPr>
          <p:nvPr/>
        </p:nvCxnSpPr>
        <p:spPr>
          <a:xfrm>
            <a:off x="10307473" y="3423823"/>
            <a:ext cx="543641" cy="29353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9009720" y="371735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B</a:t>
            </a:r>
            <a:endParaRPr lang="en-US" sz="2400" b="1" dirty="0"/>
          </a:p>
        </p:txBody>
      </p:sp>
      <p:cxnSp>
        <p:nvCxnSpPr>
          <p:cNvPr id="42" name="Straight Arrow Connector 41"/>
          <p:cNvCxnSpPr>
            <a:stCxn id="41" idx="3"/>
            <a:endCxn id="47" idx="0"/>
          </p:cNvCxnSpPr>
          <p:nvPr/>
        </p:nvCxnSpPr>
        <p:spPr>
          <a:xfrm flipH="1">
            <a:off x="8661117" y="4196714"/>
            <a:ext cx="430847" cy="41548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0570314" y="371735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44" name="Oval 43"/>
          <p:cNvSpPr/>
          <p:nvPr/>
        </p:nvSpPr>
        <p:spPr>
          <a:xfrm>
            <a:off x="11067120" y="4526832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F</a:t>
            </a:r>
            <a:endParaRPr lang="en-US" sz="2400" b="1" dirty="0"/>
          </a:p>
        </p:txBody>
      </p:sp>
      <p:cxnSp>
        <p:nvCxnSpPr>
          <p:cNvPr id="45" name="Straight Arrow Connector 44"/>
          <p:cNvCxnSpPr>
            <a:stCxn id="43" idx="3"/>
            <a:endCxn id="50" idx="0"/>
          </p:cNvCxnSpPr>
          <p:nvPr/>
        </p:nvCxnSpPr>
        <p:spPr>
          <a:xfrm flipH="1">
            <a:off x="10221711" y="4196714"/>
            <a:ext cx="430847" cy="32445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5"/>
            <a:endCxn id="44" idx="0"/>
          </p:cNvCxnSpPr>
          <p:nvPr/>
        </p:nvCxnSpPr>
        <p:spPr>
          <a:xfrm>
            <a:off x="11049670" y="4196714"/>
            <a:ext cx="298250" cy="33011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8380317" y="461219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</a:t>
            </a:r>
            <a:endParaRPr lang="en-US" sz="2400" b="1" dirty="0"/>
          </a:p>
        </p:txBody>
      </p:sp>
      <p:sp>
        <p:nvSpPr>
          <p:cNvPr id="48" name="Oval 47"/>
          <p:cNvSpPr/>
          <p:nvPr/>
        </p:nvSpPr>
        <p:spPr>
          <a:xfrm>
            <a:off x="8834073" y="545039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G</a:t>
            </a:r>
            <a:endParaRPr lang="en-US" sz="2400" b="1" dirty="0"/>
          </a:p>
        </p:txBody>
      </p:sp>
      <p:cxnSp>
        <p:nvCxnSpPr>
          <p:cNvPr id="49" name="Straight Arrow Connector 48"/>
          <p:cNvCxnSpPr>
            <a:stCxn id="47" idx="5"/>
            <a:endCxn id="48" idx="0"/>
          </p:cNvCxnSpPr>
          <p:nvPr/>
        </p:nvCxnSpPr>
        <p:spPr>
          <a:xfrm>
            <a:off x="8859673" y="5091550"/>
            <a:ext cx="255200" cy="35884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9940911" y="4521172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sp>
        <p:nvSpPr>
          <p:cNvPr id="51" name="Oval 50"/>
          <p:cNvSpPr/>
          <p:nvPr/>
        </p:nvSpPr>
        <p:spPr>
          <a:xfrm>
            <a:off x="9447117" y="5400952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H</a:t>
            </a:r>
            <a:endParaRPr lang="en-US" sz="2400" b="1" dirty="0"/>
          </a:p>
        </p:txBody>
      </p:sp>
      <p:sp>
        <p:nvSpPr>
          <p:cNvPr id="52" name="Oval 51"/>
          <p:cNvSpPr/>
          <p:nvPr/>
        </p:nvSpPr>
        <p:spPr>
          <a:xfrm>
            <a:off x="10394667" y="5439021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I</a:t>
            </a:r>
            <a:endParaRPr lang="en-US" sz="2400" b="1" dirty="0"/>
          </a:p>
        </p:txBody>
      </p:sp>
      <p:cxnSp>
        <p:nvCxnSpPr>
          <p:cNvPr id="53" name="Straight Arrow Connector 52"/>
          <p:cNvCxnSpPr>
            <a:stCxn id="50" idx="3"/>
            <a:endCxn id="51" idx="0"/>
          </p:cNvCxnSpPr>
          <p:nvPr/>
        </p:nvCxnSpPr>
        <p:spPr>
          <a:xfrm flipH="1">
            <a:off x="9727917" y="5000528"/>
            <a:ext cx="295238" cy="40042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5"/>
            <a:endCxn id="52" idx="0"/>
          </p:cNvCxnSpPr>
          <p:nvPr/>
        </p:nvCxnSpPr>
        <p:spPr>
          <a:xfrm>
            <a:off x="10420267" y="5000528"/>
            <a:ext cx="255200" cy="43849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8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 animBg="1"/>
      <p:bldP spid="7" grpId="0" animBg="1"/>
      <p:bldP spid="14" grpId="0" animBg="1"/>
      <p:bldP spid="22" grpId="0"/>
      <p:bldP spid="23" grpId="0"/>
      <p:bldP spid="24" grpId="0"/>
      <p:bldP spid="25" grpId="0"/>
      <p:bldP spid="21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8" grpId="0" animBg="1"/>
      <p:bldP spid="41" grpId="0" animBg="1"/>
      <p:bldP spid="43" grpId="0" animBg="1"/>
      <p:bldP spid="44" grpId="0" animBg="1"/>
      <p:bldP spid="47" grpId="0" animBg="1"/>
      <p:bldP spid="48" grpId="0" animBg="1"/>
      <p:bldP spid="50" grpId="0" animBg="1"/>
      <p:bldP spid="51" grpId="0" animBg="1"/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 Binary Tree from Traversal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1414" y="826117"/>
            <a:ext cx="39131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/>
              <a:t>Inorder   : </a:t>
            </a:r>
            <a:r>
              <a:rPr lang="pt-BR" sz="2100" dirty="0"/>
              <a:t>Q B K C F A G P E D  H 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20358" y="826117"/>
            <a:ext cx="39470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100" b="1" dirty="0"/>
              <a:t>Preorder : </a:t>
            </a:r>
            <a:r>
              <a:rPr lang="pt-BR" sz="2100" dirty="0"/>
              <a:t>G B Q A C K F P D  E R H</a:t>
            </a:r>
            <a:endParaRPr lang="en-US" sz="21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752600" y="1317813"/>
            <a:ext cx="868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19800" y="749915"/>
            <a:ext cx="0" cy="5678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58417" y="826115"/>
            <a:ext cx="3417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100" b="1" dirty="0">
                <a:solidFill>
                  <a:srgbClr val="C00000"/>
                </a:solidFill>
              </a:rPr>
              <a:t>G</a:t>
            </a:r>
            <a:endParaRPr lang="en-US" sz="21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57752" y="827872"/>
            <a:ext cx="3417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100" b="1" dirty="0">
                <a:solidFill>
                  <a:srgbClr val="C00000"/>
                </a:solidFill>
              </a:rPr>
              <a:t>G</a:t>
            </a:r>
            <a:endParaRPr lang="en-US" sz="2100" b="1" dirty="0">
              <a:solidFill>
                <a:srgbClr val="C0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7454153" y="1241613"/>
            <a:ext cx="1135154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8910439" y="1241613"/>
            <a:ext cx="1004526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588869" y="157330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G</a:t>
            </a:r>
            <a:endParaRPr lang="en-US" sz="24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84861" y="2489633"/>
            <a:ext cx="1440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Q B K C F 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985687" y="2489633"/>
            <a:ext cx="1440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P E D  H R</a:t>
            </a:r>
            <a:endParaRPr lang="en-US" sz="2000" b="1" dirty="0"/>
          </a:p>
        </p:txBody>
      </p:sp>
      <p:cxnSp>
        <p:nvCxnSpPr>
          <p:cNvPr id="19" name="Straight Arrow Connector 18"/>
          <p:cNvCxnSpPr>
            <a:stCxn id="15" idx="3"/>
            <a:endCxn id="16" idx="0"/>
          </p:cNvCxnSpPr>
          <p:nvPr/>
        </p:nvCxnSpPr>
        <p:spPr>
          <a:xfrm flipH="1">
            <a:off x="1004861" y="2052663"/>
            <a:ext cx="666252" cy="4369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5"/>
            <a:endCxn id="17" idx="0"/>
          </p:cNvCxnSpPr>
          <p:nvPr/>
        </p:nvCxnSpPr>
        <p:spPr>
          <a:xfrm>
            <a:off x="2068225" y="2052663"/>
            <a:ext cx="637462" cy="4369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548480" y="357243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G</a:t>
            </a:r>
            <a:endParaRPr lang="en-US" sz="24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1101718" y="5353857"/>
            <a:ext cx="1080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K C F A</a:t>
            </a:r>
          </a:p>
        </p:txBody>
      </p:sp>
      <p:sp>
        <p:nvSpPr>
          <p:cNvPr id="28" name="Oval 27"/>
          <p:cNvSpPr/>
          <p:nvPr/>
        </p:nvSpPr>
        <p:spPr>
          <a:xfrm>
            <a:off x="802346" y="4346189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B</a:t>
            </a:r>
            <a:endParaRPr lang="en-US" sz="2400" b="1" dirty="0"/>
          </a:p>
        </p:txBody>
      </p:sp>
      <p:sp>
        <p:nvSpPr>
          <p:cNvPr id="30" name="Oval 29"/>
          <p:cNvSpPr/>
          <p:nvPr/>
        </p:nvSpPr>
        <p:spPr>
          <a:xfrm>
            <a:off x="309288" y="516633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Q</a:t>
            </a:r>
            <a:endParaRPr lang="en-US" sz="2400" b="1" dirty="0"/>
          </a:p>
        </p:txBody>
      </p:sp>
      <p:cxnSp>
        <p:nvCxnSpPr>
          <p:cNvPr id="32" name="Straight Arrow Connector 31"/>
          <p:cNvCxnSpPr>
            <a:stCxn id="28" idx="3"/>
            <a:endCxn id="30" idx="0"/>
          </p:cNvCxnSpPr>
          <p:nvPr/>
        </p:nvCxnSpPr>
        <p:spPr>
          <a:xfrm flipH="1">
            <a:off x="590088" y="4825545"/>
            <a:ext cx="294502" cy="34078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5"/>
            <a:endCxn id="27" idx="0"/>
          </p:cNvCxnSpPr>
          <p:nvPr/>
        </p:nvCxnSpPr>
        <p:spPr>
          <a:xfrm>
            <a:off x="1281702" y="4825545"/>
            <a:ext cx="360016" cy="52831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465298" y="5353857"/>
            <a:ext cx="10800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E D  H R</a:t>
            </a:r>
            <a:endParaRPr lang="en-US" sz="2000" b="1" dirty="0"/>
          </a:p>
        </p:txBody>
      </p:sp>
      <p:sp>
        <p:nvSpPr>
          <p:cNvPr id="36" name="Oval 35"/>
          <p:cNvSpPr/>
          <p:nvPr/>
        </p:nvSpPr>
        <p:spPr>
          <a:xfrm>
            <a:off x="2281522" y="437340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P</a:t>
            </a:r>
            <a:endParaRPr lang="en-US" sz="2400" b="1" dirty="0"/>
          </a:p>
        </p:txBody>
      </p:sp>
      <p:cxnSp>
        <p:nvCxnSpPr>
          <p:cNvPr id="39" name="Straight Arrow Connector 38"/>
          <p:cNvCxnSpPr>
            <a:stCxn id="36" idx="5"/>
            <a:endCxn id="35" idx="0"/>
          </p:cNvCxnSpPr>
          <p:nvPr/>
        </p:nvCxnSpPr>
        <p:spPr>
          <a:xfrm>
            <a:off x="2760878" y="4852759"/>
            <a:ext cx="244420" cy="50109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453198" y="164950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G</a:t>
            </a:r>
            <a:endParaRPr lang="en-US" sz="2400" b="1" dirty="0"/>
          </a:p>
        </p:txBody>
      </p:sp>
      <p:cxnSp>
        <p:nvCxnSpPr>
          <p:cNvPr id="41" name="Straight Arrow Connector 40"/>
          <p:cNvCxnSpPr>
            <a:stCxn id="40" idx="3"/>
            <a:endCxn id="44" idx="0"/>
          </p:cNvCxnSpPr>
          <p:nvPr/>
        </p:nvCxnSpPr>
        <p:spPr>
          <a:xfrm flipH="1">
            <a:off x="5076918" y="2128863"/>
            <a:ext cx="458524" cy="23333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0" idx="5"/>
            <a:endCxn id="49" idx="0"/>
          </p:cNvCxnSpPr>
          <p:nvPr/>
        </p:nvCxnSpPr>
        <p:spPr>
          <a:xfrm>
            <a:off x="5932554" y="2128863"/>
            <a:ext cx="426910" cy="23333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796118" y="23622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B</a:t>
            </a:r>
            <a:endParaRPr lang="en-US" sz="2400" b="1" dirty="0"/>
          </a:p>
        </p:txBody>
      </p:sp>
      <p:sp>
        <p:nvSpPr>
          <p:cNvPr id="45" name="Oval 44"/>
          <p:cNvSpPr/>
          <p:nvPr/>
        </p:nvSpPr>
        <p:spPr>
          <a:xfrm>
            <a:off x="4356848" y="3330262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Q</a:t>
            </a:r>
            <a:endParaRPr lang="en-US" sz="2400" b="1" dirty="0"/>
          </a:p>
        </p:txBody>
      </p:sp>
      <p:cxnSp>
        <p:nvCxnSpPr>
          <p:cNvPr id="46" name="Straight Arrow Connector 45"/>
          <p:cNvCxnSpPr>
            <a:stCxn id="44" idx="3"/>
            <a:endCxn id="45" idx="0"/>
          </p:cNvCxnSpPr>
          <p:nvPr/>
        </p:nvCxnSpPr>
        <p:spPr>
          <a:xfrm flipH="1">
            <a:off x="4637648" y="2841556"/>
            <a:ext cx="240714" cy="48870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5"/>
            <a:endCxn id="53" idx="0"/>
          </p:cNvCxnSpPr>
          <p:nvPr/>
        </p:nvCxnSpPr>
        <p:spPr>
          <a:xfrm>
            <a:off x="5275474" y="2841556"/>
            <a:ext cx="246525" cy="48870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078664" y="23622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P</a:t>
            </a:r>
            <a:endParaRPr lang="en-US" sz="2400" b="1" dirty="0"/>
          </a:p>
        </p:txBody>
      </p:sp>
      <p:cxnSp>
        <p:nvCxnSpPr>
          <p:cNvPr id="50" name="Straight Arrow Connector 49"/>
          <p:cNvCxnSpPr>
            <a:stCxn id="49" idx="5"/>
            <a:endCxn id="56" idx="0"/>
          </p:cNvCxnSpPr>
          <p:nvPr/>
        </p:nvCxnSpPr>
        <p:spPr>
          <a:xfrm>
            <a:off x="6558020" y="2841556"/>
            <a:ext cx="263126" cy="39918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4667278" y="4316503"/>
            <a:ext cx="801786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K C F</a:t>
            </a:r>
          </a:p>
        </p:txBody>
      </p:sp>
      <p:sp>
        <p:nvSpPr>
          <p:cNvPr id="53" name="Oval 52"/>
          <p:cNvSpPr/>
          <p:nvPr/>
        </p:nvSpPr>
        <p:spPr>
          <a:xfrm>
            <a:off x="5241199" y="3330262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</a:t>
            </a:r>
            <a:endParaRPr lang="en-US" sz="2400" b="1" dirty="0"/>
          </a:p>
        </p:txBody>
      </p:sp>
      <p:sp>
        <p:nvSpPr>
          <p:cNvPr id="55" name="Rounded Rectangle 54"/>
          <p:cNvSpPr/>
          <p:nvPr/>
        </p:nvSpPr>
        <p:spPr>
          <a:xfrm>
            <a:off x="6983505" y="4316503"/>
            <a:ext cx="679344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H R</a:t>
            </a:r>
            <a:endParaRPr lang="en-US" sz="2000" b="1" dirty="0"/>
          </a:p>
        </p:txBody>
      </p:sp>
      <p:sp>
        <p:nvSpPr>
          <p:cNvPr id="56" name="Oval 55"/>
          <p:cNvSpPr/>
          <p:nvPr/>
        </p:nvSpPr>
        <p:spPr>
          <a:xfrm>
            <a:off x="6540346" y="324074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</a:t>
            </a:r>
            <a:endParaRPr lang="en-US" sz="2400" b="1" dirty="0"/>
          </a:p>
        </p:txBody>
      </p:sp>
      <p:cxnSp>
        <p:nvCxnSpPr>
          <p:cNvPr id="59" name="Straight Arrow Connector 58"/>
          <p:cNvCxnSpPr>
            <a:stCxn id="53" idx="3"/>
            <a:endCxn id="52" idx="0"/>
          </p:cNvCxnSpPr>
          <p:nvPr/>
        </p:nvCxnSpPr>
        <p:spPr>
          <a:xfrm flipH="1">
            <a:off x="5068171" y="3809618"/>
            <a:ext cx="255272" cy="50688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6" idx="5"/>
            <a:endCxn id="55" idx="0"/>
          </p:cNvCxnSpPr>
          <p:nvPr/>
        </p:nvCxnSpPr>
        <p:spPr>
          <a:xfrm>
            <a:off x="7019702" y="3720096"/>
            <a:ext cx="303475" cy="59640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9678132" y="1528486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G</a:t>
            </a:r>
            <a:endParaRPr lang="en-US" sz="2400" b="1" dirty="0"/>
          </a:p>
        </p:txBody>
      </p:sp>
      <p:cxnSp>
        <p:nvCxnSpPr>
          <p:cNvPr id="66" name="Straight Arrow Connector 65"/>
          <p:cNvCxnSpPr>
            <a:stCxn id="65" idx="3"/>
            <a:endCxn id="68" idx="7"/>
          </p:cNvCxnSpPr>
          <p:nvPr/>
        </p:nvCxnSpPr>
        <p:spPr>
          <a:xfrm flipH="1">
            <a:off x="9364112" y="2007842"/>
            <a:ext cx="396264" cy="30661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5" idx="5"/>
            <a:endCxn id="72" idx="1"/>
          </p:cNvCxnSpPr>
          <p:nvPr/>
        </p:nvCxnSpPr>
        <p:spPr>
          <a:xfrm>
            <a:off x="10157488" y="2007842"/>
            <a:ext cx="288688" cy="30661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8884756" y="223221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B</a:t>
            </a:r>
            <a:endParaRPr lang="en-US" sz="2400" b="1" dirty="0"/>
          </a:p>
        </p:txBody>
      </p:sp>
      <p:sp>
        <p:nvSpPr>
          <p:cNvPr id="69" name="Oval 68"/>
          <p:cNvSpPr/>
          <p:nvPr/>
        </p:nvSpPr>
        <p:spPr>
          <a:xfrm>
            <a:off x="8400662" y="314842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Q</a:t>
            </a:r>
            <a:endParaRPr lang="en-US" sz="2400" b="1" dirty="0"/>
          </a:p>
        </p:txBody>
      </p:sp>
      <p:cxnSp>
        <p:nvCxnSpPr>
          <p:cNvPr id="70" name="Straight Arrow Connector 69"/>
          <p:cNvCxnSpPr>
            <a:stCxn id="68" idx="3"/>
            <a:endCxn id="69" idx="0"/>
          </p:cNvCxnSpPr>
          <p:nvPr/>
        </p:nvCxnSpPr>
        <p:spPr>
          <a:xfrm flipH="1">
            <a:off x="8681462" y="2711571"/>
            <a:ext cx="285538" cy="43685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8" idx="5"/>
            <a:endCxn id="75" idx="0"/>
          </p:cNvCxnSpPr>
          <p:nvPr/>
        </p:nvCxnSpPr>
        <p:spPr>
          <a:xfrm>
            <a:off x="9364112" y="2711571"/>
            <a:ext cx="213820" cy="43685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10363932" y="223221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P</a:t>
            </a:r>
            <a:endParaRPr lang="en-US" sz="2400" b="1" dirty="0"/>
          </a:p>
        </p:txBody>
      </p:sp>
      <p:cxnSp>
        <p:nvCxnSpPr>
          <p:cNvPr id="73" name="Straight Arrow Connector 72"/>
          <p:cNvCxnSpPr>
            <a:stCxn id="72" idx="5"/>
            <a:endCxn id="77" idx="0"/>
          </p:cNvCxnSpPr>
          <p:nvPr/>
        </p:nvCxnSpPr>
        <p:spPr>
          <a:xfrm>
            <a:off x="10843288" y="2711571"/>
            <a:ext cx="191408" cy="43685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9297132" y="314842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</a:t>
            </a:r>
            <a:endParaRPr lang="en-US" sz="2400" b="1" dirty="0"/>
          </a:p>
        </p:txBody>
      </p:sp>
      <p:sp>
        <p:nvSpPr>
          <p:cNvPr id="77" name="Oval 76"/>
          <p:cNvSpPr/>
          <p:nvPr/>
        </p:nvSpPr>
        <p:spPr>
          <a:xfrm>
            <a:off x="10753896" y="314842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</a:t>
            </a:r>
            <a:endParaRPr lang="en-US" sz="2400" b="1" dirty="0"/>
          </a:p>
        </p:txBody>
      </p:sp>
      <p:cxnSp>
        <p:nvCxnSpPr>
          <p:cNvPr id="78" name="Straight Arrow Connector 77"/>
          <p:cNvCxnSpPr>
            <a:stCxn id="75" idx="3"/>
            <a:endCxn id="89" idx="0"/>
          </p:cNvCxnSpPr>
          <p:nvPr/>
        </p:nvCxnSpPr>
        <p:spPr>
          <a:xfrm flipH="1">
            <a:off x="8990744" y="3627781"/>
            <a:ext cx="388632" cy="39077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7" idx="5"/>
            <a:endCxn id="104" idx="0"/>
          </p:cNvCxnSpPr>
          <p:nvPr/>
        </p:nvCxnSpPr>
        <p:spPr>
          <a:xfrm>
            <a:off x="11233252" y="3627781"/>
            <a:ext cx="460349" cy="39077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22" idx="3"/>
            <a:endCxn id="28" idx="7"/>
          </p:cNvCxnSpPr>
          <p:nvPr/>
        </p:nvCxnSpPr>
        <p:spPr>
          <a:xfrm flipH="1">
            <a:off x="1281702" y="4051794"/>
            <a:ext cx="349022" cy="37663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2" idx="5"/>
            <a:endCxn id="36" idx="1"/>
          </p:cNvCxnSpPr>
          <p:nvPr/>
        </p:nvCxnSpPr>
        <p:spPr>
          <a:xfrm>
            <a:off x="2027836" y="4051794"/>
            <a:ext cx="335930" cy="40385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709944" y="401855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91" name="Oval 90"/>
          <p:cNvSpPr/>
          <p:nvPr/>
        </p:nvSpPr>
        <p:spPr>
          <a:xfrm>
            <a:off x="8176544" y="497614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K</a:t>
            </a:r>
            <a:endParaRPr lang="en-US" sz="2400" b="1" dirty="0"/>
          </a:p>
        </p:txBody>
      </p:sp>
      <p:sp>
        <p:nvSpPr>
          <p:cNvPr id="92" name="Oval 91"/>
          <p:cNvSpPr/>
          <p:nvPr/>
        </p:nvSpPr>
        <p:spPr>
          <a:xfrm>
            <a:off x="9243344" y="497614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F</a:t>
            </a:r>
            <a:endParaRPr lang="en-US" sz="2400" b="1" dirty="0"/>
          </a:p>
        </p:txBody>
      </p:sp>
      <p:cxnSp>
        <p:nvCxnSpPr>
          <p:cNvPr id="94" name="Straight Arrow Connector 93"/>
          <p:cNvCxnSpPr>
            <a:stCxn id="89" idx="3"/>
            <a:endCxn id="91" idx="0"/>
          </p:cNvCxnSpPr>
          <p:nvPr/>
        </p:nvCxnSpPr>
        <p:spPr>
          <a:xfrm flipH="1">
            <a:off x="8457344" y="4497911"/>
            <a:ext cx="334844" cy="47823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9" idx="5"/>
            <a:endCxn id="92" idx="0"/>
          </p:cNvCxnSpPr>
          <p:nvPr/>
        </p:nvCxnSpPr>
        <p:spPr>
          <a:xfrm>
            <a:off x="9189300" y="4497911"/>
            <a:ext cx="334844" cy="47823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5939118" y="4218122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cxnSp>
        <p:nvCxnSpPr>
          <p:cNvPr id="100" name="Straight Arrow Connector 99"/>
          <p:cNvCxnSpPr>
            <a:stCxn id="56" idx="3"/>
            <a:endCxn id="98" idx="0"/>
          </p:cNvCxnSpPr>
          <p:nvPr/>
        </p:nvCxnSpPr>
        <p:spPr>
          <a:xfrm flipH="1">
            <a:off x="6219918" y="3720096"/>
            <a:ext cx="402672" cy="4980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10115292" y="401855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cxnSp>
        <p:nvCxnSpPr>
          <p:cNvPr id="103" name="Straight Arrow Connector 102"/>
          <p:cNvCxnSpPr>
            <a:stCxn id="77" idx="3"/>
            <a:endCxn id="101" idx="0"/>
          </p:cNvCxnSpPr>
          <p:nvPr/>
        </p:nvCxnSpPr>
        <p:spPr>
          <a:xfrm flipH="1">
            <a:off x="10396092" y="3627781"/>
            <a:ext cx="440048" cy="39077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11412801" y="401855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R</a:t>
            </a:r>
            <a:endParaRPr lang="en-US" sz="2400" b="1" dirty="0"/>
          </a:p>
        </p:txBody>
      </p:sp>
      <p:sp>
        <p:nvSpPr>
          <p:cNvPr id="106" name="Oval 105"/>
          <p:cNvSpPr/>
          <p:nvPr/>
        </p:nvSpPr>
        <p:spPr>
          <a:xfrm>
            <a:off x="10887631" y="497614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H</a:t>
            </a:r>
            <a:endParaRPr lang="en-US" sz="2400" b="1" dirty="0"/>
          </a:p>
        </p:txBody>
      </p:sp>
      <p:cxnSp>
        <p:nvCxnSpPr>
          <p:cNvPr id="108" name="Straight Arrow Connector 107"/>
          <p:cNvCxnSpPr>
            <a:stCxn id="104" idx="3"/>
            <a:endCxn id="106" idx="0"/>
          </p:cNvCxnSpPr>
          <p:nvPr/>
        </p:nvCxnSpPr>
        <p:spPr>
          <a:xfrm flipH="1">
            <a:off x="11168431" y="4497911"/>
            <a:ext cx="326614" cy="47823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74812" y="3160061"/>
            <a:ext cx="38458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020672" y="1519518"/>
            <a:ext cx="0" cy="468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7808804" y="1519518"/>
            <a:ext cx="0" cy="468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36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5" grpId="0" animBg="1"/>
      <p:bldP spid="16" grpId="0" animBg="1"/>
      <p:bldP spid="17" grpId="0" animBg="1"/>
      <p:bldP spid="22" grpId="0" animBg="1"/>
      <p:bldP spid="27" grpId="0" animBg="1"/>
      <p:bldP spid="28" grpId="0" animBg="1"/>
      <p:bldP spid="30" grpId="0" animBg="1"/>
      <p:bldP spid="35" grpId="0" animBg="1"/>
      <p:bldP spid="36" grpId="0" animBg="1"/>
      <p:bldP spid="40" grpId="0" animBg="1"/>
      <p:bldP spid="44" grpId="0" animBg="1"/>
      <p:bldP spid="45" grpId="0" animBg="1"/>
      <p:bldP spid="49" grpId="0" animBg="1"/>
      <p:bldP spid="52" grpId="0" animBg="1"/>
      <p:bldP spid="53" grpId="0" animBg="1"/>
      <p:bldP spid="55" grpId="0" animBg="1"/>
      <p:bldP spid="56" grpId="0" animBg="1"/>
      <p:bldP spid="65" grpId="0" animBg="1"/>
      <p:bldP spid="68" grpId="0" animBg="1"/>
      <p:bldP spid="69" grpId="0" animBg="1"/>
      <p:bldP spid="72" grpId="0" animBg="1"/>
      <p:bldP spid="75" grpId="0" animBg="1"/>
      <p:bldP spid="77" grpId="0" animBg="1"/>
      <p:bldP spid="89" grpId="0" animBg="1"/>
      <p:bldP spid="91" grpId="0" animBg="1"/>
      <p:bldP spid="92" grpId="0" animBg="1"/>
      <p:bldP spid="98" grpId="0" animBg="1"/>
      <p:bldP spid="101" grpId="0" animBg="1"/>
      <p:bldP spid="104" grpId="0" animBg="1"/>
      <p:bldP spid="10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Linked Representation of Binary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56645" y="268212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1340113" y="362424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776697" y="463055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2039770" y="463055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2535074" y="362424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3127353" y="463055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G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2535074" y="556388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F</a:t>
            </a:r>
            <a:endParaRPr lang="en-US" sz="2000" b="1" dirty="0"/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1620913" y="3161484"/>
            <a:ext cx="417976" cy="46275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 flipH="1">
            <a:off x="1057497" y="4103599"/>
            <a:ext cx="364860" cy="52695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8" idx="0"/>
          </p:cNvCxnSpPr>
          <p:nvPr/>
        </p:nvCxnSpPr>
        <p:spPr>
          <a:xfrm>
            <a:off x="2436001" y="3161484"/>
            <a:ext cx="379873" cy="46275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7" idx="0"/>
          </p:cNvCxnSpPr>
          <p:nvPr/>
        </p:nvCxnSpPr>
        <p:spPr>
          <a:xfrm flipH="1">
            <a:off x="2320570" y="4103599"/>
            <a:ext cx="296748" cy="52695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9" idx="0"/>
          </p:cNvCxnSpPr>
          <p:nvPr/>
        </p:nvCxnSpPr>
        <p:spPr>
          <a:xfrm>
            <a:off x="3014430" y="4103599"/>
            <a:ext cx="393723" cy="52695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10" idx="0"/>
          </p:cNvCxnSpPr>
          <p:nvPr/>
        </p:nvCxnSpPr>
        <p:spPr>
          <a:xfrm>
            <a:off x="2519126" y="5109906"/>
            <a:ext cx="296748" cy="45397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497872" y="1219199"/>
            <a:ext cx="3385677" cy="558801"/>
            <a:chOff x="-76200" y="4191000"/>
            <a:chExt cx="1997075" cy="381000"/>
          </a:xfrm>
        </p:grpSpPr>
        <p:sp>
          <p:nvSpPr>
            <p:cNvPr id="25" name="Rectangle 24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DATA</a:t>
              </a:r>
              <a:endParaRPr lang="en-US" sz="20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LPTR</a:t>
              </a:r>
              <a:endParaRPr lang="en-US" sz="2000" b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RPTR</a:t>
              </a:r>
              <a:endParaRPr lang="en-US" sz="2000" b="1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60155" y="1849397"/>
            <a:ext cx="3066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Typical node of Binary Tree</a:t>
            </a:r>
            <a:endParaRPr lang="en-US" sz="20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6648796" y="1796877"/>
            <a:ext cx="1440000" cy="540000"/>
            <a:chOff x="304800" y="4191000"/>
            <a:chExt cx="1066800" cy="381000"/>
          </a:xfrm>
        </p:grpSpPr>
        <p:sp>
          <p:nvSpPr>
            <p:cNvPr id="30" name="Rectangle 29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A</a:t>
              </a:r>
              <a:endParaRPr lang="en-US" sz="2000" b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429596" y="3092277"/>
            <a:ext cx="1440000" cy="540000"/>
            <a:chOff x="304800" y="4191000"/>
            <a:chExt cx="1066800" cy="381000"/>
          </a:xfrm>
        </p:grpSpPr>
        <p:sp>
          <p:nvSpPr>
            <p:cNvPr id="34" name="Rectangle 33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B</a:t>
              </a:r>
              <a:endParaRPr lang="en-US" sz="2000" b="1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791796" y="3092277"/>
            <a:ext cx="1440000" cy="540000"/>
            <a:chOff x="304800" y="4191000"/>
            <a:chExt cx="1066800" cy="381000"/>
          </a:xfrm>
        </p:grpSpPr>
        <p:sp>
          <p:nvSpPr>
            <p:cNvPr id="38" name="Rectangle 37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D</a:t>
              </a:r>
              <a:endParaRPr lang="en-US" sz="2000" b="1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438996" y="4463877"/>
            <a:ext cx="1440000" cy="540000"/>
            <a:chOff x="304800" y="4191000"/>
            <a:chExt cx="1066800" cy="381000"/>
          </a:xfrm>
        </p:grpSpPr>
        <p:sp>
          <p:nvSpPr>
            <p:cNvPr id="42" name="Rectangle 41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C</a:t>
              </a:r>
              <a:endParaRPr lang="en-US" sz="2000" b="1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877396" y="4463877"/>
            <a:ext cx="1440000" cy="540000"/>
            <a:chOff x="304800" y="4191000"/>
            <a:chExt cx="1066800" cy="381000"/>
          </a:xfrm>
        </p:grpSpPr>
        <p:sp>
          <p:nvSpPr>
            <p:cNvPr id="46" name="Rectangle 45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E</a:t>
              </a:r>
              <a:endParaRPr lang="en-US" sz="2000" b="1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858596" y="4463877"/>
            <a:ext cx="1440000" cy="540000"/>
            <a:chOff x="304800" y="4191000"/>
            <a:chExt cx="1066800" cy="381000"/>
          </a:xfrm>
        </p:grpSpPr>
        <p:sp>
          <p:nvSpPr>
            <p:cNvPr id="50" name="Rectangle 49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G</a:t>
              </a:r>
              <a:endParaRPr lang="en-US" sz="2000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867996" y="5759277"/>
            <a:ext cx="1440000" cy="540000"/>
            <a:chOff x="304800" y="4191000"/>
            <a:chExt cx="1066800" cy="381000"/>
          </a:xfrm>
        </p:grpSpPr>
        <p:sp>
          <p:nvSpPr>
            <p:cNvPr id="54" name="Rectangle 53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F</a:t>
              </a:r>
              <a:endParaRPr lang="en-US" sz="2000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sp>
        <p:nvSpPr>
          <p:cNvPr id="57" name="Freeform 56"/>
          <p:cNvSpPr/>
          <p:nvPr/>
        </p:nvSpPr>
        <p:spPr>
          <a:xfrm>
            <a:off x="6157366" y="2042885"/>
            <a:ext cx="691077" cy="1033889"/>
          </a:xfrm>
          <a:custGeom>
            <a:avLst/>
            <a:gdLst>
              <a:gd name="connsiteX0" fmla="*/ 829994 w 829994"/>
              <a:gd name="connsiteY0" fmla="*/ 0 h 1125416"/>
              <a:gd name="connsiteX1" fmla="*/ 0 w 829994"/>
              <a:gd name="connsiteY1" fmla="*/ 0 h 1125416"/>
              <a:gd name="connsiteX2" fmla="*/ 0 w 829994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1125416">
                <a:moveTo>
                  <a:pt x="829994" y="0"/>
                </a:moveTo>
                <a:lnTo>
                  <a:pt x="0" y="0"/>
                </a:lnTo>
                <a:lnTo>
                  <a:pt x="0" y="1125416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5149421" y="3369260"/>
            <a:ext cx="454135" cy="1080000"/>
          </a:xfrm>
          <a:custGeom>
            <a:avLst/>
            <a:gdLst>
              <a:gd name="connsiteX0" fmla="*/ 661181 w 661181"/>
              <a:gd name="connsiteY0" fmla="*/ 0 h 1181686"/>
              <a:gd name="connsiteX1" fmla="*/ 0 w 661181"/>
              <a:gd name="connsiteY1" fmla="*/ 0 h 1181686"/>
              <a:gd name="connsiteX2" fmla="*/ 0 w 661181"/>
              <a:gd name="connsiteY2" fmla="*/ 1181686 h 118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181" h="1181686">
                <a:moveTo>
                  <a:pt x="661181" y="0"/>
                </a:moveTo>
                <a:lnTo>
                  <a:pt x="0" y="0"/>
                </a:lnTo>
                <a:lnTo>
                  <a:pt x="0" y="1181686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7905965" y="2043229"/>
            <a:ext cx="691200" cy="1033200"/>
          </a:xfrm>
          <a:custGeom>
            <a:avLst/>
            <a:gdLst>
              <a:gd name="connsiteX0" fmla="*/ 0 w 731520"/>
              <a:gd name="connsiteY0" fmla="*/ 0 h 1111347"/>
              <a:gd name="connsiteX1" fmla="*/ 731520 w 731520"/>
              <a:gd name="connsiteY1" fmla="*/ 0 h 1111347"/>
              <a:gd name="connsiteX2" fmla="*/ 731520 w 731520"/>
              <a:gd name="connsiteY2" fmla="*/ 1111347 h 111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1111347">
                <a:moveTo>
                  <a:pt x="0" y="0"/>
                </a:moveTo>
                <a:lnTo>
                  <a:pt x="731520" y="0"/>
                </a:lnTo>
                <a:lnTo>
                  <a:pt x="731520" y="1111347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7581660" y="3369260"/>
            <a:ext cx="413622" cy="1080000"/>
          </a:xfrm>
          <a:custGeom>
            <a:avLst/>
            <a:gdLst>
              <a:gd name="connsiteX0" fmla="*/ 534572 w 534572"/>
              <a:gd name="connsiteY0" fmla="*/ 0 h 1139483"/>
              <a:gd name="connsiteX1" fmla="*/ 0 w 534572"/>
              <a:gd name="connsiteY1" fmla="*/ 0 h 1139483"/>
              <a:gd name="connsiteX2" fmla="*/ 0 w 534572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2" h="1139483">
                <a:moveTo>
                  <a:pt x="534572" y="0"/>
                </a:moveTo>
                <a:lnTo>
                  <a:pt x="0" y="0"/>
                </a:lnTo>
                <a:lnTo>
                  <a:pt x="0" y="1139483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9028310" y="3369260"/>
            <a:ext cx="550961" cy="1080000"/>
          </a:xfrm>
          <a:custGeom>
            <a:avLst/>
            <a:gdLst>
              <a:gd name="connsiteX0" fmla="*/ 0 w 647114"/>
              <a:gd name="connsiteY0" fmla="*/ 0 h 1223889"/>
              <a:gd name="connsiteX1" fmla="*/ 647114 w 647114"/>
              <a:gd name="connsiteY1" fmla="*/ 0 h 1223889"/>
              <a:gd name="connsiteX2" fmla="*/ 647114 w 647114"/>
              <a:gd name="connsiteY2" fmla="*/ 1223889 h 122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114" h="1223889">
                <a:moveTo>
                  <a:pt x="0" y="0"/>
                </a:moveTo>
                <a:lnTo>
                  <a:pt x="647114" y="0"/>
                </a:lnTo>
                <a:lnTo>
                  <a:pt x="647114" y="1223889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8136421" y="4736645"/>
            <a:ext cx="425436" cy="1014614"/>
          </a:xfrm>
          <a:custGeom>
            <a:avLst/>
            <a:gdLst>
              <a:gd name="connsiteX0" fmla="*/ 0 w 534573"/>
              <a:gd name="connsiteY0" fmla="*/ 0 h 1139483"/>
              <a:gd name="connsiteX1" fmla="*/ 534573 w 534573"/>
              <a:gd name="connsiteY1" fmla="*/ 0 h 1139483"/>
              <a:gd name="connsiteX2" fmla="*/ 534573 w 534573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3" h="1139483">
                <a:moveTo>
                  <a:pt x="0" y="0"/>
                </a:moveTo>
                <a:lnTo>
                  <a:pt x="534573" y="0"/>
                </a:lnTo>
                <a:lnTo>
                  <a:pt x="534573" y="1139483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6458166" y="3092277"/>
            <a:ext cx="394562" cy="540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4435111" y="4463877"/>
            <a:ext cx="423085" cy="540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466853" y="4463877"/>
            <a:ext cx="403351" cy="540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6894048" y="4481690"/>
            <a:ext cx="371433" cy="522187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8858596" y="4481690"/>
            <a:ext cx="388800" cy="522187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9887169" y="4488995"/>
            <a:ext cx="403638" cy="51488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8913885" y="5759277"/>
            <a:ext cx="389905" cy="540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7867996" y="5759277"/>
            <a:ext cx="411428" cy="540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184186" y="80854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74" name="Straight Arrow Connector 73"/>
          <p:cNvCxnSpPr>
            <a:stCxn id="72" idx="2"/>
            <a:endCxn id="30" idx="0"/>
          </p:cNvCxnSpPr>
          <p:nvPr/>
        </p:nvCxnSpPr>
        <p:spPr>
          <a:xfrm>
            <a:off x="7359875" y="1270211"/>
            <a:ext cx="8922" cy="52666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965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Threaded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wasted NULL </a:t>
            </a:r>
            <a:r>
              <a:rPr lang="en-IN" dirty="0"/>
              <a:t>links in the binary tree storage representation can be </a:t>
            </a:r>
            <a:r>
              <a:rPr lang="en-IN" b="1" dirty="0">
                <a:solidFill>
                  <a:srgbClr val="C00000"/>
                </a:solidFill>
              </a:rPr>
              <a:t>replaced by threads</a:t>
            </a:r>
          </a:p>
          <a:p>
            <a:r>
              <a:rPr lang="en-IN" dirty="0"/>
              <a:t>A binary </a:t>
            </a:r>
            <a:r>
              <a:rPr lang="en-IN" b="1" dirty="0">
                <a:solidFill>
                  <a:srgbClr val="C00000"/>
                </a:solidFill>
              </a:rPr>
              <a:t>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threaded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according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particular </a:t>
            </a:r>
            <a:r>
              <a:rPr lang="en-IN" b="1" dirty="0">
                <a:solidFill>
                  <a:srgbClr val="C00000"/>
                </a:solidFill>
              </a:rPr>
              <a:t>traversal order</a:t>
            </a:r>
            <a:r>
              <a:rPr lang="en-IN" dirty="0"/>
              <a:t>. e.g.: Threads for the </a:t>
            </a:r>
            <a:r>
              <a:rPr lang="en-IN" dirty="0" err="1"/>
              <a:t>inorder</a:t>
            </a:r>
            <a:r>
              <a:rPr lang="en-IN" dirty="0"/>
              <a:t> traversals of tree are pointers to its higher nodes, for this traversal order</a:t>
            </a:r>
          </a:p>
          <a:p>
            <a:r>
              <a:rPr lang="en-IN" b="1" dirty="0">
                <a:solidFill>
                  <a:srgbClr val="C00000"/>
                </a:solidFill>
              </a:rPr>
              <a:t>In-Threaded Binary Tree</a:t>
            </a:r>
          </a:p>
          <a:p>
            <a:pPr lvl="1"/>
            <a:r>
              <a:rPr lang="en-IN" b="1" dirty="0"/>
              <a:t>If left link</a:t>
            </a:r>
            <a:r>
              <a:rPr lang="en-IN" dirty="0"/>
              <a:t> </a:t>
            </a:r>
            <a:r>
              <a:rPr lang="en-IN" b="1" dirty="0"/>
              <a:t>of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/>
              <a:t>P </a:t>
            </a:r>
            <a:r>
              <a:rPr lang="en-IN" b="1" dirty="0">
                <a:solidFill>
                  <a:srgbClr val="C00000"/>
                </a:solidFill>
              </a:rPr>
              <a:t>is null</a:t>
            </a:r>
            <a:r>
              <a:rPr lang="en-IN" dirty="0"/>
              <a:t>, then this link is </a:t>
            </a:r>
            <a:r>
              <a:rPr lang="en-IN" b="1" dirty="0">
                <a:solidFill>
                  <a:srgbClr val="C00000"/>
                </a:solidFill>
              </a:rPr>
              <a:t>replaced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by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address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of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its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predecessor</a:t>
            </a:r>
          </a:p>
          <a:p>
            <a:pPr lvl="1"/>
            <a:r>
              <a:rPr lang="en-IN" b="1" dirty="0"/>
              <a:t>If right link of </a:t>
            </a:r>
            <a:r>
              <a:rPr lang="en-IN" b="1" dirty="0">
                <a:solidFill>
                  <a:srgbClr val="C00000"/>
                </a:solidFill>
              </a:rPr>
              <a:t>node </a:t>
            </a:r>
            <a:r>
              <a:rPr lang="en-IN" b="1" dirty="0"/>
              <a:t>P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is null</a:t>
            </a:r>
            <a:r>
              <a:rPr lang="en-IN" dirty="0"/>
              <a:t>, then this link is </a:t>
            </a:r>
            <a:r>
              <a:rPr lang="en-IN" b="1" dirty="0">
                <a:solidFill>
                  <a:srgbClr val="C00000"/>
                </a:solidFill>
              </a:rPr>
              <a:t>replaced by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address of its successor</a:t>
            </a:r>
          </a:p>
          <a:p>
            <a:r>
              <a:rPr lang="en-IN" dirty="0"/>
              <a:t>Because the left or right </a:t>
            </a:r>
            <a:r>
              <a:rPr lang="en-IN" b="1" dirty="0"/>
              <a:t>link</a:t>
            </a:r>
            <a:r>
              <a:rPr lang="en-IN" dirty="0"/>
              <a:t> of </a:t>
            </a:r>
            <a:r>
              <a:rPr lang="en-IN" b="1" dirty="0"/>
              <a:t>a node </a:t>
            </a:r>
            <a:r>
              <a:rPr lang="en-IN" dirty="0"/>
              <a:t>can denote </a:t>
            </a:r>
            <a:r>
              <a:rPr lang="en-IN" b="1" dirty="0">
                <a:solidFill>
                  <a:srgbClr val="C00000"/>
                </a:solidFill>
              </a:rPr>
              <a:t>either structural link </a:t>
            </a:r>
            <a:r>
              <a:rPr lang="en-IN" dirty="0"/>
              <a:t>or </a:t>
            </a:r>
            <a:r>
              <a:rPr lang="en-IN" b="1" dirty="0">
                <a:solidFill>
                  <a:srgbClr val="C00000"/>
                </a:solidFill>
              </a:rPr>
              <a:t>a thread</a:t>
            </a:r>
            <a:r>
              <a:rPr lang="en-IN" dirty="0"/>
              <a:t>, we must somehow be able to distinguish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3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Threaded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Method 1:- </a:t>
            </a:r>
            <a:r>
              <a:rPr lang="en-IN" dirty="0"/>
              <a:t>Represent </a:t>
            </a:r>
            <a:r>
              <a:rPr lang="en-IN" b="1" dirty="0">
                <a:solidFill>
                  <a:srgbClr val="C00000"/>
                </a:solidFill>
              </a:rPr>
              <a:t>thread a Negative address</a:t>
            </a:r>
            <a:endParaRPr lang="en-IN" dirty="0">
              <a:solidFill>
                <a:srgbClr val="C00000"/>
              </a:solidFill>
            </a:endParaRPr>
          </a:p>
          <a:p>
            <a:r>
              <a:rPr lang="en-IN" b="1" dirty="0"/>
              <a:t>Method 2:- </a:t>
            </a:r>
            <a:r>
              <a:rPr lang="en-IN" dirty="0"/>
              <a:t>To have a </a:t>
            </a:r>
            <a:r>
              <a:rPr lang="en-IN" b="1" dirty="0">
                <a:solidFill>
                  <a:srgbClr val="C00000"/>
                </a:solidFill>
              </a:rPr>
              <a:t>separate Boolean flag </a:t>
            </a:r>
            <a:r>
              <a:rPr lang="en-IN" dirty="0"/>
              <a:t>for each of left and right pointers, node structure for this is given below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77654" y="2469630"/>
            <a:ext cx="144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DATA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3942914" y="2469630"/>
            <a:ext cx="144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LTHREAD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8256010" y="2469630"/>
            <a:ext cx="144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RPTR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644153" y="2998635"/>
            <a:ext cx="447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Typical node of Threaded Binary Tree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2501159" y="2469630"/>
            <a:ext cx="144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LPTR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6819072" y="2469630"/>
            <a:ext cx="1440000" cy="46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RTHREAD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53510" y="3600272"/>
            <a:ext cx="4852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LTHREAD = true = </a:t>
            </a:r>
            <a:r>
              <a:rPr lang="en-US" dirty="0"/>
              <a:t>Denotes leaf thread link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LTHREAD = false =</a:t>
            </a:r>
            <a:r>
              <a:rPr lang="en-US" dirty="0"/>
              <a:t> Denotes leaf structural link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RTHREAD = true =</a:t>
            </a:r>
            <a:r>
              <a:rPr lang="en-US" dirty="0"/>
              <a:t> Denotes right threaded link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RTHREAD = false =</a:t>
            </a:r>
            <a:r>
              <a:rPr lang="en-US" dirty="0"/>
              <a:t> Denotes right structural link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0399" y="5261836"/>
            <a:ext cx="72607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dirty="0"/>
              <a:t>Head node is simply another node which serves as the predecessor and successor of first and last tree nodes. </a:t>
            </a:r>
          </a:p>
          <a:p>
            <a:pPr lvl="0" algn="ctr"/>
            <a:r>
              <a:rPr lang="en-US" sz="2000" b="1" dirty="0"/>
              <a:t>Tree is attached to the left branch of the head node.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544226" y="4164837"/>
            <a:ext cx="2083904" cy="381000"/>
            <a:chOff x="-76200" y="4191000"/>
            <a:chExt cx="1997075" cy="381000"/>
          </a:xfrm>
        </p:grpSpPr>
        <p:sp>
          <p:nvSpPr>
            <p:cNvPr id="14" name="Rectangle 13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  <a:pattFill prst="wdUp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cxnSp>
        <p:nvCxnSpPr>
          <p:cNvPr id="19" name="Curved Connector 18"/>
          <p:cNvCxnSpPr>
            <a:stCxn id="16" idx="3"/>
            <a:endCxn id="14" idx="2"/>
          </p:cNvCxnSpPr>
          <p:nvPr/>
        </p:nvCxnSpPr>
        <p:spPr>
          <a:xfrm flipH="1">
            <a:off x="10587834" y="4355337"/>
            <a:ext cx="1040296" cy="190500"/>
          </a:xfrm>
          <a:prstGeom prst="curvedConnector4">
            <a:avLst>
              <a:gd name="adj1" fmla="val -10559"/>
              <a:gd name="adj2" fmla="val 388312"/>
            </a:avLst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5" idx="1"/>
            <a:endCxn id="14" idx="2"/>
          </p:cNvCxnSpPr>
          <p:nvPr/>
        </p:nvCxnSpPr>
        <p:spPr>
          <a:xfrm rot="10800000" flipH="1" flipV="1">
            <a:off x="9544226" y="4355337"/>
            <a:ext cx="1043608" cy="190500"/>
          </a:xfrm>
          <a:prstGeom prst="curvedConnector4">
            <a:avLst>
              <a:gd name="adj1" fmla="val -19629"/>
              <a:gd name="adj2" fmla="val 357143"/>
            </a:avLst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208252" y="3719305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HEAD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327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Threaded Binary Tree</a:t>
            </a:r>
          </a:p>
        </p:txBody>
      </p:sp>
      <p:sp>
        <p:nvSpPr>
          <p:cNvPr id="4" name="Oval 3"/>
          <p:cNvSpPr/>
          <p:nvPr/>
        </p:nvSpPr>
        <p:spPr>
          <a:xfrm>
            <a:off x="1806391" y="115466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1317815" y="211837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842686" y="3001396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1958791" y="3001396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2382373" y="211837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2819402" y="3001396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G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2382373" y="384407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F</a:t>
            </a:r>
            <a:endParaRPr lang="en-US" sz="2000" b="1" dirty="0"/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1598615" y="1634024"/>
            <a:ext cx="290020" cy="48434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 flipH="1">
            <a:off x="1123486" y="2597729"/>
            <a:ext cx="276573" cy="40366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8" idx="0"/>
          </p:cNvCxnSpPr>
          <p:nvPr/>
        </p:nvCxnSpPr>
        <p:spPr>
          <a:xfrm>
            <a:off x="2285747" y="1634024"/>
            <a:ext cx="377426" cy="48434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7" idx="0"/>
          </p:cNvCxnSpPr>
          <p:nvPr/>
        </p:nvCxnSpPr>
        <p:spPr>
          <a:xfrm flipH="1">
            <a:off x="2239591" y="2597729"/>
            <a:ext cx="225026" cy="40366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9" idx="0"/>
          </p:cNvCxnSpPr>
          <p:nvPr/>
        </p:nvCxnSpPr>
        <p:spPr>
          <a:xfrm>
            <a:off x="2861729" y="2597729"/>
            <a:ext cx="238473" cy="40366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10" idx="0"/>
          </p:cNvCxnSpPr>
          <p:nvPr/>
        </p:nvCxnSpPr>
        <p:spPr>
          <a:xfrm>
            <a:off x="2438147" y="3480752"/>
            <a:ext cx="225026" cy="36332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7162798" y="2335306"/>
            <a:ext cx="1066800" cy="381000"/>
            <a:chOff x="304800" y="4191000"/>
            <a:chExt cx="1066800" cy="381000"/>
          </a:xfrm>
        </p:grpSpPr>
        <p:sp>
          <p:nvSpPr>
            <p:cNvPr id="23" name="Rectangle 22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A</a:t>
              </a:r>
              <a:endParaRPr lang="en-US" sz="2000" b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943598" y="3325906"/>
            <a:ext cx="1066800" cy="381000"/>
            <a:chOff x="304800" y="4191000"/>
            <a:chExt cx="1066800" cy="381000"/>
          </a:xfrm>
        </p:grpSpPr>
        <p:sp>
          <p:nvSpPr>
            <p:cNvPr id="27" name="Rectangle 26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B</a:t>
              </a:r>
              <a:endParaRPr lang="en-US" sz="2000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305798" y="3325906"/>
            <a:ext cx="1066800" cy="381000"/>
            <a:chOff x="304800" y="4191000"/>
            <a:chExt cx="1066800" cy="381000"/>
          </a:xfrm>
        </p:grpSpPr>
        <p:sp>
          <p:nvSpPr>
            <p:cNvPr id="31" name="Rectangle 30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D</a:t>
              </a:r>
              <a:endParaRPr lang="en-US" sz="20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952998" y="4468906"/>
            <a:ext cx="1066800" cy="381000"/>
            <a:chOff x="304800" y="4191000"/>
            <a:chExt cx="1066800" cy="381000"/>
          </a:xfrm>
        </p:grpSpPr>
        <p:sp>
          <p:nvSpPr>
            <p:cNvPr id="35" name="Rectangle 34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C</a:t>
              </a:r>
              <a:endParaRPr lang="en-US" sz="2000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391398" y="4468906"/>
            <a:ext cx="1066800" cy="381000"/>
            <a:chOff x="304800" y="4191000"/>
            <a:chExt cx="1066800" cy="381000"/>
          </a:xfrm>
        </p:grpSpPr>
        <p:sp>
          <p:nvSpPr>
            <p:cNvPr id="39" name="Rectangle 38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E</a:t>
              </a:r>
              <a:endParaRPr lang="en-US" sz="2000" b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372598" y="4468906"/>
            <a:ext cx="1066800" cy="381000"/>
            <a:chOff x="304800" y="4191000"/>
            <a:chExt cx="1066800" cy="381000"/>
          </a:xfrm>
        </p:grpSpPr>
        <p:sp>
          <p:nvSpPr>
            <p:cNvPr id="43" name="Rectangle 42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G</a:t>
              </a:r>
              <a:endParaRPr lang="en-US" sz="2000" b="1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381998" y="5535706"/>
            <a:ext cx="1066800" cy="381000"/>
            <a:chOff x="304800" y="4191000"/>
            <a:chExt cx="1066800" cy="381000"/>
          </a:xfrm>
        </p:grpSpPr>
        <p:sp>
          <p:nvSpPr>
            <p:cNvPr id="47" name="Rectangle 46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F</a:t>
              </a:r>
              <a:endParaRPr lang="en-US" sz="2000" b="1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sp>
        <p:nvSpPr>
          <p:cNvPr id="50" name="Freeform 49"/>
          <p:cNvSpPr/>
          <p:nvPr/>
        </p:nvSpPr>
        <p:spPr>
          <a:xfrm>
            <a:off x="6464654" y="2511611"/>
            <a:ext cx="829994" cy="825964"/>
          </a:xfrm>
          <a:custGeom>
            <a:avLst/>
            <a:gdLst>
              <a:gd name="connsiteX0" fmla="*/ 829994 w 829994"/>
              <a:gd name="connsiteY0" fmla="*/ 0 h 1125416"/>
              <a:gd name="connsiteX1" fmla="*/ 0 w 829994"/>
              <a:gd name="connsiteY1" fmla="*/ 0 h 1125416"/>
              <a:gd name="connsiteX2" fmla="*/ 0 w 829994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1125416">
                <a:moveTo>
                  <a:pt x="829994" y="0"/>
                </a:moveTo>
                <a:lnTo>
                  <a:pt x="0" y="0"/>
                </a:lnTo>
                <a:lnTo>
                  <a:pt x="0" y="1125416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5511018" y="3497063"/>
            <a:ext cx="508781" cy="974188"/>
          </a:xfrm>
          <a:custGeom>
            <a:avLst/>
            <a:gdLst>
              <a:gd name="connsiteX0" fmla="*/ 661181 w 661181"/>
              <a:gd name="connsiteY0" fmla="*/ 0 h 1181686"/>
              <a:gd name="connsiteX1" fmla="*/ 0 w 661181"/>
              <a:gd name="connsiteY1" fmla="*/ 0 h 1181686"/>
              <a:gd name="connsiteX2" fmla="*/ 0 w 661181"/>
              <a:gd name="connsiteY2" fmla="*/ 1181686 h 118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181" h="1181686">
                <a:moveTo>
                  <a:pt x="661181" y="0"/>
                </a:moveTo>
                <a:lnTo>
                  <a:pt x="0" y="0"/>
                </a:lnTo>
                <a:lnTo>
                  <a:pt x="0" y="1181686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8083060" y="2511611"/>
            <a:ext cx="731520" cy="825964"/>
          </a:xfrm>
          <a:custGeom>
            <a:avLst/>
            <a:gdLst>
              <a:gd name="connsiteX0" fmla="*/ 0 w 731520"/>
              <a:gd name="connsiteY0" fmla="*/ 0 h 1111347"/>
              <a:gd name="connsiteX1" fmla="*/ 731520 w 731520"/>
              <a:gd name="connsiteY1" fmla="*/ 0 h 1111347"/>
              <a:gd name="connsiteX2" fmla="*/ 731520 w 731520"/>
              <a:gd name="connsiteY2" fmla="*/ 1111347 h 111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1111347">
                <a:moveTo>
                  <a:pt x="0" y="0"/>
                </a:moveTo>
                <a:lnTo>
                  <a:pt x="731520" y="0"/>
                </a:lnTo>
                <a:lnTo>
                  <a:pt x="731520" y="1111347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7886112" y="3525199"/>
            <a:ext cx="534572" cy="946053"/>
          </a:xfrm>
          <a:custGeom>
            <a:avLst/>
            <a:gdLst>
              <a:gd name="connsiteX0" fmla="*/ 534572 w 534572"/>
              <a:gd name="connsiteY0" fmla="*/ 0 h 1139483"/>
              <a:gd name="connsiteX1" fmla="*/ 0 w 534572"/>
              <a:gd name="connsiteY1" fmla="*/ 0 h 1139483"/>
              <a:gd name="connsiteX2" fmla="*/ 0 w 534572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2" h="1139483">
                <a:moveTo>
                  <a:pt x="534572" y="0"/>
                </a:moveTo>
                <a:lnTo>
                  <a:pt x="0" y="0"/>
                </a:lnTo>
                <a:lnTo>
                  <a:pt x="0" y="1139483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9236610" y="3482996"/>
            <a:ext cx="647114" cy="988256"/>
          </a:xfrm>
          <a:custGeom>
            <a:avLst/>
            <a:gdLst>
              <a:gd name="connsiteX0" fmla="*/ 0 w 647114"/>
              <a:gd name="connsiteY0" fmla="*/ 0 h 1223889"/>
              <a:gd name="connsiteX1" fmla="*/ 647114 w 647114"/>
              <a:gd name="connsiteY1" fmla="*/ 0 h 1223889"/>
              <a:gd name="connsiteX2" fmla="*/ 647114 w 647114"/>
              <a:gd name="connsiteY2" fmla="*/ 1223889 h 122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114" h="1223889">
                <a:moveTo>
                  <a:pt x="0" y="0"/>
                </a:moveTo>
                <a:lnTo>
                  <a:pt x="647114" y="0"/>
                </a:lnTo>
                <a:lnTo>
                  <a:pt x="647114" y="1223889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8322211" y="4618962"/>
            <a:ext cx="534573" cy="916745"/>
          </a:xfrm>
          <a:custGeom>
            <a:avLst/>
            <a:gdLst>
              <a:gd name="connsiteX0" fmla="*/ 0 w 534573"/>
              <a:gd name="connsiteY0" fmla="*/ 0 h 1139483"/>
              <a:gd name="connsiteX1" fmla="*/ 534573 w 534573"/>
              <a:gd name="connsiteY1" fmla="*/ 0 h 1139483"/>
              <a:gd name="connsiteX2" fmla="*/ 534573 w 534573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3" h="1139483">
                <a:moveTo>
                  <a:pt x="0" y="0"/>
                </a:moveTo>
                <a:lnTo>
                  <a:pt x="534573" y="0"/>
                </a:lnTo>
                <a:lnTo>
                  <a:pt x="534573" y="1139483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6705598" y="3328252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4952998" y="4471252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714998" y="4468907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391398" y="4468907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9372598" y="4468907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10134598" y="4468907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9143998" y="5538052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8381998" y="5535707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17589" y="5207456"/>
            <a:ext cx="2215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  B  A  E  F  D  G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46630" y="4726538"/>
            <a:ext cx="195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 err="1"/>
              <a:t>Inorder</a:t>
            </a:r>
            <a:r>
              <a:rPr lang="en-IN" sz="2000" b="1" dirty="0"/>
              <a:t> Traversal</a:t>
            </a:r>
            <a:endParaRPr lang="en-US" sz="2000" b="1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4137211" y="1066801"/>
            <a:ext cx="0" cy="51792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6602894" y="1420906"/>
            <a:ext cx="2083904" cy="381000"/>
            <a:chOff x="-76200" y="4191000"/>
            <a:chExt cx="1997075" cy="381000"/>
          </a:xfrm>
        </p:grpSpPr>
        <p:sp>
          <p:nvSpPr>
            <p:cNvPr id="71" name="Rectangle 70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  <a:pattFill prst="wdUp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7275736" y="975374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HEAD</a:t>
            </a:r>
            <a:endParaRPr lang="en-US" b="1" dirty="0"/>
          </a:p>
        </p:txBody>
      </p:sp>
      <p:cxnSp>
        <p:nvCxnSpPr>
          <p:cNvPr id="76" name="Straight Arrow Connector 75"/>
          <p:cNvCxnSpPr>
            <a:stCxn id="29" idx="3"/>
            <a:endCxn id="23" idx="2"/>
          </p:cNvCxnSpPr>
          <p:nvPr/>
        </p:nvCxnSpPr>
        <p:spPr>
          <a:xfrm flipV="1">
            <a:off x="7010398" y="2716306"/>
            <a:ext cx="685800" cy="80010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7" idx="3"/>
            <a:endCxn id="27" idx="2"/>
          </p:cNvCxnSpPr>
          <p:nvPr/>
        </p:nvCxnSpPr>
        <p:spPr>
          <a:xfrm flipV="1">
            <a:off x="6019798" y="3706906"/>
            <a:ext cx="457200" cy="95250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0" idx="0"/>
            <a:endCxn id="23" idx="2"/>
          </p:cNvCxnSpPr>
          <p:nvPr/>
        </p:nvCxnSpPr>
        <p:spPr>
          <a:xfrm flipV="1">
            <a:off x="7543798" y="2716306"/>
            <a:ext cx="152400" cy="175260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8" idx="0"/>
            <a:endCxn id="39" idx="2"/>
          </p:cNvCxnSpPr>
          <p:nvPr/>
        </p:nvCxnSpPr>
        <p:spPr>
          <a:xfrm flipH="1" flipV="1">
            <a:off x="7924798" y="4849906"/>
            <a:ext cx="609600" cy="68580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9" idx="0"/>
            <a:endCxn id="31" idx="2"/>
          </p:cNvCxnSpPr>
          <p:nvPr/>
        </p:nvCxnSpPr>
        <p:spPr>
          <a:xfrm flipH="1" flipV="1">
            <a:off x="8839198" y="3706906"/>
            <a:ext cx="457200" cy="182880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4" idx="0"/>
            <a:endCxn id="31" idx="2"/>
          </p:cNvCxnSpPr>
          <p:nvPr/>
        </p:nvCxnSpPr>
        <p:spPr>
          <a:xfrm flipH="1" flipV="1">
            <a:off x="8839198" y="3706906"/>
            <a:ext cx="685800" cy="76200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Freeform 88"/>
          <p:cNvSpPr/>
          <p:nvPr/>
        </p:nvSpPr>
        <p:spPr>
          <a:xfrm>
            <a:off x="5068782" y="1588151"/>
            <a:ext cx="1520042" cy="2873829"/>
          </a:xfrm>
          <a:custGeom>
            <a:avLst/>
            <a:gdLst>
              <a:gd name="connsiteX0" fmla="*/ 0 w 1520042"/>
              <a:gd name="connsiteY0" fmla="*/ 2873829 h 2873829"/>
              <a:gd name="connsiteX1" fmla="*/ 0 w 1520042"/>
              <a:gd name="connsiteY1" fmla="*/ 0 h 2873829"/>
              <a:gd name="connsiteX2" fmla="*/ 1520042 w 1520042"/>
              <a:gd name="connsiteY2" fmla="*/ 0 h 287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0042" h="2873829">
                <a:moveTo>
                  <a:pt x="0" y="2873829"/>
                </a:moveTo>
                <a:lnTo>
                  <a:pt x="0" y="0"/>
                </a:lnTo>
                <a:lnTo>
                  <a:pt x="1520042" y="0"/>
                </a:lnTo>
              </a:path>
            </a:pathLst>
          </a:cu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8702633" y="1588151"/>
            <a:ext cx="1603169" cy="2873829"/>
          </a:xfrm>
          <a:custGeom>
            <a:avLst/>
            <a:gdLst>
              <a:gd name="connsiteX0" fmla="*/ 1603169 w 1603169"/>
              <a:gd name="connsiteY0" fmla="*/ 2873829 h 2873829"/>
              <a:gd name="connsiteX1" fmla="*/ 1603169 w 1603169"/>
              <a:gd name="connsiteY1" fmla="*/ 0 h 2873829"/>
              <a:gd name="connsiteX2" fmla="*/ 0 w 1603169"/>
              <a:gd name="connsiteY2" fmla="*/ 0 h 287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3169" h="2873829">
                <a:moveTo>
                  <a:pt x="1603169" y="2873829"/>
                </a:moveTo>
                <a:lnTo>
                  <a:pt x="1603169" y="0"/>
                </a:lnTo>
                <a:lnTo>
                  <a:pt x="0" y="0"/>
                </a:lnTo>
              </a:path>
            </a:pathLst>
          </a:cu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>
            <a:stCxn id="72" idx="2"/>
            <a:endCxn id="23" idx="0"/>
          </p:cNvCxnSpPr>
          <p:nvPr/>
        </p:nvCxnSpPr>
        <p:spPr>
          <a:xfrm>
            <a:off x="6960704" y="1801906"/>
            <a:ext cx="735495" cy="5334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663794" y="6096000"/>
            <a:ext cx="3238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Fully In-Threaded Binary Tree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5199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66" grpId="0"/>
      <p:bldP spid="67" grpId="0"/>
      <p:bldP spid="74" grpId="0"/>
      <p:bldP spid="89" grpId="0" animBg="1"/>
      <p:bldP spid="91" grpId="0" animBg="1"/>
      <p:bldP spid="9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Threaded Binary Tree</a:t>
            </a:r>
          </a:p>
        </p:txBody>
      </p:sp>
      <p:sp>
        <p:nvSpPr>
          <p:cNvPr id="4" name="Oval 3"/>
          <p:cNvSpPr/>
          <p:nvPr/>
        </p:nvSpPr>
        <p:spPr>
          <a:xfrm>
            <a:off x="1882845" y="113453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1000079" y="206458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484609" y="296105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2264101" y="296105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F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2745430" y="206458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3281594" y="296105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H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2745430" y="385752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G</a:t>
            </a:r>
            <a:endParaRPr lang="en-US" sz="2000" b="1" dirty="0"/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1280879" y="1613890"/>
            <a:ext cx="684210" cy="4506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 flipH="1">
            <a:off x="765409" y="2543941"/>
            <a:ext cx="316914" cy="4171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8" idx="0"/>
          </p:cNvCxnSpPr>
          <p:nvPr/>
        </p:nvCxnSpPr>
        <p:spPr>
          <a:xfrm>
            <a:off x="2362201" y="1613890"/>
            <a:ext cx="664029" cy="4506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7" idx="0"/>
          </p:cNvCxnSpPr>
          <p:nvPr/>
        </p:nvCxnSpPr>
        <p:spPr>
          <a:xfrm flipH="1">
            <a:off x="2544901" y="2543941"/>
            <a:ext cx="282773" cy="4171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9" idx="0"/>
          </p:cNvCxnSpPr>
          <p:nvPr/>
        </p:nvCxnSpPr>
        <p:spPr>
          <a:xfrm>
            <a:off x="3224786" y="2543941"/>
            <a:ext cx="337608" cy="4171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10" idx="0"/>
          </p:cNvCxnSpPr>
          <p:nvPr/>
        </p:nvCxnSpPr>
        <p:spPr>
          <a:xfrm>
            <a:off x="2743457" y="3440411"/>
            <a:ext cx="282773" cy="4171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9712" y="5127245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 B D A F G E 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6499" y="4686177"/>
            <a:ext cx="1957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 err="1"/>
              <a:t>Inorder</a:t>
            </a:r>
            <a:r>
              <a:rPr lang="en-IN" sz="2000" b="1" dirty="0"/>
              <a:t> Traversal</a:t>
            </a:r>
            <a:endParaRPr lang="en-US" sz="20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249781" y="1066801"/>
            <a:ext cx="0" cy="51792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475208" y="296105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</a:t>
            </a:r>
            <a:endParaRPr lang="en-US" sz="2000" b="1" dirty="0"/>
          </a:p>
        </p:txBody>
      </p:sp>
      <p:cxnSp>
        <p:nvCxnSpPr>
          <p:cNvPr id="22" name="Straight Arrow Connector 21"/>
          <p:cNvCxnSpPr>
            <a:stCxn id="5" idx="5"/>
            <a:endCxn id="20" idx="0"/>
          </p:cNvCxnSpPr>
          <p:nvPr/>
        </p:nvCxnSpPr>
        <p:spPr>
          <a:xfrm>
            <a:off x="1479435" y="2543941"/>
            <a:ext cx="276573" cy="4171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7114004" y="2743200"/>
            <a:ext cx="1066800" cy="381000"/>
            <a:chOff x="304800" y="4191000"/>
            <a:chExt cx="1066800" cy="381000"/>
          </a:xfrm>
        </p:grpSpPr>
        <p:sp>
          <p:nvSpPr>
            <p:cNvPr id="26" name="Rectangle 25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A</a:t>
              </a:r>
              <a:endParaRPr lang="en-US" sz="2000" b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61404" y="3733800"/>
            <a:ext cx="1066800" cy="381000"/>
            <a:chOff x="304800" y="4191000"/>
            <a:chExt cx="1066800" cy="381000"/>
          </a:xfrm>
        </p:grpSpPr>
        <p:sp>
          <p:nvSpPr>
            <p:cNvPr id="30" name="Rectangle 29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B</a:t>
              </a:r>
              <a:endParaRPr lang="en-US" sz="2000" b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257004" y="3733800"/>
            <a:ext cx="1066800" cy="381000"/>
            <a:chOff x="304800" y="4191000"/>
            <a:chExt cx="1066800" cy="381000"/>
          </a:xfrm>
        </p:grpSpPr>
        <p:sp>
          <p:nvSpPr>
            <p:cNvPr id="34" name="Rectangle 33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E</a:t>
              </a:r>
              <a:endParaRPr lang="en-US" sz="2000" b="1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523204" y="4876800"/>
            <a:ext cx="1066800" cy="381000"/>
            <a:chOff x="304800" y="4191000"/>
            <a:chExt cx="1066800" cy="381000"/>
          </a:xfrm>
        </p:grpSpPr>
        <p:sp>
          <p:nvSpPr>
            <p:cNvPr id="38" name="Rectangle 37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C</a:t>
              </a:r>
              <a:endParaRPr lang="en-US" sz="2000" b="1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342604" y="4876800"/>
            <a:ext cx="1066800" cy="381000"/>
            <a:chOff x="304800" y="4191000"/>
            <a:chExt cx="1066800" cy="381000"/>
          </a:xfrm>
        </p:grpSpPr>
        <p:sp>
          <p:nvSpPr>
            <p:cNvPr id="42" name="Rectangle 41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F</a:t>
              </a:r>
              <a:endParaRPr lang="en-US" sz="2000" b="1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323804" y="4876800"/>
            <a:ext cx="1066800" cy="381000"/>
            <a:chOff x="304800" y="4191000"/>
            <a:chExt cx="1066800" cy="381000"/>
          </a:xfrm>
        </p:grpSpPr>
        <p:sp>
          <p:nvSpPr>
            <p:cNvPr id="46" name="Rectangle 45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H</a:t>
              </a:r>
              <a:endParaRPr lang="en-US" sz="2000" b="1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333204" y="5943600"/>
            <a:ext cx="1066800" cy="381000"/>
            <a:chOff x="304800" y="4191000"/>
            <a:chExt cx="1066800" cy="381000"/>
          </a:xfrm>
        </p:grpSpPr>
        <p:sp>
          <p:nvSpPr>
            <p:cNvPr id="50" name="Rectangle 49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G</a:t>
              </a:r>
              <a:endParaRPr lang="en-US" sz="2000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sp>
        <p:nvSpPr>
          <p:cNvPr id="53" name="Freeform 52"/>
          <p:cNvSpPr/>
          <p:nvPr/>
        </p:nvSpPr>
        <p:spPr>
          <a:xfrm>
            <a:off x="5971005" y="2915530"/>
            <a:ext cx="1261403" cy="829939"/>
          </a:xfrm>
          <a:custGeom>
            <a:avLst/>
            <a:gdLst>
              <a:gd name="connsiteX0" fmla="*/ 829994 w 829994"/>
              <a:gd name="connsiteY0" fmla="*/ 0 h 1125416"/>
              <a:gd name="connsiteX1" fmla="*/ 0 w 829994"/>
              <a:gd name="connsiteY1" fmla="*/ 0 h 1125416"/>
              <a:gd name="connsiteX2" fmla="*/ 0 w 829994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1125416">
                <a:moveTo>
                  <a:pt x="829994" y="0"/>
                </a:moveTo>
                <a:lnTo>
                  <a:pt x="0" y="0"/>
                </a:lnTo>
                <a:lnTo>
                  <a:pt x="0" y="1125416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5056606" y="3904957"/>
            <a:ext cx="457199" cy="974188"/>
          </a:xfrm>
          <a:custGeom>
            <a:avLst/>
            <a:gdLst>
              <a:gd name="connsiteX0" fmla="*/ 661181 w 661181"/>
              <a:gd name="connsiteY0" fmla="*/ 0 h 1181686"/>
              <a:gd name="connsiteX1" fmla="*/ 0 w 661181"/>
              <a:gd name="connsiteY1" fmla="*/ 0 h 1181686"/>
              <a:gd name="connsiteX2" fmla="*/ 0 w 661181"/>
              <a:gd name="connsiteY2" fmla="*/ 1181686 h 118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181" h="1181686">
                <a:moveTo>
                  <a:pt x="661181" y="0"/>
                </a:moveTo>
                <a:lnTo>
                  <a:pt x="0" y="0"/>
                </a:lnTo>
                <a:lnTo>
                  <a:pt x="0" y="1181686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8034266" y="2901463"/>
            <a:ext cx="731520" cy="844006"/>
          </a:xfrm>
          <a:custGeom>
            <a:avLst/>
            <a:gdLst>
              <a:gd name="connsiteX0" fmla="*/ 0 w 731520"/>
              <a:gd name="connsiteY0" fmla="*/ 0 h 1111347"/>
              <a:gd name="connsiteX1" fmla="*/ 731520 w 731520"/>
              <a:gd name="connsiteY1" fmla="*/ 0 h 1111347"/>
              <a:gd name="connsiteX2" fmla="*/ 731520 w 731520"/>
              <a:gd name="connsiteY2" fmla="*/ 1111347 h 111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1111347">
                <a:moveTo>
                  <a:pt x="0" y="0"/>
                </a:moveTo>
                <a:lnTo>
                  <a:pt x="731520" y="0"/>
                </a:lnTo>
                <a:lnTo>
                  <a:pt x="731520" y="1111347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7837318" y="3933093"/>
            <a:ext cx="534572" cy="946053"/>
          </a:xfrm>
          <a:custGeom>
            <a:avLst/>
            <a:gdLst>
              <a:gd name="connsiteX0" fmla="*/ 534572 w 534572"/>
              <a:gd name="connsiteY0" fmla="*/ 0 h 1139483"/>
              <a:gd name="connsiteX1" fmla="*/ 0 w 534572"/>
              <a:gd name="connsiteY1" fmla="*/ 0 h 1139483"/>
              <a:gd name="connsiteX2" fmla="*/ 0 w 534572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2" h="1139483">
                <a:moveTo>
                  <a:pt x="534572" y="0"/>
                </a:moveTo>
                <a:lnTo>
                  <a:pt x="0" y="0"/>
                </a:lnTo>
                <a:lnTo>
                  <a:pt x="0" y="1139483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9187816" y="3930732"/>
            <a:ext cx="647114" cy="948414"/>
          </a:xfrm>
          <a:custGeom>
            <a:avLst/>
            <a:gdLst>
              <a:gd name="connsiteX0" fmla="*/ 0 w 647114"/>
              <a:gd name="connsiteY0" fmla="*/ 0 h 1223889"/>
              <a:gd name="connsiteX1" fmla="*/ 647114 w 647114"/>
              <a:gd name="connsiteY1" fmla="*/ 0 h 1223889"/>
              <a:gd name="connsiteX2" fmla="*/ 647114 w 647114"/>
              <a:gd name="connsiteY2" fmla="*/ 1223889 h 122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114" h="1223889">
                <a:moveTo>
                  <a:pt x="0" y="0"/>
                </a:moveTo>
                <a:lnTo>
                  <a:pt x="647114" y="0"/>
                </a:lnTo>
                <a:lnTo>
                  <a:pt x="647114" y="1223889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8300311" y="5066770"/>
            <a:ext cx="534573" cy="876831"/>
          </a:xfrm>
          <a:custGeom>
            <a:avLst/>
            <a:gdLst>
              <a:gd name="connsiteX0" fmla="*/ 0 w 534573"/>
              <a:gd name="connsiteY0" fmla="*/ 0 h 1139483"/>
              <a:gd name="connsiteX1" fmla="*/ 534573 w 534573"/>
              <a:gd name="connsiteY1" fmla="*/ 0 h 1139483"/>
              <a:gd name="connsiteX2" fmla="*/ 534573 w 534573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3" h="1139483">
                <a:moveTo>
                  <a:pt x="0" y="0"/>
                </a:moveTo>
                <a:lnTo>
                  <a:pt x="534573" y="0"/>
                </a:lnTo>
                <a:lnTo>
                  <a:pt x="534573" y="1139483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4523204" y="4879146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85204" y="4876801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342604" y="4876801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9323804" y="4876801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0085804" y="4876801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9095204" y="5945946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8333204" y="5943601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6554100" y="1828800"/>
            <a:ext cx="2083904" cy="381000"/>
            <a:chOff x="-76200" y="4191000"/>
            <a:chExt cx="1997075" cy="381000"/>
          </a:xfrm>
        </p:grpSpPr>
        <p:sp>
          <p:nvSpPr>
            <p:cNvPr id="68" name="Rectangle 67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  <a:pattFill prst="wdUpDiag">
              <a:fgClr>
                <a:schemeClr val="tx1">
                  <a:lumMod val="95000"/>
                  <a:lumOff val="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7226942" y="1383268"/>
            <a:ext cx="7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HEAD</a:t>
            </a:r>
            <a:endParaRPr lang="en-US" b="1" dirty="0"/>
          </a:p>
        </p:txBody>
      </p:sp>
      <p:sp>
        <p:nvSpPr>
          <p:cNvPr id="79" name="Freeform 78"/>
          <p:cNvSpPr/>
          <p:nvPr/>
        </p:nvSpPr>
        <p:spPr>
          <a:xfrm>
            <a:off x="8653839" y="1996045"/>
            <a:ext cx="1603169" cy="2873829"/>
          </a:xfrm>
          <a:custGeom>
            <a:avLst/>
            <a:gdLst>
              <a:gd name="connsiteX0" fmla="*/ 1603169 w 1603169"/>
              <a:gd name="connsiteY0" fmla="*/ 2873829 h 2873829"/>
              <a:gd name="connsiteX1" fmla="*/ 1603169 w 1603169"/>
              <a:gd name="connsiteY1" fmla="*/ 0 h 2873829"/>
              <a:gd name="connsiteX2" fmla="*/ 0 w 1603169"/>
              <a:gd name="connsiteY2" fmla="*/ 0 h 287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3169" h="2873829">
                <a:moveTo>
                  <a:pt x="1603169" y="2873829"/>
                </a:moveTo>
                <a:lnTo>
                  <a:pt x="1603169" y="0"/>
                </a:lnTo>
                <a:lnTo>
                  <a:pt x="0" y="0"/>
                </a:lnTo>
              </a:path>
            </a:pathLst>
          </a:cu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69" idx="2"/>
            <a:endCxn id="26" idx="0"/>
          </p:cNvCxnSpPr>
          <p:nvPr/>
        </p:nvCxnSpPr>
        <p:spPr>
          <a:xfrm>
            <a:off x="6911910" y="2209800"/>
            <a:ext cx="735495" cy="5334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6123404" y="4869873"/>
            <a:ext cx="1066800" cy="381000"/>
            <a:chOff x="304800" y="4191000"/>
            <a:chExt cx="1066800" cy="381000"/>
          </a:xfrm>
        </p:grpSpPr>
        <p:sp>
          <p:nvSpPr>
            <p:cNvPr id="82" name="Rectangle 81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D</a:t>
              </a:r>
              <a:endParaRPr lang="en-US" sz="2000" b="1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sp>
        <p:nvSpPr>
          <p:cNvPr id="86" name="Freeform 85"/>
          <p:cNvSpPr/>
          <p:nvPr/>
        </p:nvSpPr>
        <p:spPr>
          <a:xfrm>
            <a:off x="6272835" y="3930732"/>
            <a:ext cx="391886" cy="938150"/>
          </a:xfrm>
          <a:custGeom>
            <a:avLst/>
            <a:gdLst>
              <a:gd name="connsiteX0" fmla="*/ 0 w 391886"/>
              <a:gd name="connsiteY0" fmla="*/ 0 h 938150"/>
              <a:gd name="connsiteX1" fmla="*/ 391886 w 391886"/>
              <a:gd name="connsiteY1" fmla="*/ 0 h 938150"/>
              <a:gd name="connsiteX2" fmla="*/ 391886 w 391886"/>
              <a:gd name="connsiteY2" fmla="*/ 938150 h 9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886" h="938150">
                <a:moveTo>
                  <a:pt x="0" y="0"/>
                </a:moveTo>
                <a:lnTo>
                  <a:pt x="391886" y="0"/>
                </a:lnTo>
                <a:lnTo>
                  <a:pt x="391886" y="938150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6123404" y="4876801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6885404" y="4876801"/>
            <a:ext cx="304800" cy="3786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824551" y="852572"/>
            <a:ext cx="5771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/>
              <a:t>Construct Right In-Threaded Binary Tree of given Tree</a:t>
            </a:r>
            <a:endParaRPr lang="en-US" sz="2000" b="1" dirty="0"/>
          </a:p>
        </p:txBody>
      </p:sp>
      <p:cxnSp>
        <p:nvCxnSpPr>
          <p:cNvPr id="91" name="Straight Arrow Connector 90"/>
          <p:cNvCxnSpPr>
            <a:stCxn id="40" idx="0"/>
            <a:endCxn id="30" idx="2"/>
          </p:cNvCxnSpPr>
          <p:nvPr/>
        </p:nvCxnSpPr>
        <p:spPr>
          <a:xfrm flipV="1">
            <a:off x="5437604" y="4114800"/>
            <a:ext cx="457200" cy="76200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4" idx="0"/>
            <a:endCxn id="26" idx="2"/>
          </p:cNvCxnSpPr>
          <p:nvPr/>
        </p:nvCxnSpPr>
        <p:spPr>
          <a:xfrm flipV="1">
            <a:off x="7037804" y="3124201"/>
            <a:ext cx="609600" cy="1745673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2" idx="0"/>
            <a:endCxn id="34" idx="2"/>
          </p:cNvCxnSpPr>
          <p:nvPr/>
        </p:nvCxnSpPr>
        <p:spPr>
          <a:xfrm flipH="1" flipV="1">
            <a:off x="8790404" y="4114800"/>
            <a:ext cx="457200" cy="182880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3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/>
      <p:bldP spid="18" grpId="0"/>
      <p:bldP spid="20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71" grpId="0"/>
      <p:bldP spid="79" grpId="0" animBg="1"/>
      <p:bldP spid="86" grpId="0" animBg="1"/>
      <p:bldP spid="8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most common operations performed on tree structure is that of traversal.</a:t>
            </a:r>
          </a:p>
          <a:p>
            <a:r>
              <a:rPr lang="en-IN" dirty="0"/>
              <a:t>This is a </a:t>
            </a:r>
            <a:r>
              <a:rPr lang="en-IN" b="1" dirty="0">
                <a:solidFill>
                  <a:srgbClr val="C00000"/>
                </a:solidFill>
              </a:rPr>
              <a:t>procedure by which each node in the tree is processed exactly once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a systematic manner.</a:t>
            </a:r>
          </a:p>
          <a:p>
            <a:r>
              <a:rPr lang="en-IN" dirty="0"/>
              <a:t>There are three ways of traversing a binary tree.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/>
              <a:t>Preorder Traversal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 err="1"/>
              <a:t>Inorder</a:t>
            </a:r>
            <a:r>
              <a:rPr lang="en-US" dirty="0"/>
              <a:t> Traversal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4" name="Oval 3"/>
          <p:cNvSpPr/>
          <p:nvPr/>
        </p:nvSpPr>
        <p:spPr>
          <a:xfrm>
            <a:off x="8229600" y="233978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7700683" y="337072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7144872" y="437477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8341659" y="437477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8794376" y="337072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9363634" y="437477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G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8763000" y="533847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F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4" idx="3"/>
            <a:endCxn id="5" idx="0"/>
          </p:cNvCxnSpPr>
          <p:nvPr/>
        </p:nvCxnSpPr>
        <p:spPr>
          <a:xfrm flipH="1">
            <a:off x="7981483" y="2819143"/>
            <a:ext cx="330361" cy="55158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0"/>
          </p:cNvCxnSpPr>
          <p:nvPr/>
        </p:nvCxnSpPr>
        <p:spPr>
          <a:xfrm flipH="1">
            <a:off x="7425672" y="3850083"/>
            <a:ext cx="357255" cy="52469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5"/>
            <a:endCxn id="8" idx="0"/>
          </p:cNvCxnSpPr>
          <p:nvPr/>
        </p:nvCxnSpPr>
        <p:spPr>
          <a:xfrm>
            <a:off x="8708956" y="2819143"/>
            <a:ext cx="366220" cy="55158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7" idx="0"/>
          </p:cNvCxnSpPr>
          <p:nvPr/>
        </p:nvCxnSpPr>
        <p:spPr>
          <a:xfrm flipH="1">
            <a:off x="8622459" y="3850083"/>
            <a:ext cx="254161" cy="52469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5"/>
            <a:endCxn id="9" idx="0"/>
          </p:cNvCxnSpPr>
          <p:nvPr/>
        </p:nvCxnSpPr>
        <p:spPr>
          <a:xfrm>
            <a:off x="9273732" y="3850083"/>
            <a:ext cx="370702" cy="52469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5"/>
            <a:endCxn id="10" idx="0"/>
          </p:cNvCxnSpPr>
          <p:nvPr/>
        </p:nvCxnSpPr>
        <p:spPr>
          <a:xfrm>
            <a:off x="8821015" y="4854129"/>
            <a:ext cx="222785" cy="48434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04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Threaded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>
                <a:solidFill>
                  <a:srgbClr val="C00000"/>
                </a:solidFill>
              </a:rPr>
              <a:t>Inorder</a:t>
            </a:r>
            <a:r>
              <a:rPr lang="en-IN" b="1" dirty="0">
                <a:solidFill>
                  <a:srgbClr val="C00000"/>
                </a:solidFill>
              </a:rPr>
              <a:t> traversal is faster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than unthreaded version as stack is not required.</a:t>
            </a:r>
          </a:p>
          <a:p>
            <a:r>
              <a:rPr lang="en-IN" b="1" dirty="0">
                <a:solidFill>
                  <a:srgbClr val="C00000"/>
                </a:solidFill>
              </a:rPr>
              <a:t>Effectively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determines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predecessor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and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successor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for </a:t>
            </a:r>
            <a:r>
              <a:rPr lang="en-IN" dirty="0" err="1"/>
              <a:t>inorder</a:t>
            </a:r>
            <a:r>
              <a:rPr lang="en-IN" dirty="0"/>
              <a:t> traversal, for unthreaded tree this task is more difficult.</a:t>
            </a:r>
          </a:p>
          <a:p>
            <a:r>
              <a:rPr lang="en-IN" b="1" dirty="0">
                <a:solidFill>
                  <a:srgbClr val="C00000"/>
                </a:solidFill>
              </a:rPr>
              <a:t>A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stack is required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provide upward pointing information </a:t>
            </a:r>
            <a:r>
              <a:rPr lang="en-IN" b="1" dirty="0">
                <a:solidFill>
                  <a:srgbClr val="C00000"/>
                </a:solidFill>
              </a:rPr>
              <a:t>in binary 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which </a:t>
            </a:r>
            <a:r>
              <a:rPr lang="en-IN" b="1" dirty="0">
                <a:solidFill>
                  <a:srgbClr val="C00000"/>
                </a:solidFill>
              </a:rPr>
              <a:t>threading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provides without stack</a:t>
            </a:r>
            <a:r>
              <a:rPr lang="en-IN" dirty="0"/>
              <a:t>.</a:t>
            </a:r>
          </a:p>
          <a:p>
            <a:r>
              <a:rPr lang="en-IN" dirty="0"/>
              <a:t>It is possible to </a:t>
            </a:r>
            <a:r>
              <a:rPr lang="en-IN" b="1" dirty="0">
                <a:solidFill>
                  <a:srgbClr val="C00000"/>
                </a:solidFill>
              </a:rPr>
              <a:t>generate successor or predecessor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of any node </a:t>
            </a:r>
            <a:r>
              <a:rPr lang="en-IN" b="1" dirty="0">
                <a:solidFill>
                  <a:srgbClr val="C00000"/>
                </a:solidFill>
              </a:rPr>
              <a:t>without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having over head of </a:t>
            </a:r>
            <a:r>
              <a:rPr lang="en-IN" b="1" dirty="0">
                <a:solidFill>
                  <a:srgbClr val="C00000"/>
                </a:solidFill>
              </a:rPr>
              <a:t>stack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with the help of threading.</a:t>
            </a:r>
          </a:p>
        </p:txBody>
      </p:sp>
    </p:spTree>
    <p:extLst>
      <p:ext uri="{BB962C8B-B14F-4D97-AF65-F5344CB8AC3E}">
        <p14:creationId xmlns:p14="http://schemas.microsoft.com/office/powerpoint/2010/main" val="176914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Disadvantages of Threaded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Threaded trees are </a:t>
            </a:r>
            <a:r>
              <a:rPr lang="en-IN" b="1" dirty="0">
                <a:solidFill>
                  <a:srgbClr val="C00000"/>
                </a:solidFill>
              </a:rPr>
              <a:t>unable to share common sub trees.</a:t>
            </a:r>
          </a:p>
          <a:p>
            <a:r>
              <a:rPr lang="en-IN" dirty="0"/>
              <a:t>If </a:t>
            </a:r>
            <a:r>
              <a:rPr lang="en-IN" b="1" dirty="0">
                <a:solidFill>
                  <a:srgbClr val="C00000"/>
                </a:solidFill>
              </a:rPr>
              <a:t>Negative addressing is not permitted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programming language, </a:t>
            </a:r>
            <a:r>
              <a:rPr lang="en-IN" b="1" dirty="0">
                <a:solidFill>
                  <a:srgbClr val="C00000"/>
                </a:solidFill>
              </a:rPr>
              <a:t>two additional fields are required.</a:t>
            </a:r>
          </a:p>
          <a:p>
            <a:r>
              <a:rPr lang="en-IN" b="1" dirty="0">
                <a:solidFill>
                  <a:srgbClr val="C00000"/>
                </a:solidFill>
              </a:rPr>
              <a:t>Insertion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into and </a:t>
            </a:r>
            <a:r>
              <a:rPr lang="en-IN" b="1" dirty="0">
                <a:solidFill>
                  <a:srgbClr val="C00000"/>
                </a:solidFill>
              </a:rPr>
              <a:t>deletion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from threaded binary tree are </a:t>
            </a:r>
            <a:r>
              <a:rPr lang="en-IN" b="1" dirty="0">
                <a:solidFill>
                  <a:srgbClr val="C00000"/>
                </a:solidFill>
              </a:rPr>
              <a:t>more time consuming </a:t>
            </a:r>
            <a:r>
              <a:rPr lang="en-IN" dirty="0"/>
              <a:t>because both thread and structural link must be maintained.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7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Search Tree (BST)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binary search tree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is a </a:t>
            </a:r>
            <a:r>
              <a:rPr lang="en-IN" b="1" dirty="0">
                <a:solidFill>
                  <a:srgbClr val="C00000"/>
                </a:solidFill>
              </a:rPr>
              <a:t>binary tree</a:t>
            </a:r>
            <a:r>
              <a:rPr lang="en-IN" b="1" dirty="0">
                <a:solidFill>
                  <a:srgbClr val="FF0000"/>
                </a:solidFill>
              </a:rPr>
              <a:t>  </a:t>
            </a:r>
            <a:r>
              <a:rPr lang="en-IN" dirty="0"/>
              <a:t>in which </a:t>
            </a:r>
            <a:r>
              <a:rPr lang="en-IN" b="1" dirty="0">
                <a:solidFill>
                  <a:srgbClr val="C00000"/>
                </a:solidFill>
              </a:rPr>
              <a:t>each node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possessed a key that </a:t>
            </a:r>
            <a:r>
              <a:rPr lang="en-IN" b="1" dirty="0">
                <a:solidFill>
                  <a:srgbClr val="C00000"/>
                </a:solidFill>
              </a:rPr>
              <a:t>satisfy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following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conditions</a:t>
            </a:r>
          </a:p>
          <a:p>
            <a:pPr marL="819150" lvl="1" indent="-457200">
              <a:buFont typeface="+mj-lt"/>
              <a:buAutoNum type="arabicPeriod"/>
            </a:pPr>
            <a:r>
              <a:rPr lang="en-IN" dirty="0"/>
              <a:t>All </a:t>
            </a:r>
            <a:r>
              <a:rPr lang="en-IN" b="1" dirty="0">
                <a:solidFill>
                  <a:srgbClr val="C00000"/>
                </a:solidFill>
              </a:rPr>
              <a:t>key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(if any) in </a:t>
            </a:r>
            <a:r>
              <a:rPr lang="en-IN" b="1" dirty="0">
                <a:solidFill>
                  <a:srgbClr val="C00000"/>
                </a:solidFill>
              </a:rPr>
              <a:t>the left sub 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the root </a:t>
            </a:r>
            <a:r>
              <a:rPr lang="en-IN" b="1" dirty="0">
                <a:solidFill>
                  <a:srgbClr val="C00000"/>
                </a:solidFill>
              </a:rPr>
              <a:t>precedes the key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in the </a:t>
            </a:r>
            <a:r>
              <a:rPr lang="en-IN" b="1" dirty="0">
                <a:solidFill>
                  <a:srgbClr val="C00000"/>
                </a:solidFill>
              </a:rPr>
              <a:t>root</a:t>
            </a:r>
            <a:endParaRPr lang="en-IN" dirty="0">
              <a:solidFill>
                <a:srgbClr val="C00000"/>
              </a:solidFill>
            </a:endParaRPr>
          </a:p>
          <a:p>
            <a:pPr marL="819150" lvl="1" indent="-457200">
              <a:buFont typeface="+mj-lt"/>
              <a:buAutoNum type="arabicPeriod"/>
            </a:pP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key in the root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precedes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all </a:t>
            </a:r>
            <a:r>
              <a:rPr lang="en-IN" b="1" dirty="0">
                <a:solidFill>
                  <a:srgbClr val="C00000"/>
                </a:solidFill>
              </a:rPr>
              <a:t>key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(if any) in the </a:t>
            </a:r>
            <a:r>
              <a:rPr lang="en-IN" b="1" dirty="0">
                <a:solidFill>
                  <a:srgbClr val="C00000"/>
                </a:solidFill>
              </a:rPr>
              <a:t>right sub tree</a:t>
            </a:r>
            <a:endParaRPr lang="en-IN" dirty="0">
              <a:solidFill>
                <a:srgbClr val="C00000"/>
              </a:solidFill>
            </a:endParaRPr>
          </a:p>
          <a:p>
            <a:pPr marL="819150" lvl="1" indent="-457200">
              <a:buFont typeface="+mj-lt"/>
              <a:buAutoNum type="arabicPeriod"/>
            </a:pP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left and right sub trees </a:t>
            </a:r>
            <a:r>
              <a:rPr lang="en-IN" dirty="0"/>
              <a:t>of the root are again </a:t>
            </a:r>
            <a:r>
              <a:rPr lang="en-IN" b="1" dirty="0">
                <a:solidFill>
                  <a:srgbClr val="C00000"/>
                </a:solidFill>
              </a:rPr>
              <a:t>search trees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20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 Binary Search Tree (BST)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851649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binary search tree for the following data</a:t>
            </a:r>
            <a:br>
              <a:rPr lang="en-IN" sz="2400" dirty="0"/>
            </a:br>
            <a:r>
              <a:rPr lang="en-IN" sz="2400" dirty="0"/>
              <a:t>50 , 25 , 75 , 22 , 40 , 60 , 80 , 90 , 15 , 30 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5616388" y="186017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50</a:t>
            </a:r>
            <a:endParaRPr lang="en-US" sz="1900" b="1" dirty="0"/>
          </a:p>
        </p:txBody>
      </p:sp>
      <p:sp>
        <p:nvSpPr>
          <p:cNvPr id="7" name="Oval 6"/>
          <p:cNvSpPr/>
          <p:nvPr/>
        </p:nvSpPr>
        <p:spPr>
          <a:xfrm>
            <a:off x="4514225" y="262217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25</a:t>
            </a:r>
            <a:endParaRPr lang="en-US" sz="1900" b="1" dirty="0"/>
          </a:p>
        </p:txBody>
      </p:sp>
      <p:sp>
        <p:nvSpPr>
          <p:cNvPr id="8" name="Oval 7"/>
          <p:cNvSpPr/>
          <p:nvPr/>
        </p:nvSpPr>
        <p:spPr>
          <a:xfrm>
            <a:off x="6781800" y="262217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75</a:t>
            </a:r>
            <a:endParaRPr lang="en-US" sz="1900" b="1" dirty="0"/>
          </a:p>
        </p:txBody>
      </p:sp>
      <p:sp>
        <p:nvSpPr>
          <p:cNvPr id="9" name="Oval 8"/>
          <p:cNvSpPr/>
          <p:nvPr/>
        </p:nvSpPr>
        <p:spPr>
          <a:xfrm>
            <a:off x="3657600" y="354399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22</a:t>
            </a:r>
            <a:endParaRPr lang="en-US" sz="1900" b="1" dirty="0"/>
          </a:p>
        </p:txBody>
      </p:sp>
      <p:sp>
        <p:nvSpPr>
          <p:cNvPr id="10" name="Oval 9"/>
          <p:cNvSpPr/>
          <p:nvPr/>
        </p:nvSpPr>
        <p:spPr>
          <a:xfrm>
            <a:off x="5257800" y="354399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40</a:t>
            </a:r>
            <a:endParaRPr lang="en-US" sz="1900" b="1" dirty="0"/>
          </a:p>
        </p:txBody>
      </p:sp>
      <p:sp>
        <p:nvSpPr>
          <p:cNvPr id="11" name="Oval 10"/>
          <p:cNvSpPr/>
          <p:nvPr/>
        </p:nvSpPr>
        <p:spPr>
          <a:xfrm>
            <a:off x="6096000" y="354399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60</a:t>
            </a:r>
            <a:endParaRPr lang="en-US" sz="1900" b="1" dirty="0"/>
          </a:p>
        </p:txBody>
      </p:sp>
      <p:sp>
        <p:nvSpPr>
          <p:cNvPr id="12" name="Oval 11"/>
          <p:cNvSpPr/>
          <p:nvPr/>
        </p:nvSpPr>
        <p:spPr>
          <a:xfrm>
            <a:off x="7620000" y="3543998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80</a:t>
            </a:r>
            <a:endParaRPr lang="en-US" sz="1900" b="1" dirty="0"/>
          </a:p>
        </p:txBody>
      </p:sp>
      <p:sp>
        <p:nvSpPr>
          <p:cNvPr id="13" name="Oval 12"/>
          <p:cNvSpPr/>
          <p:nvPr/>
        </p:nvSpPr>
        <p:spPr>
          <a:xfrm>
            <a:off x="8382000" y="452717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90</a:t>
            </a:r>
            <a:endParaRPr lang="en-US" sz="1900" b="1" dirty="0"/>
          </a:p>
        </p:txBody>
      </p:sp>
      <p:sp>
        <p:nvSpPr>
          <p:cNvPr id="14" name="Oval 13"/>
          <p:cNvSpPr/>
          <p:nvPr/>
        </p:nvSpPr>
        <p:spPr>
          <a:xfrm>
            <a:off x="2895600" y="452717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15</a:t>
            </a:r>
            <a:endParaRPr lang="en-US" sz="1900" b="1" dirty="0"/>
          </a:p>
        </p:txBody>
      </p:sp>
      <p:sp>
        <p:nvSpPr>
          <p:cNvPr id="15" name="Oval 14"/>
          <p:cNvSpPr/>
          <p:nvPr/>
        </p:nvSpPr>
        <p:spPr>
          <a:xfrm>
            <a:off x="4514225" y="452717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00" b="1" dirty="0"/>
              <a:t>30</a:t>
            </a:r>
            <a:endParaRPr lang="en-US" sz="1900" b="1" dirty="0"/>
          </a:p>
        </p:txBody>
      </p:sp>
      <p:cxnSp>
        <p:nvCxnSpPr>
          <p:cNvPr id="17" name="Straight Arrow Connector 16"/>
          <p:cNvCxnSpPr>
            <a:stCxn id="6" idx="3"/>
            <a:endCxn id="7" idx="7"/>
          </p:cNvCxnSpPr>
          <p:nvPr/>
        </p:nvCxnSpPr>
        <p:spPr>
          <a:xfrm flipH="1">
            <a:off x="5034551" y="2380503"/>
            <a:ext cx="671111" cy="33094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9" idx="0"/>
          </p:cNvCxnSpPr>
          <p:nvPr/>
        </p:nvCxnSpPr>
        <p:spPr>
          <a:xfrm flipH="1">
            <a:off x="3962400" y="3142503"/>
            <a:ext cx="641099" cy="4014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4" idx="0"/>
          </p:cNvCxnSpPr>
          <p:nvPr/>
        </p:nvCxnSpPr>
        <p:spPr>
          <a:xfrm flipH="1">
            <a:off x="3200400" y="4064324"/>
            <a:ext cx="546474" cy="46285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5"/>
            <a:endCxn id="10" idx="0"/>
          </p:cNvCxnSpPr>
          <p:nvPr/>
        </p:nvCxnSpPr>
        <p:spPr>
          <a:xfrm>
            <a:off x="5034551" y="3142503"/>
            <a:ext cx="528049" cy="4014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  <a:endCxn id="15" idx="0"/>
          </p:cNvCxnSpPr>
          <p:nvPr/>
        </p:nvCxnSpPr>
        <p:spPr>
          <a:xfrm flipH="1">
            <a:off x="4819025" y="4064324"/>
            <a:ext cx="528049" cy="46285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5"/>
            <a:endCxn id="8" idx="1"/>
          </p:cNvCxnSpPr>
          <p:nvPr/>
        </p:nvCxnSpPr>
        <p:spPr>
          <a:xfrm>
            <a:off x="6136714" y="2380503"/>
            <a:ext cx="734360" cy="33094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  <a:endCxn id="11" idx="0"/>
          </p:cNvCxnSpPr>
          <p:nvPr/>
        </p:nvCxnSpPr>
        <p:spPr>
          <a:xfrm flipH="1">
            <a:off x="6400800" y="3142503"/>
            <a:ext cx="470274" cy="4014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5"/>
            <a:endCxn id="12" idx="0"/>
          </p:cNvCxnSpPr>
          <p:nvPr/>
        </p:nvCxnSpPr>
        <p:spPr>
          <a:xfrm>
            <a:off x="7302126" y="3142503"/>
            <a:ext cx="622674" cy="401495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5"/>
            <a:endCxn id="13" idx="0"/>
          </p:cNvCxnSpPr>
          <p:nvPr/>
        </p:nvCxnSpPr>
        <p:spPr>
          <a:xfrm>
            <a:off x="8140326" y="4064324"/>
            <a:ext cx="546474" cy="46285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05000" y="5603234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Construct binary search tree for the following data</a:t>
            </a:r>
            <a:br>
              <a:rPr lang="en-IN" sz="2400" dirty="0"/>
            </a:br>
            <a:r>
              <a:rPr lang="en-IN" sz="2400" dirty="0"/>
              <a:t>10, 3, 15, 22, 6, 45, 65, 23, 78, 34, 5</a:t>
            </a:r>
            <a:endParaRPr lang="en-US" sz="24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1752600" y="5441577"/>
            <a:ext cx="8686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94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Search a node in 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search for target value.</a:t>
            </a:r>
          </a:p>
          <a:p>
            <a:r>
              <a:rPr lang="en-IN" dirty="0"/>
              <a:t>We first compare it with the key at root of the tree.</a:t>
            </a:r>
          </a:p>
          <a:p>
            <a:r>
              <a:rPr lang="en-IN" dirty="0"/>
              <a:t>If it is not same, we go to either Left sub tree or Right sub tree as appropriate and repeat the search in sub tree.</a:t>
            </a:r>
          </a:p>
          <a:p>
            <a:r>
              <a:rPr lang="en-IN" dirty="0"/>
              <a:t>If we have </a:t>
            </a:r>
            <a:r>
              <a:rPr lang="en-IN" b="1" dirty="0"/>
              <a:t>In-Order List </a:t>
            </a:r>
            <a:r>
              <a:rPr lang="en-IN" dirty="0"/>
              <a:t>&amp; we want to search for specific node it requires </a:t>
            </a:r>
            <a:r>
              <a:rPr lang="en-IN" b="1" dirty="0">
                <a:solidFill>
                  <a:srgbClr val="C00000"/>
                </a:solidFill>
              </a:rPr>
              <a:t>O(n) time.</a:t>
            </a:r>
          </a:p>
          <a:p>
            <a:r>
              <a:rPr lang="en-IN" dirty="0"/>
              <a:t>In case of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Binary tree </a:t>
            </a:r>
            <a:r>
              <a:rPr lang="en-IN" dirty="0"/>
              <a:t>it requires </a:t>
            </a:r>
            <a:r>
              <a:rPr lang="en-IN" b="1" dirty="0">
                <a:solidFill>
                  <a:srgbClr val="C00000"/>
                </a:solidFill>
              </a:rPr>
              <a:t>O(Log</a:t>
            </a:r>
            <a:r>
              <a:rPr lang="en-IN" b="1" baseline="-25000" dirty="0">
                <a:solidFill>
                  <a:srgbClr val="C00000"/>
                </a:solidFill>
              </a:rPr>
              <a:t>2</a:t>
            </a:r>
            <a:r>
              <a:rPr lang="en-IN" b="1" dirty="0">
                <a:solidFill>
                  <a:srgbClr val="C00000"/>
                </a:solidFill>
              </a:rPr>
              <a:t>n)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time to search a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2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node from Binary Search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43200" y="1066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33600" y="16764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70529" y="23622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38400" y="23622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52800" y="16764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71800" y="23622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10000" y="23622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89612" y="3048000"/>
            <a:ext cx="360000" cy="360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4" idx="3"/>
            <a:endCxn id="5" idx="0"/>
          </p:cNvCxnSpPr>
          <p:nvPr/>
        </p:nvCxnSpPr>
        <p:spPr>
          <a:xfrm flipH="1">
            <a:off x="2313600" y="1374079"/>
            <a:ext cx="482321" cy="3023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0"/>
          </p:cNvCxnSpPr>
          <p:nvPr/>
        </p:nvCxnSpPr>
        <p:spPr>
          <a:xfrm flipH="1">
            <a:off x="1950529" y="1983679"/>
            <a:ext cx="235792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  <a:endCxn id="7" idx="0"/>
          </p:cNvCxnSpPr>
          <p:nvPr/>
        </p:nvCxnSpPr>
        <p:spPr>
          <a:xfrm>
            <a:off x="2440879" y="1983679"/>
            <a:ext cx="177521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  <a:endCxn id="8" idx="0"/>
          </p:cNvCxnSpPr>
          <p:nvPr/>
        </p:nvCxnSpPr>
        <p:spPr>
          <a:xfrm>
            <a:off x="3050479" y="1374079"/>
            <a:ext cx="482321" cy="3023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9" idx="0"/>
          </p:cNvCxnSpPr>
          <p:nvPr/>
        </p:nvCxnSpPr>
        <p:spPr>
          <a:xfrm flipH="1">
            <a:off x="3151800" y="1983679"/>
            <a:ext cx="253721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5"/>
            <a:endCxn id="10" idx="0"/>
          </p:cNvCxnSpPr>
          <p:nvPr/>
        </p:nvCxnSpPr>
        <p:spPr>
          <a:xfrm>
            <a:off x="3660079" y="1983679"/>
            <a:ext cx="329921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5"/>
            <a:endCxn id="11" idx="0"/>
          </p:cNvCxnSpPr>
          <p:nvPr/>
        </p:nvCxnSpPr>
        <p:spPr>
          <a:xfrm>
            <a:off x="4117279" y="2669479"/>
            <a:ext cx="352333" cy="378521"/>
          </a:xfrm>
          <a:prstGeom prst="straightConnector1">
            <a:avLst/>
          </a:prstGeom>
          <a:ln w="28575">
            <a:solidFill>
              <a:srgbClr val="B84742"/>
            </a:solidFill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583706" y="1066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920318" y="16764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543800" y="23622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255000" y="23622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273988" y="16764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966200" y="23622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677400" y="23622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27" idx="3"/>
            <a:endCxn id="28" idx="0"/>
          </p:cNvCxnSpPr>
          <p:nvPr/>
        </p:nvCxnSpPr>
        <p:spPr>
          <a:xfrm flipH="1">
            <a:off x="8100318" y="1374079"/>
            <a:ext cx="536109" cy="3023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3"/>
            <a:endCxn id="29" idx="0"/>
          </p:cNvCxnSpPr>
          <p:nvPr/>
        </p:nvCxnSpPr>
        <p:spPr>
          <a:xfrm flipH="1">
            <a:off x="7723800" y="1983679"/>
            <a:ext cx="249239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5"/>
            <a:endCxn id="30" idx="0"/>
          </p:cNvCxnSpPr>
          <p:nvPr/>
        </p:nvCxnSpPr>
        <p:spPr>
          <a:xfrm>
            <a:off x="8227597" y="1983679"/>
            <a:ext cx="207403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5"/>
            <a:endCxn id="31" idx="0"/>
          </p:cNvCxnSpPr>
          <p:nvPr/>
        </p:nvCxnSpPr>
        <p:spPr>
          <a:xfrm>
            <a:off x="8890985" y="1374079"/>
            <a:ext cx="563003" cy="3023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3"/>
            <a:endCxn id="32" idx="0"/>
          </p:cNvCxnSpPr>
          <p:nvPr/>
        </p:nvCxnSpPr>
        <p:spPr>
          <a:xfrm flipH="1">
            <a:off x="9146200" y="1983679"/>
            <a:ext cx="180509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5"/>
            <a:endCxn id="33" idx="0"/>
          </p:cNvCxnSpPr>
          <p:nvPr/>
        </p:nvCxnSpPr>
        <p:spPr>
          <a:xfrm>
            <a:off x="9581267" y="1983679"/>
            <a:ext cx="276133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>
            <a:off x="4661560" y="1116650"/>
            <a:ext cx="2514600" cy="1245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Delete node </a:t>
            </a:r>
            <a:r>
              <a:rPr lang="en-IN" sz="2400" b="1" dirty="0">
                <a:solidFill>
                  <a:srgbClr val="FFFF00"/>
                </a:solidFill>
              </a:rPr>
              <a:t>a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13660" y="3048001"/>
            <a:ext cx="3068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Delete from Leaf Node</a:t>
            </a:r>
            <a:endParaRPr lang="en-US" sz="2400" b="1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1676400" y="3657600"/>
            <a:ext cx="8839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743200" y="38862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133600" y="4495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76400" y="51816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438400" y="51816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810000" y="51816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54" name="Straight Arrow Connector 53"/>
          <p:cNvCxnSpPr>
            <a:stCxn id="46" idx="3"/>
            <a:endCxn id="47" idx="0"/>
          </p:cNvCxnSpPr>
          <p:nvPr/>
        </p:nvCxnSpPr>
        <p:spPr>
          <a:xfrm flipH="1">
            <a:off x="2313600" y="4193479"/>
            <a:ext cx="482321" cy="3023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7" idx="3"/>
            <a:endCxn id="48" idx="0"/>
          </p:cNvCxnSpPr>
          <p:nvPr/>
        </p:nvCxnSpPr>
        <p:spPr>
          <a:xfrm flipH="1">
            <a:off x="1856400" y="4803079"/>
            <a:ext cx="329921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7" idx="5"/>
            <a:endCxn id="49" idx="0"/>
          </p:cNvCxnSpPr>
          <p:nvPr/>
        </p:nvCxnSpPr>
        <p:spPr>
          <a:xfrm>
            <a:off x="2440879" y="4803079"/>
            <a:ext cx="177521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6" idx="5"/>
            <a:endCxn id="61" idx="0"/>
          </p:cNvCxnSpPr>
          <p:nvPr/>
        </p:nvCxnSpPr>
        <p:spPr>
          <a:xfrm>
            <a:off x="3050479" y="4193479"/>
            <a:ext cx="437684" cy="34695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1" idx="5"/>
            <a:endCxn id="52" idx="0"/>
          </p:cNvCxnSpPr>
          <p:nvPr/>
        </p:nvCxnSpPr>
        <p:spPr>
          <a:xfrm>
            <a:off x="3615442" y="4847716"/>
            <a:ext cx="374558" cy="33388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3308163" y="4540437"/>
            <a:ext cx="360000" cy="360000"/>
          </a:xfrm>
          <a:prstGeom prst="ellipse">
            <a:avLst/>
          </a:prstGeom>
          <a:solidFill>
            <a:srgbClr val="B8474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3397437" y="59436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191000" y="59436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>
            <a:stCxn id="52" idx="3"/>
            <a:endCxn id="66" idx="0"/>
          </p:cNvCxnSpPr>
          <p:nvPr/>
        </p:nvCxnSpPr>
        <p:spPr>
          <a:xfrm flipH="1">
            <a:off x="3577437" y="5488879"/>
            <a:ext cx="285284" cy="4547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2" idx="5"/>
            <a:endCxn id="67" idx="0"/>
          </p:cNvCxnSpPr>
          <p:nvPr/>
        </p:nvCxnSpPr>
        <p:spPr>
          <a:xfrm>
            <a:off x="4117279" y="5488879"/>
            <a:ext cx="253721" cy="4547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Right Arrow 71"/>
          <p:cNvSpPr/>
          <p:nvPr/>
        </p:nvSpPr>
        <p:spPr>
          <a:xfrm>
            <a:off x="4648200" y="4012250"/>
            <a:ext cx="2514600" cy="1245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Delete node </a:t>
            </a:r>
            <a:r>
              <a:rPr lang="en-IN" sz="2400" b="1" dirty="0">
                <a:solidFill>
                  <a:srgbClr val="FFFF00"/>
                </a:solidFill>
              </a:rPr>
              <a:t>a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8404412" y="38862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781365" y="4495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391400" y="5257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8153400" y="5257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9045575" y="4495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cxnSp>
        <p:nvCxnSpPr>
          <p:cNvPr id="78" name="Straight Arrow Connector 77"/>
          <p:cNvCxnSpPr>
            <a:stCxn id="73" idx="3"/>
            <a:endCxn id="74" idx="0"/>
          </p:cNvCxnSpPr>
          <p:nvPr/>
        </p:nvCxnSpPr>
        <p:spPr>
          <a:xfrm flipH="1">
            <a:off x="7961365" y="4193479"/>
            <a:ext cx="495768" cy="3023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4" idx="3"/>
            <a:endCxn id="75" idx="0"/>
          </p:cNvCxnSpPr>
          <p:nvPr/>
        </p:nvCxnSpPr>
        <p:spPr>
          <a:xfrm flipH="1">
            <a:off x="7571400" y="4803079"/>
            <a:ext cx="262686" cy="4547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4" idx="5"/>
            <a:endCxn id="76" idx="0"/>
          </p:cNvCxnSpPr>
          <p:nvPr/>
        </p:nvCxnSpPr>
        <p:spPr>
          <a:xfrm>
            <a:off x="8088644" y="4803079"/>
            <a:ext cx="244756" cy="4547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3" idx="5"/>
            <a:endCxn id="77" idx="0"/>
          </p:cNvCxnSpPr>
          <p:nvPr/>
        </p:nvCxnSpPr>
        <p:spPr>
          <a:xfrm>
            <a:off x="8711691" y="4193479"/>
            <a:ext cx="513884" cy="3023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8686800" y="5257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9480363" y="5257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77" idx="3"/>
            <a:endCxn id="84" idx="0"/>
          </p:cNvCxnSpPr>
          <p:nvPr/>
        </p:nvCxnSpPr>
        <p:spPr>
          <a:xfrm flipH="1">
            <a:off x="8866800" y="4803079"/>
            <a:ext cx="231496" cy="4547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7" idx="5"/>
            <a:endCxn id="85" idx="0"/>
          </p:cNvCxnSpPr>
          <p:nvPr/>
        </p:nvCxnSpPr>
        <p:spPr>
          <a:xfrm>
            <a:off x="9352854" y="4803079"/>
            <a:ext cx="307509" cy="4547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985112" y="5939135"/>
            <a:ext cx="55304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100" b="1" dirty="0"/>
              <a:t>Delete from Non Terminal (Empty Left Sub Tree)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385274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2" grpId="0" animBg="1"/>
      <p:bldP spid="43" grpId="0"/>
      <p:bldP spid="46" grpId="0" animBg="1"/>
      <p:bldP spid="47" grpId="0" animBg="1"/>
      <p:bldP spid="48" grpId="0" animBg="1"/>
      <p:bldP spid="49" grpId="0" animBg="1"/>
      <p:bldP spid="52" grpId="0" animBg="1"/>
      <p:bldP spid="61" grpId="0" animBg="1"/>
      <p:bldP spid="66" grpId="0" animBg="1"/>
      <p:bldP spid="67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84" grpId="0" animBg="1"/>
      <p:bldP spid="85" grpId="0" animBg="1"/>
      <p:bldP spid="8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node from BST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10119" y="12954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66049" y="1905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62637" y="2590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24637" y="2590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3"/>
            <a:endCxn id="5" idx="0"/>
          </p:cNvCxnSpPr>
          <p:nvPr/>
        </p:nvCxnSpPr>
        <p:spPr>
          <a:xfrm flipH="1">
            <a:off x="1946049" y="1602679"/>
            <a:ext cx="616791" cy="3023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0"/>
          </p:cNvCxnSpPr>
          <p:nvPr/>
        </p:nvCxnSpPr>
        <p:spPr>
          <a:xfrm flipH="1">
            <a:off x="1542637" y="2212279"/>
            <a:ext cx="276133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5"/>
            <a:endCxn id="7" idx="0"/>
          </p:cNvCxnSpPr>
          <p:nvPr/>
        </p:nvCxnSpPr>
        <p:spPr>
          <a:xfrm>
            <a:off x="2073328" y="2212279"/>
            <a:ext cx="231309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  <a:endCxn id="26" idx="0"/>
          </p:cNvCxnSpPr>
          <p:nvPr/>
        </p:nvCxnSpPr>
        <p:spPr>
          <a:xfrm>
            <a:off x="2817398" y="1602679"/>
            <a:ext cx="666097" cy="3023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630270" y="329462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21" idx="5"/>
            <a:endCxn id="19" idx="0"/>
          </p:cNvCxnSpPr>
          <p:nvPr/>
        </p:nvCxnSpPr>
        <p:spPr>
          <a:xfrm>
            <a:off x="4207113" y="2898079"/>
            <a:ext cx="603157" cy="39654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899834" y="2590800"/>
            <a:ext cx="360000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4217707" y="407894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091952" y="407894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9" idx="3"/>
            <a:endCxn id="22" idx="0"/>
          </p:cNvCxnSpPr>
          <p:nvPr/>
        </p:nvCxnSpPr>
        <p:spPr>
          <a:xfrm flipH="1">
            <a:off x="4397707" y="3601901"/>
            <a:ext cx="285284" cy="47704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5"/>
            <a:endCxn id="23" idx="0"/>
          </p:cNvCxnSpPr>
          <p:nvPr/>
        </p:nvCxnSpPr>
        <p:spPr>
          <a:xfrm>
            <a:off x="4937549" y="3601901"/>
            <a:ext cx="334403" cy="47704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303495" y="1905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662519" y="2590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6" idx="3"/>
            <a:endCxn id="27" idx="0"/>
          </p:cNvCxnSpPr>
          <p:nvPr/>
        </p:nvCxnSpPr>
        <p:spPr>
          <a:xfrm flipH="1">
            <a:off x="2842519" y="2212279"/>
            <a:ext cx="513697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5"/>
            <a:endCxn id="21" idx="0"/>
          </p:cNvCxnSpPr>
          <p:nvPr/>
        </p:nvCxnSpPr>
        <p:spPr>
          <a:xfrm>
            <a:off x="3610774" y="2212279"/>
            <a:ext cx="469060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285751" y="329462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2873188" y="407894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666751" y="407894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32" idx="3"/>
            <a:endCxn id="33" idx="0"/>
          </p:cNvCxnSpPr>
          <p:nvPr/>
        </p:nvCxnSpPr>
        <p:spPr>
          <a:xfrm flipH="1">
            <a:off x="3053188" y="3601901"/>
            <a:ext cx="285284" cy="47704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5"/>
            <a:endCxn id="34" idx="0"/>
          </p:cNvCxnSpPr>
          <p:nvPr/>
        </p:nvCxnSpPr>
        <p:spPr>
          <a:xfrm>
            <a:off x="3593030" y="3601901"/>
            <a:ext cx="253721" cy="47704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1" idx="3"/>
            <a:endCxn id="32" idx="0"/>
          </p:cNvCxnSpPr>
          <p:nvPr/>
        </p:nvCxnSpPr>
        <p:spPr>
          <a:xfrm flipH="1">
            <a:off x="3465751" y="2898079"/>
            <a:ext cx="486804" cy="39654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4661560" y="1447800"/>
            <a:ext cx="2514600" cy="1245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Delete node </a:t>
            </a:r>
            <a:r>
              <a:rPr lang="en-IN" sz="2400" b="1" dirty="0">
                <a:solidFill>
                  <a:srgbClr val="FFFF00"/>
                </a:solidFill>
              </a:rPr>
              <a:t>a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381999" y="12954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772399" y="1905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315199" y="2590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157881" y="2590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31" idx="3"/>
            <a:endCxn id="37" idx="7"/>
          </p:cNvCxnSpPr>
          <p:nvPr/>
        </p:nvCxnSpPr>
        <p:spPr>
          <a:xfrm flipH="1">
            <a:off x="8079678" y="1602679"/>
            <a:ext cx="355042" cy="35504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39" idx="0"/>
          </p:cNvCxnSpPr>
          <p:nvPr/>
        </p:nvCxnSpPr>
        <p:spPr>
          <a:xfrm flipH="1">
            <a:off x="7495199" y="2212279"/>
            <a:ext cx="329921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5"/>
            <a:endCxn id="40" idx="0"/>
          </p:cNvCxnSpPr>
          <p:nvPr/>
        </p:nvCxnSpPr>
        <p:spPr>
          <a:xfrm>
            <a:off x="8079678" y="2212279"/>
            <a:ext cx="258203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5"/>
            <a:endCxn id="52" idx="1"/>
          </p:cNvCxnSpPr>
          <p:nvPr/>
        </p:nvCxnSpPr>
        <p:spPr>
          <a:xfrm>
            <a:off x="8689278" y="1602679"/>
            <a:ext cx="469342" cy="35504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9556562" y="2590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</a:t>
            </a:r>
            <a:endParaRPr lang="en-US" b="1" dirty="0"/>
          </a:p>
        </p:txBody>
      </p:sp>
      <p:sp>
        <p:nvSpPr>
          <p:cNvPr id="48" name="Oval 47"/>
          <p:cNvSpPr/>
          <p:nvPr/>
        </p:nvSpPr>
        <p:spPr>
          <a:xfrm>
            <a:off x="9127190" y="3352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9991350" y="3352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stCxn id="45" idx="3"/>
            <a:endCxn id="48" idx="0"/>
          </p:cNvCxnSpPr>
          <p:nvPr/>
        </p:nvCxnSpPr>
        <p:spPr>
          <a:xfrm flipH="1">
            <a:off x="9307190" y="2898079"/>
            <a:ext cx="302093" cy="4547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5"/>
            <a:endCxn id="49" idx="0"/>
          </p:cNvCxnSpPr>
          <p:nvPr/>
        </p:nvCxnSpPr>
        <p:spPr>
          <a:xfrm>
            <a:off x="9863841" y="2898079"/>
            <a:ext cx="307509" cy="4547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9105899" y="1905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641975" y="25908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52" idx="3"/>
            <a:endCxn id="53" idx="0"/>
          </p:cNvCxnSpPr>
          <p:nvPr/>
        </p:nvCxnSpPr>
        <p:spPr>
          <a:xfrm flipH="1">
            <a:off x="8821975" y="2212279"/>
            <a:ext cx="336645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5"/>
            <a:endCxn id="45" idx="0"/>
          </p:cNvCxnSpPr>
          <p:nvPr/>
        </p:nvCxnSpPr>
        <p:spPr>
          <a:xfrm>
            <a:off x="9413178" y="2212279"/>
            <a:ext cx="323384" cy="37852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722657" y="401151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8238563" y="478024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9248213" y="478024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56" idx="3"/>
            <a:endCxn id="57" idx="0"/>
          </p:cNvCxnSpPr>
          <p:nvPr/>
        </p:nvCxnSpPr>
        <p:spPr>
          <a:xfrm flipH="1">
            <a:off x="8418563" y="4318798"/>
            <a:ext cx="356815" cy="46144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6" idx="5"/>
            <a:endCxn id="58" idx="0"/>
          </p:cNvCxnSpPr>
          <p:nvPr/>
        </p:nvCxnSpPr>
        <p:spPr>
          <a:xfrm>
            <a:off x="9029936" y="4318798"/>
            <a:ext cx="398277" cy="46144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8" idx="3"/>
            <a:endCxn id="56" idx="0"/>
          </p:cNvCxnSpPr>
          <p:nvPr/>
        </p:nvCxnSpPr>
        <p:spPr>
          <a:xfrm flipH="1">
            <a:off x="8902657" y="3660079"/>
            <a:ext cx="277254" cy="35144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895600" y="5756702"/>
            <a:ext cx="61881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100" b="1" dirty="0"/>
              <a:t>Delete from Non Terminal (Neither Sub Tree is Empty)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318202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6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68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Preorder</a:t>
            </a:r>
            <a:r>
              <a:rPr lang="en-IN" dirty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7214848" cy="5590565"/>
          </a:xfrm>
        </p:spPr>
        <p:txBody>
          <a:bodyPr>
            <a:normAutofit/>
          </a:bodyPr>
          <a:lstStyle/>
          <a:p>
            <a:r>
              <a:rPr lang="en-IN" dirty="0" err="1"/>
              <a:t>Preorder</a:t>
            </a:r>
            <a:r>
              <a:rPr lang="en-IN" dirty="0"/>
              <a:t> traversal of a binary tree is defined as follow</a:t>
            </a:r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Process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root node</a:t>
            </a:r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Traverse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C00000"/>
                </a:solidFill>
              </a:rPr>
              <a:t>subtree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dirty="0" err="1"/>
              <a:t>preorder</a:t>
            </a:r>
            <a:endParaRPr lang="en-IN" dirty="0"/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Traverse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C00000"/>
                </a:solidFill>
              </a:rPr>
              <a:t>subtree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dirty="0" err="1"/>
              <a:t>preorder</a:t>
            </a:r>
            <a:endParaRPr lang="en-IN" dirty="0"/>
          </a:p>
          <a:p>
            <a:r>
              <a:rPr lang="en-IN" dirty="0"/>
              <a:t>If particular </a:t>
            </a:r>
            <a:r>
              <a:rPr lang="en-IN" b="1" dirty="0" err="1"/>
              <a:t>subtree</a:t>
            </a:r>
            <a:r>
              <a:rPr lang="en-IN" b="1" dirty="0"/>
              <a:t> is empty </a:t>
            </a:r>
            <a:r>
              <a:rPr lang="en-IN" dirty="0"/>
              <a:t>(i.e., node has no left or right descendant) the traversal is performed by </a:t>
            </a:r>
            <a:r>
              <a:rPr lang="en-IN" b="1" dirty="0"/>
              <a:t>doing nothing.</a:t>
            </a:r>
          </a:p>
          <a:p>
            <a:r>
              <a:rPr lang="en-IN" dirty="0"/>
              <a:t>In other words, a </a:t>
            </a:r>
            <a:r>
              <a:rPr lang="en-IN" b="1" dirty="0"/>
              <a:t>null </a:t>
            </a:r>
            <a:r>
              <a:rPr lang="en-IN" b="1" dirty="0" err="1"/>
              <a:t>subtree</a:t>
            </a:r>
            <a:r>
              <a:rPr lang="en-IN" b="1" dirty="0"/>
              <a:t> </a:t>
            </a:r>
            <a:r>
              <a:rPr lang="en-IN" dirty="0"/>
              <a:t>is </a:t>
            </a:r>
            <a:r>
              <a:rPr lang="en-IN" b="1" dirty="0"/>
              <a:t>considered to be fully traversed </a:t>
            </a:r>
            <a:r>
              <a:rPr lang="en-IN" dirty="0"/>
              <a:t>when it is encountered.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390527" y="12954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8942292" y="219187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8480610" y="308834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9475692" y="308834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9914962" y="219187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10403538" y="308834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G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9923927" y="391757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F</a:t>
            </a:r>
            <a:endParaRPr lang="en-US" sz="2000" b="1" dirty="0"/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9223092" y="1774756"/>
            <a:ext cx="249679" cy="4171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 flipH="1">
            <a:off x="8761410" y="2671226"/>
            <a:ext cx="263126" cy="4171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8" idx="0"/>
          </p:cNvCxnSpPr>
          <p:nvPr/>
        </p:nvCxnSpPr>
        <p:spPr>
          <a:xfrm>
            <a:off x="9869883" y="1774756"/>
            <a:ext cx="325879" cy="4171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7" idx="0"/>
          </p:cNvCxnSpPr>
          <p:nvPr/>
        </p:nvCxnSpPr>
        <p:spPr>
          <a:xfrm flipH="1">
            <a:off x="9756492" y="2671226"/>
            <a:ext cx="240714" cy="4171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9" idx="0"/>
          </p:cNvCxnSpPr>
          <p:nvPr/>
        </p:nvCxnSpPr>
        <p:spPr>
          <a:xfrm>
            <a:off x="10394318" y="2671226"/>
            <a:ext cx="290020" cy="41711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10" idx="0"/>
          </p:cNvCxnSpPr>
          <p:nvPr/>
        </p:nvCxnSpPr>
        <p:spPr>
          <a:xfrm>
            <a:off x="9955048" y="3567696"/>
            <a:ext cx="249679" cy="34987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507474" y="5362844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18520" y="5362844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B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18344" y="5362844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C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721374" y="5362844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D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10121198" y="5362844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E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10498580" y="5362844"/>
            <a:ext cx="330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F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10871153" y="536284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G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00999" y="4827493"/>
            <a:ext cx="3953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Preorder</a:t>
            </a:r>
            <a:r>
              <a:rPr lang="en-IN" sz="2000" b="1" dirty="0"/>
              <a:t> traversal of a given tree as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936203" y="137614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57353" y="227261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01909" y="316908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451655" y="227261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981419" y="316908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75253" y="399832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919008" y="316908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✓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7620000" y="1066800"/>
            <a:ext cx="0" cy="518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51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BD3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Inorder</a:t>
            </a:r>
            <a:r>
              <a:rPr lang="en-IN" dirty="0"/>
              <a:t> Traversal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Inorder</a:t>
            </a:r>
            <a:r>
              <a:rPr lang="en-IN" dirty="0"/>
              <a:t> traversal of a binary tree is defined as follow</a:t>
            </a:r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Traverse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C00000"/>
                </a:solidFill>
              </a:rPr>
              <a:t>subtree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dirty="0" err="1"/>
              <a:t>Inorder</a:t>
            </a:r>
            <a:endParaRPr lang="en-IN" dirty="0"/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Process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root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Traverse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C00000"/>
                </a:solidFill>
              </a:rPr>
              <a:t>subtree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dirty="0" err="1"/>
              <a:t>Inorder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9524997" y="116093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8969186" y="208429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8507504" y="2994211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9677397" y="2994211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10183902" y="208429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10753160" y="2994211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G</a:t>
            </a:r>
            <a:endParaRPr lang="en-US" sz="2000" b="1" dirty="0"/>
          </a:p>
        </p:txBody>
      </p:sp>
      <p:sp>
        <p:nvSpPr>
          <p:cNvPr id="11" name="Oval 10"/>
          <p:cNvSpPr/>
          <p:nvPr/>
        </p:nvSpPr>
        <p:spPr>
          <a:xfrm>
            <a:off x="10165973" y="387723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F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 flipH="1">
            <a:off x="9249986" y="1640286"/>
            <a:ext cx="357255" cy="44400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0"/>
          </p:cNvCxnSpPr>
          <p:nvPr/>
        </p:nvCxnSpPr>
        <p:spPr>
          <a:xfrm flipH="1">
            <a:off x="8788304" y="2563650"/>
            <a:ext cx="263126" cy="43056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  <a:endCxn id="9" idx="0"/>
          </p:cNvCxnSpPr>
          <p:nvPr/>
        </p:nvCxnSpPr>
        <p:spPr>
          <a:xfrm>
            <a:off x="10004353" y="1640286"/>
            <a:ext cx="460349" cy="44400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8" idx="0"/>
          </p:cNvCxnSpPr>
          <p:nvPr/>
        </p:nvCxnSpPr>
        <p:spPr>
          <a:xfrm flipH="1">
            <a:off x="9958197" y="2563650"/>
            <a:ext cx="307949" cy="43056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5"/>
            <a:endCxn id="10" idx="0"/>
          </p:cNvCxnSpPr>
          <p:nvPr/>
        </p:nvCxnSpPr>
        <p:spPr>
          <a:xfrm>
            <a:off x="10663258" y="2563650"/>
            <a:ext cx="370702" cy="43056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5"/>
            <a:endCxn id="11" idx="0"/>
          </p:cNvCxnSpPr>
          <p:nvPr/>
        </p:nvCxnSpPr>
        <p:spPr>
          <a:xfrm>
            <a:off x="10156753" y="3473567"/>
            <a:ext cx="290020" cy="40366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304213" y="5074136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17791" y="507413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B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28163" y="5074136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C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425009" y="5074136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D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9701857" y="5074136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E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10065837" y="5074136"/>
            <a:ext cx="330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F</a:t>
            </a:r>
            <a:endParaRPr lang="en-US" sz="2400" b="1" dirty="0"/>
          </a:p>
        </p:txBody>
      </p:sp>
      <p:sp>
        <p:nvSpPr>
          <p:cNvPr id="24" name="Rectangle 23"/>
          <p:cNvSpPr/>
          <p:nvPr/>
        </p:nvSpPr>
        <p:spPr>
          <a:xfrm>
            <a:off x="10811429" y="5074136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G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937652" y="4572483"/>
            <a:ext cx="3805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Inorder</a:t>
            </a:r>
            <a:r>
              <a:rPr lang="en-IN" sz="2000" b="1" dirty="0"/>
              <a:t> traversal of a given tree as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098738" y="125706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519438" y="219279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66482" y="309034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34724" y="217724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09217" y="309034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754462" y="39733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330000" y="309034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7620000" y="1066800"/>
            <a:ext cx="0" cy="518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31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Postorder</a:t>
            </a:r>
            <a:r>
              <a:rPr lang="en-IN" dirty="0"/>
              <a:t> Traversal</a:t>
            </a:r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Postorder</a:t>
            </a:r>
            <a:r>
              <a:rPr lang="en-IN" dirty="0"/>
              <a:t> traversal of a binary tree is defined as follow</a:t>
            </a:r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Traverse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left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C00000"/>
                </a:solidFill>
              </a:rPr>
              <a:t>subtree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dirty="0" err="1"/>
              <a:t>Postorder</a:t>
            </a:r>
            <a:endParaRPr lang="en-IN" dirty="0"/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Traverse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right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C00000"/>
                </a:solidFill>
              </a:rPr>
              <a:t>subtree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dirty="0" err="1"/>
              <a:t>Postorder</a:t>
            </a:r>
            <a:endParaRPr lang="en-IN" dirty="0"/>
          </a:p>
          <a:p>
            <a:pPr marL="8191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Process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root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</a:p>
        </p:txBody>
      </p:sp>
      <p:sp>
        <p:nvSpPr>
          <p:cNvPr id="38" name="Oval 37"/>
          <p:cNvSpPr/>
          <p:nvPr/>
        </p:nvSpPr>
        <p:spPr>
          <a:xfrm>
            <a:off x="9619126" y="102646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39" name="Oval 38"/>
          <p:cNvSpPr/>
          <p:nvPr/>
        </p:nvSpPr>
        <p:spPr>
          <a:xfrm>
            <a:off x="8969186" y="215755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40" name="Oval 39"/>
          <p:cNvSpPr/>
          <p:nvPr/>
        </p:nvSpPr>
        <p:spPr>
          <a:xfrm>
            <a:off x="8440269" y="3169022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41" name="Oval 40"/>
          <p:cNvSpPr/>
          <p:nvPr/>
        </p:nvSpPr>
        <p:spPr>
          <a:xfrm>
            <a:off x="9771526" y="3195916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</a:t>
            </a:r>
            <a:endParaRPr lang="en-US" sz="2000" b="1" dirty="0"/>
          </a:p>
        </p:txBody>
      </p:sp>
      <p:sp>
        <p:nvSpPr>
          <p:cNvPr id="42" name="Oval 41"/>
          <p:cNvSpPr/>
          <p:nvPr/>
        </p:nvSpPr>
        <p:spPr>
          <a:xfrm>
            <a:off x="10318372" y="2157557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</a:t>
            </a:r>
            <a:endParaRPr lang="en-US" sz="2000" b="1" dirty="0"/>
          </a:p>
        </p:txBody>
      </p:sp>
      <p:sp>
        <p:nvSpPr>
          <p:cNvPr id="43" name="Oval 42"/>
          <p:cNvSpPr/>
          <p:nvPr/>
        </p:nvSpPr>
        <p:spPr>
          <a:xfrm>
            <a:off x="11008653" y="3155575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G</a:t>
            </a:r>
            <a:endParaRPr lang="en-US" sz="2000" b="1" dirty="0"/>
          </a:p>
        </p:txBody>
      </p:sp>
      <p:sp>
        <p:nvSpPr>
          <p:cNvPr id="44" name="Oval 43"/>
          <p:cNvSpPr/>
          <p:nvPr/>
        </p:nvSpPr>
        <p:spPr>
          <a:xfrm>
            <a:off x="10313890" y="4159621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F</a:t>
            </a:r>
            <a:endParaRPr lang="en-US" sz="2000" b="1" dirty="0"/>
          </a:p>
        </p:txBody>
      </p:sp>
      <p:cxnSp>
        <p:nvCxnSpPr>
          <p:cNvPr id="45" name="Straight Arrow Connector 44"/>
          <p:cNvCxnSpPr>
            <a:stCxn id="38" idx="3"/>
            <a:endCxn id="39" idx="0"/>
          </p:cNvCxnSpPr>
          <p:nvPr/>
        </p:nvCxnSpPr>
        <p:spPr>
          <a:xfrm flipH="1">
            <a:off x="9249986" y="1505816"/>
            <a:ext cx="451384" cy="65174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3"/>
            <a:endCxn id="40" idx="0"/>
          </p:cNvCxnSpPr>
          <p:nvPr/>
        </p:nvCxnSpPr>
        <p:spPr>
          <a:xfrm flipH="1">
            <a:off x="8721069" y="2636913"/>
            <a:ext cx="330361" cy="53210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5"/>
            <a:endCxn id="42" idx="0"/>
          </p:cNvCxnSpPr>
          <p:nvPr/>
        </p:nvCxnSpPr>
        <p:spPr>
          <a:xfrm>
            <a:off x="10098482" y="1505816"/>
            <a:ext cx="500690" cy="65174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2" idx="3"/>
            <a:endCxn id="41" idx="0"/>
          </p:cNvCxnSpPr>
          <p:nvPr/>
        </p:nvCxnSpPr>
        <p:spPr>
          <a:xfrm flipH="1">
            <a:off x="10052326" y="2636913"/>
            <a:ext cx="348290" cy="559003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5"/>
            <a:endCxn id="43" idx="0"/>
          </p:cNvCxnSpPr>
          <p:nvPr/>
        </p:nvCxnSpPr>
        <p:spPr>
          <a:xfrm>
            <a:off x="10797728" y="2636913"/>
            <a:ext cx="491725" cy="51866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5"/>
            <a:endCxn id="44" idx="0"/>
          </p:cNvCxnSpPr>
          <p:nvPr/>
        </p:nvCxnSpPr>
        <p:spPr>
          <a:xfrm>
            <a:off x="10250882" y="3675272"/>
            <a:ext cx="343808" cy="48434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0873010" y="530460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A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845713" y="5304607"/>
            <a:ext cx="328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B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434161" y="5322917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rgbClr val="C00000"/>
                </a:solidFill>
              </a:rPr>
              <a:t>C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0463064" y="5304607"/>
            <a:ext cx="328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D</a:t>
            </a:r>
            <a:endParaRPr lang="en-US" sz="2000" b="1" dirty="0"/>
          </a:p>
        </p:txBody>
      </p:sp>
      <p:sp>
        <p:nvSpPr>
          <p:cNvPr id="55" name="Rectangle 54"/>
          <p:cNvSpPr/>
          <p:nvPr/>
        </p:nvSpPr>
        <p:spPr>
          <a:xfrm>
            <a:off x="9643168" y="5304607"/>
            <a:ext cx="309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E</a:t>
            </a:r>
            <a:endParaRPr lang="en-US" sz="2000" b="1" dirty="0"/>
          </a:p>
        </p:txBody>
      </p:sp>
      <p:sp>
        <p:nvSpPr>
          <p:cNvPr id="56" name="Rectangle 55"/>
          <p:cNvSpPr/>
          <p:nvPr/>
        </p:nvSpPr>
        <p:spPr>
          <a:xfrm>
            <a:off x="9255662" y="5304607"/>
            <a:ext cx="3064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F</a:t>
            </a:r>
            <a:endParaRPr lang="en-US" sz="2000" b="1" dirty="0"/>
          </a:p>
        </p:txBody>
      </p:sp>
      <p:sp>
        <p:nvSpPr>
          <p:cNvPr id="57" name="Rectangle 56"/>
          <p:cNvSpPr/>
          <p:nvPr/>
        </p:nvSpPr>
        <p:spPr>
          <a:xfrm>
            <a:off x="10033880" y="5304607"/>
            <a:ext cx="3481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G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876089" y="4822014"/>
            <a:ext cx="405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Postorder</a:t>
            </a:r>
            <a:r>
              <a:rPr lang="en-IN" sz="2000" b="1" dirty="0"/>
              <a:t> traversal of a given tree as</a:t>
            </a:r>
            <a:endParaRPr 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0178249" y="112259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538833" y="22536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002148" y="326515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873010" y="22536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317178" y="329205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883546" y="425575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546148" y="325170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✓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7620000" y="1066800"/>
            <a:ext cx="0" cy="518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09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Converse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we </a:t>
            </a:r>
            <a:r>
              <a:rPr lang="en-IN" b="1" i="1" dirty="0">
                <a:solidFill>
                  <a:srgbClr val="C00000"/>
                </a:solidFill>
              </a:rPr>
              <a:t>interchange left and right words </a:t>
            </a:r>
            <a:r>
              <a:rPr lang="en-IN" b="1" i="1" dirty="0"/>
              <a:t>in the preceding definitions</a:t>
            </a:r>
            <a:r>
              <a:rPr lang="en-IN" dirty="0"/>
              <a:t>, we obtain three new traversal orders which are called</a:t>
            </a:r>
          </a:p>
          <a:p>
            <a:pPr lvl="1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Converse </a:t>
            </a:r>
            <a:r>
              <a:rPr lang="en-IN" b="1" dirty="0" err="1">
                <a:solidFill>
                  <a:srgbClr val="C00000"/>
                </a:solidFill>
              </a:rPr>
              <a:t>Preorder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Traversal:  A  D  G  E  F  B  C</a:t>
            </a:r>
          </a:p>
          <a:p>
            <a:pPr lvl="1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Converse </a:t>
            </a:r>
            <a:r>
              <a:rPr lang="en-IN" b="1" dirty="0" err="1">
                <a:solidFill>
                  <a:srgbClr val="C00000"/>
                </a:solidFill>
              </a:rPr>
              <a:t>Inorder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Traversal: G  D  F  E  A  B  C</a:t>
            </a:r>
          </a:p>
          <a:p>
            <a:pPr lvl="1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Converse </a:t>
            </a:r>
            <a:r>
              <a:rPr lang="en-IN" b="1" dirty="0" err="1">
                <a:solidFill>
                  <a:srgbClr val="C00000"/>
                </a:solidFill>
              </a:rPr>
              <a:t>Postorder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Traversal: G  F  E  D  C  B 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6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Write Pre/In/Post Order Traversal</a:t>
            </a:r>
            <a:endParaRPr lang="en-US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41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" name="Rectangle 74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50788" y="897966"/>
            <a:ext cx="1712726" cy="3156901"/>
            <a:chOff x="547384" y="1153022"/>
            <a:chExt cx="1712726" cy="3156901"/>
          </a:xfrm>
        </p:grpSpPr>
        <p:sp>
          <p:nvSpPr>
            <p:cNvPr id="29" name="Oval 28"/>
            <p:cNvSpPr/>
            <p:nvPr/>
          </p:nvSpPr>
          <p:spPr>
            <a:xfrm>
              <a:off x="1072117" y="1153022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547384" y="1993457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1698510" y="1993457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1072117" y="2939805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1698510" y="3748323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5</a:t>
              </a:r>
            </a:p>
          </p:txBody>
        </p:sp>
        <p:cxnSp>
          <p:nvCxnSpPr>
            <p:cNvPr id="37" name="Straight Arrow Connector 36"/>
            <p:cNvCxnSpPr>
              <a:stCxn id="29" idx="3"/>
              <a:endCxn id="76" idx="0"/>
            </p:cNvCxnSpPr>
            <p:nvPr/>
          </p:nvCxnSpPr>
          <p:spPr>
            <a:xfrm flipH="1">
              <a:off x="828184" y="1632378"/>
              <a:ext cx="326177" cy="361079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29" idx="5"/>
              <a:endCxn id="78" idx="0"/>
            </p:cNvCxnSpPr>
            <p:nvPr/>
          </p:nvCxnSpPr>
          <p:spPr>
            <a:xfrm>
              <a:off x="1551473" y="1632378"/>
              <a:ext cx="427837" cy="361079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8" idx="3"/>
              <a:endCxn id="80" idx="0"/>
            </p:cNvCxnSpPr>
            <p:nvPr/>
          </p:nvCxnSpPr>
          <p:spPr>
            <a:xfrm flipH="1">
              <a:off x="1352917" y="2472813"/>
              <a:ext cx="427837" cy="466992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80" idx="5"/>
              <a:endCxn id="81" idx="1"/>
            </p:cNvCxnSpPr>
            <p:nvPr/>
          </p:nvCxnSpPr>
          <p:spPr>
            <a:xfrm>
              <a:off x="1551473" y="3419161"/>
              <a:ext cx="229281" cy="411406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785167" y="897966"/>
            <a:ext cx="4669044" cy="3282355"/>
            <a:chOff x="3163550" y="1648492"/>
            <a:chExt cx="4669044" cy="3282355"/>
          </a:xfrm>
        </p:grpSpPr>
        <p:sp>
          <p:nvSpPr>
            <p:cNvPr id="74" name="Oval 73"/>
            <p:cNvSpPr/>
            <p:nvPr/>
          </p:nvSpPr>
          <p:spPr>
            <a:xfrm>
              <a:off x="5203792" y="1648492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50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4315990" y="2488927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25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6139466" y="2583056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75</a:t>
              </a:r>
            </a:p>
          </p:txBody>
        </p:sp>
        <p:cxnSp>
          <p:nvCxnSpPr>
            <p:cNvPr id="79" name="Straight Arrow Connector 78"/>
            <p:cNvCxnSpPr>
              <a:stCxn id="74" idx="3"/>
              <a:endCxn id="75" idx="0"/>
            </p:cNvCxnSpPr>
            <p:nvPr/>
          </p:nvCxnSpPr>
          <p:spPr>
            <a:xfrm flipH="1">
              <a:off x="4596790" y="2127848"/>
              <a:ext cx="689246" cy="361079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4" idx="5"/>
              <a:endCxn id="77" idx="0"/>
            </p:cNvCxnSpPr>
            <p:nvPr/>
          </p:nvCxnSpPr>
          <p:spPr>
            <a:xfrm>
              <a:off x="5683148" y="2127848"/>
              <a:ext cx="737118" cy="455208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3767564" y="3448300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22</a:t>
              </a:r>
            </a:p>
          </p:txBody>
        </p:sp>
        <p:sp>
          <p:nvSpPr>
            <p:cNvPr id="87" name="Oval 86"/>
            <p:cNvSpPr/>
            <p:nvPr/>
          </p:nvSpPr>
          <p:spPr>
            <a:xfrm>
              <a:off x="4743879" y="3448300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40</a:t>
              </a:r>
            </a:p>
          </p:txBody>
        </p:sp>
        <p:cxnSp>
          <p:nvCxnSpPr>
            <p:cNvPr id="88" name="Straight Arrow Connector 87"/>
            <p:cNvCxnSpPr>
              <a:stCxn id="75" idx="3"/>
              <a:endCxn id="86" idx="0"/>
            </p:cNvCxnSpPr>
            <p:nvPr/>
          </p:nvCxnSpPr>
          <p:spPr>
            <a:xfrm flipH="1">
              <a:off x="4048364" y="2968283"/>
              <a:ext cx="349870" cy="480017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75" idx="5"/>
              <a:endCxn id="87" idx="0"/>
            </p:cNvCxnSpPr>
            <p:nvPr/>
          </p:nvCxnSpPr>
          <p:spPr>
            <a:xfrm>
              <a:off x="4795346" y="2968283"/>
              <a:ext cx="229333" cy="480017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3163550" y="4369247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15</a:t>
              </a:r>
            </a:p>
          </p:txBody>
        </p:sp>
        <p:cxnSp>
          <p:nvCxnSpPr>
            <p:cNvPr id="91" name="Straight Arrow Connector 90"/>
            <p:cNvCxnSpPr>
              <a:stCxn id="86" idx="3"/>
              <a:endCxn id="90" idx="0"/>
            </p:cNvCxnSpPr>
            <p:nvPr/>
          </p:nvCxnSpPr>
          <p:spPr>
            <a:xfrm flipH="1">
              <a:off x="3444350" y="3927656"/>
              <a:ext cx="405458" cy="44159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4260258" y="4369247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30</a:t>
              </a:r>
            </a:p>
          </p:txBody>
        </p:sp>
        <p:cxnSp>
          <p:nvCxnSpPr>
            <p:cNvPr id="93" name="Straight Arrow Connector 92"/>
            <p:cNvCxnSpPr>
              <a:stCxn id="87" idx="3"/>
              <a:endCxn id="92" idx="0"/>
            </p:cNvCxnSpPr>
            <p:nvPr/>
          </p:nvCxnSpPr>
          <p:spPr>
            <a:xfrm flipH="1">
              <a:off x="4541058" y="3927656"/>
              <a:ext cx="285065" cy="44159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>
              <a:off x="5627628" y="3448300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60</a:t>
              </a:r>
            </a:p>
          </p:txBody>
        </p:sp>
        <p:sp>
          <p:nvSpPr>
            <p:cNvPr id="111" name="Oval 110"/>
            <p:cNvSpPr/>
            <p:nvPr/>
          </p:nvSpPr>
          <p:spPr>
            <a:xfrm>
              <a:off x="6698072" y="3448300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80</a:t>
              </a:r>
            </a:p>
          </p:txBody>
        </p:sp>
        <p:cxnSp>
          <p:nvCxnSpPr>
            <p:cNvPr id="112" name="Straight Arrow Connector 111"/>
            <p:cNvCxnSpPr>
              <a:stCxn id="77" idx="3"/>
              <a:endCxn id="110" idx="0"/>
            </p:cNvCxnSpPr>
            <p:nvPr/>
          </p:nvCxnSpPr>
          <p:spPr>
            <a:xfrm flipH="1">
              <a:off x="5908428" y="3062412"/>
              <a:ext cx="313282" cy="385888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77" idx="5"/>
              <a:endCxn id="111" idx="0"/>
            </p:cNvCxnSpPr>
            <p:nvPr/>
          </p:nvCxnSpPr>
          <p:spPr>
            <a:xfrm>
              <a:off x="6618822" y="3062412"/>
              <a:ext cx="360050" cy="385888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7270994" y="4369247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90</a:t>
              </a:r>
            </a:p>
          </p:txBody>
        </p:sp>
        <p:cxnSp>
          <p:nvCxnSpPr>
            <p:cNvPr id="115" name="Straight Arrow Connector 114"/>
            <p:cNvCxnSpPr>
              <a:stCxn id="111" idx="5"/>
              <a:endCxn id="114" idx="0"/>
            </p:cNvCxnSpPr>
            <p:nvPr/>
          </p:nvCxnSpPr>
          <p:spPr>
            <a:xfrm>
              <a:off x="7177428" y="3927656"/>
              <a:ext cx="374366" cy="44159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7827415" y="897966"/>
            <a:ext cx="4197541" cy="4621543"/>
            <a:chOff x="7765860" y="793505"/>
            <a:chExt cx="4197541" cy="4621543"/>
          </a:xfrm>
        </p:grpSpPr>
        <p:sp>
          <p:nvSpPr>
            <p:cNvPr id="126" name="Oval 125"/>
            <p:cNvSpPr/>
            <p:nvPr/>
          </p:nvSpPr>
          <p:spPr>
            <a:xfrm>
              <a:off x="8467039" y="793505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15</a:t>
              </a:r>
            </a:p>
          </p:txBody>
        </p:sp>
        <p:sp>
          <p:nvSpPr>
            <p:cNvPr id="127" name="Oval 126"/>
            <p:cNvSpPr/>
            <p:nvPr/>
          </p:nvSpPr>
          <p:spPr>
            <a:xfrm>
              <a:off x="7768853" y="1620493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3</a:t>
              </a:r>
            </a:p>
          </p:txBody>
        </p:sp>
        <p:sp>
          <p:nvSpPr>
            <p:cNvPr id="128" name="Oval 127"/>
            <p:cNvSpPr/>
            <p:nvPr/>
          </p:nvSpPr>
          <p:spPr>
            <a:xfrm>
              <a:off x="9242707" y="1620493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1</a:t>
              </a:r>
            </a:p>
          </p:txBody>
        </p:sp>
        <p:cxnSp>
          <p:nvCxnSpPr>
            <p:cNvPr id="129" name="Straight Arrow Connector 128"/>
            <p:cNvCxnSpPr>
              <a:stCxn id="126" idx="3"/>
              <a:endCxn id="127" idx="0"/>
            </p:cNvCxnSpPr>
            <p:nvPr/>
          </p:nvCxnSpPr>
          <p:spPr>
            <a:xfrm flipH="1">
              <a:off x="8049653" y="1272861"/>
              <a:ext cx="499630" cy="347632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26" idx="5"/>
              <a:endCxn id="128" idx="0"/>
            </p:cNvCxnSpPr>
            <p:nvPr/>
          </p:nvCxnSpPr>
          <p:spPr>
            <a:xfrm>
              <a:off x="8946395" y="1272861"/>
              <a:ext cx="577112" cy="347632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>
            <a:xfrm>
              <a:off x="8292228" y="2411778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6</a:t>
              </a:r>
            </a:p>
          </p:txBody>
        </p:sp>
        <p:cxnSp>
          <p:nvCxnSpPr>
            <p:cNvPr id="132" name="Straight Arrow Connector 131"/>
            <p:cNvCxnSpPr>
              <a:stCxn id="127" idx="5"/>
              <a:endCxn id="131" idx="0"/>
            </p:cNvCxnSpPr>
            <p:nvPr/>
          </p:nvCxnSpPr>
          <p:spPr>
            <a:xfrm>
              <a:off x="8248209" y="2099849"/>
              <a:ext cx="324819" cy="311929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9841654" y="2411778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22</a:t>
              </a:r>
            </a:p>
          </p:txBody>
        </p:sp>
        <p:cxnSp>
          <p:nvCxnSpPr>
            <p:cNvPr id="134" name="Straight Arrow Connector 133"/>
            <p:cNvCxnSpPr>
              <a:stCxn id="128" idx="5"/>
              <a:endCxn id="133" idx="0"/>
            </p:cNvCxnSpPr>
            <p:nvPr/>
          </p:nvCxnSpPr>
          <p:spPr>
            <a:xfrm>
              <a:off x="9722063" y="2099849"/>
              <a:ext cx="400391" cy="311929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10374235" y="3201099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45</a:t>
              </a:r>
            </a:p>
          </p:txBody>
        </p:sp>
        <p:cxnSp>
          <p:nvCxnSpPr>
            <p:cNvPr id="136" name="Straight Arrow Connector 135"/>
            <p:cNvCxnSpPr>
              <a:stCxn id="133" idx="5"/>
              <a:endCxn id="135" idx="0"/>
            </p:cNvCxnSpPr>
            <p:nvPr/>
          </p:nvCxnSpPr>
          <p:spPr>
            <a:xfrm>
              <a:off x="10321010" y="2891134"/>
              <a:ext cx="334025" cy="309965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/>
            <p:cNvSpPr/>
            <p:nvPr/>
          </p:nvSpPr>
          <p:spPr>
            <a:xfrm>
              <a:off x="7765860" y="3201099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5</a:t>
              </a:r>
            </a:p>
          </p:txBody>
        </p:sp>
        <p:cxnSp>
          <p:nvCxnSpPr>
            <p:cNvPr id="138" name="Straight Arrow Connector 137"/>
            <p:cNvCxnSpPr>
              <a:stCxn id="131" idx="3"/>
              <a:endCxn id="137" idx="0"/>
            </p:cNvCxnSpPr>
            <p:nvPr/>
          </p:nvCxnSpPr>
          <p:spPr>
            <a:xfrm flipH="1">
              <a:off x="8046660" y="2891134"/>
              <a:ext cx="327812" cy="309965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9844232" y="4014089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23</a:t>
              </a:r>
            </a:p>
          </p:txBody>
        </p:sp>
        <p:cxnSp>
          <p:nvCxnSpPr>
            <p:cNvPr id="140" name="Straight Arrow Connector 139"/>
            <p:cNvCxnSpPr>
              <a:stCxn id="135" idx="3"/>
              <a:endCxn id="139" idx="0"/>
            </p:cNvCxnSpPr>
            <p:nvPr/>
          </p:nvCxnSpPr>
          <p:spPr>
            <a:xfrm flipH="1">
              <a:off x="10125032" y="3680455"/>
              <a:ext cx="331447" cy="333634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/>
            <p:cNvSpPr/>
            <p:nvPr/>
          </p:nvSpPr>
          <p:spPr>
            <a:xfrm>
              <a:off x="10904238" y="4014089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65</a:t>
              </a:r>
            </a:p>
          </p:txBody>
        </p:sp>
        <p:cxnSp>
          <p:nvCxnSpPr>
            <p:cNvPr id="142" name="Straight Arrow Connector 141"/>
            <p:cNvCxnSpPr>
              <a:stCxn id="135" idx="5"/>
              <a:endCxn id="141" idx="0"/>
            </p:cNvCxnSpPr>
            <p:nvPr/>
          </p:nvCxnSpPr>
          <p:spPr>
            <a:xfrm>
              <a:off x="10853591" y="3680455"/>
              <a:ext cx="331447" cy="333634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11401801" y="4853448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78</a:t>
              </a:r>
            </a:p>
          </p:txBody>
        </p:sp>
        <p:cxnSp>
          <p:nvCxnSpPr>
            <p:cNvPr id="144" name="Straight Arrow Connector 143"/>
            <p:cNvCxnSpPr>
              <a:stCxn id="141" idx="5"/>
              <a:endCxn id="143" idx="0"/>
            </p:cNvCxnSpPr>
            <p:nvPr/>
          </p:nvCxnSpPr>
          <p:spPr>
            <a:xfrm>
              <a:off x="11383594" y="4493445"/>
              <a:ext cx="299007" cy="360003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10412635" y="4853448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/>
                <a:t>34</a:t>
              </a:r>
            </a:p>
          </p:txBody>
        </p:sp>
        <p:cxnSp>
          <p:nvCxnSpPr>
            <p:cNvPr id="146" name="Straight Arrow Connector 145"/>
            <p:cNvCxnSpPr>
              <a:stCxn id="139" idx="5"/>
              <a:endCxn id="145" idx="0"/>
            </p:cNvCxnSpPr>
            <p:nvPr/>
          </p:nvCxnSpPr>
          <p:spPr>
            <a:xfrm>
              <a:off x="10323588" y="4493445"/>
              <a:ext cx="369847" cy="360003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/>
          <p:cNvCxnSpPr/>
          <p:nvPr/>
        </p:nvCxnSpPr>
        <p:spPr>
          <a:xfrm>
            <a:off x="2595282" y="887003"/>
            <a:ext cx="0" cy="54490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7628964" y="887003"/>
            <a:ext cx="0" cy="54490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17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Linked Representation of Binary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04394" y="268212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1287862" y="362424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724446" y="463055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>
          <a:xfrm>
            <a:off x="1987519" y="463055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2482823" y="362424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3075102" y="463055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G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2482823" y="5563883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F</a:t>
            </a:r>
            <a:endParaRPr lang="en-US" sz="2000" b="1" dirty="0"/>
          </a:p>
        </p:txBody>
      </p:sp>
      <p:cxnSp>
        <p:nvCxnSpPr>
          <p:cNvPr id="11" name="Straight Arrow Connector 10"/>
          <p:cNvCxnSpPr>
            <a:stCxn id="4" idx="3"/>
            <a:endCxn id="5" idx="0"/>
          </p:cNvCxnSpPr>
          <p:nvPr/>
        </p:nvCxnSpPr>
        <p:spPr>
          <a:xfrm flipH="1">
            <a:off x="1568662" y="3161484"/>
            <a:ext cx="417976" cy="46275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0"/>
          </p:cNvCxnSpPr>
          <p:nvPr/>
        </p:nvCxnSpPr>
        <p:spPr>
          <a:xfrm flipH="1">
            <a:off x="1005246" y="4103599"/>
            <a:ext cx="364860" cy="52695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8" idx="0"/>
          </p:cNvCxnSpPr>
          <p:nvPr/>
        </p:nvCxnSpPr>
        <p:spPr>
          <a:xfrm>
            <a:off x="2383750" y="3161484"/>
            <a:ext cx="379873" cy="462759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7" idx="0"/>
          </p:cNvCxnSpPr>
          <p:nvPr/>
        </p:nvCxnSpPr>
        <p:spPr>
          <a:xfrm flipH="1">
            <a:off x="2268319" y="4103599"/>
            <a:ext cx="296748" cy="52695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9" idx="0"/>
          </p:cNvCxnSpPr>
          <p:nvPr/>
        </p:nvCxnSpPr>
        <p:spPr>
          <a:xfrm>
            <a:off x="2962179" y="4103599"/>
            <a:ext cx="393723" cy="52695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10" idx="0"/>
          </p:cNvCxnSpPr>
          <p:nvPr/>
        </p:nvCxnSpPr>
        <p:spPr>
          <a:xfrm>
            <a:off x="2466875" y="5109906"/>
            <a:ext cx="296748" cy="45397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445621" y="1219199"/>
            <a:ext cx="3385677" cy="558801"/>
            <a:chOff x="-76200" y="4191000"/>
            <a:chExt cx="1997075" cy="381000"/>
          </a:xfrm>
        </p:grpSpPr>
        <p:sp>
          <p:nvSpPr>
            <p:cNvPr id="25" name="Rectangle 24"/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DATA</a:t>
              </a:r>
              <a:endParaRPr lang="en-US" sz="20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LPTR</a:t>
              </a:r>
              <a:endParaRPr lang="en-US" sz="2000" b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sz="2000" b="1" dirty="0"/>
                <a:t>RPTR</a:t>
              </a:r>
              <a:endParaRPr lang="en-US" sz="2000" b="1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07904" y="1849397"/>
            <a:ext cx="3066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Typical node of Binary Tree</a:t>
            </a:r>
            <a:endParaRPr lang="en-US" sz="20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6596545" y="1796877"/>
            <a:ext cx="1440000" cy="540000"/>
            <a:chOff x="304800" y="4191000"/>
            <a:chExt cx="1066800" cy="381000"/>
          </a:xfrm>
        </p:grpSpPr>
        <p:sp>
          <p:nvSpPr>
            <p:cNvPr id="30" name="Rectangle 29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A</a:t>
              </a:r>
              <a:endParaRPr lang="en-US" sz="2000" b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377345" y="3092277"/>
            <a:ext cx="1440000" cy="540000"/>
            <a:chOff x="304800" y="4191000"/>
            <a:chExt cx="1066800" cy="381000"/>
          </a:xfrm>
        </p:grpSpPr>
        <p:sp>
          <p:nvSpPr>
            <p:cNvPr id="34" name="Rectangle 33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B</a:t>
              </a:r>
              <a:endParaRPr lang="en-US" sz="2000" b="1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739545" y="3092277"/>
            <a:ext cx="1440000" cy="540000"/>
            <a:chOff x="304800" y="4191000"/>
            <a:chExt cx="1066800" cy="381000"/>
          </a:xfrm>
        </p:grpSpPr>
        <p:sp>
          <p:nvSpPr>
            <p:cNvPr id="38" name="Rectangle 37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D</a:t>
              </a:r>
              <a:endParaRPr lang="en-US" sz="2000" b="1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386745" y="4463877"/>
            <a:ext cx="1440000" cy="540000"/>
            <a:chOff x="304800" y="4191000"/>
            <a:chExt cx="1066800" cy="381000"/>
          </a:xfrm>
        </p:grpSpPr>
        <p:sp>
          <p:nvSpPr>
            <p:cNvPr id="42" name="Rectangle 41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C</a:t>
              </a:r>
              <a:endParaRPr lang="en-US" sz="2000" b="1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825145" y="4463877"/>
            <a:ext cx="1440000" cy="540000"/>
            <a:chOff x="304800" y="4191000"/>
            <a:chExt cx="1066800" cy="381000"/>
          </a:xfrm>
        </p:grpSpPr>
        <p:sp>
          <p:nvSpPr>
            <p:cNvPr id="46" name="Rectangle 45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E</a:t>
              </a:r>
              <a:endParaRPr lang="en-US" sz="2000" b="1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806345" y="4463877"/>
            <a:ext cx="1440000" cy="540000"/>
            <a:chOff x="304800" y="4191000"/>
            <a:chExt cx="1066800" cy="381000"/>
          </a:xfrm>
        </p:grpSpPr>
        <p:sp>
          <p:nvSpPr>
            <p:cNvPr id="50" name="Rectangle 49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G</a:t>
              </a:r>
              <a:endParaRPr lang="en-US" sz="2000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815745" y="5759277"/>
            <a:ext cx="1440000" cy="540000"/>
            <a:chOff x="304800" y="4191000"/>
            <a:chExt cx="1066800" cy="381000"/>
          </a:xfrm>
        </p:grpSpPr>
        <p:sp>
          <p:nvSpPr>
            <p:cNvPr id="54" name="Rectangle 53"/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F</a:t>
              </a:r>
              <a:endParaRPr lang="en-US" sz="2000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sp>
        <p:nvSpPr>
          <p:cNvPr id="57" name="Freeform 56"/>
          <p:cNvSpPr/>
          <p:nvPr/>
        </p:nvSpPr>
        <p:spPr>
          <a:xfrm>
            <a:off x="6105115" y="2042885"/>
            <a:ext cx="691077" cy="1033889"/>
          </a:xfrm>
          <a:custGeom>
            <a:avLst/>
            <a:gdLst>
              <a:gd name="connsiteX0" fmla="*/ 829994 w 829994"/>
              <a:gd name="connsiteY0" fmla="*/ 0 h 1125416"/>
              <a:gd name="connsiteX1" fmla="*/ 0 w 829994"/>
              <a:gd name="connsiteY1" fmla="*/ 0 h 1125416"/>
              <a:gd name="connsiteX2" fmla="*/ 0 w 829994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1125416">
                <a:moveTo>
                  <a:pt x="829994" y="0"/>
                </a:moveTo>
                <a:lnTo>
                  <a:pt x="0" y="0"/>
                </a:lnTo>
                <a:lnTo>
                  <a:pt x="0" y="1125416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5097170" y="3369260"/>
            <a:ext cx="454135" cy="1080000"/>
          </a:xfrm>
          <a:custGeom>
            <a:avLst/>
            <a:gdLst>
              <a:gd name="connsiteX0" fmla="*/ 661181 w 661181"/>
              <a:gd name="connsiteY0" fmla="*/ 0 h 1181686"/>
              <a:gd name="connsiteX1" fmla="*/ 0 w 661181"/>
              <a:gd name="connsiteY1" fmla="*/ 0 h 1181686"/>
              <a:gd name="connsiteX2" fmla="*/ 0 w 661181"/>
              <a:gd name="connsiteY2" fmla="*/ 1181686 h 118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181" h="1181686">
                <a:moveTo>
                  <a:pt x="661181" y="0"/>
                </a:moveTo>
                <a:lnTo>
                  <a:pt x="0" y="0"/>
                </a:lnTo>
                <a:lnTo>
                  <a:pt x="0" y="1181686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7853714" y="2043229"/>
            <a:ext cx="691200" cy="1033200"/>
          </a:xfrm>
          <a:custGeom>
            <a:avLst/>
            <a:gdLst>
              <a:gd name="connsiteX0" fmla="*/ 0 w 731520"/>
              <a:gd name="connsiteY0" fmla="*/ 0 h 1111347"/>
              <a:gd name="connsiteX1" fmla="*/ 731520 w 731520"/>
              <a:gd name="connsiteY1" fmla="*/ 0 h 1111347"/>
              <a:gd name="connsiteX2" fmla="*/ 731520 w 731520"/>
              <a:gd name="connsiteY2" fmla="*/ 1111347 h 111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1111347">
                <a:moveTo>
                  <a:pt x="0" y="0"/>
                </a:moveTo>
                <a:lnTo>
                  <a:pt x="731520" y="0"/>
                </a:lnTo>
                <a:lnTo>
                  <a:pt x="731520" y="1111347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7529409" y="3369260"/>
            <a:ext cx="413622" cy="1080000"/>
          </a:xfrm>
          <a:custGeom>
            <a:avLst/>
            <a:gdLst>
              <a:gd name="connsiteX0" fmla="*/ 534572 w 534572"/>
              <a:gd name="connsiteY0" fmla="*/ 0 h 1139483"/>
              <a:gd name="connsiteX1" fmla="*/ 0 w 534572"/>
              <a:gd name="connsiteY1" fmla="*/ 0 h 1139483"/>
              <a:gd name="connsiteX2" fmla="*/ 0 w 534572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2" h="1139483">
                <a:moveTo>
                  <a:pt x="534572" y="0"/>
                </a:moveTo>
                <a:lnTo>
                  <a:pt x="0" y="0"/>
                </a:lnTo>
                <a:lnTo>
                  <a:pt x="0" y="1139483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8976059" y="3369260"/>
            <a:ext cx="550961" cy="1080000"/>
          </a:xfrm>
          <a:custGeom>
            <a:avLst/>
            <a:gdLst>
              <a:gd name="connsiteX0" fmla="*/ 0 w 647114"/>
              <a:gd name="connsiteY0" fmla="*/ 0 h 1223889"/>
              <a:gd name="connsiteX1" fmla="*/ 647114 w 647114"/>
              <a:gd name="connsiteY1" fmla="*/ 0 h 1223889"/>
              <a:gd name="connsiteX2" fmla="*/ 647114 w 647114"/>
              <a:gd name="connsiteY2" fmla="*/ 1223889 h 122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114" h="1223889">
                <a:moveTo>
                  <a:pt x="0" y="0"/>
                </a:moveTo>
                <a:lnTo>
                  <a:pt x="647114" y="0"/>
                </a:lnTo>
                <a:lnTo>
                  <a:pt x="647114" y="1223889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8084170" y="4736645"/>
            <a:ext cx="425436" cy="1014614"/>
          </a:xfrm>
          <a:custGeom>
            <a:avLst/>
            <a:gdLst>
              <a:gd name="connsiteX0" fmla="*/ 0 w 534573"/>
              <a:gd name="connsiteY0" fmla="*/ 0 h 1139483"/>
              <a:gd name="connsiteX1" fmla="*/ 534573 w 534573"/>
              <a:gd name="connsiteY1" fmla="*/ 0 h 1139483"/>
              <a:gd name="connsiteX2" fmla="*/ 534573 w 534573"/>
              <a:gd name="connsiteY2" fmla="*/ 1139483 h 11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573" h="1139483">
                <a:moveTo>
                  <a:pt x="0" y="0"/>
                </a:moveTo>
                <a:lnTo>
                  <a:pt x="534573" y="0"/>
                </a:lnTo>
                <a:lnTo>
                  <a:pt x="534573" y="1139483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6405915" y="3092277"/>
            <a:ext cx="394562" cy="540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4382860" y="4463877"/>
            <a:ext cx="423085" cy="540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414602" y="4463877"/>
            <a:ext cx="403351" cy="540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6841797" y="4481690"/>
            <a:ext cx="371433" cy="522187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8806345" y="4481690"/>
            <a:ext cx="388800" cy="522187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9834918" y="4488995"/>
            <a:ext cx="403638" cy="51488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8861634" y="5759277"/>
            <a:ext cx="389905" cy="540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7815745" y="5759277"/>
            <a:ext cx="411428" cy="540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131935" y="80854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74" name="Straight Arrow Connector 73"/>
          <p:cNvCxnSpPr>
            <a:stCxn id="72" idx="2"/>
            <a:endCxn id="30" idx="0"/>
          </p:cNvCxnSpPr>
          <p:nvPr/>
        </p:nvCxnSpPr>
        <p:spPr>
          <a:xfrm>
            <a:off x="7307624" y="1270211"/>
            <a:ext cx="8922" cy="52666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7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8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of Binary Tree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Preorder Traversal - Procedure: RPREORDER(T)</a:t>
            </a:r>
          </a:p>
          <a:p>
            <a:r>
              <a:rPr lang="en-US" dirty="0" err="1"/>
              <a:t>Inorder</a:t>
            </a:r>
            <a:r>
              <a:rPr lang="en-US" dirty="0"/>
              <a:t> Traversal - Procedure: RINORDER(T)</a:t>
            </a:r>
          </a:p>
          <a:p>
            <a:r>
              <a:rPr lang="en-US" dirty="0" err="1"/>
              <a:t>Postorder</a:t>
            </a:r>
            <a:r>
              <a:rPr lang="en-US" dirty="0"/>
              <a:t> Traversal - Procedure: RPOSTORDER(T)</a:t>
            </a:r>
          </a:p>
        </p:txBody>
      </p:sp>
    </p:spTree>
    <p:extLst>
      <p:ext uri="{BB962C8B-B14F-4D97-AF65-F5344CB8AC3E}">
        <p14:creationId xmlns:p14="http://schemas.microsoft.com/office/powerpoint/2010/main" val="1126458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eptPPT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8483</TotalTime>
  <Words>1775</Words>
  <Application>Microsoft Office PowerPoint</Application>
  <PresentationFormat>Widescreen</PresentationFormat>
  <Paragraphs>419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Wingdings 3</vt:lpstr>
      <vt:lpstr>Wingdings</vt:lpstr>
      <vt:lpstr>Arial</vt:lpstr>
      <vt:lpstr>Roboto Condensed</vt:lpstr>
      <vt:lpstr>Open Sans</vt:lpstr>
      <vt:lpstr>Roboto Condensed Light</vt:lpstr>
      <vt:lpstr>Calibri</vt:lpstr>
      <vt:lpstr>Open Sans Semibold</vt:lpstr>
      <vt:lpstr>Times New Roman</vt:lpstr>
      <vt:lpstr>Consolas</vt:lpstr>
      <vt:lpstr>Segoe UI Black</vt:lpstr>
      <vt:lpstr>Office Theme</vt:lpstr>
      <vt:lpstr>Unit-3  Non-Linear Data Structure  Tree Part-2</vt:lpstr>
      <vt:lpstr>Tree Traversal</vt:lpstr>
      <vt:lpstr>Preorder Traversal</vt:lpstr>
      <vt:lpstr>Inorder Traversal</vt:lpstr>
      <vt:lpstr>Postorder Traversal</vt:lpstr>
      <vt:lpstr>Converse Traversal</vt:lpstr>
      <vt:lpstr>Write Pre/In/Post Order Traversal</vt:lpstr>
      <vt:lpstr>Linked Representation of Binary Tree</vt:lpstr>
      <vt:lpstr>Algorithm of Binary Tree Traversal</vt:lpstr>
      <vt:lpstr>Procedure: RPREORDER(T)</vt:lpstr>
      <vt:lpstr>Procedure: RINORDER(T)</vt:lpstr>
      <vt:lpstr>Procedure: RPOSTORDER(T)</vt:lpstr>
      <vt:lpstr>Construct Binary Tree from Traversal</vt:lpstr>
      <vt:lpstr>Construct Binary Tree from Traversal</vt:lpstr>
      <vt:lpstr>Linked Representation of Binary Tree</vt:lpstr>
      <vt:lpstr>Threaded Binary Tree</vt:lpstr>
      <vt:lpstr>Threaded Binary Tree</vt:lpstr>
      <vt:lpstr>Threaded Binary Tree</vt:lpstr>
      <vt:lpstr>Threaded Binary Tree</vt:lpstr>
      <vt:lpstr>Advantages of Threaded Binary Tree</vt:lpstr>
      <vt:lpstr>Disadvantages of Threaded Binary Tree</vt:lpstr>
      <vt:lpstr>Binary Search Tree (BST)</vt:lpstr>
      <vt:lpstr>Construct Binary Search Tree (BST)</vt:lpstr>
      <vt:lpstr>Search a node in Binary Search Tree</vt:lpstr>
      <vt:lpstr>Delete node from Binary Search Tree</vt:lpstr>
      <vt:lpstr>Delete node from BST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part 2 - Non-linear Data Structure</dc:title>
  <dc:creator>ADMIN</dc:creator>
  <cp:keywords>Tree, Data Structure, Darshan Institute of Engineering &amp; Technology, DIET</cp:keywords>
  <cp:lastModifiedBy>VSITR</cp:lastModifiedBy>
  <cp:revision>656</cp:revision>
  <dcterms:created xsi:type="dcterms:W3CDTF">2020-05-01T05:09:15Z</dcterms:created>
  <dcterms:modified xsi:type="dcterms:W3CDTF">2024-07-23T05:24:25Z</dcterms:modified>
</cp:coreProperties>
</file>