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3" r:id="rId2"/>
    <p:sldId id="307" r:id="rId3"/>
    <p:sldId id="308" r:id="rId4"/>
    <p:sldId id="348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9" r:id="rId39"/>
    <p:sldId id="346" r:id="rId40"/>
    <p:sldId id="350" r:id="rId41"/>
  </p:sldIdLst>
  <p:sldSz cx="12192000" cy="6858000"/>
  <p:notesSz cx="6858000" cy="9144000"/>
  <p:embeddedFontLst>
    <p:embeddedFont>
      <p:font typeface="Segoe UI Black" panose="020B0A02040204020203" pitchFamily="34" charset="0"/>
      <p:bold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Roboto Condensed Light" panose="020B0604020202020204" charset="0"/>
      <p:regular r:id="rId50"/>
      <p:italic r:id="rId51"/>
    </p:embeddedFont>
    <p:embeddedFont>
      <p:font typeface="Wingdings 3" panose="05040102010807070707" pitchFamily="18" charset="2"/>
      <p:regular r:id="rId52"/>
    </p:embeddedFont>
    <p:embeddedFont>
      <p:font typeface="Shruti" panose="020B0502040204020203" pitchFamily="34" charset="0"/>
      <p:regular r:id="rId53"/>
      <p:bold r:id="rId54"/>
    </p:embeddedFont>
    <p:embeddedFont>
      <p:font typeface="Roboto Condensed" panose="020B0604020202020204" charset="0"/>
      <p:regular r:id="rId55"/>
      <p:bold r:id="rId56"/>
      <p:italic r:id="rId57"/>
      <p:boldItalic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9A0000"/>
    <a:srgbClr val="0000FF"/>
    <a:srgbClr val="00FF00"/>
    <a:srgbClr val="16745B"/>
    <a:srgbClr val="007D8E"/>
    <a:srgbClr val="0F5140"/>
    <a:srgbClr val="007635"/>
    <a:srgbClr val="2FA0AE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1.jpeg"/><Relationship Id="rId5" Type="http://schemas.openxmlformats.org/officeDocument/2006/relationships/image" Target="../media/image9.png"/><Relationship Id="rId10" Type="http://schemas.openxmlformats.org/officeDocument/2006/relationships/image" Target="../media/image12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30" name="Picture 4" descr="http://btechsmartclass.com/DS/images/Tree.png"/>
          <p:cNvPicPr>
            <a:picLocks noChangeAspect="1" noChangeArrowheads="1"/>
          </p:cNvPicPr>
          <p:nvPr userDrawn="1"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7"/>
          <a:stretch/>
        </p:blipFill>
        <p:spPr bwMode="auto">
          <a:xfrm>
            <a:off x="8145345" y="1822751"/>
            <a:ext cx="3573396" cy="2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571448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4000" dirty="0"/>
              <a:t>Non-Linear Data Structure 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5400" dirty="0"/>
              <a:t>Tree Part-3</a:t>
            </a:r>
            <a:endParaRPr lang="en-US" sz="5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9489" y="3137818"/>
            <a:ext cx="7457420" cy="1323439"/>
            <a:chOff x="711890" y="3337431"/>
            <a:chExt cx="7457420" cy="1323439"/>
          </a:xfrm>
        </p:grpSpPr>
        <p:sp>
          <p:nvSpPr>
            <p:cNvPr id="13" name="Rectangle 12"/>
            <p:cNvSpPr/>
            <p:nvPr/>
          </p:nvSpPr>
          <p:spPr>
            <a:xfrm>
              <a:off x="711890" y="3337431"/>
              <a:ext cx="745742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1D3064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Part 3</a:t>
              </a:r>
            </a:p>
            <a:p>
              <a:r>
                <a:rPr lang="en-US" sz="2400" dirty="0">
                  <a:solidFill>
                    <a:srgbClr val="1D3064"/>
                  </a:solidFill>
                  <a:latin typeface="Wingdings" panose="05000000000000000000" pitchFamily="2" charset="2"/>
                  <a:ea typeface="Roboto Condensed Light" panose="02000000000000000000" pitchFamily="2" charset="0"/>
                </a:rPr>
                <a:t></a:t>
              </a:r>
              <a:r>
                <a:rPr lang="en-US" sz="2400" dirty="0">
                  <a:solidFill>
                    <a:srgbClr val="BF2323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 </a:t>
              </a:r>
              <a:r>
                <a: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Segoe UI Black" panose="020B0A02040204020203" pitchFamily="34" charset="0"/>
                </a:rPr>
                <a:t>Height/Weight – Balanced Tree</a:t>
              </a:r>
              <a:endPara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Segoe UI Black" panose="020B0A02040204020203" pitchFamily="34" charset="0"/>
              </a:endParaRPr>
            </a:p>
            <a:p>
              <a:r>
                <a:rPr lang="en-US" sz="2400" dirty="0">
                  <a:solidFill>
                    <a:srgbClr val="1D3064"/>
                  </a:solidFill>
                  <a:latin typeface="Wingdings" panose="05000000000000000000" pitchFamily="2" charset="2"/>
                  <a:ea typeface="Roboto Condensed Light" panose="02000000000000000000" pitchFamily="2" charset="0"/>
                </a:rPr>
                <a:t></a:t>
              </a:r>
              <a:r>
                <a:rPr lang="en-US" sz="2400" dirty="0">
                  <a:solidFill>
                    <a:srgbClr val="BF2323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 </a:t>
              </a:r>
              <a:r>
                <a: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Segoe UI Black" panose="020B0A02040204020203" pitchFamily="34" charset="0"/>
                </a:rPr>
                <a:t>Multiway Search Tree (B-Tree)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822292" y="3618440"/>
              <a:ext cx="6347018" cy="0"/>
            </a:xfrm>
            <a:prstGeom prst="line">
              <a:avLst/>
            </a:prstGeom>
            <a:ln w="19050">
              <a:solidFill>
                <a:srgbClr val="1D3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Insertion into Left sub-tree of nodes Left child </a:t>
            </a:r>
            <a:endParaRPr lang="en-US" dirty="0"/>
          </a:p>
        </p:txBody>
      </p:sp>
      <p:sp>
        <p:nvSpPr>
          <p:cNvPr id="4" name="Oval 26" descr="20%"/>
          <p:cNvSpPr>
            <a:spLocks noChangeArrowheads="1"/>
          </p:cNvSpPr>
          <p:nvPr/>
        </p:nvSpPr>
        <p:spPr bwMode="auto">
          <a:xfrm>
            <a:off x="2625317" y="1004451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J</a:t>
            </a:r>
            <a:endParaRPr lang="gu-IN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1890877" y="1557274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K</a:t>
            </a: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3419711" y="1557274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Z</a:t>
            </a:r>
          </a:p>
        </p:txBody>
      </p:sp>
      <p:sp>
        <p:nvSpPr>
          <p:cNvPr id="7" name="Oval 23"/>
          <p:cNvSpPr>
            <a:spLocks noChangeArrowheads="1"/>
          </p:cNvSpPr>
          <p:nvPr/>
        </p:nvSpPr>
        <p:spPr bwMode="auto">
          <a:xfrm>
            <a:off x="1381266" y="23333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X</a:t>
            </a:r>
          </a:p>
        </p:txBody>
      </p:sp>
      <p:sp>
        <p:nvSpPr>
          <p:cNvPr id="8" name="Oval 22"/>
          <p:cNvSpPr>
            <a:spLocks noChangeArrowheads="1"/>
          </p:cNvSpPr>
          <p:nvPr/>
        </p:nvSpPr>
        <p:spPr bwMode="auto">
          <a:xfrm>
            <a:off x="2445454" y="23333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Y</a:t>
            </a:r>
          </a:p>
        </p:txBody>
      </p:sp>
      <p:sp>
        <p:nvSpPr>
          <p:cNvPr id="9" name="Oval 21"/>
          <p:cNvSpPr>
            <a:spLocks noChangeArrowheads="1"/>
          </p:cNvSpPr>
          <p:nvPr/>
        </p:nvSpPr>
        <p:spPr bwMode="auto">
          <a:xfrm>
            <a:off x="725371" y="3048001"/>
            <a:ext cx="554577" cy="569789"/>
          </a:xfrm>
          <a:prstGeom prst="ellipse">
            <a:avLst/>
          </a:prstGeom>
          <a:solidFill>
            <a:srgbClr val="B84742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N</a:t>
            </a:r>
          </a:p>
        </p:txBody>
      </p:sp>
      <p:sp>
        <p:nvSpPr>
          <p:cNvPr id="10" name="AutoShape 20"/>
          <p:cNvSpPr>
            <a:spLocks noChangeShapeType="1"/>
          </p:cNvSpPr>
          <p:nvPr/>
        </p:nvSpPr>
        <p:spPr bwMode="auto">
          <a:xfrm flipH="1">
            <a:off x="2363516" y="1490271"/>
            <a:ext cx="343738" cy="1661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9"/>
          <p:cNvSpPr>
            <a:spLocks noChangeShapeType="1"/>
          </p:cNvSpPr>
          <p:nvPr/>
        </p:nvSpPr>
        <p:spPr bwMode="auto">
          <a:xfrm>
            <a:off x="3098955" y="1490271"/>
            <a:ext cx="401693" cy="1661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/>
          <p:cNvSpPr>
            <a:spLocks noChangeShapeType="1"/>
          </p:cNvSpPr>
          <p:nvPr/>
        </p:nvSpPr>
        <p:spPr bwMode="auto">
          <a:xfrm flipH="1">
            <a:off x="1720824" y="2014473"/>
            <a:ext cx="215018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/>
          <p:cNvSpPr>
            <a:spLocks noChangeShapeType="1"/>
          </p:cNvSpPr>
          <p:nvPr/>
        </p:nvSpPr>
        <p:spPr bwMode="auto">
          <a:xfrm>
            <a:off x="2363517" y="2014473"/>
            <a:ext cx="359725" cy="3248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6"/>
          <p:cNvSpPr>
            <a:spLocks noChangeShapeType="1"/>
          </p:cNvSpPr>
          <p:nvPr/>
        </p:nvSpPr>
        <p:spPr bwMode="auto">
          <a:xfrm flipH="1">
            <a:off x="1169837" y="2803269"/>
            <a:ext cx="324484" cy="3286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06371" y="85205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8468" y="14872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25332" y="22098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6660" y="243357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33036" y="243357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63570" y="16575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96233" y="16575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79708" y="10161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65950" y="314822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7770" y="243357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56114" y="243357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4970" y="16575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1723" y="165750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010064" y="13258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29" name="Oval 28"/>
          <p:cNvSpPr/>
          <p:nvPr/>
        </p:nvSpPr>
        <p:spPr>
          <a:xfrm>
            <a:off x="7400464" y="201793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6830333" y="2743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sp>
        <p:nvSpPr>
          <p:cNvPr id="31" name="Oval 30"/>
          <p:cNvSpPr/>
          <p:nvPr/>
        </p:nvSpPr>
        <p:spPr>
          <a:xfrm>
            <a:off x="8086264" y="273577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28" idx="3"/>
            <a:endCxn id="29" idx="7"/>
          </p:cNvCxnSpPr>
          <p:nvPr/>
        </p:nvCxnSpPr>
        <p:spPr>
          <a:xfrm flipH="1">
            <a:off x="7824398" y="1749786"/>
            <a:ext cx="258401" cy="34088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7254266" y="2441865"/>
            <a:ext cx="218932" cy="3740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582933" y="1981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9153064" y="2743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36" name="Straight Arrow Connector 35"/>
          <p:cNvCxnSpPr>
            <a:stCxn id="28" idx="5"/>
            <a:endCxn id="34" idx="1"/>
          </p:cNvCxnSpPr>
          <p:nvPr/>
        </p:nvCxnSpPr>
        <p:spPr>
          <a:xfrm>
            <a:off x="8433997" y="1749787"/>
            <a:ext cx="221670" cy="3041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5"/>
            <a:endCxn id="35" idx="1"/>
          </p:cNvCxnSpPr>
          <p:nvPr/>
        </p:nvCxnSpPr>
        <p:spPr>
          <a:xfrm>
            <a:off x="9006866" y="2405135"/>
            <a:ext cx="218932" cy="41080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31" idx="7"/>
          </p:cNvCxnSpPr>
          <p:nvPr/>
        </p:nvCxnSpPr>
        <p:spPr>
          <a:xfrm flipH="1">
            <a:off x="8510197" y="2405135"/>
            <a:ext cx="145470" cy="40337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362798" y="25908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525532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768288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878022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095571" y="20041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268422" y="20659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695553" y="13026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792605" y="3657600"/>
            <a:ext cx="891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2921721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13</a:t>
            </a:r>
            <a:endParaRPr lang="en-US" sz="1500" b="1" dirty="0"/>
          </a:p>
        </p:txBody>
      </p:sp>
      <p:sp>
        <p:nvSpPr>
          <p:cNvPr id="135" name="Oval 134"/>
          <p:cNvSpPr/>
          <p:nvPr/>
        </p:nvSpPr>
        <p:spPr>
          <a:xfrm>
            <a:off x="2258333" y="4419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7</a:t>
            </a:r>
            <a:endParaRPr lang="en-US" sz="1500" b="1" dirty="0"/>
          </a:p>
        </p:txBody>
      </p:sp>
      <p:sp>
        <p:nvSpPr>
          <p:cNvPr id="136" name="Oval 135"/>
          <p:cNvSpPr/>
          <p:nvPr/>
        </p:nvSpPr>
        <p:spPr>
          <a:xfrm>
            <a:off x="3531321" y="4419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15</a:t>
            </a:r>
            <a:endParaRPr lang="en-US" sz="1500" b="1" dirty="0"/>
          </a:p>
        </p:txBody>
      </p:sp>
      <p:sp>
        <p:nvSpPr>
          <p:cNvPr id="137" name="Oval 136"/>
          <p:cNvSpPr/>
          <p:nvPr/>
        </p:nvSpPr>
        <p:spPr>
          <a:xfrm>
            <a:off x="1626321" y="518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5</a:t>
            </a:r>
            <a:endParaRPr lang="en-US" sz="1500" b="1" dirty="0"/>
          </a:p>
        </p:txBody>
      </p:sp>
      <p:sp>
        <p:nvSpPr>
          <p:cNvPr id="138" name="Oval 137"/>
          <p:cNvSpPr/>
          <p:nvPr/>
        </p:nvSpPr>
        <p:spPr>
          <a:xfrm>
            <a:off x="2845521" y="518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cxnSp>
        <p:nvCxnSpPr>
          <p:cNvPr id="139" name="Straight Arrow Connector 138"/>
          <p:cNvCxnSpPr>
            <a:stCxn id="134" idx="3"/>
            <a:endCxn id="135" idx="7"/>
          </p:cNvCxnSpPr>
          <p:nvPr/>
        </p:nvCxnSpPr>
        <p:spPr>
          <a:xfrm flipH="1">
            <a:off x="2713618" y="4265285"/>
            <a:ext cx="286218" cy="2324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3"/>
            <a:endCxn id="137" idx="0"/>
          </p:cNvCxnSpPr>
          <p:nvPr/>
        </p:nvCxnSpPr>
        <p:spPr>
          <a:xfrm flipH="1">
            <a:off x="1893021" y="4874885"/>
            <a:ext cx="443427" cy="3067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5" idx="5"/>
            <a:endCxn id="138" idx="0"/>
          </p:cNvCxnSpPr>
          <p:nvPr/>
        </p:nvCxnSpPr>
        <p:spPr>
          <a:xfrm>
            <a:off x="2713618" y="4874885"/>
            <a:ext cx="398603" cy="3067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4" idx="5"/>
            <a:endCxn id="136" idx="1"/>
          </p:cNvCxnSpPr>
          <p:nvPr/>
        </p:nvCxnSpPr>
        <p:spPr>
          <a:xfrm>
            <a:off x="3377006" y="4265285"/>
            <a:ext cx="232430" cy="2324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321522" y="5286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2540722" y="5286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1993162" y="4524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3239255" y="4524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3488692" y="3915118"/>
            <a:ext cx="2760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L</a:t>
            </a:r>
            <a:endParaRPr lang="en-US" sz="15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4508864" y="378490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Insert node </a:t>
            </a:r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1245321" y="5867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3</a:t>
            </a:r>
            <a:endParaRPr lang="en-US" sz="1500" b="1" dirty="0"/>
          </a:p>
        </p:txBody>
      </p:sp>
      <p:cxnSp>
        <p:nvCxnSpPr>
          <p:cNvPr id="150" name="Straight Arrow Connector 149"/>
          <p:cNvCxnSpPr>
            <a:stCxn id="137" idx="3"/>
            <a:endCxn id="149" idx="0"/>
          </p:cNvCxnSpPr>
          <p:nvPr/>
        </p:nvCxnSpPr>
        <p:spPr>
          <a:xfrm flipH="1">
            <a:off x="1512021" y="5636885"/>
            <a:ext cx="192415" cy="2305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778721" y="5972518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B’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104142" y="5286718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L’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388321" y="5286718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B’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812354" y="4524718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L’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074121" y="4524718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B’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385981" y="3867836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546179" y="49530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749315" y="4265286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sp>
        <p:nvSpPr>
          <p:cNvPr id="159" name="Oval 158"/>
          <p:cNvSpPr/>
          <p:nvPr/>
        </p:nvSpPr>
        <p:spPr>
          <a:xfrm>
            <a:off x="4965279" y="5156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sp>
        <p:nvSpPr>
          <p:cNvPr id="160" name="Oval 159"/>
          <p:cNvSpPr/>
          <p:nvPr/>
        </p:nvSpPr>
        <p:spPr>
          <a:xfrm>
            <a:off x="7646121" y="3902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7</a:t>
            </a:r>
            <a:endParaRPr lang="en-US" sz="1500" b="1" dirty="0"/>
          </a:p>
        </p:txBody>
      </p:sp>
      <p:sp>
        <p:nvSpPr>
          <p:cNvPr id="161" name="Oval 160"/>
          <p:cNvSpPr/>
          <p:nvPr/>
        </p:nvSpPr>
        <p:spPr>
          <a:xfrm>
            <a:off x="7036521" y="4664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5</a:t>
            </a:r>
            <a:endParaRPr lang="en-US" sz="1500" b="1" dirty="0"/>
          </a:p>
        </p:txBody>
      </p:sp>
      <p:cxnSp>
        <p:nvCxnSpPr>
          <p:cNvPr id="162" name="Straight Arrow Connector 161"/>
          <p:cNvCxnSpPr>
            <a:stCxn id="160" idx="3"/>
            <a:endCxn id="161" idx="7"/>
          </p:cNvCxnSpPr>
          <p:nvPr/>
        </p:nvCxnSpPr>
        <p:spPr>
          <a:xfrm flipH="1">
            <a:off x="7491806" y="4357619"/>
            <a:ext cx="232430" cy="384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6503121" y="555230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3</a:t>
            </a:r>
            <a:endParaRPr lang="en-US" sz="1500" b="1" dirty="0"/>
          </a:p>
        </p:txBody>
      </p:sp>
      <p:cxnSp>
        <p:nvCxnSpPr>
          <p:cNvPr id="164" name="Straight Arrow Connector 163"/>
          <p:cNvCxnSpPr>
            <a:stCxn id="161" idx="3"/>
            <a:endCxn id="163" idx="0"/>
          </p:cNvCxnSpPr>
          <p:nvPr/>
        </p:nvCxnSpPr>
        <p:spPr>
          <a:xfrm flipH="1">
            <a:off x="6769822" y="5119620"/>
            <a:ext cx="344815" cy="43268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8331921" y="4664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13</a:t>
            </a:r>
            <a:endParaRPr lang="en-US" sz="1500" b="1" dirty="0"/>
          </a:p>
        </p:txBody>
      </p:sp>
      <p:sp>
        <p:nvSpPr>
          <p:cNvPr id="166" name="Oval 165"/>
          <p:cNvSpPr/>
          <p:nvPr/>
        </p:nvSpPr>
        <p:spPr>
          <a:xfrm>
            <a:off x="8941521" y="5426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15</a:t>
            </a:r>
            <a:endParaRPr lang="en-US" sz="1500" b="1" dirty="0"/>
          </a:p>
        </p:txBody>
      </p:sp>
      <p:cxnSp>
        <p:nvCxnSpPr>
          <p:cNvPr id="167" name="Straight Arrow Connector 166"/>
          <p:cNvCxnSpPr>
            <a:stCxn id="165" idx="5"/>
            <a:endCxn id="166" idx="1"/>
          </p:cNvCxnSpPr>
          <p:nvPr/>
        </p:nvCxnSpPr>
        <p:spPr>
          <a:xfrm>
            <a:off x="8787206" y="5119619"/>
            <a:ext cx="232430" cy="384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0" idx="5"/>
            <a:endCxn id="165" idx="1"/>
          </p:cNvCxnSpPr>
          <p:nvPr/>
        </p:nvCxnSpPr>
        <p:spPr>
          <a:xfrm>
            <a:off x="8101406" y="4357619"/>
            <a:ext cx="308630" cy="384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7722321" y="541696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cxnSp>
        <p:nvCxnSpPr>
          <p:cNvPr id="170" name="Straight Arrow Connector 169"/>
          <p:cNvCxnSpPr>
            <a:stCxn id="165" idx="3"/>
            <a:endCxn id="169" idx="7"/>
          </p:cNvCxnSpPr>
          <p:nvPr/>
        </p:nvCxnSpPr>
        <p:spPr>
          <a:xfrm flipH="1">
            <a:off x="8177606" y="5119619"/>
            <a:ext cx="232430" cy="3754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211055" y="5819003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7479561" y="5677843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8725655" y="5849036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6752468" y="4796455"/>
            <a:ext cx="2760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L</a:t>
            </a:r>
            <a:endParaRPr lang="en-US" sz="15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8031573" y="4796455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7354055" y="3923403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90" name="Rectangle 89"/>
          <p:cNvSpPr/>
          <p:nvPr/>
        </p:nvSpPr>
        <p:spPr>
          <a:xfrm>
            <a:off x="8841528" y="914401"/>
            <a:ext cx="1417804" cy="437465"/>
          </a:xfrm>
          <a:prstGeom prst="rect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83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134" grpId="0" animBg="1"/>
      <p:bldP spid="135" grpId="0" animBg="1"/>
      <p:bldP spid="136" grpId="0" animBg="1"/>
      <p:bldP spid="137" grpId="0" animBg="1"/>
      <p:bldP spid="138" grpId="0" animBg="1"/>
      <p:bldP spid="143" grpId="0"/>
      <p:bldP spid="144" grpId="0"/>
      <p:bldP spid="145" grpId="0"/>
      <p:bldP spid="146" grpId="0"/>
      <p:bldP spid="147" grpId="0"/>
      <p:bldP spid="148" grpId="0"/>
      <p:bldP spid="149" grpId="0" animBg="1"/>
      <p:bldP spid="151" grpId="0"/>
      <p:bldP spid="152" grpId="0"/>
      <p:bldP spid="153" grpId="0"/>
      <p:bldP spid="154" grpId="0"/>
      <p:bldP spid="155" grpId="0"/>
      <p:bldP spid="156" grpId="0"/>
      <p:bldP spid="158" grpId="0"/>
      <p:bldP spid="159" grpId="0" animBg="1"/>
      <p:bldP spid="160" grpId="0" animBg="1"/>
      <p:bldP spid="161" grpId="0" animBg="1"/>
      <p:bldP spid="163" grpId="0" animBg="1"/>
      <p:bldP spid="165" grpId="0" animBg="1"/>
      <p:bldP spid="166" grpId="0" animBg="1"/>
      <p:bldP spid="169" grpId="0" animBg="1"/>
      <p:bldP spid="171" grpId="0"/>
      <p:bldP spid="172" grpId="0"/>
      <p:bldP spid="173" grpId="0"/>
      <p:bldP spid="174" grpId="0"/>
      <p:bldP spid="175" grpId="0"/>
      <p:bldP spid="176" grpId="0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Right child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3758165"/>
          </a:xfrm>
        </p:spPr>
        <p:txBody>
          <a:bodyPr/>
          <a:lstStyle/>
          <a:p>
            <a:r>
              <a:rPr lang="en-IN" b="1" dirty="0"/>
              <a:t>Case 4: </a:t>
            </a:r>
            <a:r>
              <a:rPr lang="en-IN" dirty="0"/>
              <a:t>If node becomes unbalanced after </a:t>
            </a:r>
            <a:r>
              <a:rPr lang="en-IN" b="1" dirty="0">
                <a:solidFill>
                  <a:srgbClr val="C00000"/>
                </a:solidFill>
              </a:rPr>
              <a:t>insertion of new node </a:t>
            </a:r>
            <a:r>
              <a:rPr lang="en-IN" dirty="0"/>
              <a:t>at </a:t>
            </a:r>
            <a:r>
              <a:rPr lang="en-IN" b="1" dirty="0">
                <a:solidFill>
                  <a:srgbClr val="C00000"/>
                </a:solidFill>
              </a:rPr>
              <a:t>Right sub-tree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nodes Right 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C00000"/>
                </a:solidFill>
              </a:rPr>
              <a:t>Single Left Rotation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unbalance 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balance the node</a:t>
            </a:r>
          </a:p>
          <a:p>
            <a:r>
              <a:rPr lang="en-IN" b="1" dirty="0"/>
              <a:t>Left Rotation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Detach right child’s leaf sub-tree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Consider right child to be new parent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Attach old parent onto left of new parent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Attach old right child’s old left sub-tree as right sub-tree of new left child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128490" y="2635059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747490" y="330007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509490" y="330007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>
          <a:xfrm flipH="1">
            <a:off x="9963490" y="3003794"/>
            <a:ext cx="228265" cy="29628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>
          <a:xfrm>
            <a:off x="10497225" y="3003794"/>
            <a:ext cx="228265" cy="29628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890490" y="4016189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10878225" y="3668814"/>
            <a:ext cx="228265" cy="34737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05679" y="2111184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- 4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34383" y="4676494"/>
            <a:ext cx="242021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>
                <a:solidFill>
                  <a:srgbClr val="C00000"/>
                </a:solidFill>
              </a:rPr>
              <a:t>Single Left Rotation</a:t>
            </a:r>
            <a:r>
              <a:rPr lang="en-IN" sz="21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IN" sz="2100" dirty="0"/>
              <a:t>of </a:t>
            </a:r>
          </a:p>
          <a:p>
            <a:pPr algn="ctr"/>
            <a:r>
              <a:rPr lang="en-IN" sz="2100" b="1" dirty="0">
                <a:solidFill>
                  <a:srgbClr val="C00000"/>
                </a:solidFill>
              </a:rPr>
              <a:t>unbalanced node</a:t>
            </a:r>
            <a:endParaRPr lang="en-US" sz="2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7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Right child</a:t>
            </a:r>
            <a:endParaRPr lang="en-US" sz="3400" dirty="0"/>
          </a:p>
        </p:txBody>
      </p:sp>
      <p:sp>
        <p:nvSpPr>
          <p:cNvPr id="4" name="Oval 3"/>
          <p:cNvSpPr/>
          <p:nvPr/>
        </p:nvSpPr>
        <p:spPr>
          <a:xfrm>
            <a:off x="2151911" y="9906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1770911" y="1936376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T</a:t>
            </a:r>
            <a:r>
              <a:rPr lang="en-IN" sz="1400" b="1" baseline="-25000" dirty="0"/>
              <a:t>1</a:t>
            </a:r>
            <a:endParaRPr lang="en-US" sz="1400" b="1" baseline="-25000" dirty="0"/>
          </a:p>
        </p:txBody>
      </p:sp>
      <p:sp>
        <p:nvSpPr>
          <p:cNvPr id="6" name="Oval 5"/>
          <p:cNvSpPr/>
          <p:nvPr/>
        </p:nvSpPr>
        <p:spPr>
          <a:xfrm>
            <a:off x="2532911" y="1600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2151911" y="236220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sp>
        <p:nvSpPr>
          <p:cNvPr id="8" name="Oval 7"/>
          <p:cNvSpPr/>
          <p:nvPr/>
        </p:nvSpPr>
        <p:spPr>
          <a:xfrm>
            <a:off x="2913911" y="236220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3</a:t>
            </a:r>
            <a:endParaRPr lang="en-US" sz="1500" b="1" baseline="-25000" dirty="0"/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flipH="1">
            <a:off x="2019246" y="1414535"/>
            <a:ext cx="205400" cy="5218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2575845" y="1414535"/>
            <a:ext cx="205401" cy="1856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0"/>
          </p:cNvCxnSpPr>
          <p:nvPr/>
        </p:nvCxnSpPr>
        <p:spPr>
          <a:xfrm flipH="1">
            <a:off x="2400246" y="2024135"/>
            <a:ext cx="205400" cy="3380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0"/>
          </p:cNvCxnSpPr>
          <p:nvPr/>
        </p:nvCxnSpPr>
        <p:spPr>
          <a:xfrm>
            <a:off x="2956845" y="2024135"/>
            <a:ext cx="205401" cy="3380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67890" y="3084732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1500" b="1" baseline="-25000" dirty="0"/>
          </a:p>
        </p:txBody>
      </p:sp>
      <p:cxnSp>
        <p:nvCxnSpPr>
          <p:cNvPr id="14" name="Straight Arrow Connector 13"/>
          <p:cNvCxnSpPr>
            <a:stCxn id="8" idx="5"/>
            <a:endCxn id="13" idx="0"/>
          </p:cNvCxnSpPr>
          <p:nvPr/>
        </p:nvCxnSpPr>
        <p:spPr>
          <a:xfrm>
            <a:off x="3337845" y="2786136"/>
            <a:ext cx="178380" cy="2985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7110" y="24258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61400" y="24258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80400" y="16638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66110" y="16638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99400" y="10542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25193" y="31484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23510" y="242587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25690" y="242587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2510" y="166386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99410" y="166386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3290" y="1054269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03734" y="14872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38698" y="2209800"/>
            <a:ext cx="1295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938064" y="25908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7248093" y="988458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7773400" y="1810435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3</a:t>
            </a:r>
            <a:endParaRPr lang="en-US" sz="1500" b="1" baseline="-25000" dirty="0"/>
          </a:p>
        </p:txBody>
      </p:sp>
      <p:cxnSp>
        <p:nvCxnSpPr>
          <p:cNvPr id="31" name="Straight Arrow Connector 30"/>
          <p:cNvCxnSpPr>
            <a:stCxn id="29" idx="5"/>
            <a:endCxn id="30" idx="0"/>
          </p:cNvCxnSpPr>
          <p:nvPr/>
        </p:nvCxnSpPr>
        <p:spPr>
          <a:xfrm>
            <a:off x="7672027" y="1412392"/>
            <a:ext cx="349708" cy="3980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117669" y="2527133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1500" b="1" baseline="-25000" dirty="0"/>
          </a:p>
        </p:txBody>
      </p:sp>
      <p:cxnSp>
        <p:nvCxnSpPr>
          <p:cNvPr id="33" name="Straight Arrow Connector 32"/>
          <p:cNvCxnSpPr>
            <a:stCxn id="30" idx="5"/>
            <a:endCxn id="32" idx="0"/>
          </p:cNvCxnSpPr>
          <p:nvPr/>
        </p:nvCxnSpPr>
        <p:spPr>
          <a:xfrm>
            <a:off x="8197334" y="2234369"/>
            <a:ext cx="168670" cy="2927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706600" y="1810435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6325600" y="252713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1</a:t>
            </a:r>
            <a:endParaRPr lang="en-US" sz="1500" b="1" baseline="-25000" dirty="0"/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 flipH="1">
            <a:off x="6573935" y="2234369"/>
            <a:ext cx="205400" cy="2927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  <a:endCxn id="34" idx="0"/>
          </p:cNvCxnSpPr>
          <p:nvPr/>
        </p:nvCxnSpPr>
        <p:spPr>
          <a:xfrm flipH="1">
            <a:off x="6954935" y="1412392"/>
            <a:ext cx="365893" cy="3980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088284" y="252713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cxnSp>
        <p:nvCxnSpPr>
          <p:cNvPr id="39" name="Straight Arrow Connector 38"/>
          <p:cNvCxnSpPr>
            <a:stCxn id="34" idx="5"/>
            <a:endCxn id="38" idx="0"/>
          </p:cNvCxnSpPr>
          <p:nvPr/>
        </p:nvCxnSpPr>
        <p:spPr>
          <a:xfrm>
            <a:off x="7130534" y="2234369"/>
            <a:ext cx="206085" cy="2927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11089" y="25908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74558" y="25908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614337" y="25908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395369" y="18741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241493" y="18741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799297" y="10521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905689" y="3657600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591489" y="3810000"/>
            <a:ext cx="533400" cy="533400"/>
            <a:chOff x="1246221" y="3810000"/>
            <a:chExt cx="533400" cy="533400"/>
          </a:xfrm>
        </p:grpSpPr>
        <p:sp>
          <p:nvSpPr>
            <p:cNvPr id="51" name="Oval 5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85702" y="3877734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58089" y="4500282"/>
            <a:ext cx="533400" cy="533400"/>
            <a:chOff x="1246221" y="3810000"/>
            <a:chExt cx="533400" cy="533400"/>
          </a:xfrm>
        </p:grpSpPr>
        <p:sp>
          <p:nvSpPr>
            <p:cNvPr id="55" name="Oval 5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77288" y="3869456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1" idx="3"/>
            <a:endCxn id="55" idx="0"/>
          </p:cNvCxnSpPr>
          <p:nvPr/>
        </p:nvCxnSpPr>
        <p:spPr>
          <a:xfrm flipH="1">
            <a:off x="1324789" y="4265285"/>
            <a:ext cx="344815" cy="2349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124889" y="4500282"/>
            <a:ext cx="533400" cy="533400"/>
            <a:chOff x="1246221" y="3810000"/>
            <a:chExt cx="533400" cy="533400"/>
          </a:xfrm>
        </p:grpSpPr>
        <p:sp>
          <p:nvSpPr>
            <p:cNvPr id="60" name="Oval 5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1" idx="5"/>
            <a:endCxn id="60" idx="0"/>
          </p:cNvCxnSpPr>
          <p:nvPr/>
        </p:nvCxnSpPr>
        <p:spPr>
          <a:xfrm>
            <a:off x="2046774" y="4265285"/>
            <a:ext cx="344815" cy="2349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1667689" y="5198556"/>
            <a:ext cx="533400" cy="533400"/>
            <a:chOff x="1246221" y="3810000"/>
            <a:chExt cx="533400" cy="533400"/>
          </a:xfrm>
        </p:grpSpPr>
        <p:sp>
          <p:nvSpPr>
            <p:cNvPr id="65" name="Oval 6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582089" y="5198556"/>
            <a:ext cx="533400" cy="533400"/>
            <a:chOff x="1246221" y="3810000"/>
            <a:chExt cx="533400" cy="533400"/>
          </a:xfrm>
        </p:grpSpPr>
        <p:sp>
          <p:nvSpPr>
            <p:cNvPr id="68" name="Oval 6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039289" y="5889811"/>
            <a:ext cx="533400" cy="533400"/>
            <a:chOff x="1246221" y="3810000"/>
            <a:chExt cx="533400" cy="533400"/>
          </a:xfrm>
        </p:grpSpPr>
        <p:sp>
          <p:nvSpPr>
            <p:cNvPr id="71" name="Oval 7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90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6" name="Straight Arrow Connector 75"/>
          <p:cNvCxnSpPr>
            <a:stCxn id="60" idx="5"/>
            <a:endCxn id="68" idx="0"/>
          </p:cNvCxnSpPr>
          <p:nvPr/>
        </p:nvCxnSpPr>
        <p:spPr>
          <a:xfrm>
            <a:off x="2580174" y="4955567"/>
            <a:ext cx="268615" cy="242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5" idx="0"/>
          </p:cNvCxnSpPr>
          <p:nvPr/>
        </p:nvCxnSpPr>
        <p:spPr>
          <a:xfrm flipH="1">
            <a:off x="1934389" y="4955567"/>
            <a:ext cx="268615" cy="242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8" idx="5"/>
            <a:endCxn id="71" idx="0"/>
          </p:cNvCxnSpPr>
          <p:nvPr/>
        </p:nvCxnSpPr>
        <p:spPr>
          <a:xfrm>
            <a:off x="3037374" y="5653841"/>
            <a:ext cx="268615" cy="2359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084445" y="5280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396756" y="5280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647000" y="45823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06911" y="45823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292326" y="38920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970521" y="6019801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Insert </a:t>
            </a:r>
            <a:r>
              <a:rPr lang="en-IN" sz="2400" b="1" dirty="0">
                <a:solidFill>
                  <a:srgbClr val="C00000"/>
                </a:solidFill>
              </a:rPr>
              <a:t>90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33324" y="597184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52491" y="52805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86625" y="52805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99400" y="458231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9044" y="458231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59867" y="3892034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31604" y="4267200"/>
            <a:ext cx="1309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</a:t>
            </a:r>
          </a:p>
          <a:p>
            <a:pPr algn="ctr"/>
            <a:r>
              <a:rPr lang="en-IN" b="1" dirty="0"/>
              <a:t>Rotation of </a:t>
            </a:r>
          </a:p>
          <a:p>
            <a:pPr algn="ctr"/>
            <a:r>
              <a:rPr lang="en-IN" b="1" dirty="0"/>
              <a:t>Node 50</a:t>
            </a:r>
            <a:endParaRPr lang="en-US" b="1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538698" y="5257800"/>
            <a:ext cx="1295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919698" y="5553226"/>
            <a:ext cx="533400" cy="533400"/>
            <a:chOff x="1246221" y="3810000"/>
            <a:chExt cx="533400" cy="533400"/>
          </a:xfrm>
        </p:grpSpPr>
        <p:sp>
          <p:nvSpPr>
            <p:cNvPr id="96" name="Oval 9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687489" y="3962400"/>
            <a:ext cx="533400" cy="533400"/>
            <a:chOff x="1246221" y="3810000"/>
            <a:chExt cx="533400" cy="533400"/>
          </a:xfrm>
        </p:grpSpPr>
        <p:sp>
          <p:nvSpPr>
            <p:cNvPr id="99" name="Oval 9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220889" y="4692181"/>
            <a:ext cx="533400" cy="533400"/>
            <a:chOff x="1246221" y="3810000"/>
            <a:chExt cx="533400" cy="533400"/>
          </a:xfrm>
        </p:grpSpPr>
        <p:sp>
          <p:nvSpPr>
            <p:cNvPr id="102" name="Oval 10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830489" y="5447457"/>
            <a:ext cx="533400" cy="533400"/>
            <a:chOff x="1246221" y="3810000"/>
            <a:chExt cx="533400" cy="533400"/>
          </a:xfrm>
        </p:grpSpPr>
        <p:sp>
          <p:nvSpPr>
            <p:cNvPr id="105" name="Oval 10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90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7" name="Straight Arrow Connector 106"/>
          <p:cNvCxnSpPr>
            <a:stCxn id="99" idx="5"/>
            <a:endCxn id="102" idx="0"/>
          </p:cNvCxnSpPr>
          <p:nvPr/>
        </p:nvCxnSpPr>
        <p:spPr>
          <a:xfrm>
            <a:off x="8142774" y="4417685"/>
            <a:ext cx="344815" cy="2744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5"/>
            <a:endCxn id="105" idx="0"/>
          </p:cNvCxnSpPr>
          <p:nvPr/>
        </p:nvCxnSpPr>
        <p:spPr>
          <a:xfrm>
            <a:off x="8676174" y="5147466"/>
            <a:ext cx="421015" cy="29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7106821" y="4692181"/>
            <a:ext cx="533400" cy="533400"/>
            <a:chOff x="1246221" y="3810000"/>
            <a:chExt cx="533400" cy="533400"/>
          </a:xfrm>
        </p:grpSpPr>
        <p:sp>
          <p:nvSpPr>
            <p:cNvPr id="110" name="Oval 10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85702" y="3877734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573421" y="5447457"/>
            <a:ext cx="533400" cy="533400"/>
            <a:chOff x="1246221" y="3810000"/>
            <a:chExt cx="533400" cy="533400"/>
          </a:xfrm>
        </p:grpSpPr>
        <p:sp>
          <p:nvSpPr>
            <p:cNvPr id="113" name="Oval 11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277288" y="3869456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5" name="Straight Arrow Connector 114"/>
          <p:cNvCxnSpPr>
            <a:stCxn id="110" idx="3"/>
            <a:endCxn id="113" idx="0"/>
          </p:cNvCxnSpPr>
          <p:nvPr/>
        </p:nvCxnSpPr>
        <p:spPr>
          <a:xfrm flipH="1">
            <a:off x="6840121" y="5147466"/>
            <a:ext cx="344815" cy="29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9" idx="3"/>
            <a:endCxn id="110" idx="0"/>
          </p:cNvCxnSpPr>
          <p:nvPr/>
        </p:nvCxnSpPr>
        <p:spPr>
          <a:xfrm flipH="1">
            <a:off x="7373521" y="4417685"/>
            <a:ext cx="392083" cy="2744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7610108" y="5447457"/>
            <a:ext cx="533400" cy="533400"/>
            <a:chOff x="1246221" y="3810000"/>
            <a:chExt cx="533400" cy="533400"/>
          </a:xfrm>
        </p:grpSpPr>
        <p:sp>
          <p:nvSpPr>
            <p:cNvPr id="119" name="Oval 11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2" name="Straight Arrow Connector 121"/>
          <p:cNvCxnSpPr>
            <a:stCxn id="110" idx="5"/>
            <a:endCxn id="119" idx="0"/>
          </p:cNvCxnSpPr>
          <p:nvPr/>
        </p:nvCxnSpPr>
        <p:spPr>
          <a:xfrm>
            <a:off x="7562106" y="5147466"/>
            <a:ext cx="314702" cy="29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239690" y="552949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7316536" y="552949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8572426" y="552949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839581" y="4774215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8744581" y="4774215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211181" y="4044434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16" name="Rectangle 115"/>
          <p:cNvSpPr/>
          <p:nvPr/>
        </p:nvSpPr>
        <p:spPr>
          <a:xfrm>
            <a:off x="8327085" y="914401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694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 animBg="1"/>
      <p:bldP spid="29" grpId="0" animBg="1"/>
      <p:bldP spid="30" grpId="0" animBg="1"/>
      <p:bldP spid="32" grpId="0" animBg="1"/>
      <p:bldP spid="34" grpId="0" animBg="1"/>
      <p:bldP spid="35" grpId="0" animBg="1"/>
      <p:bldP spid="38" grpId="0" animBg="1"/>
      <p:bldP spid="40" grpId="0"/>
      <p:bldP spid="41" grpId="0"/>
      <p:bldP spid="42" grpId="0"/>
      <p:bldP spid="43" grpId="0"/>
      <p:bldP spid="44" grpId="0"/>
      <p:bldP spid="45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123" grpId="0"/>
      <p:bldP spid="124" grpId="0"/>
      <p:bldP spid="125" grpId="0"/>
      <p:bldP spid="126" grpId="0"/>
      <p:bldP spid="127" grpId="0"/>
      <p:bldP spid="128" grpId="0"/>
      <p:bldP spid="1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Left child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9339113" cy="5590565"/>
          </a:xfrm>
        </p:spPr>
        <p:txBody>
          <a:bodyPr/>
          <a:lstStyle/>
          <a:p>
            <a:r>
              <a:rPr lang="en-IN" b="1" dirty="0"/>
              <a:t>Case 2: </a:t>
            </a:r>
            <a:r>
              <a:rPr lang="en-IN" dirty="0"/>
              <a:t>If node becomes unbalanced </a:t>
            </a:r>
            <a:r>
              <a:rPr lang="en-IN" b="1" dirty="0">
                <a:solidFill>
                  <a:srgbClr val="C00000"/>
                </a:solidFill>
              </a:rPr>
              <a:t>after insertion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 node </a:t>
            </a:r>
            <a:r>
              <a:rPr lang="en-IN" dirty="0"/>
              <a:t>at </a:t>
            </a:r>
            <a:r>
              <a:rPr lang="en-IN" b="1" dirty="0">
                <a:solidFill>
                  <a:srgbClr val="C0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 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C00000"/>
                </a:solidFill>
              </a:rPr>
              <a:t>Left Right Rotation </a:t>
            </a:r>
            <a:r>
              <a:rPr lang="en-IN" dirty="0"/>
              <a:t>for </a:t>
            </a:r>
            <a:r>
              <a:rPr lang="en-IN" b="1" dirty="0">
                <a:solidFill>
                  <a:srgbClr val="C00000"/>
                </a:solidFill>
              </a:rPr>
              <a:t>unbalanced node</a:t>
            </a:r>
            <a:r>
              <a:rPr lang="en-IN" dirty="0"/>
              <a:t>.</a:t>
            </a:r>
          </a:p>
          <a:p>
            <a:r>
              <a:rPr lang="en-IN" b="1" dirty="0"/>
              <a:t>Left Right Rotation</a:t>
            </a:r>
          </a:p>
          <a:p>
            <a:pPr lvl="1">
              <a:buClr>
                <a:srgbClr val="B84742"/>
              </a:buClr>
            </a:pPr>
            <a:r>
              <a:rPr lang="en-IN" b="1" dirty="0">
                <a:solidFill>
                  <a:srgbClr val="C00000"/>
                </a:solidFill>
              </a:rPr>
              <a:t>Left Rotation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Left Child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followed by </a:t>
            </a:r>
          </a:p>
          <a:p>
            <a:pPr lvl="1">
              <a:buClr>
                <a:srgbClr val="B84742"/>
              </a:buClr>
            </a:pPr>
            <a:r>
              <a:rPr lang="en-IN" b="1" dirty="0">
                <a:solidFill>
                  <a:srgbClr val="C00000"/>
                </a:solidFill>
              </a:rPr>
              <a:t>Right Rotation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54018" y="2023517"/>
            <a:ext cx="2980303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Left Right Rotation</a:t>
            </a:r>
          </a:p>
          <a:p>
            <a:pPr algn="ctr"/>
            <a:r>
              <a:rPr lang="en-IN" sz="2100" b="1" dirty="0"/>
              <a:t>Left Rotation of Left Child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Right Rotation of Parent</a:t>
            </a:r>
            <a:endParaRPr lang="en-US" sz="2100" dirty="0"/>
          </a:p>
        </p:txBody>
      </p:sp>
      <p:sp>
        <p:nvSpPr>
          <p:cNvPr id="13" name="Oval 12"/>
          <p:cNvSpPr/>
          <p:nvPr/>
        </p:nvSpPr>
        <p:spPr>
          <a:xfrm>
            <a:off x="8086280" y="2180257"/>
            <a:ext cx="468000" cy="468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35899" y="2839162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18922" y="2839162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3"/>
            <a:endCxn id="14" idx="0"/>
          </p:cNvCxnSpPr>
          <p:nvPr/>
        </p:nvCxnSpPr>
        <p:spPr>
          <a:xfrm flipH="1">
            <a:off x="7869899" y="2579720"/>
            <a:ext cx="284918" cy="2594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5"/>
            <a:endCxn id="15" idx="0"/>
          </p:cNvCxnSpPr>
          <p:nvPr/>
        </p:nvCxnSpPr>
        <p:spPr>
          <a:xfrm>
            <a:off x="8485743" y="2579720"/>
            <a:ext cx="267179" cy="2594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16899" y="3578749"/>
            <a:ext cx="468000" cy="468000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5"/>
            <a:endCxn id="18" idx="0"/>
          </p:cNvCxnSpPr>
          <p:nvPr/>
        </p:nvCxnSpPr>
        <p:spPr>
          <a:xfrm>
            <a:off x="8035362" y="3238625"/>
            <a:ext cx="215537" cy="3401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03953" y="1743842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- 2</a:t>
            </a:r>
            <a:endParaRPr lang="en-US" sz="2000" b="1" dirty="0"/>
          </a:p>
        </p:txBody>
      </p:sp>
      <p:sp>
        <p:nvSpPr>
          <p:cNvPr id="21" name="Oval 20"/>
          <p:cNvSpPr/>
          <p:nvPr/>
        </p:nvSpPr>
        <p:spPr>
          <a:xfrm>
            <a:off x="1426318" y="38943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22" name="Oval 21"/>
          <p:cNvSpPr/>
          <p:nvPr/>
        </p:nvSpPr>
        <p:spPr>
          <a:xfrm>
            <a:off x="905848" y="45512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23" name="Oval 22"/>
          <p:cNvSpPr/>
          <p:nvPr/>
        </p:nvSpPr>
        <p:spPr>
          <a:xfrm>
            <a:off x="1932697" y="455123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sp>
        <p:nvSpPr>
          <p:cNvPr id="24" name="Oval 23"/>
          <p:cNvSpPr/>
          <p:nvPr/>
        </p:nvSpPr>
        <p:spPr>
          <a:xfrm>
            <a:off x="409179" y="527376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25" name="Oval 24"/>
          <p:cNvSpPr/>
          <p:nvPr/>
        </p:nvSpPr>
        <p:spPr>
          <a:xfrm>
            <a:off x="1399297" y="5299119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26" name="Oval 25"/>
          <p:cNvSpPr/>
          <p:nvPr/>
        </p:nvSpPr>
        <p:spPr>
          <a:xfrm>
            <a:off x="1893228" y="6035762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1" idx="3"/>
            <a:endCxn id="22" idx="0"/>
          </p:cNvCxnSpPr>
          <p:nvPr/>
        </p:nvCxnSpPr>
        <p:spPr>
          <a:xfrm flipH="1">
            <a:off x="1154183" y="4318287"/>
            <a:ext cx="344870" cy="2329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  <a:endCxn id="23" idx="0"/>
          </p:cNvCxnSpPr>
          <p:nvPr/>
        </p:nvCxnSpPr>
        <p:spPr>
          <a:xfrm>
            <a:off x="1850252" y="4318287"/>
            <a:ext cx="330780" cy="2329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  <a:endCxn id="24" idx="0"/>
          </p:cNvCxnSpPr>
          <p:nvPr/>
        </p:nvCxnSpPr>
        <p:spPr>
          <a:xfrm flipH="1">
            <a:off x="657514" y="4975165"/>
            <a:ext cx="321069" cy="2985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5" idx="0"/>
          </p:cNvCxnSpPr>
          <p:nvPr/>
        </p:nvCxnSpPr>
        <p:spPr>
          <a:xfrm>
            <a:off x="1329782" y="4975165"/>
            <a:ext cx="317850" cy="3239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5"/>
            <a:endCxn id="26" idx="0"/>
          </p:cNvCxnSpPr>
          <p:nvPr/>
        </p:nvCxnSpPr>
        <p:spPr>
          <a:xfrm>
            <a:off x="1823231" y="5723053"/>
            <a:ext cx="318332" cy="3127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16607" y="61292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70696" y="53894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36519" y="535838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37296" y="460805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681518" y="46246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008897" y="3958021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5636" y="5465630"/>
            <a:ext cx="1676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84916" y="4475029"/>
            <a:ext cx="1477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Rotation </a:t>
            </a:r>
          </a:p>
          <a:p>
            <a:pPr algn="ctr"/>
            <a:r>
              <a:rPr lang="en-IN" b="1" dirty="0"/>
              <a:t>of </a:t>
            </a:r>
          </a:p>
          <a:p>
            <a:pPr algn="ctr"/>
            <a:r>
              <a:rPr lang="en-IN" b="1" dirty="0"/>
              <a:t>Left Child (K)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5528066" y="4691957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41" name="Oval 40"/>
          <p:cNvSpPr/>
          <p:nvPr/>
        </p:nvSpPr>
        <p:spPr>
          <a:xfrm>
            <a:off x="6021997" y="5379885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cxnSp>
        <p:nvCxnSpPr>
          <p:cNvPr id="42" name="Straight Arrow Connector 41"/>
          <p:cNvCxnSpPr>
            <a:stCxn id="40" idx="5"/>
            <a:endCxn id="41" idx="0"/>
          </p:cNvCxnSpPr>
          <p:nvPr/>
        </p:nvCxnSpPr>
        <p:spPr>
          <a:xfrm>
            <a:off x="5952000" y="5115891"/>
            <a:ext cx="318332" cy="2639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34016" y="5379885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4551202" y="611581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cxnSp>
        <p:nvCxnSpPr>
          <p:cNvPr id="45" name="Straight Arrow Connector 44"/>
          <p:cNvCxnSpPr>
            <a:stCxn id="43" idx="3"/>
            <a:endCxn id="44" idx="0"/>
          </p:cNvCxnSpPr>
          <p:nvPr/>
        </p:nvCxnSpPr>
        <p:spPr>
          <a:xfrm flipH="1">
            <a:off x="4799537" y="5803819"/>
            <a:ext cx="307214" cy="3119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3"/>
            <a:endCxn id="43" idx="0"/>
          </p:cNvCxnSpPr>
          <p:nvPr/>
        </p:nvCxnSpPr>
        <p:spPr>
          <a:xfrm flipH="1">
            <a:off x="5282351" y="5115891"/>
            <a:ext cx="318450" cy="2639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164687" y="38943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48" name="Oval 47"/>
          <p:cNvSpPr/>
          <p:nvPr/>
        </p:nvSpPr>
        <p:spPr>
          <a:xfrm>
            <a:off x="6671066" y="4691957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49" name="Straight Arrow Connector 48"/>
          <p:cNvCxnSpPr>
            <a:stCxn id="47" idx="5"/>
            <a:endCxn id="48" idx="0"/>
          </p:cNvCxnSpPr>
          <p:nvPr/>
        </p:nvCxnSpPr>
        <p:spPr>
          <a:xfrm>
            <a:off x="6588621" y="4318287"/>
            <a:ext cx="330780" cy="3736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3"/>
            <a:endCxn id="40" idx="0"/>
          </p:cNvCxnSpPr>
          <p:nvPr/>
        </p:nvCxnSpPr>
        <p:spPr>
          <a:xfrm flipH="1">
            <a:off x="5776401" y="4318287"/>
            <a:ext cx="461021" cy="3736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613404" y="5398359"/>
            <a:ext cx="1326266" cy="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72118" y="4354322"/>
            <a:ext cx="160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Rotation </a:t>
            </a:r>
          </a:p>
          <a:p>
            <a:pPr algn="ctr"/>
            <a:r>
              <a:rPr lang="en-IN" b="1" dirty="0"/>
              <a:t>of </a:t>
            </a:r>
          </a:p>
          <a:p>
            <a:pPr algn="ctr"/>
            <a:r>
              <a:rPr lang="en-IN" b="1" dirty="0"/>
              <a:t>Parent (J)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3575502" y="5770431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sp>
        <p:nvSpPr>
          <p:cNvPr id="54" name="Oval 53"/>
          <p:cNvSpPr/>
          <p:nvPr/>
        </p:nvSpPr>
        <p:spPr>
          <a:xfrm>
            <a:off x="10424401" y="38943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55" name="Oval 54"/>
          <p:cNvSpPr/>
          <p:nvPr/>
        </p:nvSpPr>
        <p:spPr>
          <a:xfrm>
            <a:off x="9930351" y="477998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9433682" y="563204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cxnSp>
        <p:nvCxnSpPr>
          <p:cNvPr id="57" name="Straight Arrow Connector 56"/>
          <p:cNvCxnSpPr>
            <a:stCxn id="55" idx="3"/>
            <a:endCxn id="56" idx="0"/>
          </p:cNvCxnSpPr>
          <p:nvPr/>
        </p:nvCxnSpPr>
        <p:spPr>
          <a:xfrm flipH="1">
            <a:off x="9682017" y="5203917"/>
            <a:ext cx="321069" cy="4281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3"/>
            <a:endCxn id="55" idx="0"/>
          </p:cNvCxnSpPr>
          <p:nvPr/>
        </p:nvCxnSpPr>
        <p:spPr>
          <a:xfrm flipH="1">
            <a:off x="10178686" y="4318287"/>
            <a:ext cx="318450" cy="4616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044144" y="477998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60" name="Oval 59"/>
          <p:cNvSpPr/>
          <p:nvPr/>
        </p:nvSpPr>
        <p:spPr>
          <a:xfrm>
            <a:off x="11550523" y="563204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61" name="Straight Arrow Connector 60"/>
          <p:cNvCxnSpPr>
            <a:stCxn id="59" idx="5"/>
            <a:endCxn id="60" idx="0"/>
          </p:cNvCxnSpPr>
          <p:nvPr/>
        </p:nvCxnSpPr>
        <p:spPr>
          <a:xfrm>
            <a:off x="11468078" y="5203917"/>
            <a:ext cx="330780" cy="4281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5"/>
            <a:endCxn id="59" idx="0"/>
          </p:cNvCxnSpPr>
          <p:nvPr/>
        </p:nvCxnSpPr>
        <p:spPr>
          <a:xfrm>
            <a:off x="10848335" y="4318287"/>
            <a:ext cx="444144" cy="4616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0540070" y="5632043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cxnSp>
        <p:nvCxnSpPr>
          <p:cNvPr id="64" name="Straight Arrow Connector 63"/>
          <p:cNvCxnSpPr>
            <a:stCxn id="59" idx="3"/>
            <a:endCxn id="63" idx="0"/>
          </p:cNvCxnSpPr>
          <p:nvPr/>
        </p:nvCxnSpPr>
        <p:spPr>
          <a:xfrm flipH="1">
            <a:off x="10788405" y="5203917"/>
            <a:ext cx="328474" cy="4281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119171" y="56957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0262171" y="56957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1262481" y="56957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662189" y="48436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1481371" y="48436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0881481" y="39580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1" name="Rectangle 70"/>
          <p:cNvSpPr/>
          <p:nvPr/>
        </p:nvSpPr>
        <p:spPr>
          <a:xfrm>
            <a:off x="-18507" y="3516233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437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 animBg="1"/>
      <p:bldP spid="41" grpId="0" animBg="1"/>
      <p:bldP spid="43" grpId="0" animBg="1"/>
      <p:bldP spid="44" grpId="0" animBg="1"/>
      <p:bldP spid="47" grpId="0" animBg="1"/>
      <p:bldP spid="48" grpId="0" animBg="1"/>
      <p:bldP spid="52" grpId="0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3" grpId="0" animBg="1"/>
      <p:bldP spid="65" grpId="0"/>
      <p:bldP spid="66" grpId="0"/>
      <p:bldP spid="67" grpId="0"/>
      <p:bldP spid="68" grpId="0"/>
      <p:bldP spid="69" grpId="0"/>
      <p:bldP spid="70" grpId="0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400" dirty="0"/>
              <a:t>Insertion into Right sub-tree of node’s Left child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-4738" y="721173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- 2</a:t>
            </a:r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88869" y="1032160"/>
            <a:ext cx="533400" cy="533400"/>
            <a:chOff x="1246221" y="3810000"/>
            <a:chExt cx="533400" cy="533400"/>
          </a:xfrm>
        </p:grpSpPr>
        <p:sp>
          <p:nvSpPr>
            <p:cNvPr id="6" name="Oval 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50669" y="1769076"/>
            <a:ext cx="533400" cy="533400"/>
            <a:chOff x="1246221" y="3810000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1069" y="2441860"/>
            <a:ext cx="533400" cy="533400"/>
            <a:chOff x="1246221" y="3810000"/>
            <a:chExt cx="533400" cy="533400"/>
          </a:xfrm>
        </p:grpSpPr>
        <p:sp>
          <p:nvSpPr>
            <p:cNvPr id="12" name="Oval 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7669" y="3165760"/>
            <a:ext cx="533400" cy="533400"/>
            <a:chOff x="1246221" y="3810000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74469" y="3165760"/>
            <a:ext cx="533400" cy="533400"/>
            <a:chOff x="1246221" y="3810000"/>
            <a:chExt cx="533400" cy="533400"/>
          </a:xfrm>
        </p:grpSpPr>
        <p:sp>
          <p:nvSpPr>
            <p:cNvPr id="18" name="Oval 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84069" y="2441860"/>
            <a:ext cx="533400" cy="533400"/>
            <a:chOff x="1246221" y="3810000"/>
            <a:chExt cx="533400" cy="533400"/>
          </a:xfrm>
        </p:grpSpPr>
        <p:sp>
          <p:nvSpPr>
            <p:cNvPr id="21" name="Oval 2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50869" y="1769076"/>
            <a:ext cx="533400" cy="533400"/>
            <a:chOff x="1246221" y="3810000"/>
            <a:chExt cx="533400" cy="533400"/>
          </a:xfrm>
        </p:grpSpPr>
        <p:sp>
          <p:nvSpPr>
            <p:cNvPr id="24" name="Oval 2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69869" y="2441860"/>
            <a:ext cx="533400" cy="533400"/>
            <a:chOff x="1246221" y="3810000"/>
            <a:chExt cx="533400" cy="533400"/>
          </a:xfrm>
        </p:grpSpPr>
        <p:sp>
          <p:nvSpPr>
            <p:cNvPr id="27" name="Oval 2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1069" y="3851560"/>
            <a:ext cx="533400" cy="533400"/>
            <a:chOff x="1246221" y="3810000"/>
            <a:chExt cx="533400" cy="533400"/>
          </a:xfrm>
        </p:grpSpPr>
        <p:sp>
          <p:nvSpPr>
            <p:cNvPr id="30" name="Oval 2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Straight Arrow Connector 32"/>
          <p:cNvCxnSpPr>
            <a:stCxn id="6" idx="3"/>
            <a:endCxn id="9" idx="0"/>
          </p:cNvCxnSpPr>
          <p:nvPr/>
        </p:nvCxnSpPr>
        <p:spPr>
          <a:xfrm flipH="1">
            <a:off x="1717369" y="1487445"/>
            <a:ext cx="649615" cy="28163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2" idx="0"/>
          </p:cNvCxnSpPr>
          <p:nvPr/>
        </p:nvCxnSpPr>
        <p:spPr>
          <a:xfrm flipH="1">
            <a:off x="1107769" y="2224361"/>
            <a:ext cx="421015" cy="21749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3"/>
            <a:endCxn id="15" idx="0"/>
          </p:cNvCxnSpPr>
          <p:nvPr/>
        </p:nvCxnSpPr>
        <p:spPr>
          <a:xfrm flipH="1">
            <a:off x="574369" y="2897145"/>
            <a:ext cx="344815" cy="268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21" idx="0"/>
          </p:cNvCxnSpPr>
          <p:nvPr/>
        </p:nvCxnSpPr>
        <p:spPr>
          <a:xfrm>
            <a:off x="1905954" y="2224361"/>
            <a:ext cx="344815" cy="21749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5"/>
            <a:endCxn id="18" idx="0"/>
          </p:cNvCxnSpPr>
          <p:nvPr/>
        </p:nvCxnSpPr>
        <p:spPr>
          <a:xfrm>
            <a:off x="1296354" y="2897145"/>
            <a:ext cx="344815" cy="268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5"/>
            <a:endCxn id="24" idx="0"/>
          </p:cNvCxnSpPr>
          <p:nvPr/>
        </p:nvCxnSpPr>
        <p:spPr>
          <a:xfrm>
            <a:off x="2744154" y="1487445"/>
            <a:ext cx="573415" cy="28163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3"/>
            <a:endCxn id="27" idx="0"/>
          </p:cNvCxnSpPr>
          <p:nvPr/>
        </p:nvCxnSpPr>
        <p:spPr>
          <a:xfrm flipH="1">
            <a:off x="2936569" y="2224361"/>
            <a:ext cx="192415" cy="21749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3"/>
            <a:endCxn id="30" idx="0"/>
          </p:cNvCxnSpPr>
          <p:nvPr/>
        </p:nvCxnSpPr>
        <p:spPr>
          <a:xfrm flipH="1">
            <a:off x="1107769" y="3621045"/>
            <a:ext cx="344815" cy="2305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715" y="39335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145777" y="32477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025" y="32477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89891" y="25238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734470" y="25238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870" y="179416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92361" y="4648201"/>
            <a:ext cx="3407279" cy="180049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Left Right Rotation</a:t>
            </a:r>
          </a:p>
          <a:p>
            <a:pPr algn="ctr"/>
            <a:endParaRPr lang="en-IN" sz="1600" b="1" dirty="0">
              <a:solidFill>
                <a:srgbClr val="FF0000"/>
              </a:solidFill>
            </a:endParaRPr>
          </a:p>
          <a:p>
            <a:pPr algn="ctr"/>
            <a:r>
              <a:rPr lang="en-IN" sz="2100" b="1" dirty="0"/>
              <a:t>Left Rotation of Left Child (4)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Right Rotation of Parent (8)</a:t>
            </a:r>
            <a:endParaRPr lang="en-US" sz="21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71881" y="2066221"/>
            <a:ext cx="1219199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11926" y="1398627"/>
            <a:ext cx="138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Left Rotation of Node 4</a:t>
            </a:r>
            <a:endParaRPr lang="en-US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2674974" y="3845726"/>
            <a:ext cx="533400" cy="533400"/>
            <a:chOff x="1246221" y="3810000"/>
            <a:chExt cx="533400" cy="533400"/>
          </a:xfrm>
        </p:grpSpPr>
        <p:sp>
          <p:nvSpPr>
            <p:cNvPr id="63" name="Oval 6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844496" y="2591330"/>
            <a:ext cx="533400" cy="533400"/>
            <a:chOff x="1246221" y="3810000"/>
            <a:chExt cx="533400" cy="533400"/>
          </a:xfrm>
        </p:grpSpPr>
        <p:sp>
          <p:nvSpPr>
            <p:cNvPr id="66" name="Oval 6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311096" y="3335749"/>
            <a:ext cx="533400" cy="533400"/>
            <a:chOff x="1246221" y="3810000"/>
            <a:chExt cx="533400" cy="533400"/>
          </a:xfrm>
        </p:grpSpPr>
        <p:sp>
          <p:nvSpPr>
            <p:cNvPr id="74" name="Oval 7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777696" y="4057893"/>
            <a:ext cx="533400" cy="533400"/>
            <a:chOff x="1246221" y="3810000"/>
            <a:chExt cx="533400" cy="533400"/>
          </a:xfrm>
        </p:grpSpPr>
        <p:sp>
          <p:nvSpPr>
            <p:cNvPr id="77" name="Oval 7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Straight Arrow Connector 78"/>
          <p:cNvCxnSpPr>
            <a:stCxn id="74" idx="3"/>
            <a:endCxn id="77" idx="0"/>
          </p:cNvCxnSpPr>
          <p:nvPr/>
        </p:nvCxnSpPr>
        <p:spPr>
          <a:xfrm flipH="1">
            <a:off x="4044396" y="3791034"/>
            <a:ext cx="344815" cy="2668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3"/>
            <a:endCxn id="74" idx="0"/>
          </p:cNvCxnSpPr>
          <p:nvPr/>
        </p:nvCxnSpPr>
        <p:spPr>
          <a:xfrm flipH="1">
            <a:off x="4577796" y="3046615"/>
            <a:ext cx="344815" cy="2891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844496" y="4057893"/>
            <a:ext cx="533400" cy="533400"/>
            <a:chOff x="1246221" y="3810000"/>
            <a:chExt cx="533400" cy="533400"/>
          </a:xfrm>
        </p:grpSpPr>
        <p:sp>
          <p:nvSpPr>
            <p:cNvPr id="83" name="Oval 8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6" name="Straight Arrow Connector 85"/>
          <p:cNvCxnSpPr>
            <a:stCxn id="74" idx="5"/>
            <a:endCxn id="83" idx="0"/>
          </p:cNvCxnSpPr>
          <p:nvPr/>
        </p:nvCxnSpPr>
        <p:spPr>
          <a:xfrm>
            <a:off x="4766381" y="3791034"/>
            <a:ext cx="344815" cy="2668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6173892" y="1104842"/>
            <a:ext cx="533400" cy="533400"/>
            <a:chOff x="1246221" y="3810000"/>
            <a:chExt cx="533400" cy="533400"/>
          </a:xfrm>
        </p:grpSpPr>
        <p:sp>
          <p:nvSpPr>
            <p:cNvPr id="88" name="Oval 8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377896" y="1784782"/>
            <a:ext cx="533400" cy="533400"/>
            <a:chOff x="1246221" y="3810000"/>
            <a:chExt cx="533400" cy="533400"/>
          </a:xfrm>
        </p:grpSpPr>
        <p:sp>
          <p:nvSpPr>
            <p:cNvPr id="91" name="Oval 9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911296" y="2591330"/>
            <a:ext cx="533400" cy="533400"/>
            <a:chOff x="1246221" y="3810000"/>
            <a:chExt cx="533400" cy="533400"/>
          </a:xfrm>
        </p:grpSpPr>
        <p:sp>
          <p:nvSpPr>
            <p:cNvPr id="94" name="Oval 9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78096" y="1784782"/>
            <a:ext cx="533400" cy="533400"/>
            <a:chOff x="1246221" y="3810000"/>
            <a:chExt cx="533400" cy="533400"/>
          </a:xfrm>
        </p:grpSpPr>
        <p:sp>
          <p:nvSpPr>
            <p:cNvPr id="97" name="Oval 9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597096" y="2591330"/>
            <a:ext cx="533400" cy="533400"/>
            <a:chOff x="1246221" y="3810000"/>
            <a:chExt cx="533400" cy="533400"/>
          </a:xfrm>
        </p:grpSpPr>
        <p:sp>
          <p:nvSpPr>
            <p:cNvPr id="100" name="Oval 9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Straight Arrow Connector 101"/>
          <p:cNvCxnSpPr>
            <a:stCxn id="88" idx="3"/>
            <a:endCxn id="91" idx="0"/>
          </p:cNvCxnSpPr>
          <p:nvPr/>
        </p:nvCxnSpPr>
        <p:spPr>
          <a:xfrm flipH="1">
            <a:off x="5644596" y="1560127"/>
            <a:ext cx="607411" cy="22465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1" idx="5"/>
            <a:endCxn id="94" idx="0"/>
          </p:cNvCxnSpPr>
          <p:nvPr/>
        </p:nvCxnSpPr>
        <p:spPr>
          <a:xfrm>
            <a:off x="5833181" y="2240067"/>
            <a:ext cx="344815" cy="3512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8" idx="5"/>
            <a:endCxn id="97" idx="0"/>
          </p:cNvCxnSpPr>
          <p:nvPr/>
        </p:nvCxnSpPr>
        <p:spPr>
          <a:xfrm>
            <a:off x="6629177" y="1560127"/>
            <a:ext cx="615619" cy="22465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7" idx="3"/>
            <a:endCxn id="100" idx="0"/>
          </p:cNvCxnSpPr>
          <p:nvPr/>
        </p:nvCxnSpPr>
        <p:spPr>
          <a:xfrm flipH="1">
            <a:off x="6863796" y="2240067"/>
            <a:ext cx="192415" cy="3512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1" idx="3"/>
            <a:endCxn id="66" idx="0"/>
          </p:cNvCxnSpPr>
          <p:nvPr/>
        </p:nvCxnSpPr>
        <p:spPr>
          <a:xfrm flipH="1">
            <a:off x="5111196" y="2240067"/>
            <a:ext cx="344815" cy="3512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778404" y="2063604"/>
            <a:ext cx="1043875" cy="523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495147" y="1398627"/>
            <a:ext cx="158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Right Rotation of Node 8</a:t>
            </a:r>
            <a:endParaRPr lang="en-US" b="1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9192869" y="1782215"/>
            <a:ext cx="533400" cy="533400"/>
            <a:chOff x="1246221" y="3810000"/>
            <a:chExt cx="533400" cy="533400"/>
          </a:xfrm>
        </p:grpSpPr>
        <p:sp>
          <p:nvSpPr>
            <p:cNvPr id="112" name="Oval 1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659469" y="2642551"/>
            <a:ext cx="533400" cy="533400"/>
            <a:chOff x="1246221" y="3810000"/>
            <a:chExt cx="533400" cy="533400"/>
          </a:xfrm>
        </p:grpSpPr>
        <p:sp>
          <p:nvSpPr>
            <p:cNvPr id="115" name="Oval 1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126069" y="3592709"/>
            <a:ext cx="533400" cy="533400"/>
            <a:chOff x="1246221" y="3810000"/>
            <a:chExt cx="533400" cy="533400"/>
          </a:xfrm>
        </p:grpSpPr>
        <p:sp>
          <p:nvSpPr>
            <p:cNvPr id="118" name="Oval 1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0" name="Straight Arrow Connector 119"/>
          <p:cNvCxnSpPr>
            <a:stCxn id="115" idx="3"/>
            <a:endCxn id="118" idx="0"/>
          </p:cNvCxnSpPr>
          <p:nvPr/>
        </p:nvCxnSpPr>
        <p:spPr>
          <a:xfrm flipH="1">
            <a:off x="8392769" y="3097836"/>
            <a:ext cx="344815" cy="49487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2" idx="3"/>
            <a:endCxn id="115" idx="0"/>
          </p:cNvCxnSpPr>
          <p:nvPr/>
        </p:nvCxnSpPr>
        <p:spPr>
          <a:xfrm flipH="1">
            <a:off x="8926169" y="2237500"/>
            <a:ext cx="344815" cy="4050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9207943" y="3592709"/>
            <a:ext cx="533400" cy="533400"/>
            <a:chOff x="1246221" y="3810000"/>
            <a:chExt cx="533400" cy="533400"/>
          </a:xfrm>
        </p:grpSpPr>
        <p:sp>
          <p:nvSpPr>
            <p:cNvPr id="123" name="Oval 12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Straight Arrow Connector 124"/>
          <p:cNvCxnSpPr>
            <a:stCxn id="115" idx="5"/>
            <a:endCxn id="123" idx="0"/>
          </p:cNvCxnSpPr>
          <p:nvPr/>
        </p:nvCxnSpPr>
        <p:spPr>
          <a:xfrm>
            <a:off x="9114754" y="3097836"/>
            <a:ext cx="359889" cy="49487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9772052" y="2642551"/>
            <a:ext cx="533400" cy="533400"/>
            <a:chOff x="1246221" y="3810000"/>
            <a:chExt cx="533400" cy="533400"/>
          </a:xfrm>
        </p:grpSpPr>
        <p:sp>
          <p:nvSpPr>
            <p:cNvPr id="127" name="Oval 12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305452" y="3592709"/>
            <a:ext cx="533400" cy="533400"/>
            <a:chOff x="1246221" y="3810000"/>
            <a:chExt cx="533400" cy="533400"/>
          </a:xfrm>
        </p:grpSpPr>
        <p:sp>
          <p:nvSpPr>
            <p:cNvPr id="130" name="Oval 12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2" name="Straight Arrow Connector 131"/>
          <p:cNvCxnSpPr>
            <a:stCxn id="127" idx="5"/>
            <a:endCxn id="130" idx="0"/>
          </p:cNvCxnSpPr>
          <p:nvPr/>
        </p:nvCxnSpPr>
        <p:spPr>
          <a:xfrm>
            <a:off x="10227337" y="3097836"/>
            <a:ext cx="344815" cy="49487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12" idx="5"/>
            <a:endCxn id="127" idx="0"/>
          </p:cNvCxnSpPr>
          <p:nvPr/>
        </p:nvCxnSpPr>
        <p:spPr>
          <a:xfrm>
            <a:off x="9648154" y="2237500"/>
            <a:ext cx="390598" cy="4050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10337105" y="1144393"/>
            <a:ext cx="533400" cy="533400"/>
            <a:chOff x="1246221" y="3810000"/>
            <a:chExt cx="533400" cy="533400"/>
          </a:xfrm>
        </p:grpSpPr>
        <p:sp>
          <p:nvSpPr>
            <p:cNvPr id="136" name="Oval 13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1372252" y="1782215"/>
            <a:ext cx="533400" cy="533400"/>
            <a:chOff x="1246221" y="3810000"/>
            <a:chExt cx="533400" cy="533400"/>
          </a:xfrm>
        </p:grpSpPr>
        <p:sp>
          <p:nvSpPr>
            <p:cNvPr id="139" name="Oval 13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0991252" y="2642551"/>
            <a:ext cx="533400" cy="533400"/>
            <a:chOff x="1246221" y="3810000"/>
            <a:chExt cx="533400" cy="533400"/>
          </a:xfrm>
        </p:grpSpPr>
        <p:sp>
          <p:nvSpPr>
            <p:cNvPr id="142" name="Oval 14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Straight Arrow Connector 143"/>
          <p:cNvCxnSpPr>
            <a:stCxn id="136" idx="3"/>
            <a:endCxn id="112" idx="7"/>
          </p:cNvCxnSpPr>
          <p:nvPr/>
        </p:nvCxnSpPr>
        <p:spPr>
          <a:xfrm flipH="1">
            <a:off x="9648154" y="1599678"/>
            <a:ext cx="767066" cy="260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6" idx="5"/>
            <a:endCxn id="139" idx="1"/>
          </p:cNvCxnSpPr>
          <p:nvPr/>
        </p:nvCxnSpPr>
        <p:spPr>
          <a:xfrm>
            <a:off x="10792390" y="1599678"/>
            <a:ext cx="657977" cy="260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9" idx="3"/>
            <a:endCxn id="142" idx="0"/>
          </p:cNvCxnSpPr>
          <p:nvPr/>
        </p:nvCxnSpPr>
        <p:spPr>
          <a:xfrm flipH="1">
            <a:off x="11257952" y="2237500"/>
            <a:ext cx="192415" cy="4050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3475" y="36747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924142" y="36747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8314542" y="27245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10000652" y="36747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0289882" y="27245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924142" y="186424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10686452" y="27245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11905560" y="186424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10032213" y="12264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786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1" grpId="0"/>
      <p:bldP spid="52" grpId="0"/>
      <p:bldP spid="53" grpId="0"/>
      <p:bldP spid="54" grpId="0"/>
      <p:bldP spid="55" grpId="0"/>
      <p:bldP spid="56" grpId="0"/>
      <p:bldP spid="57" grpId="0" animBg="1"/>
      <p:bldP spid="61" grpId="0"/>
      <p:bldP spid="110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Left sub-tree of node’s Right child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0" y="717277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- 3</a:t>
            </a:r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153548" y="1278051"/>
            <a:ext cx="533400" cy="533400"/>
            <a:chOff x="1246221" y="3810000"/>
            <a:chExt cx="533400" cy="533400"/>
          </a:xfrm>
        </p:grpSpPr>
        <p:sp>
          <p:nvSpPr>
            <p:cNvPr id="6" name="Oval 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1548" y="2089411"/>
            <a:ext cx="533400" cy="533400"/>
            <a:chOff x="1246221" y="3810000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63148" y="2089411"/>
            <a:ext cx="533400" cy="533400"/>
            <a:chOff x="1246221" y="3810000"/>
            <a:chExt cx="533400" cy="533400"/>
          </a:xfrm>
        </p:grpSpPr>
        <p:sp>
          <p:nvSpPr>
            <p:cNvPr id="12" name="Oval 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53548" y="2906311"/>
            <a:ext cx="533400" cy="533400"/>
            <a:chOff x="1246221" y="3810000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96548" y="2906311"/>
            <a:ext cx="533400" cy="533400"/>
            <a:chOff x="1246221" y="3810000"/>
            <a:chExt cx="533400" cy="533400"/>
          </a:xfrm>
        </p:grpSpPr>
        <p:sp>
          <p:nvSpPr>
            <p:cNvPr id="18" name="Oval 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Straight Arrow Connector 20"/>
          <p:cNvCxnSpPr>
            <a:stCxn id="6" idx="3"/>
            <a:endCxn id="9" idx="0"/>
          </p:cNvCxnSpPr>
          <p:nvPr/>
        </p:nvCxnSpPr>
        <p:spPr>
          <a:xfrm flipH="1">
            <a:off x="658248" y="1733336"/>
            <a:ext cx="5734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2" idx="0"/>
          </p:cNvCxnSpPr>
          <p:nvPr/>
        </p:nvCxnSpPr>
        <p:spPr>
          <a:xfrm>
            <a:off x="1608833" y="1733336"/>
            <a:ext cx="4210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5" idx="0"/>
          </p:cNvCxnSpPr>
          <p:nvPr/>
        </p:nvCxnSpPr>
        <p:spPr>
          <a:xfrm flipH="1">
            <a:off x="1420248" y="2544696"/>
            <a:ext cx="4210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5"/>
            <a:endCxn id="18" idx="0"/>
          </p:cNvCxnSpPr>
          <p:nvPr/>
        </p:nvCxnSpPr>
        <p:spPr>
          <a:xfrm>
            <a:off x="2218433" y="2544696"/>
            <a:ext cx="3448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43948" y="3843413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29" name="Oval 2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Straight Arrow Connector 31"/>
          <p:cNvCxnSpPr>
            <a:stCxn id="15" idx="3"/>
            <a:endCxn id="29" idx="0"/>
          </p:cNvCxnSpPr>
          <p:nvPr/>
        </p:nvCxnSpPr>
        <p:spPr>
          <a:xfrm flipH="1">
            <a:off x="810648" y="3361596"/>
            <a:ext cx="421015" cy="4818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7638" y="39254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42944" y="29883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820238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67966" y="21714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40370" y="2171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721926" y="1360085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74865" y="4825223"/>
            <a:ext cx="3842270" cy="17389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Right Left Rotation</a:t>
            </a:r>
          </a:p>
          <a:p>
            <a:pPr algn="ctr"/>
            <a:endParaRPr lang="en-IN" sz="1600" b="1" dirty="0">
              <a:solidFill>
                <a:srgbClr val="FF0000"/>
              </a:solidFill>
            </a:endParaRPr>
          </a:p>
          <a:p>
            <a:pPr algn="ctr"/>
            <a:r>
              <a:rPr lang="en-IN" sz="2100" b="1" dirty="0"/>
              <a:t>Right Rotation of Right Child (13)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Left Rotation of Parent (5)</a:t>
            </a:r>
            <a:endParaRPr lang="en-US" sz="21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74518" y="2655280"/>
            <a:ext cx="1371600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82349" y="1969481"/>
            <a:ext cx="155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Rotation</a:t>
            </a:r>
          </a:p>
          <a:p>
            <a:pPr algn="ctr"/>
            <a:r>
              <a:rPr lang="en-IN" b="1" dirty="0"/>
              <a:t>of Node 13</a:t>
            </a:r>
            <a:endParaRPr lang="en-US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6153441" y="2089411"/>
            <a:ext cx="533400" cy="533400"/>
            <a:chOff x="1246221" y="3810000"/>
            <a:chExt cx="533400" cy="533400"/>
          </a:xfrm>
        </p:grpSpPr>
        <p:sp>
          <p:nvSpPr>
            <p:cNvPr id="44" name="Oval 4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43841" y="2906311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47" name="Oval 4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9" name="Straight Arrow Connector 48"/>
          <p:cNvCxnSpPr>
            <a:stCxn id="44" idx="3"/>
            <a:endCxn id="47" idx="0"/>
          </p:cNvCxnSpPr>
          <p:nvPr/>
        </p:nvCxnSpPr>
        <p:spPr>
          <a:xfrm flipH="1">
            <a:off x="5810541" y="2544696"/>
            <a:ext cx="4210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763041" y="2906311"/>
            <a:ext cx="533400" cy="533400"/>
            <a:chOff x="1246221" y="3810000"/>
            <a:chExt cx="533400" cy="533400"/>
          </a:xfrm>
        </p:grpSpPr>
        <p:sp>
          <p:nvSpPr>
            <p:cNvPr id="51" name="Oval 5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296441" y="3843413"/>
            <a:ext cx="533400" cy="533400"/>
            <a:chOff x="1246221" y="3810000"/>
            <a:chExt cx="533400" cy="533400"/>
          </a:xfrm>
        </p:grpSpPr>
        <p:sp>
          <p:nvSpPr>
            <p:cNvPr id="54" name="Oval 5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Straight Arrow Connector 55"/>
          <p:cNvCxnSpPr>
            <a:stCxn id="51" idx="5"/>
            <a:endCxn id="54" idx="0"/>
          </p:cNvCxnSpPr>
          <p:nvPr/>
        </p:nvCxnSpPr>
        <p:spPr>
          <a:xfrm>
            <a:off x="7218326" y="3361596"/>
            <a:ext cx="344815" cy="4818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4" idx="5"/>
            <a:endCxn id="51" idx="0"/>
          </p:cNvCxnSpPr>
          <p:nvPr/>
        </p:nvCxnSpPr>
        <p:spPr>
          <a:xfrm>
            <a:off x="6608726" y="2544696"/>
            <a:ext cx="4210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541926" y="1278051"/>
            <a:ext cx="533400" cy="533400"/>
            <a:chOff x="1246221" y="3810000"/>
            <a:chExt cx="533400" cy="533400"/>
          </a:xfrm>
        </p:grpSpPr>
        <p:sp>
          <p:nvSpPr>
            <p:cNvPr id="58" name="Oval 5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79926" y="2089411"/>
            <a:ext cx="533400" cy="533400"/>
            <a:chOff x="1246221" y="3810000"/>
            <a:chExt cx="533400" cy="533400"/>
          </a:xfrm>
        </p:grpSpPr>
        <p:sp>
          <p:nvSpPr>
            <p:cNvPr id="61" name="Oval 6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8" idx="3"/>
            <a:endCxn id="61" idx="0"/>
          </p:cNvCxnSpPr>
          <p:nvPr/>
        </p:nvCxnSpPr>
        <p:spPr>
          <a:xfrm flipH="1">
            <a:off x="5046626" y="1733336"/>
            <a:ext cx="5734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5"/>
            <a:endCxn id="44" idx="0"/>
          </p:cNvCxnSpPr>
          <p:nvPr/>
        </p:nvCxnSpPr>
        <p:spPr>
          <a:xfrm>
            <a:off x="5997211" y="1733336"/>
            <a:ext cx="422930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7523921" y="2655275"/>
            <a:ext cx="1371600" cy="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18094" y="1969481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Rotation</a:t>
            </a:r>
          </a:p>
          <a:p>
            <a:pPr algn="ctr"/>
            <a:r>
              <a:rPr lang="en-IN" b="1" dirty="0"/>
              <a:t>of Node 5</a:t>
            </a:r>
            <a:endParaRPr lang="en-US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3493618" y="3164739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68" name="Oval 6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393384" y="1278051"/>
            <a:ext cx="533400" cy="533400"/>
            <a:chOff x="1246221" y="3810000"/>
            <a:chExt cx="533400" cy="533400"/>
          </a:xfrm>
        </p:grpSpPr>
        <p:sp>
          <p:nvSpPr>
            <p:cNvPr id="71" name="Oval 7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002984" y="2089411"/>
            <a:ext cx="533400" cy="533400"/>
            <a:chOff x="1246221" y="3810000"/>
            <a:chExt cx="533400" cy="533400"/>
          </a:xfrm>
        </p:grpSpPr>
        <p:sp>
          <p:nvSpPr>
            <p:cNvPr id="74" name="Oval 7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1536384" y="2906311"/>
            <a:ext cx="533400" cy="533400"/>
            <a:chOff x="1246221" y="3810000"/>
            <a:chExt cx="533400" cy="533400"/>
          </a:xfrm>
        </p:grpSpPr>
        <p:sp>
          <p:nvSpPr>
            <p:cNvPr id="77" name="Oval 7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Straight Arrow Connector 78"/>
          <p:cNvCxnSpPr>
            <a:stCxn id="74" idx="5"/>
            <a:endCxn id="77" idx="0"/>
          </p:cNvCxnSpPr>
          <p:nvPr/>
        </p:nvCxnSpPr>
        <p:spPr>
          <a:xfrm>
            <a:off x="11458269" y="2544696"/>
            <a:ext cx="3448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5"/>
            <a:endCxn id="74" idx="0"/>
          </p:cNvCxnSpPr>
          <p:nvPr/>
        </p:nvCxnSpPr>
        <p:spPr>
          <a:xfrm>
            <a:off x="10848669" y="1733336"/>
            <a:ext cx="4210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653861" y="2089411"/>
            <a:ext cx="533400" cy="533400"/>
            <a:chOff x="1246221" y="3810000"/>
            <a:chExt cx="533400" cy="533400"/>
          </a:xfrm>
        </p:grpSpPr>
        <p:sp>
          <p:nvSpPr>
            <p:cNvPr id="82" name="Oval 8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021784" y="2906311"/>
            <a:ext cx="533400" cy="533400"/>
            <a:chOff x="1246221" y="3810000"/>
            <a:chExt cx="533400" cy="533400"/>
          </a:xfrm>
        </p:grpSpPr>
        <p:sp>
          <p:nvSpPr>
            <p:cNvPr id="85" name="Oval 8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Straight Arrow Connector 86"/>
          <p:cNvCxnSpPr>
            <a:stCxn id="82" idx="3"/>
            <a:endCxn id="85" idx="0"/>
          </p:cNvCxnSpPr>
          <p:nvPr/>
        </p:nvCxnSpPr>
        <p:spPr>
          <a:xfrm flipH="1">
            <a:off x="9288484" y="2544696"/>
            <a:ext cx="443492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1" idx="3"/>
            <a:endCxn id="82" idx="0"/>
          </p:cNvCxnSpPr>
          <p:nvPr/>
        </p:nvCxnSpPr>
        <p:spPr>
          <a:xfrm flipH="1">
            <a:off x="9920561" y="1733336"/>
            <a:ext cx="550938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0166166" y="2906311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91" name="Oval 9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Arrow Connector 93"/>
          <p:cNvCxnSpPr>
            <a:stCxn id="82" idx="5"/>
            <a:endCxn id="91" idx="0"/>
          </p:cNvCxnSpPr>
          <p:nvPr/>
        </p:nvCxnSpPr>
        <p:spPr>
          <a:xfrm>
            <a:off x="10109146" y="2544696"/>
            <a:ext cx="323720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07274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9926474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1298074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9393074" y="20969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11526674" y="2171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0917074" y="13600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523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/>
      <p:bldP spid="37" grpId="0"/>
      <p:bldP spid="38" grpId="0"/>
      <p:bldP spid="39" grpId="0"/>
      <p:bldP spid="40" grpId="0"/>
      <p:bldP spid="41" grpId="0"/>
      <p:bldP spid="42" grpId="0" animBg="1"/>
      <p:bldP spid="22" grpId="0"/>
      <p:bldP spid="66" grpId="0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31517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6, 5, 4, 3, 2, 1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30" y="1562513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6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30" y="2687315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285" y="20293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625" y="363462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55719" y="309390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130" y="1562513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183" y="4667942"/>
            <a:ext cx="1387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Critical Node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78467" y="53379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849575" y="1562514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130" y="2687315"/>
            <a:ext cx="17569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75889" y="2026916"/>
            <a:ext cx="356400" cy="374296"/>
            <a:chOff x="486299" y="2209800"/>
            <a:chExt cx="356400" cy="374296"/>
          </a:xfrm>
        </p:grpSpPr>
        <p:sp>
          <p:nvSpPr>
            <p:cNvPr id="7" name="Oval 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44705" y="3093905"/>
            <a:ext cx="356400" cy="369332"/>
            <a:chOff x="486299" y="2209800"/>
            <a:chExt cx="356400" cy="369332"/>
          </a:xfrm>
        </p:grpSpPr>
        <p:sp>
          <p:nvSpPr>
            <p:cNvPr id="42" name="Oval 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6443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76742" y="3627116"/>
            <a:ext cx="356400" cy="384344"/>
            <a:chOff x="486299" y="2209800"/>
            <a:chExt cx="356400" cy="384344"/>
          </a:xfrm>
        </p:grpSpPr>
        <p:sp>
          <p:nvSpPr>
            <p:cNvPr id="45" name="Oval 4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8" name="Straight Arrow Connector 47"/>
          <p:cNvCxnSpPr>
            <a:stCxn id="42" idx="3"/>
            <a:endCxn id="45" idx="0"/>
          </p:cNvCxnSpPr>
          <p:nvPr/>
        </p:nvCxnSpPr>
        <p:spPr>
          <a:xfrm flipH="1">
            <a:off x="554942" y="3398111"/>
            <a:ext cx="341957" cy="2290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130" y="4160516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83130" y="4160516"/>
            <a:ext cx="17569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330559" y="4719314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371626" y="4724278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39494" y="5337923"/>
            <a:ext cx="356400" cy="369332"/>
            <a:chOff x="486299" y="2204716"/>
            <a:chExt cx="356400" cy="369332"/>
          </a:xfrm>
        </p:grpSpPr>
        <p:sp>
          <p:nvSpPr>
            <p:cNvPr id="56" name="Oval 5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7318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3" idx="3"/>
            <a:endCxn id="56" idx="0"/>
          </p:cNvCxnSpPr>
          <p:nvPr/>
        </p:nvCxnSpPr>
        <p:spPr>
          <a:xfrm flipH="1">
            <a:off x="1017694" y="5023520"/>
            <a:ext cx="365059" cy="31948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57634" y="5953489"/>
            <a:ext cx="356400" cy="384344"/>
            <a:chOff x="486299" y="2209800"/>
            <a:chExt cx="356400" cy="384344"/>
          </a:xfrm>
        </p:grpSpPr>
        <p:sp>
          <p:nvSpPr>
            <p:cNvPr id="60" name="Oval 5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6" idx="3"/>
            <a:endCxn id="60" idx="0"/>
          </p:cNvCxnSpPr>
          <p:nvPr/>
        </p:nvCxnSpPr>
        <p:spPr>
          <a:xfrm flipH="1">
            <a:off x="535834" y="5647213"/>
            <a:ext cx="355854" cy="30627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9671" y="59609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698475" y="5379716"/>
            <a:ext cx="120712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93027" y="5503127"/>
            <a:ext cx="1418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1</a:t>
            </a:r>
            <a:br>
              <a:rPr lang="en-IN" sz="1600" dirty="0"/>
            </a:br>
            <a:r>
              <a:rPr lang="en-IN" sz="1600" dirty="0"/>
              <a:t>Right Rotation </a:t>
            </a:r>
          </a:p>
          <a:p>
            <a:pPr algn="ctr"/>
            <a:r>
              <a:rPr lang="en-IN" sz="1600" dirty="0"/>
              <a:t>of Node</a:t>
            </a:r>
            <a:r>
              <a:rPr lang="en-IN" sz="1600" dirty="0">
                <a:solidFill>
                  <a:srgbClr val="C00000"/>
                </a:solidFill>
              </a:rPr>
              <a:t> </a:t>
            </a:r>
            <a:r>
              <a:rPr lang="en-IN" sz="1600" b="1" dirty="0">
                <a:solidFill>
                  <a:srgbClr val="C00000"/>
                </a:solidFill>
              </a:rPr>
              <a:t>6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644274" y="4833618"/>
            <a:ext cx="356400" cy="369332"/>
            <a:chOff x="486299" y="2204716"/>
            <a:chExt cx="356400" cy="369332"/>
          </a:xfrm>
        </p:grpSpPr>
        <p:sp>
          <p:nvSpPr>
            <p:cNvPr id="73" name="Oval 7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7366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082394" y="5488560"/>
            <a:ext cx="356400" cy="374296"/>
            <a:chOff x="486299" y="2209800"/>
            <a:chExt cx="356400" cy="374296"/>
          </a:xfrm>
        </p:grpSpPr>
        <p:sp>
          <p:nvSpPr>
            <p:cNvPr id="76" name="Oval 7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Straight Arrow Connector 77"/>
          <p:cNvCxnSpPr>
            <a:stCxn id="73" idx="3"/>
            <a:endCxn id="76" idx="0"/>
          </p:cNvCxnSpPr>
          <p:nvPr/>
        </p:nvCxnSpPr>
        <p:spPr>
          <a:xfrm flipH="1">
            <a:off x="3260594" y="5142908"/>
            <a:ext cx="435874" cy="345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4193474" y="5488560"/>
            <a:ext cx="356400" cy="374296"/>
            <a:chOff x="486299" y="2209800"/>
            <a:chExt cx="356400" cy="374296"/>
          </a:xfrm>
        </p:grpSpPr>
        <p:sp>
          <p:nvSpPr>
            <p:cNvPr id="80" name="Oval 7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82"/>
          <p:cNvCxnSpPr>
            <a:stCxn id="73" idx="5"/>
            <a:endCxn id="80" idx="0"/>
          </p:cNvCxnSpPr>
          <p:nvPr/>
        </p:nvCxnSpPr>
        <p:spPr>
          <a:xfrm>
            <a:off x="3948480" y="5142908"/>
            <a:ext cx="423194" cy="345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95436" y="54910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886626" y="54910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334466" y="48336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8" name="Freeform 87"/>
          <p:cNvSpPr/>
          <p:nvPr/>
        </p:nvSpPr>
        <p:spPr>
          <a:xfrm>
            <a:off x="1802453" y="4164964"/>
            <a:ext cx="2990888" cy="2461536"/>
          </a:xfrm>
          <a:custGeom>
            <a:avLst/>
            <a:gdLst>
              <a:gd name="connsiteX0" fmla="*/ 0 w 2802467"/>
              <a:gd name="connsiteY0" fmla="*/ 0 h 2133600"/>
              <a:gd name="connsiteX1" fmla="*/ 2802467 w 2802467"/>
              <a:gd name="connsiteY1" fmla="*/ 0 h 2133600"/>
              <a:gd name="connsiteX2" fmla="*/ 2802467 w 2802467"/>
              <a:gd name="connsiteY2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2467" h="2133600">
                <a:moveTo>
                  <a:pt x="0" y="0"/>
                </a:moveTo>
                <a:lnTo>
                  <a:pt x="2802467" y="0"/>
                </a:lnTo>
                <a:lnTo>
                  <a:pt x="2802467" y="21336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852775" y="1564136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95427" y="1995308"/>
            <a:ext cx="356400" cy="374296"/>
            <a:chOff x="486299" y="2209800"/>
            <a:chExt cx="356400" cy="374296"/>
          </a:xfrm>
        </p:grpSpPr>
        <p:sp>
          <p:nvSpPr>
            <p:cNvPr id="66" name="Oval 6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719692" y="2547344"/>
            <a:ext cx="356400" cy="374296"/>
            <a:chOff x="486299" y="2209800"/>
            <a:chExt cx="356400" cy="374296"/>
          </a:xfrm>
        </p:grpSpPr>
        <p:sp>
          <p:nvSpPr>
            <p:cNvPr id="71" name="Oval 7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Straight Arrow Connector 86"/>
          <p:cNvCxnSpPr>
            <a:stCxn id="66" idx="3"/>
            <a:endCxn id="71" idx="0"/>
          </p:cNvCxnSpPr>
          <p:nvPr/>
        </p:nvCxnSpPr>
        <p:spPr>
          <a:xfrm flipH="1">
            <a:off x="2897892" y="2299514"/>
            <a:ext cx="449729" cy="247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3830772" y="2547344"/>
            <a:ext cx="356400" cy="374296"/>
            <a:chOff x="486299" y="2209800"/>
            <a:chExt cx="356400" cy="374296"/>
          </a:xfrm>
        </p:grpSpPr>
        <p:sp>
          <p:nvSpPr>
            <p:cNvPr id="90" name="Oval 8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2" name="Straight Arrow Connector 91"/>
          <p:cNvCxnSpPr>
            <a:stCxn id="66" idx="5"/>
            <a:endCxn id="90" idx="0"/>
          </p:cNvCxnSpPr>
          <p:nvPr/>
        </p:nvCxnSpPr>
        <p:spPr>
          <a:xfrm>
            <a:off x="3599633" y="2299514"/>
            <a:ext cx="409339" cy="247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865262" y="31699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2154372" y="3167434"/>
            <a:ext cx="356400" cy="374296"/>
            <a:chOff x="486299" y="2209800"/>
            <a:chExt cx="356400" cy="374296"/>
          </a:xfrm>
        </p:grpSpPr>
        <p:sp>
          <p:nvSpPr>
            <p:cNvPr id="96" name="Oval 9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Straight Arrow Connector 5"/>
          <p:cNvCxnSpPr>
            <a:stCxn id="71" idx="3"/>
            <a:endCxn id="96" idx="0"/>
          </p:cNvCxnSpPr>
          <p:nvPr/>
        </p:nvCxnSpPr>
        <p:spPr>
          <a:xfrm flipH="1">
            <a:off x="2332572" y="2851550"/>
            <a:ext cx="439314" cy="3158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399515" y="254982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536972" y="25498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999008" y="19977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4793341" y="1569717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793342" y="1562513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6675928" y="1771034"/>
            <a:ext cx="356400" cy="374296"/>
            <a:chOff x="486299" y="2209800"/>
            <a:chExt cx="356400" cy="374296"/>
          </a:xfrm>
        </p:grpSpPr>
        <p:sp>
          <p:nvSpPr>
            <p:cNvPr id="104" name="Oval 10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Straight Arrow Connector 108"/>
          <p:cNvCxnSpPr>
            <a:stCxn id="104" idx="3"/>
            <a:endCxn id="125" idx="0"/>
          </p:cNvCxnSpPr>
          <p:nvPr/>
        </p:nvCxnSpPr>
        <p:spPr>
          <a:xfrm flipH="1">
            <a:off x="6378777" y="2075240"/>
            <a:ext cx="349345" cy="3275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7135074" y="2402745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</a:t>
            </a:r>
          </a:p>
        </p:txBody>
      </p:sp>
      <p:cxnSp>
        <p:nvCxnSpPr>
          <p:cNvPr id="113" name="Straight Arrow Connector 112"/>
          <p:cNvCxnSpPr>
            <a:stCxn id="104" idx="5"/>
            <a:endCxn id="111" idx="0"/>
          </p:cNvCxnSpPr>
          <p:nvPr/>
        </p:nvCxnSpPr>
        <p:spPr>
          <a:xfrm>
            <a:off x="6980134" y="2075240"/>
            <a:ext cx="333140" cy="3275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5763473" y="3038739"/>
            <a:ext cx="356400" cy="369332"/>
            <a:chOff x="486299" y="2204716"/>
            <a:chExt cx="356400" cy="369332"/>
          </a:xfrm>
        </p:grpSpPr>
        <p:sp>
          <p:nvSpPr>
            <p:cNvPr id="116" name="Oval 11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17318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8" name="Straight Arrow Connector 117"/>
          <p:cNvCxnSpPr>
            <a:endCxn id="116" idx="0"/>
          </p:cNvCxnSpPr>
          <p:nvPr/>
        </p:nvCxnSpPr>
        <p:spPr>
          <a:xfrm flipH="1">
            <a:off x="5941673" y="2569063"/>
            <a:ext cx="345956" cy="47476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306273" y="3584852"/>
            <a:ext cx="356400" cy="374296"/>
            <a:chOff x="486299" y="2209800"/>
            <a:chExt cx="356400" cy="374296"/>
          </a:xfrm>
        </p:grpSpPr>
        <p:sp>
          <p:nvSpPr>
            <p:cNvPr id="122" name="Oval 12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Straight Arrow Connector 14"/>
          <p:cNvCxnSpPr>
            <a:stCxn id="116" idx="3"/>
            <a:endCxn id="122" idx="7"/>
          </p:cNvCxnSpPr>
          <p:nvPr/>
        </p:nvCxnSpPr>
        <p:spPr>
          <a:xfrm flipH="1">
            <a:off x="5610479" y="3348029"/>
            <a:ext cx="205188" cy="2890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6200577" y="2402745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009691" y="3587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5516883" y="303873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846528" y="2396279"/>
            <a:ext cx="14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922386" y="2410311"/>
            <a:ext cx="1213496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820126" y="2470069"/>
            <a:ext cx="1418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1</a:t>
            </a:r>
            <a:br>
              <a:rPr lang="en-IN" sz="1600" dirty="0"/>
            </a:br>
            <a:r>
              <a:rPr lang="en-IN" sz="1600" dirty="0"/>
              <a:t>Right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4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10185448" y="2393797"/>
            <a:ext cx="356400" cy="374296"/>
            <a:chOff x="486299" y="2209800"/>
            <a:chExt cx="356400" cy="374296"/>
          </a:xfrm>
        </p:grpSpPr>
        <p:sp>
          <p:nvSpPr>
            <p:cNvPr id="132" name="Oval 13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28248" y="3064832"/>
            <a:ext cx="356400" cy="374296"/>
            <a:chOff x="486299" y="2209800"/>
            <a:chExt cx="356400" cy="374296"/>
          </a:xfrm>
        </p:grpSpPr>
        <p:sp>
          <p:nvSpPr>
            <p:cNvPr id="135" name="Oval 13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7" name="Straight Arrow Connector 136"/>
          <p:cNvCxnSpPr>
            <a:stCxn id="132" idx="3"/>
            <a:endCxn id="135" idx="0"/>
          </p:cNvCxnSpPr>
          <p:nvPr/>
        </p:nvCxnSpPr>
        <p:spPr>
          <a:xfrm flipH="1">
            <a:off x="9906448" y="2698003"/>
            <a:ext cx="331194" cy="36682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10718848" y="3064832"/>
            <a:ext cx="356400" cy="374296"/>
            <a:chOff x="486299" y="2209800"/>
            <a:chExt cx="356400" cy="374296"/>
          </a:xfrm>
        </p:grpSpPr>
        <p:sp>
          <p:nvSpPr>
            <p:cNvPr id="139" name="Oval 13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32" idx="5"/>
            <a:endCxn id="139" idx="0"/>
          </p:cNvCxnSpPr>
          <p:nvPr/>
        </p:nvCxnSpPr>
        <p:spPr>
          <a:xfrm>
            <a:off x="10489654" y="2698003"/>
            <a:ext cx="407394" cy="36682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0602603" y="1771034"/>
            <a:ext cx="356400" cy="374296"/>
            <a:chOff x="486299" y="2209800"/>
            <a:chExt cx="356400" cy="374296"/>
          </a:xfrm>
        </p:grpSpPr>
        <p:sp>
          <p:nvSpPr>
            <p:cNvPr id="142" name="Oval 1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1137948" y="2395179"/>
            <a:ext cx="356400" cy="371532"/>
            <a:chOff x="486299" y="2194668"/>
            <a:chExt cx="356400" cy="371532"/>
          </a:xfrm>
        </p:grpSpPr>
        <p:sp>
          <p:nvSpPr>
            <p:cNvPr id="145" name="Oval 14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7" name="Straight Arrow Connector 146"/>
          <p:cNvCxnSpPr>
            <a:stCxn id="142" idx="5"/>
            <a:endCxn id="145" idx="0"/>
          </p:cNvCxnSpPr>
          <p:nvPr/>
        </p:nvCxnSpPr>
        <p:spPr>
          <a:xfrm>
            <a:off x="10906809" y="2075240"/>
            <a:ext cx="409339" cy="33507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2" idx="3"/>
            <a:endCxn id="132" idx="0"/>
          </p:cNvCxnSpPr>
          <p:nvPr/>
        </p:nvCxnSpPr>
        <p:spPr>
          <a:xfrm flipH="1">
            <a:off x="10363648" y="2075240"/>
            <a:ext cx="291149" cy="3185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457216" y="30673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37097" y="30673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9902651" y="239627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0861538" y="239627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10339848" y="177351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806042" y="4160516"/>
            <a:ext cx="72758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793342" y="4160516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580919" y="5333880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6216275" y="4938802"/>
            <a:ext cx="356400" cy="374296"/>
            <a:chOff x="486299" y="2209800"/>
            <a:chExt cx="356400" cy="374296"/>
          </a:xfrm>
        </p:grpSpPr>
        <p:sp>
          <p:nvSpPr>
            <p:cNvPr id="181" name="Oval 18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759075" y="5510617"/>
            <a:ext cx="356400" cy="374296"/>
            <a:chOff x="486299" y="2209800"/>
            <a:chExt cx="356400" cy="374296"/>
          </a:xfrm>
        </p:grpSpPr>
        <p:sp>
          <p:nvSpPr>
            <p:cNvPr id="184" name="Oval 18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6" name="Straight Arrow Connector 185"/>
          <p:cNvCxnSpPr>
            <a:stCxn id="181" idx="3"/>
            <a:endCxn id="184" idx="7"/>
          </p:cNvCxnSpPr>
          <p:nvPr/>
        </p:nvCxnSpPr>
        <p:spPr>
          <a:xfrm flipH="1">
            <a:off x="6063281" y="5243008"/>
            <a:ext cx="205188" cy="3198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6673475" y="5510617"/>
            <a:ext cx="356400" cy="374296"/>
            <a:chOff x="486299" y="2209800"/>
            <a:chExt cx="356400" cy="374296"/>
          </a:xfrm>
        </p:grpSpPr>
        <p:sp>
          <p:nvSpPr>
            <p:cNvPr id="188" name="Oval 18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0" name="Straight Arrow Connector 189"/>
          <p:cNvCxnSpPr>
            <a:stCxn id="181" idx="5"/>
            <a:endCxn id="188" idx="1"/>
          </p:cNvCxnSpPr>
          <p:nvPr/>
        </p:nvCxnSpPr>
        <p:spPr>
          <a:xfrm>
            <a:off x="6520481" y="5243008"/>
            <a:ext cx="205188" cy="3198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6595330" y="4328282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6626349" y="4321816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7054475" y="4940184"/>
            <a:ext cx="356400" cy="371532"/>
            <a:chOff x="486299" y="2194668"/>
            <a:chExt cx="356400" cy="371532"/>
          </a:xfrm>
        </p:grpSpPr>
        <p:sp>
          <p:nvSpPr>
            <p:cNvPr id="195" name="Oval 19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7" name="Straight Arrow Connector 196"/>
          <p:cNvCxnSpPr>
            <a:stCxn id="192" idx="5"/>
            <a:endCxn id="195" idx="0"/>
          </p:cNvCxnSpPr>
          <p:nvPr/>
        </p:nvCxnSpPr>
        <p:spPr>
          <a:xfrm>
            <a:off x="6899536" y="4632488"/>
            <a:ext cx="333139" cy="32282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2" idx="3"/>
            <a:endCxn id="181" idx="0"/>
          </p:cNvCxnSpPr>
          <p:nvPr/>
        </p:nvCxnSpPr>
        <p:spPr>
          <a:xfrm flipH="1">
            <a:off x="6394475" y="4632488"/>
            <a:ext cx="253049" cy="3063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5472858" y="55130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6388549" y="55130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5933571" y="49412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6765365" y="49412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6908720" y="4321816"/>
            <a:ext cx="14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5325804" y="6005192"/>
            <a:ext cx="356400" cy="374296"/>
            <a:chOff x="486299" y="2209800"/>
            <a:chExt cx="356400" cy="374296"/>
          </a:xfrm>
        </p:grpSpPr>
        <p:sp>
          <p:nvSpPr>
            <p:cNvPr id="205" name="Oval 20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4" name="Straight Arrow Connector 113"/>
          <p:cNvCxnSpPr>
            <a:stCxn id="184" idx="3"/>
            <a:endCxn id="205" idx="7"/>
          </p:cNvCxnSpPr>
          <p:nvPr/>
        </p:nvCxnSpPr>
        <p:spPr>
          <a:xfrm flipH="1">
            <a:off x="5630010" y="5814823"/>
            <a:ext cx="181259" cy="2425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990568" y="600767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7922534" y="5405630"/>
            <a:ext cx="121320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842087" y="5503127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1</a:t>
            </a:r>
            <a:br>
              <a:rPr lang="en-IN" sz="1600" dirty="0"/>
            </a:br>
            <a:r>
              <a:rPr lang="en-IN" sz="1600" dirty="0"/>
              <a:t>Right Rotation </a:t>
            </a:r>
          </a:p>
          <a:p>
            <a:pPr algn="ctr"/>
            <a:r>
              <a:rPr lang="en-IN" sz="1600" dirty="0"/>
              <a:t>of Node</a:t>
            </a:r>
            <a:r>
              <a:rPr lang="en-IN" sz="1600" dirty="0">
                <a:solidFill>
                  <a:srgbClr val="C00000"/>
                </a:solidFill>
              </a:rPr>
              <a:t> </a:t>
            </a:r>
            <a:r>
              <a:rPr lang="en-IN" sz="1600" b="1" dirty="0">
                <a:solidFill>
                  <a:srgbClr val="C00000"/>
                </a:solidFill>
              </a:rPr>
              <a:t>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7466426" y="5953489"/>
            <a:ext cx="356400" cy="369616"/>
            <a:chOff x="486299" y="2209800"/>
            <a:chExt cx="356400" cy="369616"/>
          </a:xfrm>
        </p:grpSpPr>
        <p:sp>
          <p:nvSpPr>
            <p:cNvPr id="212" name="Oval 21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  <a:solidFill>
              <a:srgbClr val="B84742"/>
            </a:solidFill>
            <a:ln>
              <a:solidFill>
                <a:srgbClr val="9A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17318" y="221008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0362400" y="4319334"/>
            <a:ext cx="356400" cy="374296"/>
            <a:chOff x="486299" y="2209800"/>
            <a:chExt cx="356400" cy="374296"/>
          </a:xfrm>
        </p:grpSpPr>
        <p:sp>
          <p:nvSpPr>
            <p:cNvPr id="224" name="Oval 22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9880600" y="4938802"/>
            <a:ext cx="356400" cy="374296"/>
            <a:chOff x="486299" y="2209800"/>
            <a:chExt cx="356400" cy="374296"/>
          </a:xfrm>
        </p:grpSpPr>
        <p:sp>
          <p:nvSpPr>
            <p:cNvPr id="227" name="Oval 22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9" name="Straight Arrow Connector 228"/>
          <p:cNvCxnSpPr>
            <a:stCxn id="224" idx="3"/>
            <a:endCxn id="227" idx="7"/>
          </p:cNvCxnSpPr>
          <p:nvPr/>
        </p:nvCxnSpPr>
        <p:spPr>
          <a:xfrm flipH="1">
            <a:off x="10184806" y="4623540"/>
            <a:ext cx="229788" cy="36745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9524200" y="5510617"/>
            <a:ext cx="356400" cy="374296"/>
            <a:chOff x="486299" y="2209800"/>
            <a:chExt cx="356400" cy="374296"/>
          </a:xfrm>
        </p:grpSpPr>
        <p:sp>
          <p:nvSpPr>
            <p:cNvPr id="231" name="Oval 23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3" name="Straight Arrow Connector 232"/>
          <p:cNvCxnSpPr>
            <a:stCxn id="227" idx="3"/>
            <a:endCxn id="231" idx="0"/>
          </p:cNvCxnSpPr>
          <p:nvPr/>
        </p:nvCxnSpPr>
        <p:spPr>
          <a:xfrm flipH="1">
            <a:off x="9702400" y="5243008"/>
            <a:ext cx="230394" cy="2676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10743400" y="4938802"/>
            <a:ext cx="356400" cy="374296"/>
            <a:chOff x="8404655" y="5105400"/>
            <a:chExt cx="356400" cy="374296"/>
          </a:xfrm>
        </p:grpSpPr>
        <p:sp>
          <p:nvSpPr>
            <p:cNvPr id="239" name="Oval 238"/>
            <p:cNvSpPr/>
            <p:nvPr/>
          </p:nvSpPr>
          <p:spPr>
            <a:xfrm>
              <a:off x="8404655" y="51054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435674" y="51103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1150600" y="5505457"/>
            <a:ext cx="356400" cy="371532"/>
            <a:chOff x="486299" y="2194668"/>
            <a:chExt cx="356400" cy="371532"/>
          </a:xfrm>
        </p:grpSpPr>
        <p:sp>
          <p:nvSpPr>
            <p:cNvPr id="242" name="Oval 2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9" name="Straight Arrow Connector 248"/>
          <p:cNvCxnSpPr>
            <a:stCxn id="224" idx="5"/>
            <a:endCxn id="240" idx="0"/>
          </p:cNvCxnSpPr>
          <p:nvPr/>
        </p:nvCxnSpPr>
        <p:spPr>
          <a:xfrm>
            <a:off x="10666606" y="4623540"/>
            <a:ext cx="258656" cy="3202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9" idx="5"/>
            <a:endCxn id="242" idx="0"/>
          </p:cNvCxnSpPr>
          <p:nvPr/>
        </p:nvCxnSpPr>
        <p:spPr>
          <a:xfrm>
            <a:off x="11047606" y="5243008"/>
            <a:ext cx="281194" cy="27758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10359125" y="5510617"/>
            <a:ext cx="356400" cy="374296"/>
            <a:chOff x="486299" y="2209800"/>
            <a:chExt cx="356400" cy="374296"/>
          </a:xfrm>
        </p:grpSpPr>
        <p:sp>
          <p:nvSpPr>
            <p:cNvPr id="257" name="Oval 25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0" name="Straight Arrow Connector 259"/>
          <p:cNvCxnSpPr>
            <a:stCxn id="239" idx="3"/>
            <a:endCxn id="257" idx="0"/>
          </p:cNvCxnSpPr>
          <p:nvPr/>
        </p:nvCxnSpPr>
        <p:spPr>
          <a:xfrm flipH="1">
            <a:off x="10537325" y="5243008"/>
            <a:ext cx="258269" cy="2676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9209882" y="55130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10083780" y="55130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10848547" y="55065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9609624" y="49412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10471974" y="49412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10008176" y="43218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575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3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8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9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/>
      <p:bldP spid="19" grpId="0"/>
      <p:bldP spid="20" grpId="0"/>
      <p:bldP spid="30" grpId="0"/>
      <p:bldP spid="34" grpId="0"/>
      <p:bldP spid="49" grpId="0" animBg="1"/>
      <p:bldP spid="53" grpId="0" animBg="1"/>
      <p:bldP spid="54" grpId="0"/>
      <p:bldP spid="64" grpId="0"/>
      <p:bldP spid="69" grpId="0"/>
      <p:bldP spid="84" grpId="0"/>
      <p:bldP spid="85" grpId="0"/>
      <p:bldP spid="86" grpId="0"/>
      <p:bldP spid="88" grpId="0" animBg="1"/>
      <p:bldP spid="62" grpId="0" animBg="1"/>
      <p:bldP spid="94" grpId="0"/>
      <p:bldP spid="98" grpId="0"/>
      <p:bldP spid="99" grpId="0"/>
      <p:bldP spid="100" grpId="0"/>
      <p:bldP spid="102" grpId="0" animBg="1"/>
      <p:bldP spid="111" grpId="0" animBg="1"/>
      <p:bldP spid="125" grpId="0" animBg="1"/>
      <p:bldP spid="127" grpId="0"/>
      <p:bldP spid="128" grpId="0"/>
      <p:bldP spid="129" grpId="0"/>
      <p:bldP spid="130" grpId="0"/>
      <p:bldP spid="119" grpId="0"/>
      <p:bldP spid="120" grpId="0"/>
      <p:bldP spid="124" grpId="0"/>
      <p:bldP spid="148" grpId="0"/>
      <p:bldP spid="149" grpId="0"/>
      <p:bldP spid="150" grpId="0" animBg="1"/>
      <p:bldP spid="192" grpId="0" animBg="1"/>
      <p:bldP spid="193" grpId="0"/>
      <p:bldP spid="199" grpId="0"/>
      <p:bldP spid="200" grpId="0"/>
      <p:bldP spid="201" grpId="0"/>
      <p:bldP spid="202" grpId="0"/>
      <p:bldP spid="203" grpId="0"/>
      <p:bldP spid="207" grpId="0"/>
      <p:bldP spid="209" grpId="0"/>
      <p:bldP spid="261" grpId="0"/>
      <p:bldP spid="262" grpId="0"/>
      <p:bldP spid="263" grpId="0"/>
      <p:bldP spid="264" grpId="0"/>
      <p:bldP spid="265" grpId="0"/>
      <p:bldP spid="2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49301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64, 1, 44, 26, 13, 110, 98, 85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78" y="1580297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64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78" y="2705099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490" y="20447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500" y="36524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2039" y="311168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6078" y="1580297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38300" y="1580298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078" y="2705099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24462" y="2044700"/>
            <a:ext cx="418704" cy="374296"/>
            <a:chOff x="448761" y="2209800"/>
            <a:chExt cx="418704" cy="374296"/>
          </a:xfrm>
        </p:grpSpPr>
        <p:sp>
          <p:nvSpPr>
            <p:cNvPr id="14" name="Oval 1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8761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97135" y="3111689"/>
            <a:ext cx="418704" cy="369332"/>
            <a:chOff x="457934" y="2209800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934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8300" y="3644900"/>
            <a:ext cx="356400" cy="384344"/>
            <a:chOff x="486299" y="2209800"/>
            <a:chExt cx="356400" cy="384344"/>
          </a:xfrm>
        </p:grpSpPr>
        <p:sp>
          <p:nvSpPr>
            <p:cNvPr id="20" name="Oval 1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7" idx="3"/>
            <a:endCxn id="20" idx="0"/>
          </p:cNvCxnSpPr>
          <p:nvPr/>
        </p:nvCxnSpPr>
        <p:spPr>
          <a:xfrm flipH="1">
            <a:off x="546500" y="3415895"/>
            <a:ext cx="331194" cy="2290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078" y="4178300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44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6078" y="4178300"/>
            <a:ext cx="1577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-41386" y="4750384"/>
            <a:ext cx="1277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Critical Node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219838" y="47625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194196" y="4753984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64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28773" y="5242709"/>
            <a:ext cx="356400" cy="370316"/>
            <a:chOff x="486299" y="2195884"/>
            <a:chExt cx="356400" cy="370316"/>
          </a:xfrm>
        </p:grpSpPr>
        <p:sp>
          <p:nvSpPr>
            <p:cNvPr id="57" name="Oval 5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7318" y="219588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9" name="Straight Arrow Connector 58"/>
          <p:cNvCxnSpPr>
            <a:stCxn id="54" idx="3"/>
            <a:endCxn id="57" idx="7"/>
          </p:cNvCxnSpPr>
          <p:nvPr/>
        </p:nvCxnSpPr>
        <p:spPr>
          <a:xfrm flipH="1">
            <a:off x="1032979" y="5066706"/>
            <a:ext cx="239053" cy="24211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182134" y="5688568"/>
            <a:ext cx="418704" cy="369332"/>
            <a:chOff x="461061" y="2205068"/>
            <a:chExt cx="418704" cy="369332"/>
          </a:xfrm>
        </p:grpSpPr>
        <p:sp>
          <p:nvSpPr>
            <p:cNvPr id="61" name="Oval 6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1061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7" idx="5"/>
            <a:endCxn id="61" idx="1"/>
          </p:cNvCxnSpPr>
          <p:nvPr/>
        </p:nvCxnSpPr>
        <p:spPr>
          <a:xfrm>
            <a:off x="1032979" y="5560831"/>
            <a:ext cx="226587" cy="1846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853580" y="5702300"/>
            <a:ext cx="2626493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86195" y="570395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80532" y="525859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739578" y="4389874"/>
            <a:ext cx="2740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2</a:t>
            </a:r>
            <a:r>
              <a:rPr lang="en-IN" dirty="0"/>
              <a:t>: Left Right Rotation</a:t>
            </a:r>
          </a:p>
          <a:p>
            <a:pPr algn="ctr"/>
            <a:r>
              <a:rPr lang="en-IN" dirty="0"/>
              <a:t>Left Rotation of Left Child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</a:p>
          <a:p>
            <a:pPr algn="ctr"/>
            <a:r>
              <a:rPr lang="en-IN" dirty="0"/>
              <a:t>Followed By</a:t>
            </a:r>
          </a:p>
          <a:p>
            <a:pPr algn="ctr"/>
            <a:r>
              <a:rPr lang="en-IN" dirty="0"/>
              <a:t>Right Rotation of Parent </a:t>
            </a:r>
            <a:r>
              <a:rPr lang="en-IN" b="1" dirty="0">
                <a:solidFill>
                  <a:srgbClr val="C00000"/>
                </a:solidFill>
              </a:rPr>
              <a:t>64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813387" y="5842476"/>
            <a:ext cx="274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Left Rotation of Left Child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5334000" y="5173632"/>
            <a:ext cx="418704" cy="376268"/>
            <a:chOff x="461061" y="2209800"/>
            <a:chExt cx="418704" cy="376268"/>
          </a:xfrm>
        </p:grpSpPr>
        <p:sp>
          <p:nvSpPr>
            <p:cNvPr id="91" name="Oval 9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1061" y="221673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977600" y="5712348"/>
            <a:ext cx="356400" cy="370952"/>
            <a:chOff x="486299" y="2195248"/>
            <a:chExt cx="356400" cy="370952"/>
          </a:xfrm>
        </p:grpSpPr>
        <p:sp>
          <p:nvSpPr>
            <p:cNvPr id="94" name="Oval 9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1939" y="219524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712110" y="4570968"/>
            <a:ext cx="418704" cy="369332"/>
            <a:chOff x="458809" y="2207552"/>
            <a:chExt cx="418704" cy="369332"/>
          </a:xfrm>
        </p:grpSpPr>
        <p:sp>
          <p:nvSpPr>
            <p:cNvPr id="97" name="Oval 9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8809" y="220755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Straight Arrow Connector 99"/>
          <p:cNvCxnSpPr>
            <a:stCxn id="97" idx="3"/>
            <a:endCxn id="91" idx="0"/>
          </p:cNvCxnSpPr>
          <p:nvPr/>
        </p:nvCxnSpPr>
        <p:spPr>
          <a:xfrm flipH="1">
            <a:off x="5537438" y="4877422"/>
            <a:ext cx="254356" cy="29621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3"/>
            <a:endCxn id="94" idx="0"/>
          </p:cNvCxnSpPr>
          <p:nvPr/>
        </p:nvCxnSpPr>
        <p:spPr>
          <a:xfrm flipH="1">
            <a:off x="5155800" y="5477838"/>
            <a:ext cx="255632" cy="24906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475386" y="5245100"/>
            <a:ext cx="1532098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435194" y="5385277"/>
            <a:ext cx="1572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Right Rotation </a:t>
            </a:r>
          </a:p>
          <a:p>
            <a:pPr algn="ctr"/>
            <a:r>
              <a:rPr lang="en-IN" dirty="0"/>
              <a:t>of Parent </a:t>
            </a:r>
            <a:r>
              <a:rPr lang="en-IN" b="1" dirty="0">
                <a:solidFill>
                  <a:srgbClr val="C00000"/>
                </a:solidFill>
              </a:rPr>
              <a:t>64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8928496" y="4787900"/>
            <a:ext cx="418704" cy="381000"/>
            <a:chOff x="461061" y="2209800"/>
            <a:chExt cx="418704" cy="381000"/>
          </a:xfrm>
        </p:grpSpPr>
        <p:sp>
          <p:nvSpPr>
            <p:cNvPr id="107" name="Oval 10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1061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8458038" y="5474669"/>
            <a:ext cx="356400" cy="369332"/>
            <a:chOff x="486299" y="2205068"/>
            <a:chExt cx="356400" cy="369332"/>
          </a:xfrm>
        </p:grpSpPr>
        <p:sp>
          <p:nvSpPr>
            <p:cNvPr id="110" name="Oval 10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0328" y="2205068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459408" y="5474669"/>
            <a:ext cx="418704" cy="369332"/>
            <a:chOff x="458573" y="2209800"/>
            <a:chExt cx="418704" cy="369332"/>
          </a:xfrm>
        </p:grpSpPr>
        <p:sp>
          <p:nvSpPr>
            <p:cNvPr id="113" name="Oval 11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58573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6" name="Straight Arrow Connector 115"/>
          <p:cNvCxnSpPr>
            <a:stCxn id="107" idx="3"/>
            <a:endCxn id="110" idx="0"/>
          </p:cNvCxnSpPr>
          <p:nvPr/>
        </p:nvCxnSpPr>
        <p:spPr>
          <a:xfrm flipH="1">
            <a:off x="8636238" y="5092106"/>
            <a:ext cx="369690" cy="3872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7" idx="5"/>
            <a:endCxn id="113" idx="0"/>
          </p:cNvCxnSpPr>
          <p:nvPr/>
        </p:nvCxnSpPr>
        <p:spPr>
          <a:xfrm>
            <a:off x="9257940" y="5092106"/>
            <a:ext cx="407394" cy="3825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161866" y="5490058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9197962" y="5490058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8639208" y="477785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638300" y="4178300"/>
            <a:ext cx="104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630654" y="1582957"/>
            <a:ext cx="134094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26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188258" y="2178050"/>
            <a:ext cx="418704" cy="381000"/>
            <a:chOff x="461061" y="2209800"/>
            <a:chExt cx="418704" cy="381000"/>
          </a:xfrm>
        </p:grpSpPr>
        <p:sp>
          <p:nvSpPr>
            <p:cNvPr id="126" name="Oval 12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1061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9" name="Oval 128"/>
          <p:cNvSpPr/>
          <p:nvPr/>
        </p:nvSpPr>
        <p:spPr>
          <a:xfrm>
            <a:off x="2717800" y="2710944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755230" y="2704478"/>
            <a:ext cx="3016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3719170" y="2704478"/>
            <a:ext cx="418704" cy="369332"/>
            <a:chOff x="458573" y="2209800"/>
            <a:chExt cx="418704" cy="369332"/>
          </a:xfrm>
        </p:grpSpPr>
        <p:sp>
          <p:nvSpPr>
            <p:cNvPr id="132" name="Oval 13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58573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4" name="Straight Arrow Connector 133"/>
          <p:cNvCxnSpPr>
            <a:stCxn id="126" idx="3"/>
            <a:endCxn id="129" idx="7"/>
          </p:cNvCxnSpPr>
          <p:nvPr/>
        </p:nvCxnSpPr>
        <p:spPr>
          <a:xfrm flipH="1">
            <a:off x="3022006" y="2482256"/>
            <a:ext cx="243684" cy="28088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6" idx="5"/>
            <a:endCxn id="132" idx="1"/>
          </p:cNvCxnSpPr>
          <p:nvPr/>
        </p:nvCxnSpPr>
        <p:spPr>
          <a:xfrm>
            <a:off x="3517702" y="2482256"/>
            <a:ext cx="281388" cy="27441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376743" y="158295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, 13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3175000" y="3231613"/>
            <a:ext cx="418704" cy="369332"/>
            <a:chOff x="461699" y="2205068"/>
            <a:chExt cx="418704" cy="369332"/>
          </a:xfrm>
        </p:grpSpPr>
        <p:sp>
          <p:nvSpPr>
            <p:cNvPr id="140" name="Oval 13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61699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641600" y="3759848"/>
            <a:ext cx="418704" cy="369332"/>
            <a:chOff x="471818" y="2206748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71818" y="22067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6" name="Straight Arrow Connector 145"/>
          <p:cNvCxnSpPr>
            <a:stCxn id="129" idx="5"/>
            <a:endCxn id="140" idx="1"/>
          </p:cNvCxnSpPr>
          <p:nvPr/>
        </p:nvCxnSpPr>
        <p:spPr>
          <a:xfrm>
            <a:off x="3022006" y="3015150"/>
            <a:ext cx="229788" cy="2733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0" idx="3"/>
            <a:endCxn id="143" idx="7"/>
          </p:cNvCxnSpPr>
          <p:nvPr/>
        </p:nvCxnSpPr>
        <p:spPr>
          <a:xfrm flipH="1">
            <a:off x="2960287" y="3540551"/>
            <a:ext cx="291507" cy="274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731056" y="324700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2410348" y="271986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10027152" y="324700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2908856" y="217805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2316704" y="3790626"/>
            <a:ext cx="381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B’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917500" y="3247002"/>
            <a:ext cx="381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L’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616856" y="2596757"/>
            <a:ext cx="7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C00000"/>
                </a:solidFill>
              </a:rPr>
              <a:t>Critical Node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952407" y="1587500"/>
            <a:ext cx="30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Case 3</a:t>
            </a:r>
            <a:r>
              <a:rPr lang="en-IN" dirty="0"/>
              <a:t>: Right Left Rotation</a:t>
            </a:r>
          </a:p>
          <a:p>
            <a:pPr algn="ctr"/>
            <a:r>
              <a:rPr lang="en-IN" dirty="0"/>
              <a:t>Right Rotation of Right Child </a:t>
            </a:r>
            <a:r>
              <a:rPr lang="en-IN" b="1" dirty="0">
                <a:solidFill>
                  <a:srgbClr val="C00000"/>
                </a:solidFill>
              </a:rPr>
              <a:t>26</a:t>
            </a:r>
            <a:r>
              <a:rPr lang="en-IN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IN" dirty="0"/>
              <a:t>Followed By</a:t>
            </a:r>
          </a:p>
          <a:p>
            <a:pPr algn="ctr"/>
            <a:r>
              <a:rPr lang="en-IN" dirty="0"/>
              <a:t>Left Rotation of Parent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4746747" y="3013788"/>
            <a:ext cx="143532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601286" y="3033561"/>
            <a:ext cx="1726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Right Rotation </a:t>
            </a:r>
          </a:p>
          <a:p>
            <a:pPr algn="ctr"/>
            <a:r>
              <a:rPr lang="en-IN" dirty="0"/>
              <a:t>of Right Child </a:t>
            </a:r>
            <a:r>
              <a:rPr lang="en-IN" b="1" dirty="0">
                <a:solidFill>
                  <a:srgbClr val="C00000"/>
                </a:solidFill>
              </a:rPr>
              <a:t>26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7290196" y="3231613"/>
            <a:ext cx="418704" cy="369332"/>
            <a:chOff x="463999" y="2205068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63999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658854" y="3759848"/>
            <a:ext cx="418704" cy="369332"/>
            <a:chOff x="472643" y="2205068"/>
            <a:chExt cx="418704" cy="369332"/>
          </a:xfrm>
        </p:grpSpPr>
        <p:sp>
          <p:nvSpPr>
            <p:cNvPr id="166" name="Oval 16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870700" y="2704478"/>
            <a:ext cx="356400" cy="369332"/>
            <a:chOff x="486299" y="2205068"/>
            <a:chExt cx="356400" cy="369332"/>
          </a:xfrm>
        </p:grpSpPr>
        <p:sp>
          <p:nvSpPr>
            <p:cNvPr id="169" name="Oval 16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12783" y="2205068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7404100" y="2178050"/>
            <a:ext cx="418704" cy="369332"/>
            <a:chOff x="461699" y="2203356"/>
            <a:chExt cx="418704" cy="369332"/>
          </a:xfrm>
        </p:grpSpPr>
        <p:sp>
          <p:nvSpPr>
            <p:cNvPr id="172" name="Oval 17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61699" y="220335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7919660" y="2704478"/>
            <a:ext cx="418704" cy="369332"/>
            <a:chOff x="463723" y="2205068"/>
            <a:chExt cx="418704" cy="369332"/>
          </a:xfrm>
        </p:grpSpPr>
        <p:sp>
          <p:nvSpPr>
            <p:cNvPr id="175" name="Oval 17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6372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8" name="Straight Arrow Connector 177"/>
          <p:cNvCxnSpPr>
            <a:stCxn id="172" idx="3"/>
            <a:endCxn id="169" idx="7"/>
          </p:cNvCxnSpPr>
          <p:nvPr/>
        </p:nvCxnSpPr>
        <p:spPr>
          <a:xfrm flipH="1">
            <a:off x="7174906" y="2488700"/>
            <a:ext cx="305988" cy="27270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2" idx="5"/>
            <a:endCxn id="175" idx="1"/>
          </p:cNvCxnSpPr>
          <p:nvPr/>
        </p:nvCxnSpPr>
        <p:spPr>
          <a:xfrm>
            <a:off x="7732906" y="2488700"/>
            <a:ext cx="261524" cy="27270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69" idx="5"/>
            <a:endCxn id="163" idx="1"/>
          </p:cNvCxnSpPr>
          <p:nvPr/>
        </p:nvCxnSpPr>
        <p:spPr>
          <a:xfrm>
            <a:off x="7174906" y="3013416"/>
            <a:ext cx="189784" cy="27512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63" idx="5"/>
            <a:endCxn id="166" idx="0"/>
          </p:cNvCxnSpPr>
          <p:nvPr/>
        </p:nvCxnSpPr>
        <p:spPr>
          <a:xfrm>
            <a:off x="7616702" y="3540551"/>
            <a:ext cx="234008" cy="22402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8683073" y="3013788"/>
            <a:ext cx="1243684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597029" y="3033561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Left Rotation </a:t>
            </a:r>
          </a:p>
          <a:p>
            <a:pPr algn="ctr"/>
            <a:r>
              <a:rPr lang="en-IN" dirty="0"/>
              <a:t>of Parent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10675338" y="2702744"/>
            <a:ext cx="418704" cy="372800"/>
            <a:chOff x="463999" y="2193400"/>
            <a:chExt cx="418704" cy="372800"/>
          </a:xfrm>
        </p:grpSpPr>
        <p:sp>
          <p:nvSpPr>
            <p:cNvPr id="192" name="Oval 19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1094042" y="3231613"/>
            <a:ext cx="418704" cy="369332"/>
            <a:chOff x="472643" y="2205068"/>
            <a:chExt cx="418704" cy="369332"/>
          </a:xfrm>
        </p:grpSpPr>
        <p:sp>
          <p:nvSpPr>
            <p:cNvPr id="195" name="Oval 19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7" name="Straight Arrow Connector 196"/>
          <p:cNvCxnSpPr>
            <a:stCxn id="192" idx="5"/>
            <a:endCxn id="195" idx="0"/>
          </p:cNvCxnSpPr>
          <p:nvPr/>
        </p:nvCxnSpPr>
        <p:spPr>
          <a:xfrm>
            <a:off x="11001844" y="3023350"/>
            <a:ext cx="284054" cy="2129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>
            <a:off x="10334913" y="3231613"/>
            <a:ext cx="356400" cy="369332"/>
            <a:chOff x="486299" y="2207560"/>
            <a:chExt cx="356400" cy="369332"/>
          </a:xfrm>
        </p:grpSpPr>
        <p:sp>
          <p:nvSpPr>
            <p:cNvPr id="199" name="Oval 19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1030444" y="2178050"/>
            <a:ext cx="418704" cy="374556"/>
            <a:chOff x="455669" y="2209800"/>
            <a:chExt cx="418704" cy="374556"/>
          </a:xfrm>
        </p:grpSpPr>
        <p:sp>
          <p:nvSpPr>
            <p:cNvPr id="202" name="Oval 20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11552034" y="2704478"/>
            <a:ext cx="418704" cy="369332"/>
            <a:chOff x="463723" y="2205068"/>
            <a:chExt cx="418704" cy="369332"/>
          </a:xfrm>
        </p:grpSpPr>
        <p:sp>
          <p:nvSpPr>
            <p:cNvPr id="205" name="Oval 20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6372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7" name="Straight Arrow Connector 206"/>
          <p:cNvCxnSpPr>
            <a:stCxn id="202" idx="5"/>
            <a:endCxn id="205" idx="0"/>
          </p:cNvCxnSpPr>
          <p:nvPr/>
        </p:nvCxnSpPr>
        <p:spPr>
          <a:xfrm>
            <a:off x="11365280" y="2482256"/>
            <a:ext cx="387530" cy="2269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2" idx="3"/>
            <a:endCxn id="192" idx="0"/>
          </p:cNvCxnSpPr>
          <p:nvPr/>
        </p:nvCxnSpPr>
        <p:spPr>
          <a:xfrm flipH="1">
            <a:off x="10875838" y="2482256"/>
            <a:ext cx="237430" cy="23688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92" idx="3"/>
            <a:endCxn id="199" idx="0"/>
          </p:cNvCxnSpPr>
          <p:nvPr/>
        </p:nvCxnSpPr>
        <p:spPr>
          <a:xfrm flipH="1">
            <a:off x="10513113" y="3023350"/>
            <a:ext cx="236719" cy="2105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0855124" y="324700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10346666" y="271986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11322121" y="271986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10764794" y="217805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685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23" grpId="0" animBg="1"/>
      <p:bldP spid="52" grpId="0"/>
      <p:bldP spid="54" grpId="0" animBg="1"/>
      <p:bldP spid="55" grpId="0"/>
      <p:bldP spid="85" grpId="0"/>
      <p:bldP spid="86" grpId="0"/>
      <p:bldP spid="89" grpId="0"/>
      <p:bldP spid="104" grpId="0"/>
      <p:bldP spid="119" grpId="0"/>
      <p:bldP spid="120" grpId="0"/>
      <p:bldP spid="121" grpId="0"/>
      <p:bldP spid="124" grpId="0" animBg="1"/>
      <p:bldP spid="129" grpId="0" animBg="1"/>
      <p:bldP spid="130" grpId="0"/>
      <p:bldP spid="138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60" grpId="0"/>
      <p:bldP spid="186" grpId="0"/>
      <p:bldP spid="213" grpId="0"/>
      <p:bldP spid="214" grpId="0"/>
      <p:bldP spid="215" grpId="0"/>
      <p:bldP spid="2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49301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64, 1, 44, 26, 13, 110, 98, 85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778" y="1579355"/>
            <a:ext cx="134902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110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8778" y="1580297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08725" y="2746111"/>
            <a:ext cx="418704" cy="372800"/>
            <a:chOff x="463999" y="2193400"/>
            <a:chExt cx="418704" cy="372800"/>
          </a:xfrm>
        </p:grpSpPr>
        <p:sp>
          <p:nvSpPr>
            <p:cNvPr id="8" name="Oval 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7429" y="3271611"/>
            <a:ext cx="418704" cy="369332"/>
            <a:chOff x="472643" y="2205068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Straight Arrow Connector 12"/>
          <p:cNvCxnSpPr>
            <a:stCxn id="8" idx="5"/>
            <a:endCxn id="11" idx="0"/>
          </p:cNvCxnSpPr>
          <p:nvPr/>
        </p:nvCxnSpPr>
        <p:spPr>
          <a:xfrm>
            <a:off x="1035231" y="3066717"/>
            <a:ext cx="284054" cy="2096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68300" y="3271611"/>
            <a:ext cx="356400" cy="369332"/>
            <a:chOff x="486299" y="2207560"/>
            <a:chExt cx="356400" cy="369332"/>
          </a:xfrm>
        </p:grpSpPr>
        <p:sp>
          <p:nvSpPr>
            <p:cNvPr id="15" name="Oval 1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90831" y="2209699"/>
            <a:ext cx="418704" cy="374556"/>
            <a:chOff x="455669" y="2209800"/>
            <a:chExt cx="418704" cy="374556"/>
          </a:xfrm>
        </p:grpSpPr>
        <p:sp>
          <p:nvSpPr>
            <p:cNvPr id="18" name="Oval 1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Oval 20"/>
          <p:cNvSpPr/>
          <p:nvPr/>
        </p:nvSpPr>
        <p:spPr>
          <a:xfrm>
            <a:off x="1661272" y="27432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27030" y="2746111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64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8" idx="5"/>
            <a:endCxn id="21" idx="0"/>
          </p:cNvCxnSpPr>
          <p:nvPr/>
        </p:nvCxnSpPr>
        <p:spPr>
          <a:xfrm>
            <a:off x="1525667" y="2513905"/>
            <a:ext cx="313805" cy="2292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8" idx="0"/>
          </p:cNvCxnSpPr>
          <p:nvPr/>
        </p:nvCxnSpPr>
        <p:spPr>
          <a:xfrm flipH="1">
            <a:off x="909225" y="2513905"/>
            <a:ext cx="364430" cy="2486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5" idx="0"/>
          </p:cNvCxnSpPr>
          <p:nvPr/>
        </p:nvCxnSpPr>
        <p:spPr>
          <a:xfrm flipH="1">
            <a:off x="546500" y="3066717"/>
            <a:ext cx="236719" cy="2071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32568" y="32716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87722" y="3271611"/>
            <a:ext cx="535724" cy="396000"/>
            <a:chOff x="417569" y="2193400"/>
            <a:chExt cx="535724" cy="396000"/>
          </a:xfrm>
        </p:grpSpPr>
        <p:sp>
          <p:nvSpPr>
            <p:cNvPr id="30" name="Oval 29"/>
            <p:cNvSpPr/>
            <p:nvPr/>
          </p:nvSpPr>
          <p:spPr>
            <a:xfrm>
              <a:off x="486299" y="21934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569" y="221389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Straight Arrow Connector 32"/>
          <p:cNvCxnSpPr>
            <a:stCxn id="21" idx="5"/>
            <a:endCxn id="30" idx="0"/>
          </p:cNvCxnSpPr>
          <p:nvPr/>
        </p:nvCxnSpPr>
        <p:spPr>
          <a:xfrm>
            <a:off x="1965478" y="3047406"/>
            <a:ext cx="288974" cy="2242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42658" y="157935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, 98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506550" y="3898212"/>
            <a:ext cx="418704" cy="370862"/>
            <a:chOff x="458973" y="2195338"/>
            <a:chExt cx="418704" cy="370862"/>
          </a:xfrm>
        </p:grpSpPr>
        <p:sp>
          <p:nvSpPr>
            <p:cNvPr id="36" name="Oval 3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8973" y="219533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Straight Arrow Connector 38"/>
          <p:cNvCxnSpPr>
            <a:stCxn id="30" idx="3"/>
            <a:endCxn id="36" idx="0"/>
          </p:cNvCxnSpPr>
          <p:nvPr/>
        </p:nvCxnSpPr>
        <p:spPr>
          <a:xfrm flipH="1">
            <a:off x="1712076" y="3609618"/>
            <a:ext cx="402369" cy="30305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0123" y="32716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9589" y="32716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391167" y="27461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51367" y="27461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63825" y="22277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23558" y="3914366"/>
            <a:ext cx="350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B’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85723" y="3271611"/>
            <a:ext cx="373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L’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99965" y="2746111"/>
            <a:ext cx="125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C00000"/>
                </a:solidFill>
              </a:rPr>
              <a:t>Critical Node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01653" y="1588234"/>
            <a:ext cx="31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IN" dirty="0"/>
              <a:t>Case 3</a:t>
            </a:r>
            <a:r>
              <a:rPr lang="en-IN" b="0" dirty="0"/>
              <a:t>: Right Left Rotation</a:t>
            </a:r>
          </a:p>
          <a:p>
            <a:r>
              <a:rPr lang="en-IN" b="0" dirty="0"/>
              <a:t>Right Rotation of Right Child 110</a:t>
            </a:r>
          </a:p>
          <a:p>
            <a:r>
              <a:rPr lang="en-IN" b="0" dirty="0"/>
              <a:t>Followed By</a:t>
            </a:r>
          </a:p>
          <a:p>
            <a:r>
              <a:rPr lang="en-IN" b="0" dirty="0"/>
              <a:t>Left Rotation of Parent 64</a:t>
            </a:r>
            <a:endParaRPr lang="en-US" b="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56001" y="3106818"/>
            <a:ext cx="1061509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96235" y="3123219"/>
            <a:ext cx="231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Right Rotation </a:t>
            </a:r>
          </a:p>
          <a:p>
            <a:pPr algn="ctr"/>
            <a:r>
              <a:rPr lang="en-IN" dirty="0"/>
              <a:t>of Right Child </a:t>
            </a:r>
            <a:r>
              <a:rPr lang="en-IN" b="1" dirty="0">
                <a:solidFill>
                  <a:srgbClr val="C00000"/>
                </a:solidFill>
              </a:rPr>
              <a:t>110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756351" y="2746111"/>
            <a:ext cx="418704" cy="372800"/>
            <a:chOff x="463999" y="2193400"/>
            <a:chExt cx="418704" cy="372800"/>
          </a:xfrm>
        </p:grpSpPr>
        <p:sp>
          <p:nvSpPr>
            <p:cNvPr id="53" name="Oval 5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175055" y="3271611"/>
            <a:ext cx="418704" cy="369332"/>
            <a:chOff x="472643" y="2205068"/>
            <a:chExt cx="418704" cy="369332"/>
          </a:xfrm>
        </p:grpSpPr>
        <p:sp>
          <p:nvSpPr>
            <p:cNvPr id="56" name="Oval 5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3" idx="5"/>
            <a:endCxn id="56" idx="0"/>
          </p:cNvCxnSpPr>
          <p:nvPr/>
        </p:nvCxnSpPr>
        <p:spPr>
          <a:xfrm>
            <a:off x="6082857" y="3066717"/>
            <a:ext cx="284054" cy="2096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415926" y="3271611"/>
            <a:ext cx="356400" cy="369332"/>
            <a:chOff x="486299" y="2207560"/>
            <a:chExt cx="356400" cy="369332"/>
          </a:xfrm>
        </p:grpSpPr>
        <p:sp>
          <p:nvSpPr>
            <p:cNvPr id="60" name="Oval 5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111457" y="2209699"/>
            <a:ext cx="418704" cy="374556"/>
            <a:chOff x="455669" y="2209800"/>
            <a:chExt cx="418704" cy="374556"/>
          </a:xfrm>
        </p:grpSpPr>
        <p:sp>
          <p:nvSpPr>
            <p:cNvPr id="63" name="Oval 6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521222" y="2746111"/>
            <a:ext cx="418704" cy="369332"/>
            <a:chOff x="5254370" y="2965704"/>
            <a:chExt cx="418704" cy="369332"/>
          </a:xfrm>
        </p:grpSpPr>
        <p:sp>
          <p:nvSpPr>
            <p:cNvPr id="65" name="Oval 64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54370" y="296570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Straight Arrow Connector 66"/>
          <p:cNvCxnSpPr>
            <a:stCxn id="63" idx="5"/>
            <a:endCxn id="65" idx="0"/>
          </p:cNvCxnSpPr>
          <p:nvPr/>
        </p:nvCxnSpPr>
        <p:spPr>
          <a:xfrm>
            <a:off x="6446293" y="2513905"/>
            <a:ext cx="275705" cy="23830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3"/>
            <a:endCxn id="53" idx="0"/>
          </p:cNvCxnSpPr>
          <p:nvPr/>
        </p:nvCxnSpPr>
        <p:spPr>
          <a:xfrm flipH="1">
            <a:off x="5956851" y="2513905"/>
            <a:ext cx="237430" cy="2486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0" idx="0"/>
          </p:cNvCxnSpPr>
          <p:nvPr/>
        </p:nvCxnSpPr>
        <p:spPr>
          <a:xfrm flipH="1">
            <a:off x="5594126" y="3066717"/>
            <a:ext cx="236719" cy="2071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6893776" y="3271611"/>
            <a:ext cx="418704" cy="369332"/>
            <a:chOff x="453797" y="2114178"/>
            <a:chExt cx="418704" cy="369332"/>
          </a:xfrm>
        </p:grpSpPr>
        <p:sp>
          <p:nvSpPr>
            <p:cNvPr id="72" name="Oval 71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53797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4" name="Straight Arrow Connector 73"/>
          <p:cNvCxnSpPr>
            <a:stCxn id="65" idx="5"/>
            <a:endCxn id="72" idx="0"/>
          </p:cNvCxnSpPr>
          <p:nvPr/>
        </p:nvCxnSpPr>
        <p:spPr>
          <a:xfrm>
            <a:off x="6848004" y="3056413"/>
            <a:ext cx="253272" cy="21822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122376" y="3858500"/>
            <a:ext cx="535724" cy="396000"/>
            <a:chOff x="412339" y="2209800"/>
            <a:chExt cx="535724" cy="396000"/>
          </a:xfrm>
        </p:grpSpPr>
        <p:sp>
          <p:nvSpPr>
            <p:cNvPr id="76" name="Oval 75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2339" y="221389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Straight Arrow Connector 77"/>
          <p:cNvCxnSpPr>
            <a:stCxn id="72" idx="5"/>
            <a:endCxn id="76" idx="0"/>
          </p:cNvCxnSpPr>
          <p:nvPr/>
        </p:nvCxnSpPr>
        <p:spPr>
          <a:xfrm>
            <a:off x="7225018" y="3573373"/>
            <a:ext cx="169318" cy="28512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670369" y="3117259"/>
            <a:ext cx="1243684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606836" y="3105438"/>
            <a:ext cx="13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Left Rotation </a:t>
            </a:r>
          </a:p>
          <a:p>
            <a:pPr algn="ctr"/>
            <a:r>
              <a:rPr lang="en-IN" dirty="0"/>
              <a:t>of Parent </a:t>
            </a:r>
            <a:r>
              <a:rPr lang="en-IN" b="1" dirty="0">
                <a:solidFill>
                  <a:srgbClr val="C00000"/>
                </a:solidFill>
              </a:rPr>
              <a:t>64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9642551" y="2746111"/>
            <a:ext cx="418704" cy="372800"/>
            <a:chOff x="463999" y="2193400"/>
            <a:chExt cx="418704" cy="372800"/>
          </a:xfrm>
        </p:grpSpPr>
        <p:sp>
          <p:nvSpPr>
            <p:cNvPr id="96" name="Oval 9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083800" y="3284945"/>
            <a:ext cx="418704" cy="369332"/>
            <a:chOff x="472643" y="2205068"/>
            <a:chExt cx="418704" cy="369332"/>
          </a:xfrm>
        </p:grpSpPr>
        <p:sp>
          <p:nvSpPr>
            <p:cNvPr id="99" name="Oval 9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1" name="Straight Arrow Connector 100"/>
          <p:cNvCxnSpPr>
            <a:stCxn id="96" idx="5"/>
            <a:endCxn id="99" idx="1"/>
          </p:cNvCxnSpPr>
          <p:nvPr/>
        </p:nvCxnSpPr>
        <p:spPr>
          <a:xfrm>
            <a:off x="9969057" y="3066717"/>
            <a:ext cx="180593" cy="2751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9245600" y="3284945"/>
            <a:ext cx="356400" cy="369332"/>
            <a:chOff x="486299" y="2207560"/>
            <a:chExt cx="356400" cy="369332"/>
          </a:xfrm>
        </p:grpSpPr>
        <p:sp>
          <p:nvSpPr>
            <p:cNvPr id="103" name="Oval 10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0325496" y="2209699"/>
            <a:ext cx="418704" cy="374556"/>
            <a:chOff x="455669" y="2209800"/>
            <a:chExt cx="418704" cy="374556"/>
          </a:xfrm>
        </p:grpSpPr>
        <p:sp>
          <p:nvSpPr>
            <p:cNvPr id="106" name="Oval 10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1036696" y="2746111"/>
            <a:ext cx="418704" cy="369332"/>
            <a:chOff x="5254370" y="2961041"/>
            <a:chExt cx="418704" cy="369332"/>
          </a:xfrm>
        </p:grpSpPr>
        <p:sp>
          <p:nvSpPr>
            <p:cNvPr id="109" name="Oval 108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254370" y="296104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1" name="Straight Arrow Connector 110"/>
          <p:cNvCxnSpPr>
            <a:stCxn id="106" idx="5"/>
            <a:endCxn id="109" idx="1"/>
          </p:cNvCxnSpPr>
          <p:nvPr/>
        </p:nvCxnSpPr>
        <p:spPr>
          <a:xfrm>
            <a:off x="10660332" y="2513905"/>
            <a:ext cx="451134" cy="2951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6" idx="3"/>
            <a:endCxn id="96" idx="7"/>
          </p:cNvCxnSpPr>
          <p:nvPr/>
        </p:nvCxnSpPr>
        <p:spPr>
          <a:xfrm flipH="1">
            <a:off x="9969057" y="2513905"/>
            <a:ext cx="439263" cy="300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6" idx="3"/>
            <a:endCxn id="103" idx="7"/>
          </p:cNvCxnSpPr>
          <p:nvPr/>
        </p:nvCxnSpPr>
        <p:spPr>
          <a:xfrm flipH="1">
            <a:off x="9549806" y="3066717"/>
            <a:ext cx="167239" cy="27266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10693796" y="3284945"/>
            <a:ext cx="418704" cy="369332"/>
            <a:chOff x="454193" y="2114178"/>
            <a:chExt cx="418704" cy="369332"/>
          </a:xfrm>
        </p:grpSpPr>
        <p:sp>
          <p:nvSpPr>
            <p:cNvPr id="115" name="Oval 11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54193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398250" y="3271611"/>
            <a:ext cx="535724" cy="396000"/>
            <a:chOff x="433713" y="2209800"/>
            <a:chExt cx="535724" cy="396000"/>
          </a:xfrm>
        </p:grpSpPr>
        <p:sp>
          <p:nvSpPr>
            <p:cNvPr id="119" name="Oval 118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33713" y="223294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3" name="Straight Arrow Connector 122"/>
          <p:cNvCxnSpPr>
            <a:stCxn id="109" idx="3"/>
            <a:endCxn id="115" idx="0"/>
          </p:cNvCxnSpPr>
          <p:nvPr/>
        </p:nvCxnSpPr>
        <p:spPr>
          <a:xfrm flipH="1">
            <a:off x="10900900" y="3061076"/>
            <a:ext cx="210566" cy="2268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9" idx="5"/>
            <a:endCxn id="119" idx="0"/>
          </p:cNvCxnSpPr>
          <p:nvPr/>
        </p:nvCxnSpPr>
        <p:spPr>
          <a:xfrm>
            <a:off x="11363478" y="3061076"/>
            <a:ext cx="285358" cy="210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973168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9811368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10503115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1178403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0744201" y="27715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366868" y="27715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989616" y="2221787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98778" y="4373146"/>
            <a:ext cx="103803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85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98778" y="4373146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1050384" y="5074621"/>
            <a:ext cx="418704" cy="372800"/>
            <a:chOff x="463999" y="2193400"/>
            <a:chExt cx="418704" cy="372800"/>
          </a:xfrm>
        </p:grpSpPr>
        <p:sp>
          <p:nvSpPr>
            <p:cNvPr id="136" name="Oval 13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587896" y="5695434"/>
            <a:ext cx="418704" cy="369332"/>
            <a:chOff x="472643" y="2205068"/>
            <a:chExt cx="418704" cy="369332"/>
          </a:xfrm>
        </p:grpSpPr>
        <p:sp>
          <p:nvSpPr>
            <p:cNvPr id="139" name="Oval 13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1" name="Straight Arrow Connector 140"/>
          <p:cNvCxnSpPr>
            <a:stCxn id="136" idx="5"/>
            <a:endCxn id="139" idx="0"/>
          </p:cNvCxnSpPr>
          <p:nvPr/>
        </p:nvCxnSpPr>
        <p:spPr>
          <a:xfrm>
            <a:off x="1376890" y="5395227"/>
            <a:ext cx="402862" cy="30493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678833" y="5695434"/>
            <a:ext cx="356400" cy="369332"/>
            <a:chOff x="486299" y="2207560"/>
            <a:chExt cx="356400" cy="369332"/>
          </a:xfrm>
        </p:grpSpPr>
        <p:sp>
          <p:nvSpPr>
            <p:cNvPr id="143" name="Oval 14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834929" y="4478923"/>
            <a:ext cx="418704" cy="374556"/>
            <a:chOff x="455669" y="2209800"/>
            <a:chExt cx="418704" cy="374556"/>
          </a:xfrm>
        </p:grpSpPr>
        <p:sp>
          <p:nvSpPr>
            <p:cNvPr id="146" name="Oval 14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711229" y="5076355"/>
            <a:ext cx="418704" cy="369332"/>
            <a:chOff x="5254370" y="2961041"/>
            <a:chExt cx="418704" cy="369332"/>
          </a:xfrm>
        </p:grpSpPr>
        <p:sp>
          <p:nvSpPr>
            <p:cNvPr id="149" name="Oval 148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4370" y="296104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1" name="Straight Arrow Connector 150"/>
          <p:cNvCxnSpPr>
            <a:stCxn id="146" idx="5"/>
            <a:endCxn id="149" idx="1"/>
          </p:cNvCxnSpPr>
          <p:nvPr/>
        </p:nvCxnSpPr>
        <p:spPr>
          <a:xfrm>
            <a:off x="2169765" y="4783129"/>
            <a:ext cx="616234" cy="35617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6" idx="3"/>
            <a:endCxn id="136" idx="7"/>
          </p:cNvCxnSpPr>
          <p:nvPr/>
        </p:nvCxnSpPr>
        <p:spPr>
          <a:xfrm flipH="1">
            <a:off x="1376890" y="4783129"/>
            <a:ext cx="540863" cy="36008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6" idx="3"/>
            <a:endCxn id="143" idx="0"/>
          </p:cNvCxnSpPr>
          <p:nvPr/>
        </p:nvCxnSpPr>
        <p:spPr>
          <a:xfrm flipH="1">
            <a:off x="857033" y="5395227"/>
            <a:ext cx="267845" cy="30244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2248296" y="5695434"/>
            <a:ext cx="418704" cy="369332"/>
            <a:chOff x="448460" y="2114178"/>
            <a:chExt cx="418704" cy="369332"/>
          </a:xfrm>
        </p:grpSpPr>
        <p:sp>
          <p:nvSpPr>
            <p:cNvPr id="155" name="Oval 15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460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7" name="Straight Arrow Connector 156"/>
          <p:cNvCxnSpPr>
            <a:stCxn id="149" idx="3"/>
            <a:endCxn id="155" idx="0"/>
          </p:cNvCxnSpPr>
          <p:nvPr/>
        </p:nvCxnSpPr>
        <p:spPr>
          <a:xfrm flipH="1">
            <a:off x="2461133" y="5391320"/>
            <a:ext cx="324866" cy="3071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2692400" y="6221968"/>
            <a:ext cx="418704" cy="369332"/>
            <a:chOff x="463142" y="2114178"/>
            <a:chExt cx="418704" cy="369332"/>
          </a:xfrm>
        </p:grpSpPr>
        <p:sp>
          <p:nvSpPr>
            <p:cNvPr id="165" name="Oval 16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63142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8" name="Straight Arrow Connector 167"/>
          <p:cNvCxnSpPr>
            <a:stCxn id="155" idx="5"/>
            <a:endCxn id="165" idx="0"/>
          </p:cNvCxnSpPr>
          <p:nvPr/>
        </p:nvCxnSpPr>
        <p:spPr>
          <a:xfrm>
            <a:off x="2584875" y="5997196"/>
            <a:ext cx="305680" cy="2277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3146272" y="5682100"/>
            <a:ext cx="535724" cy="396000"/>
            <a:chOff x="433713" y="2209800"/>
            <a:chExt cx="535724" cy="396000"/>
          </a:xfrm>
        </p:grpSpPr>
        <p:sp>
          <p:nvSpPr>
            <p:cNvPr id="171" name="Oval 170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33713" y="223294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3" name="Straight Arrow Connector 172"/>
          <p:cNvCxnSpPr>
            <a:stCxn id="149" idx="5"/>
            <a:endCxn id="171" idx="0"/>
          </p:cNvCxnSpPr>
          <p:nvPr/>
        </p:nvCxnSpPr>
        <p:spPr>
          <a:xfrm>
            <a:off x="3038011" y="5391320"/>
            <a:ext cx="358847" cy="29078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413001" y="6237357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2913717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2021336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1342410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405600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781668" y="509174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407175" y="509174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1538643" y="449692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/>
      <p:bldP spid="27" grpId="0"/>
      <p:bldP spid="34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50" grpId="0"/>
      <p:bldP spid="94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 animBg="1"/>
      <p:bldP spid="158" grpId="0"/>
      <p:bldP spid="159" grpId="0"/>
      <p:bldP spid="160" grpId="0"/>
      <p:bldP spid="161" grpId="0"/>
      <p:bldP spid="162" grpId="0"/>
      <p:bldP spid="163" grpId="0"/>
      <p:bldP spid="167" grpId="0"/>
      <p:bldP spid="1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39590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60,73,75,76,79,81,82,300,0,5,73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233" y="1570586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60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544" y="203747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2232" y="1570586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95564" y="2034989"/>
            <a:ext cx="418704" cy="374296"/>
            <a:chOff x="458809" y="2209800"/>
            <a:chExt cx="418704" cy="374296"/>
          </a:xfrm>
        </p:grpSpPr>
        <p:sp>
          <p:nvSpPr>
            <p:cNvPr id="9" name="Oval 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0699" y="2695388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73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43276" y="2695388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56750" y="3183433"/>
            <a:ext cx="418704" cy="374296"/>
            <a:chOff x="458809" y="2209800"/>
            <a:chExt cx="418704" cy="374296"/>
          </a:xfrm>
        </p:grpSpPr>
        <p:sp>
          <p:nvSpPr>
            <p:cNvPr id="14" name="Oval 1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75454" y="3730233"/>
            <a:ext cx="418704" cy="374296"/>
            <a:chOff x="458809" y="2209800"/>
            <a:chExt cx="418704" cy="374296"/>
          </a:xfrm>
        </p:grpSpPr>
        <p:sp>
          <p:nvSpPr>
            <p:cNvPr id="17" name="Oval 1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4" idx="5"/>
            <a:endCxn id="17" idx="0"/>
          </p:cNvCxnSpPr>
          <p:nvPr/>
        </p:nvCxnSpPr>
        <p:spPr>
          <a:xfrm>
            <a:off x="688446" y="3487639"/>
            <a:ext cx="292698" cy="2425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1328" y="37327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750" y="31859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9655" y="4206553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75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43276" y="4206553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79806" y="1570587"/>
            <a:ext cx="0" cy="2635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69544" y="4701989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2054" y="4673691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60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95708" y="5257684"/>
            <a:ext cx="440239" cy="369332"/>
            <a:chOff x="658453" y="5298082"/>
            <a:chExt cx="440239" cy="369332"/>
          </a:xfrm>
        </p:grpSpPr>
        <p:sp>
          <p:nvSpPr>
            <p:cNvPr id="35" name="Oval 34"/>
            <p:cNvSpPr/>
            <p:nvPr/>
          </p:nvSpPr>
          <p:spPr>
            <a:xfrm>
              <a:off x="692742" y="5299608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8453" y="529808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32" idx="5"/>
            <a:endCxn id="35" idx="0"/>
          </p:cNvCxnSpPr>
          <p:nvPr/>
        </p:nvCxnSpPr>
        <p:spPr>
          <a:xfrm>
            <a:off x="573750" y="5006195"/>
            <a:ext cx="234447" cy="25301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948248" y="5846620"/>
            <a:ext cx="418704" cy="374247"/>
            <a:chOff x="990600" y="5874104"/>
            <a:chExt cx="418704" cy="374247"/>
          </a:xfrm>
        </p:grpSpPr>
        <p:sp>
          <p:nvSpPr>
            <p:cNvPr id="39" name="Oval 38"/>
            <p:cNvSpPr/>
            <p:nvPr/>
          </p:nvSpPr>
          <p:spPr>
            <a:xfrm>
              <a:off x="1018090" y="587410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587901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5" name="Straight Arrow Connector 54"/>
          <p:cNvCxnSpPr>
            <a:stCxn id="35" idx="5"/>
            <a:endCxn id="39" idx="0"/>
          </p:cNvCxnSpPr>
          <p:nvPr/>
        </p:nvCxnSpPr>
        <p:spPr>
          <a:xfrm>
            <a:off x="934203" y="5563416"/>
            <a:ext cx="219735" cy="28320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4668" y="58490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66534" y="52576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91001" y="4673691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397134" y="5387789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72443" y="5124695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60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922502" y="4867583"/>
            <a:ext cx="440239" cy="370698"/>
            <a:chOff x="2971800" y="5042394"/>
            <a:chExt cx="440239" cy="370698"/>
          </a:xfrm>
        </p:grpSpPr>
        <p:sp>
          <p:nvSpPr>
            <p:cNvPr id="42" name="Oval 41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71800" y="5043760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261595" y="5475478"/>
            <a:ext cx="418704" cy="374247"/>
            <a:chOff x="990600" y="5874104"/>
            <a:chExt cx="418704" cy="374247"/>
          </a:xfrm>
        </p:grpSpPr>
        <p:sp>
          <p:nvSpPr>
            <p:cNvPr id="45" name="Oval 44"/>
            <p:cNvSpPr/>
            <p:nvPr/>
          </p:nvSpPr>
          <p:spPr>
            <a:xfrm>
              <a:off x="1018090" y="587410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587901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42" idx="5"/>
            <a:endCxn id="45" idx="0"/>
          </p:cNvCxnSpPr>
          <p:nvPr/>
        </p:nvCxnSpPr>
        <p:spPr>
          <a:xfrm>
            <a:off x="3260997" y="5171789"/>
            <a:ext cx="206288" cy="30368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644512" y="5495365"/>
            <a:ext cx="440239" cy="369332"/>
            <a:chOff x="2760161" y="5574268"/>
            <a:chExt cx="440239" cy="369332"/>
          </a:xfrm>
        </p:grpSpPr>
        <p:sp>
          <p:nvSpPr>
            <p:cNvPr id="49" name="Oval 48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42" idx="3"/>
            <a:endCxn id="49" idx="0"/>
          </p:cNvCxnSpPr>
          <p:nvPr/>
        </p:nvCxnSpPr>
        <p:spPr>
          <a:xfrm flipH="1">
            <a:off x="2857001" y="5171789"/>
            <a:ext cx="151984" cy="32510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25088" y="581214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89085" y="57995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968211" y="45612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9" name="Freeform 28"/>
          <p:cNvSpPr/>
          <p:nvPr/>
        </p:nvSpPr>
        <p:spPr>
          <a:xfrm>
            <a:off x="1677385" y="4205670"/>
            <a:ext cx="2205644" cy="2006138"/>
          </a:xfrm>
          <a:custGeom>
            <a:avLst/>
            <a:gdLst>
              <a:gd name="connsiteX0" fmla="*/ 0 w 2205644"/>
              <a:gd name="connsiteY0" fmla="*/ 0 h 2006138"/>
              <a:gd name="connsiteX1" fmla="*/ 2205644 w 2205644"/>
              <a:gd name="connsiteY1" fmla="*/ 0 h 2006138"/>
              <a:gd name="connsiteX2" fmla="*/ 2205644 w 2205644"/>
              <a:gd name="connsiteY2" fmla="*/ 2006138 h 200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5644" h="2006138">
                <a:moveTo>
                  <a:pt x="0" y="0"/>
                </a:moveTo>
                <a:lnTo>
                  <a:pt x="2205644" y="0"/>
                </a:lnTo>
                <a:lnTo>
                  <a:pt x="2205644" y="200613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2182998" y="2140932"/>
            <a:ext cx="440239" cy="370698"/>
            <a:chOff x="2971800" y="5042394"/>
            <a:chExt cx="440239" cy="370698"/>
          </a:xfrm>
        </p:grpSpPr>
        <p:sp>
          <p:nvSpPr>
            <p:cNvPr id="91" name="Oval 90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71800" y="5043760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35538" y="2691385"/>
            <a:ext cx="418704" cy="369332"/>
            <a:chOff x="2598284" y="2678668"/>
            <a:chExt cx="418704" cy="369332"/>
          </a:xfrm>
        </p:grpSpPr>
        <p:sp>
          <p:nvSpPr>
            <p:cNvPr id="94" name="Oval 93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598284" y="26786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6" name="Straight Arrow Connector 95"/>
          <p:cNvCxnSpPr>
            <a:stCxn id="91" idx="5"/>
            <a:endCxn id="94" idx="0"/>
          </p:cNvCxnSpPr>
          <p:nvPr/>
        </p:nvCxnSpPr>
        <p:spPr>
          <a:xfrm>
            <a:off x="2521493" y="2445138"/>
            <a:ext cx="219735" cy="25424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1918455" y="2691385"/>
            <a:ext cx="440239" cy="369332"/>
            <a:chOff x="2760161" y="5574268"/>
            <a:chExt cx="440239" cy="369332"/>
          </a:xfrm>
        </p:grpSpPr>
        <p:sp>
          <p:nvSpPr>
            <p:cNvPr id="98" name="Oval 9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Straight Arrow Connector 99"/>
          <p:cNvCxnSpPr>
            <a:stCxn id="91" idx="3"/>
            <a:endCxn id="98" idx="0"/>
          </p:cNvCxnSpPr>
          <p:nvPr/>
        </p:nvCxnSpPr>
        <p:spPr>
          <a:xfrm flipH="1">
            <a:off x="2130944" y="2445138"/>
            <a:ext cx="138537" cy="24777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682207" y="1577789"/>
            <a:ext cx="131333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76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2871350" y="3220932"/>
            <a:ext cx="418704" cy="381000"/>
            <a:chOff x="2895600" y="3124200"/>
            <a:chExt cx="418704" cy="381000"/>
          </a:xfrm>
        </p:grpSpPr>
        <p:sp>
          <p:nvSpPr>
            <p:cNvPr id="106" name="Oval 105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95600" y="31358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" name="Straight Arrow Connector 50"/>
          <p:cNvCxnSpPr>
            <a:stCxn id="94" idx="5"/>
            <a:endCxn id="106" idx="0"/>
          </p:cNvCxnSpPr>
          <p:nvPr/>
        </p:nvCxnSpPr>
        <p:spPr>
          <a:xfrm>
            <a:off x="2867234" y="3003585"/>
            <a:ext cx="209806" cy="21734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27864" y="3226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869152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707066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955387" y="21416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458204" y="1575785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,</a:t>
            </a:r>
            <a:r>
              <a:rPr lang="en-US" sz="1600" b="1" dirty="0">
                <a:solidFill>
                  <a:srgbClr val="C00000"/>
                </a:solidFill>
              </a:rPr>
              <a:t>79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3174281" y="3726245"/>
            <a:ext cx="418704" cy="369462"/>
            <a:chOff x="3237027" y="3562348"/>
            <a:chExt cx="418704" cy="369462"/>
          </a:xfrm>
        </p:grpSpPr>
        <p:sp>
          <p:nvSpPr>
            <p:cNvPr id="115" name="Oval 1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37027" y="35623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8" name="Straight Arrow Connector 117"/>
          <p:cNvCxnSpPr>
            <a:stCxn id="106" idx="5"/>
            <a:endCxn id="115" idx="0"/>
          </p:cNvCxnSpPr>
          <p:nvPr/>
        </p:nvCxnSpPr>
        <p:spPr>
          <a:xfrm>
            <a:off x="3203046" y="3525138"/>
            <a:ext cx="176925" cy="21416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510968" y="372631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194802" y="322676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048707" y="2691385"/>
            <a:ext cx="84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817604" y="2550462"/>
            <a:ext cx="12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815086" y="2270793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75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5471624" y="2137146"/>
            <a:ext cx="440239" cy="369332"/>
            <a:chOff x="2971800" y="5035837"/>
            <a:chExt cx="440239" cy="369332"/>
          </a:xfrm>
        </p:grpSpPr>
        <p:sp>
          <p:nvSpPr>
            <p:cNvPr id="142" name="Oval 141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971800" y="503583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7" name="Straight Arrow Connector 146"/>
          <p:cNvCxnSpPr>
            <a:stCxn id="142" idx="5"/>
            <a:endCxn id="153" idx="0"/>
          </p:cNvCxnSpPr>
          <p:nvPr/>
        </p:nvCxnSpPr>
        <p:spPr>
          <a:xfrm>
            <a:off x="5810119" y="2447909"/>
            <a:ext cx="228183" cy="24240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5112952" y="2691385"/>
            <a:ext cx="440239" cy="369332"/>
            <a:chOff x="2760161" y="5574268"/>
            <a:chExt cx="440239" cy="369332"/>
          </a:xfrm>
        </p:grpSpPr>
        <p:sp>
          <p:nvSpPr>
            <p:cNvPr id="149" name="Oval 148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1" name="Straight Arrow Connector 150"/>
          <p:cNvCxnSpPr>
            <a:stCxn id="142" idx="3"/>
            <a:endCxn id="149" idx="0"/>
          </p:cNvCxnSpPr>
          <p:nvPr/>
        </p:nvCxnSpPr>
        <p:spPr>
          <a:xfrm flipH="1">
            <a:off x="5325441" y="2447909"/>
            <a:ext cx="232666" cy="24500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5832612" y="2690318"/>
            <a:ext cx="418704" cy="371466"/>
            <a:chOff x="2895600" y="3124200"/>
            <a:chExt cx="418704" cy="371466"/>
          </a:xfrm>
        </p:grpSpPr>
        <p:sp>
          <p:nvSpPr>
            <p:cNvPr id="153" name="Oval 15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895600" y="31263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6202778" y="3226701"/>
            <a:ext cx="418704" cy="369462"/>
            <a:chOff x="3237027" y="3562348"/>
            <a:chExt cx="418704" cy="369462"/>
          </a:xfrm>
        </p:grpSpPr>
        <p:sp>
          <p:nvSpPr>
            <p:cNvPr id="160" name="Oval 15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37027" y="35623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2" name="Straight Arrow Connector 161"/>
          <p:cNvCxnSpPr>
            <a:stCxn id="153" idx="5"/>
            <a:endCxn id="160" idx="0"/>
          </p:cNvCxnSpPr>
          <p:nvPr/>
        </p:nvCxnSpPr>
        <p:spPr>
          <a:xfrm>
            <a:off x="6164308" y="2994524"/>
            <a:ext cx="244160" cy="24523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5493105" y="3226766"/>
            <a:ext cx="418704" cy="369332"/>
            <a:chOff x="2598284" y="2684061"/>
            <a:chExt cx="418704" cy="369332"/>
          </a:xfrm>
        </p:grpSpPr>
        <p:sp>
          <p:nvSpPr>
            <p:cNvPr id="167" name="Oval 166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0" name="Straight Arrow Connector 169"/>
          <p:cNvCxnSpPr>
            <a:stCxn id="153" idx="3"/>
            <a:endCxn id="167" idx="0"/>
          </p:cNvCxnSpPr>
          <p:nvPr/>
        </p:nvCxnSpPr>
        <p:spPr>
          <a:xfrm flipH="1">
            <a:off x="5698795" y="2994524"/>
            <a:ext cx="213501" cy="23484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270946" y="3226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5950253" y="3226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619847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4898243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221973" y="20915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78" name="Freeform 177"/>
          <p:cNvSpPr/>
          <p:nvPr/>
        </p:nvSpPr>
        <p:spPr>
          <a:xfrm>
            <a:off x="3884566" y="1584979"/>
            <a:ext cx="2834489" cy="2622886"/>
          </a:xfrm>
          <a:custGeom>
            <a:avLst/>
            <a:gdLst>
              <a:gd name="connsiteX0" fmla="*/ 0 w 3005750"/>
              <a:gd name="connsiteY0" fmla="*/ 2706986 h 2706986"/>
              <a:gd name="connsiteX1" fmla="*/ 3005750 w 3005750"/>
              <a:gd name="connsiteY1" fmla="*/ 2706986 h 2706986"/>
              <a:gd name="connsiteX2" fmla="*/ 3005750 w 3005750"/>
              <a:gd name="connsiteY2" fmla="*/ 0 h 270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5750" h="2706986">
                <a:moveTo>
                  <a:pt x="0" y="2706986"/>
                </a:moveTo>
                <a:lnTo>
                  <a:pt x="3005750" y="2706986"/>
                </a:lnTo>
                <a:lnTo>
                  <a:pt x="3005750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3881736" y="4213403"/>
            <a:ext cx="98040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81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540195" y="4636891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4514453" y="4610364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73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/>
          <p:cNvCxnSpPr>
            <a:stCxn id="181" idx="5"/>
            <a:endCxn id="189" idx="0"/>
          </p:cNvCxnSpPr>
          <p:nvPr/>
        </p:nvCxnSpPr>
        <p:spPr>
          <a:xfrm>
            <a:off x="4844401" y="4941097"/>
            <a:ext cx="330390" cy="24505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4147235" y="5187221"/>
            <a:ext cx="440239" cy="369332"/>
            <a:chOff x="2760161" y="5574268"/>
            <a:chExt cx="440239" cy="369332"/>
          </a:xfrm>
        </p:grpSpPr>
        <p:sp>
          <p:nvSpPr>
            <p:cNvPr id="185" name="Oval 184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7" name="Straight Arrow Connector 186"/>
          <p:cNvCxnSpPr>
            <a:stCxn id="181" idx="3"/>
            <a:endCxn id="185" idx="0"/>
          </p:cNvCxnSpPr>
          <p:nvPr/>
        </p:nvCxnSpPr>
        <p:spPr>
          <a:xfrm flipH="1">
            <a:off x="4359724" y="4941097"/>
            <a:ext cx="232665" cy="24765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4969101" y="5186154"/>
            <a:ext cx="418704" cy="371466"/>
            <a:chOff x="2895600" y="3124200"/>
            <a:chExt cx="418704" cy="371466"/>
          </a:xfrm>
        </p:grpSpPr>
        <p:sp>
          <p:nvSpPr>
            <p:cNvPr id="189" name="Oval 188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895600" y="31263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5426301" y="5732953"/>
            <a:ext cx="418704" cy="369332"/>
            <a:chOff x="3237027" y="3573007"/>
            <a:chExt cx="418704" cy="369332"/>
          </a:xfrm>
        </p:grpSpPr>
        <p:sp>
          <p:nvSpPr>
            <p:cNvPr id="192" name="Oval 19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237027" y="357300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4" name="Straight Arrow Connector 193"/>
          <p:cNvCxnSpPr>
            <a:stCxn id="189" idx="5"/>
            <a:endCxn id="192" idx="0"/>
          </p:cNvCxnSpPr>
          <p:nvPr/>
        </p:nvCxnSpPr>
        <p:spPr>
          <a:xfrm>
            <a:off x="5300797" y="5490360"/>
            <a:ext cx="331194" cy="2449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4549605" y="5732953"/>
            <a:ext cx="418704" cy="369332"/>
            <a:chOff x="2598284" y="2684061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8" name="Straight Arrow Connector 197"/>
          <p:cNvCxnSpPr>
            <a:stCxn id="189" idx="3"/>
            <a:endCxn id="196" idx="0"/>
          </p:cNvCxnSpPr>
          <p:nvPr/>
        </p:nvCxnSpPr>
        <p:spPr>
          <a:xfrm flipH="1">
            <a:off x="4755295" y="5490360"/>
            <a:ext cx="293490" cy="2451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5731101" y="6177564"/>
            <a:ext cx="418704" cy="370792"/>
            <a:chOff x="3245695" y="3561018"/>
            <a:chExt cx="418704" cy="370792"/>
          </a:xfrm>
        </p:grpSpPr>
        <p:sp>
          <p:nvSpPr>
            <p:cNvPr id="204" name="Oval 20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245695" y="356101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7" name="Straight Arrow Connector 206"/>
          <p:cNvCxnSpPr>
            <a:stCxn id="192" idx="5"/>
            <a:endCxn id="204" idx="0"/>
          </p:cNvCxnSpPr>
          <p:nvPr/>
        </p:nvCxnSpPr>
        <p:spPr>
          <a:xfrm>
            <a:off x="5757997" y="6039562"/>
            <a:ext cx="170126" cy="152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5464005" y="61770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5149495" y="573295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10" name="TextBox 209"/>
          <p:cNvSpPr txBox="1"/>
          <p:nvPr/>
        </p:nvSpPr>
        <p:spPr>
          <a:xfrm>
            <a:off x="4305089" y="573295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5311605" y="51872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3917399" y="51872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4889383" y="4610364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159049" y="5124695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73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6580298" y="5973490"/>
            <a:ext cx="418704" cy="369332"/>
            <a:chOff x="2598284" y="2684061"/>
            <a:chExt cx="418704" cy="369332"/>
          </a:xfrm>
        </p:grpSpPr>
        <p:sp>
          <p:nvSpPr>
            <p:cNvPr id="218" name="Oval 217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8569163" y="4349104"/>
            <a:ext cx="418704" cy="369332"/>
            <a:chOff x="2881979" y="3121265"/>
            <a:chExt cx="418704" cy="369332"/>
          </a:xfrm>
        </p:grpSpPr>
        <p:sp>
          <p:nvSpPr>
            <p:cNvPr id="221" name="Oval 220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9039984" y="4925961"/>
            <a:ext cx="418704" cy="369332"/>
            <a:chOff x="3237027" y="3573007"/>
            <a:chExt cx="418704" cy="369332"/>
          </a:xfrm>
        </p:grpSpPr>
        <p:sp>
          <p:nvSpPr>
            <p:cNvPr id="224" name="Oval 22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237027" y="357300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6" name="Straight Arrow Connector 225"/>
          <p:cNvCxnSpPr>
            <a:stCxn id="221" idx="5"/>
            <a:endCxn id="224" idx="0"/>
          </p:cNvCxnSpPr>
          <p:nvPr/>
        </p:nvCxnSpPr>
        <p:spPr>
          <a:xfrm>
            <a:off x="8914480" y="4656245"/>
            <a:ext cx="331194" cy="27211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9398695" y="5470963"/>
            <a:ext cx="418704" cy="370792"/>
            <a:chOff x="3245695" y="3561018"/>
            <a:chExt cx="418704" cy="370792"/>
          </a:xfrm>
        </p:grpSpPr>
        <p:sp>
          <p:nvSpPr>
            <p:cNvPr id="228" name="Oval 22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245695" y="356101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0" name="Straight Arrow Connector 229"/>
          <p:cNvCxnSpPr>
            <a:stCxn id="224" idx="5"/>
            <a:endCxn id="228" idx="0"/>
          </p:cNvCxnSpPr>
          <p:nvPr/>
        </p:nvCxnSpPr>
        <p:spPr>
          <a:xfrm>
            <a:off x="9371680" y="5232570"/>
            <a:ext cx="224037" cy="25278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7" name="Group 246"/>
          <p:cNvGrpSpPr/>
          <p:nvPr/>
        </p:nvGrpSpPr>
        <p:grpSpPr>
          <a:xfrm>
            <a:off x="8094253" y="4925961"/>
            <a:ext cx="440239" cy="369332"/>
            <a:chOff x="2743339" y="5563807"/>
            <a:chExt cx="440239" cy="369332"/>
          </a:xfrm>
        </p:grpSpPr>
        <p:sp>
          <p:nvSpPr>
            <p:cNvPr id="248" name="Oval 24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7793787" y="5471693"/>
            <a:ext cx="440239" cy="369332"/>
            <a:chOff x="2750521" y="5569602"/>
            <a:chExt cx="440239" cy="369332"/>
          </a:xfrm>
        </p:grpSpPr>
        <p:sp>
          <p:nvSpPr>
            <p:cNvPr id="251" name="Oval 250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4" name="Straight Arrow Connector 253"/>
          <p:cNvCxnSpPr>
            <a:stCxn id="221" idx="3"/>
            <a:endCxn id="248" idx="0"/>
          </p:cNvCxnSpPr>
          <p:nvPr/>
        </p:nvCxnSpPr>
        <p:spPr>
          <a:xfrm flipH="1">
            <a:off x="8323564" y="4656245"/>
            <a:ext cx="338904" cy="28170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48" idx="3"/>
            <a:endCxn id="251" idx="0"/>
          </p:cNvCxnSpPr>
          <p:nvPr/>
        </p:nvCxnSpPr>
        <p:spPr>
          <a:xfrm flipH="1">
            <a:off x="8015916" y="5242154"/>
            <a:ext cx="181642" cy="23573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7" name="Group 256"/>
          <p:cNvGrpSpPr/>
          <p:nvPr/>
        </p:nvGrpSpPr>
        <p:grpSpPr>
          <a:xfrm>
            <a:off x="8453116" y="5471693"/>
            <a:ext cx="418704" cy="369332"/>
            <a:chOff x="2598284" y="2684061"/>
            <a:chExt cx="418704" cy="369332"/>
          </a:xfrm>
        </p:grpSpPr>
        <p:sp>
          <p:nvSpPr>
            <p:cNvPr id="258" name="Oval 257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1" name="Straight Arrow Connector 260"/>
          <p:cNvCxnSpPr>
            <a:stCxn id="248" idx="5"/>
            <a:endCxn id="258" idx="0"/>
          </p:cNvCxnSpPr>
          <p:nvPr/>
        </p:nvCxnSpPr>
        <p:spPr>
          <a:xfrm>
            <a:off x="8449570" y="5242154"/>
            <a:ext cx="209236" cy="23214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7572508" y="54716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8251213" y="54716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7809006" y="492596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9081043" y="54716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7" name="TextBox 266"/>
          <p:cNvSpPr txBox="1"/>
          <p:nvPr/>
        </p:nvSpPr>
        <p:spPr>
          <a:xfrm>
            <a:off x="8757507" y="492596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8262057" y="434910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6728186" y="1577789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82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7440643" y="1986891"/>
            <a:ext cx="418704" cy="369332"/>
            <a:chOff x="2881979" y="3121265"/>
            <a:chExt cx="418704" cy="369332"/>
          </a:xfrm>
        </p:grpSpPr>
        <p:sp>
          <p:nvSpPr>
            <p:cNvPr id="199" name="Oval 198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1" name="Oval 200"/>
          <p:cNvSpPr/>
          <p:nvPr/>
        </p:nvSpPr>
        <p:spPr>
          <a:xfrm>
            <a:off x="7889544" y="251754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7862054" y="2514667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79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6" name="Straight Arrow Connector 205"/>
          <p:cNvCxnSpPr>
            <a:stCxn id="199" idx="5"/>
            <a:endCxn id="201" idx="0"/>
          </p:cNvCxnSpPr>
          <p:nvPr/>
        </p:nvCxnSpPr>
        <p:spPr>
          <a:xfrm>
            <a:off x="7785960" y="2294032"/>
            <a:ext cx="281784" cy="22350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8166854" y="3024023"/>
            <a:ext cx="418704" cy="369332"/>
            <a:chOff x="3245695" y="3562478"/>
            <a:chExt cx="418704" cy="369332"/>
          </a:xfrm>
        </p:grpSpPr>
        <p:sp>
          <p:nvSpPr>
            <p:cNvPr id="215" name="Oval 2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245695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2" name="Straight Arrow Connector 231"/>
          <p:cNvCxnSpPr>
            <a:stCxn id="201" idx="5"/>
            <a:endCxn id="215" idx="0"/>
          </p:cNvCxnSpPr>
          <p:nvPr/>
        </p:nvCxnSpPr>
        <p:spPr>
          <a:xfrm>
            <a:off x="8193750" y="2821746"/>
            <a:ext cx="170126" cy="21520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7019521" y="2514667"/>
            <a:ext cx="440239" cy="369332"/>
            <a:chOff x="2743339" y="5563807"/>
            <a:chExt cx="440239" cy="369332"/>
          </a:xfrm>
        </p:grpSpPr>
        <p:sp>
          <p:nvSpPr>
            <p:cNvPr id="234" name="Oval 23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6719055" y="3024023"/>
            <a:ext cx="440239" cy="369332"/>
            <a:chOff x="2750521" y="5569602"/>
            <a:chExt cx="440239" cy="369332"/>
          </a:xfrm>
        </p:grpSpPr>
        <p:sp>
          <p:nvSpPr>
            <p:cNvPr id="237" name="Oval 236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9" name="Straight Arrow Connector 238"/>
          <p:cNvCxnSpPr>
            <a:stCxn id="199" idx="3"/>
            <a:endCxn id="234" idx="0"/>
          </p:cNvCxnSpPr>
          <p:nvPr/>
        </p:nvCxnSpPr>
        <p:spPr>
          <a:xfrm flipH="1">
            <a:off x="7248832" y="2294032"/>
            <a:ext cx="285116" cy="23262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34" idx="3"/>
            <a:endCxn id="237" idx="0"/>
          </p:cNvCxnSpPr>
          <p:nvPr/>
        </p:nvCxnSpPr>
        <p:spPr>
          <a:xfrm flipH="1">
            <a:off x="6941184" y="2830860"/>
            <a:ext cx="181642" cy="1993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7378384" y="3024023"/>
            <a:ext cx="418704" cy="369332"/>
            <a:chOff x="2598284" y="2678144"/>
            <a:chExt cx="418704" cy="369332"/>
          </a:xfrm>
        </p:grpSpPr>
        <p:sp>
          <p:nvSpPr>
            <p:cNvPr id="242" name="Oval 241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4" name="Straight Arrow Connector 243"/>
          <p:cNvCxnSpPr>
            <a:stCxn id="234" idx="5"/>
            <a:endCxn id="242" idx="0"/>
          </p:cNvCxnSpPr>
          <p:nvPr/>
        </p:nvCxnSpPr>
        <p:spPr>
          <a:xfrm>
            <a:off x="7374838" y="2830860"/>
            <a:ext cx="209236" cy="20168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8510150" y="3638262"/>
            <a:ext cx="418704" cy="369498"/>
            <a:chOff x="3245695" y="3562312"/>
            <a:chExt cx="418704" cy="369498"/>
          </a:xfrm>
        </p:grpSpPr>
        <p:sp>
          <p:nvSpPr>
            <p:cNvPr id="246" name="Oval 24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245695" y="356231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5" name="Straight Arrow Connector 254"/>
          <p:cNvCxnSpPr>
            <a:stCxn id="215" idx="5"/>
            <a:endCxn id="246" idx="0"/>
          </p:cNvCxnSpPr>
          <p:nvPr/>
        </p:nvCxnSpPr>
        <p:spPr>
          <a:xfrm>
            <a:off x="8489882" y="3341161"/>
            <a:ext cx="217290" cy="31019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8243054" y="36612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7938254" y="30240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70" name="TextBox 269"/>
          <p:cNvSpPr txBox="1"/>
          <p:nvPr/>
        </p:nvSpPr>
        <p:spPr>
          <a:xfrm>
            <a:off x="7830616" y="198689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</a:t>
            </a: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8617704" y="2857022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8567496" y="2582466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79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10704541" y="1986891"/>
            <a:ext cx="418704" cy="369332"/>
            <a:chOff x="2881979" y="3121265"/>
            <a:chExt cx="418704" cy="369332"/>
          </a:xfrm>
        </p:grpSpPr>
        <p:sp>
          <p:nvSpPr>
            <p:cNvPr id="274" name="Oval 273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1233438" y="2514667"/>
            <a:ext cx="418704" cy="369332"/>
            <a:chOff x="5495274" y="2501992"/>
            <a:chExt cx="418704" cy="369332"/>
          </a:xfrm>
        </p:grpSpPr>
        <p:sp>
          <p:nvSpPr>
            <p:cNvPr id="277" name="Oval 276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9" name="Straight Arrow Connector 278"/>
          <p:cNvCxnSpPr>
            <a:stCxn id="274" idx="5"/>
            <a:endCxn id="277" idx="1"/>
          </p:cNvCxnSpPr>
          <p:nvPr/>
        </p:nvCxnSpPr>
        <p:spPr>
          <a:xfrm>
            <a:off x="11049858" y="2294032"/>
            <a:ext cx="251500" cy="28050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0" name="Group 279"/>
          <p:cNvGrpSpPr/>
          <p:nvPr/>
        </p:nvGrpSpPr>
        <p:grpSpPr>
          <a:xfrm>
            <a:off x="11567860" y="3024023"/>
            <a:ext cx="418704" cy="369332"/>
            <a:chOff x="3245695" y="3562478"/>
            <a:chExt cx="418704" cy="369332"/>
          </a:xfrm>
        </p:grpSpPr>
        <p:sp>
          <p:nvSpPr>
            <p:cNvPr id="281" name="Oval 28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45695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3" name="Straight Arrow Connector 282"/>
          <p:cNvCxnSpPr>
            <a:stCxn id="277" idx="5"/>
            <a:endCxn id="281" idx="0"/>
          </p:cNvCxnSpPr>
          <p:nvPr/>
        </p:nvCxnSpPr>
        <p:spPr>
          <a:xfrm>
            <a:off x="11553370" y="2826550"/>
            <a:ext cx="211512" cy="21040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4" name="Group 283"/>
          <p:cNvGrpSpPr/>
          <p:nvPr/>
        </p:nvGrpSpPr>
        <p:grpSpPr>
          <a:xfrm>
            <a:off x="10229631" y="2514667"/>
            <a:ext cx="440239" cy="369332"/>
            <a:chOff x="2743339" y="5563807"/>
            <a:chExt cx="440239" cy="369332"/>
          </a:xfrm>
        </p:grpSpPr>
        <p:sp>
          <p:nvSpPr>
            <p:cNvPr id="285" name="Oval 284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9929165" y="3024023"/>
            <a:ext cx="440239" cy="369332"/>
            <a:chOff x="2750521" y="5569602"/>
            <a:chExt cx="440239" cy="369332"/>
          </a:xfrm>
        </p:grpSpPr>
        <p:sp>
          <p:nvSpPr>
            <p:cNvPr id="288" name="Oval 28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0" name="Straight Arrow Connector 289"/>
          <p:cNvCxnSpPr>
            <a:stCxn id="274" idx="3"/>
            <a:endCxn id="285" idx="7"/>
          </p:cNvCxnSpPr>
          <p:nvPr/>
        </p:nvCxnSpPr>
        <p:spPr>
          <a:xfrm flipH="1">
            <a:off x="10584948" y="2294032"/>
            <a:ext cx="212898" cy="28481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85" idx="3"/>
            <a:endCxn id="288" idx="0"/>
          </p:cNvCxnSpPr>
          <p:nvPr/>
        </p:nvCxnSpPr>
        <p:spPr>
          <a:xfrm flipH="1">
            <a:off x="10151294" y="2830860"/>
            <a:ext cx="181642" cy="1993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92" name="Group 291"/>
          <p:cNvGrpSpPr/>
          <p:nvPr/>
        </p:nvGrpSpPr>
        <p:grpSpPr>
          <a:xfrm>
            <a:off x="10538764" y="3024023"/>
            <a:ext cx="418704" cy="369332"/>
            <a:chOff x="2598284" y="2678144"/>
            <a:chExt cx="418704" cy="369332"/>
          </a:xfrm>
        </p:grpSpPr>
        <p:sp>
          <p:nvSpPr>
            <p:cNvPr id="293" name="Oval 292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5" name="Straight Arrow Connector 294"/>
          <p:cNvCxnSpPr>
            <a:stCxn id="285" idx="5"/>
            <a:endCxn id="293" idx="0"/>
          </p:cNvCxnSpPr>
          <p:nvPr/>
        </p:nvCxnSpPr>
        <p:spPr>
          <a:xfrm>
            <a:off x="10584948" y="2830860"/>
            <a:ext cx="159506" cy="20168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96" name="Group 295"/>
          <p:cNvGrpSpPr/>
          <p:nvPr/>
        </p:nvGrpSpPr>
        <p:grpSpPr>
          <a:xfrm>
            <a:off x="11034460" y="3024023"/>
            <a:ext cx="418704" cy="369332"/>
            <a:chOff x="3245695" y="3572389"/>
            <a:chExt cx="418704" cy="369332"/>
          </a:xfrm>
        </p:grpSpPr>
        <p:sp>
          <p:nvSpPr>
            <p:cNvPr id="297" name="Oval 29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9" name="Straight Arrow Connector 298"/>
          <p:cNvCxnSpPr>
            <a:stCxn id="277" idx="3"/>
            <a:endCxn id="297" idx="0"/>
          </p:cNvCxnSpPr>
          <p:nvPr/>
        </p:nvCxnSpPr>
        <p:spPr>
          <a:xfrm flipH="1">
            <a:off x="11231482" y="2826550"/>
            <a:ext cx="69876" cy="2004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9986689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1" name="TextBox 300"/>
          <p:cNvSpPr txBox="1"/>
          <p:nvPr/>
        </p:nvSpPr>
        <p:spPr>
          <a:xfrm>
            <a:off x="10605254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2" name="TextBox 301"/>
          <p:cNvSpPr txBox="1"/>
          <p:nvPr/>
        </p:nvSpPr>
        <p:spPr>
          <a:xfrm>
            <a:off x="11084866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3" name="TextBox 302"/>
          <p:cNvSpPr txBox="1"/>
          <p:nvPr/>
        </p:nvSpPr>
        <p:spPr>
          <a:xfrm>
            <a:off x="11645906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4" name="TextBox 303"/>
          <p:cNvSpPr txBox="1"/>
          <p:nvPr/>
        </p:nvSpPr>
        <p:spPr>
          <a:xfrm>
            <a:off x="10005364" y="25146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5" name="TextBox 304"/>
          <p:cNvSpPr txBox="1"/>
          <p:nvPr/>
        </p:nvSpPr>
        <p:spPr>
          <a:xfrm>
            <a:off x="10986254" y="25146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6" name="TextBox 305"/>
          <p:cNvSpPr txBox="1"/>
          <p:nvPr/>
        </p:nvSpPr>
        <p:spPr>
          <a:xfrm>
            <a:off x="10462564" y="198689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307" name="Straight Connector 306"/>
          <p:cNvCxnSpPr/>
          <p:nvPr/>
        </p:nvCxnSpPr>
        <p:spPr>
          <a:xfrm>
            <a:off x="6726453" y="4206553"/>
            <a:ext cx="53845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6209257" y="5405723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5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3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9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25" grpId="0"/>
      <p:bldP spid="26" grpId="0"/>
      <p:bldP spid="27" grpId="0" animBg="1"/>
      <p:bldP spid="32" grpId="0" animBg="1"/>
      <p:bldP spid="33" grpId="0"/>
      <p:bldP spid="59" grpId="0"/>
      <p:bldP spid="60" grpId="0"/>
      <p:bldP spid="61" grpId="0"/>
      <p:bldP spid="63" grpId="0"/>
      <p:bldP spid="53" grpId="0"/>
      <p:bldP spid="54" grpId="0"/>
      <p:bldP spid="56" grpId="0"/>
      <p:bldP spid="29" grpId="0" animBg="1"/>
      <p:bldP spid="104" grpId="0" animBg="1"/>
      <p:bldP spid="109" grpId="0"/>
      <p:bldP spid="110" grpId="0"/>
      <p:bldP spid="111" grpId="0"/>
      <p:bldP spid="112" grpId="0"/>
      <p:bldP spid="113" grpId="0"/>
      <p:bldP spid="122" grpId="0"/>
      <p:bldP spid="123" grpId="0"/>
      <p:bldP spid="124" grpId="0"/>
      <p:bldP spid="126" grpId="0"/>
      <p:bldP spid="173" grpId="0"/>
      <p:bldP spid="174" grpId="0"/>
      <p:bldP spid="175" grpId="0"/>
      <p:bldP spid="176" grpId="0"/>
      <p:bldP spid="177" grpId="0"/>
      <p:bldP spid="178" grpId="0" animBg="1"/>
      <p:bldP spid="179" grpId="0" animBg="1"/>
      <p:bldP spid="181" grpId="0" animBg="1"/>
      <p:bldP spid="182" grpId="0"/>
      <p:bldP spid="208" grpId="0"/>
      <p:bldP spid="209" grpId="0"/>
      <p:bldP spid="210" grpId="0"/>
      <p:bldP spid="211" grpId="0"/>
      <p:bldP spid="212" grpId="0"/>
      <p:bldP spid="213" grpId="0"/>
      <p:bldP spid="216" grpId="0"/>
      <p:bldP spid="263" grpId="0"/>
      <p:bldP spid="264" grpId="0"/>
      <p:bldP spid="265" grpId="0"/>
      <p:bldP spid="266" grpId="0"/>
      <p:bldP spid="267" grpId="0"/>
      <p:bldP spid="268" grpId="0"/>
      <p:bldP spid="172" grpId="0" animBg="1"/>
      <p:bldP spid="201" grpId="0" animBg="1"/>
      <p:bldP spid="202" grpId="0"/>
      <p:bldP spid="260" grpId="0"/>
      <p:bldP spid="269" grpId="0"/>
      <p:bldP spid="270" grpId="0"/>
      <p:bldP spid="272" grpId="0"/>
      <p:bldP spid="300" grpId="0"/>
      <p:bldP spid="301" grpId="0"/>
      <p:bldP spid="302" grpId="0"/>
      <p:bldP spid="303" grpId="0"/>
      <p:bldP spid="304" grpId="0"/>
      <p:bldP spid="305" grpId="0"/>
      <p:bldP spid="3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Balanced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Binary Search Tree gives advantage of Fast Search, but sometimes in few cases we are not able to get this advantage. E.g. look into worst case BST</a:t>
            </a:r>
          </a:p>
          <a:p>
            <a:r>
              <a:rPr lang="en-IN" dirty="0"/>
              <a:t>Balanced binary trees are classified into two categories</a:t>
            </a:r>
          </a:p>
          <a:p>
            <a:pPr lvl="1"/>
            <a:r>
              <a:rPr lang="en-IN" dirty="0"/>
              <a:t>Height Balanced Tree (AVL Tree)</a:t>
            </a:r>
          </a:p>
          <a:p>
            <a:pPr lvl="1"/>
            <a:r>
              <a:rPr lang="en-IN" dirty="0"/>
              <a:t>Weight Balanced Tree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2955" y="3505200"/>
            <a:ext cx="1813200" cy="2651400"/>
            <a:chOff x="304800" y="3505200"/>
            <a:chExt cx="1813200" cy="2651400"/>
          </a:xfrm>
        </p:grpSpPr>
        <p:sp>
          <p:nvSpPr>
            <p:cNvPr id="4" name="Oval 3"/>
            <p:cNvSpPr/>
            <p:nvPr/>
          </p:nvSpPr>
          <p:spPr>
            <a:xfrm>
              <a:off x="1524000" y="35052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50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66800" y="41148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40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85800" y="48006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30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4800" y="55626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20</a:t>
              </a:r>
              <a:endParaRPr lang="en-US" b="1" dirty="0"/>
            </a:p>
          </p:txBody>
        </p:sp>
        <p:cxnSp>
          <p:nvCxnSpPr>
            <p:cNvPr id="13" name="Straight Arrow Connector 12"/>
            <p:cNvCxnSpPr>
              <a:stCxn id="4" idx="3"/>
              <a:endCxn id="5" idx="0"/>
            </p:cNvCxnSpPr>
            <p:nvPr/>
          </p:nvCxnSpPr>
          <p:spPr>
            <a:xfrm flipH="1">
              <a:off x="1363800" y="4012211"/>
              <a:ext cx="247189" cy="10258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6" idx="0"/>
            </p:cNvCxnSpPr>
            <p:nvPr/>
          </p:nvCxnSpPr>
          <p:spPr>
            <a:xfrm flipH="1">
              <a:off x="982800" y="4621811"/>
              <a:ext cx="170989" cy="17878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7" idx="0"/>
            </p:cNvCxnSpPr>
            <p:nvPr/>
          </p:nvCxnSpPr>
          <p:spPr>
            <a:xfrm flipH="1">
              <a:off x="601800" y="5307611"/>
              <a:ext cx="170989" cy="25498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261355" y="3505200"/>
            <a:ext cx="1828800" cy="2749138"/>
            <a:chOff x="2743200" y="3505200"/>
            <a:chExt cx="1828800" cy="2749138"/>
          </a:xfrm>
        </p:grpSpPr>
        <p:sp>
          <p:nvSpPr>
            <p:cNvPr id="8" name="Oval 7"/>
            <p:cNvSpPr/>
            <p:nvPr/>
          </p:nvSpPr>
          <p:spPr>
            <a:xfrm>
              <a:off x="3962400" y="5720938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50</a:t>
              </a:r>
              <a:endParaRPr lang="en-US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581400" y="49530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40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200400" y="41910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30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743200" y="35052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20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11" idx="5"/>
              <a:endCxn id="10" idx="0"/>
            </p:cNvCxnSpPr>
            <p:nvPr/>
          </p:nvCxnSpPr>
          <p:spPr>
            <a:xfrm>
              <a:off x="3263526" y="3960485"/>
              <a:ext cx="241674" cy="23051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5"/>
              <a:endCxn id="9" idx="0"/>
            </p:cNvCxnSpPr>
            <p:nvPr/>
          </p:nvCxnSpPr>
          <p:spPr>
            <a:xfrm>
              <a:off x="3720726" y="4646285"/>
              <a:ext cx="165474" cy="30671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5"/>
              <a:endCxn id="8" idx="0"/>
            </p:cNvCxnSpPr>
            <p:nvPr/>
          </p:nvCxnSpPr>
          <p:spPr>
            <a:xfrm>
              <a:off x="4101726" y="5408285"/>
              <a:ext cx="165474" cy="31265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956555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5928355" y="3352800"/>
            <a:ext cx="990600" cy="2819400"/>
            <a:chOff x="5410200" y="3352800"/>
            <a:chExt cx="990600" cy="2819400"/>
          </a:xfrm>
        </p:grpSpPr>
        <p:sp>
          <p:nvSpPr>
            <p:cNvPr id="29" name="Oval 28"/>
            <p:cNvSpPr/>
            <p:nvPr/>
          </p:nvSpPr>
          <p:spPr>
            <a:xfrm>
              <a:off x="5410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096000" y="3733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102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096000" y="4572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410200" y="495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096000" y="5410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10200" y="5867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29" idx="5"/>
              <a:endCxn id="30" idx="1"/>
            </p:cNvCxnSpPr>
            <p:nvPr/>
          </p:nvCxnSpPr>
          <p:spPr>
            <a:xfrm>
              <a:off x="5670363" y="3612963"/>
              <a:ext cx="4702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0" idx="3"/>
              <a:endCxn id="31" idx="7"/>
            </p:cNvCxnSpPr>
            <p:nvPr/>
          </p:nvCxnSpPr>
          <p:spPr>
            <a:xfrm flipH="1">
              <a:off x="5670363" y="3993963"/>
              <a:ext cx="4702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2" idx="3"/>
              <a:endCxn id="33" idx="7"/>
            </p:cNvCxnSpPr>
            <p:nvPr/>
          </p:nvCxnSpPr>
          <p:spPr>
            <a:xfrm flipH="1">
              <a:off x="5670363" y="4832163"/>
              <a:ext cx="4702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3" idx="5"/>
              <a:endCxn id="34" idx="1"/>
            </p:cNvCxnSpPr>
            <p:nvPr/>
          </p:nvCxnSpPr>
          <p:spPr>
            <a:xfrm>
              <a:off x="5670363" y="5213163"/>
              <a:ext cx="4702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4" idx="3"/>
              <a:endCxn id="35" idx="7"/>
            </p:cNvCxnSpPr>
            <p:nvPr/>
          </p:nvCxnSpPr>
          <p:spPr>
            <a:xfrm flipH="1">
              <a:off x="5670363" y="5670363"/>
              <a:ext cx="4702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1" idx="5"/>
              <a:endCxn id="32" idx="1"/>
            </p:cNvCxnSpPr>
            <p:nvPr/>
          </p:nvCxnSpPr>
          <p:spPr>
            <a:xfrm>
              <a:off x="5670363" y="4451163"/>
              <a:ext cx="4702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8214355" y="3352800"/>
            <a:ext cx="914400" cy="2819400"/>
            <a:chOff x="7696200" y="3352800"/>
            <a:chExt cx="914400" cy="2819400"/>
          </a:xfrm>
        </p:grpSpPr>
        <p:sp>
          <p:nvSpPr>
            <p:cNvPr id="36" name="Oval 35"/>
            <p:cNvSpPr/>
            <p:nvPr/>
          </p:nvSpPr>
          <p:spPr>
            <a:xfrm>
              <a:off x="83058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96200" y="3733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3058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696200" y="4572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05800" y="495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696200" y="5410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305800" y="5867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36" idx="3"/>
              <a:endCxn id="37" idx="7"/>
            </p:cNvCxnSpPr>
            <p:nvPr/>
          </p:nvCxnSpPr>
          <p:spPr>
            <a:xfrm flipH="1">
              <a:off x="7956363" y="3612963"/>
              <a:ext cx="3940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7" idx="5"/>
              <a:endCxn id="38" idx="1"/>
            </p:cNvCxnSpPr>
            <p:nvPr/>
          </p:nvCxnSpPr>
          <p:spPr>
            <a:xfrm>
              <a:off x="7956363" y="3993963"/>
              <a:ext cx="3940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8" idx="3"/>
              <a:endCxn id="39" idx="7"/>
            </p:cNvCxnSpPr>
            <p:nvPr/>
          </p:nvCxnSpPr>
          <p:spPr>
            <a:xfrm flipH="1">
              <a:off x="7956363" y="4451163"/>
              <a:ext cx="3940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9" idx="5"/>
              <a:endCxn id="40" idx="1"/>
            </p:cNvCxnSpPr>
            <p:nvPr/>
          </p:nvCxnSpPr>
          <p:spPr>
            <a:xfrm>
              <a:off x="7956363" y="4832163"/>
              <a:ext cx="3940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0" idx="3"/>
              <a:endCxn id="41" idx="7"/>
            </p:cNvCxnSpPr>
            <p:nvPr/>
          </p:nvCxnSpPr>
          <p:spPr>
            <a:xfrm flipH="1">
              <a:off x="7956363" y="5213163"/>
              <a:ext cx="3940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41" idx="5"/>
              <a:endCxn id="42" idx="1"/>
            </p:cNvCxnSpPr>
            <p:nvPr/>
          </p:nvCxnSpPr>
          <p:spPr>
            <a:xfrm>
              <a:off x="7956363" y="5670363"/>
              <a:ext cx="3940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5318755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528555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393400" y="2767148"/>
            <a:ext cx="5078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Worst search time cases for Binary Search Tree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53037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60,73,75,76,79,81,82,300,0,5,73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1888" y="1584033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1888" y="4854385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888" y="1593023"/>
            <a:ext cx="136571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300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524179" y="1903067"/>
            <a:ext cx="418704" cy="369332"/>
            <a:chOff x="2891504" y="3121265"/>
            <a:chExt cx="418704" cy="369332"/>
          </a:xfrm>
        </p:grpSpPr>
        <p:sp>
          <p:nvSpPr>
            <p:cNvPr id="83" name="Oval 8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101076" y="2534114"/>
            <a:ext cx="418704" cy="369332"/>
            <a:chOff x="5495274" y="2501992"/>
            <a:chExt cx="418704" cy="369332"/>
          </a:xfrm>
        </p:grpSpPr>
        <p:sp>
          <p:nvSpPr>
            <p:cNvPr id="86" name="Oval 85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>
            <a:stCxn id="83" idx="5"/>
            <a:endCxn id="86" idx="0"/>
          </p:cNvCxnSpPr>
          <p:nvPr/>
        </p:nvCxnSpPr>
        <p:spPr>
          <a:xfrm>
            <a:off x="1859971" y="2210208"/>
            <a:ext cx="435031" cy="33158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435498" y="3105331"/>
            <a:ext cx="418704" cy="369332"/>
            <a:chOff x="3245695" y="3564617"/>
            <a:chExt cx="418704" cy="369332"/>
          </a:xfrm>
        </p:grpSpPr>
        <p:sp>
          <p:nvSpPr>
            <p:cNvPr id="90" name="Oval 8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2" name="Straight Arrow Connector 91"/>
          <p:cNvCxnSpPr>
            <a:stCxn id="86" idx="5"/>
            <a:endCxn id="90" idx="0"/>
          </p:cNvCxnSpPr>
          <p:nvPr/>
        </p:nvCxnSpPr>
        <p:spPr>
          <a:xfrm>
            <a:off x="2421008" y="2845997"/>
            <a:ext cx="211512" cy="27012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922458" y="2534114"/>
            <a:ext cx="440239" cy="369332"/>
            <a:chOff x="2743339" y="5563807"/>
            <a:chExt cx="440239" cy="369332"/>
          </a:xfrm>
        </p:grpSpPr>
        <p:sp>
          <p:nvSpPr>
            <p:cNvPr id="94" name="Oval 9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54757" y="3105331"/>
            <a:ext cx="440239" cy="369332"/>
            <a:chOff x="2750521" y="5569554"/>
            <a:chExt cx="440239" cy="369332"/>
          </a:xfrm>
        </p:grpSpPr>
        <p:sp>
          <p:nvSpPr>
            <p:cNvPr id="97" name="Oval 96"/>
            <p:cNvSpPr/>
            <p:nvPr/>
          </p:nvSpPr>
          <p:spPr>
            <a:xfrm>
              <a:off x="2794450" y="5576936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50521" y="5569554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9" name="Straight Arrow Connector 98"/>
          <p:cNvCxnSpPr>
            <a:stCxn id="83" idx="3"/>
            <a:endCxn id="94" idx="0"/>
          </p:cNvCxnSpPr>
          <p:nvPr/>
        </p:nvCxnSpPr>
        <p:spPr>
          <a:xfrm flipH="1">
            <a:off x="1151769" y="2210208"/>
            <a:ext cx="456190" cy="33589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97" idx="0"/>
          </p:cNvCxnSpPr>
          <p:nvPr/>
        </p:nvCxnSpPr>
        <p:spPr>
          <a:xfrm flipH="1">
            <a:off x="776886" y="2850307"/>
            <a:ext cx="248877" cy="26240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1285379" y="3105331"/>
            <a:ext cx="418704" cy="369332"/>
            <a:chOff x="2598284" y="2678144"/>
            <a:chExt cx="418704" cy="369332"/>
          </a:xfrm>
        </p:grpSpPr>
        <p:sp>
          <p:nvSpPr>
            <p:cNvPr id="102" name="Oval 101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4" name="Straight Arrow Connector 103"/>
          <p:cNvCxnSpPr>
            <a:stCxn id="94" idx="5"/>
            <a:endCxn id="102" idx="0"/>
          </p:cNvCxnSpPr>
          <p:nvPr/>
        </p:nvCxnSpPr>
        <p:spPr>
          <a:xfrm>
            <a:off x="1277775" y="2850307"/>
            <a:ext cx="213294" cy="26354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1807969" y="3105331"/>
            <a:ext cx="418704" cy="369332"/>
            <a:chOff x="3245695" y="3572389"/>
            <a:chExt cx="418704" cy="369332"/>
          </a:xfrm>
        </p:grpSpPr>
        <p:sp>
          <p:nvSpPr>
            <p:cNvPr id="106" name="Oval 10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8" name="Straight Arrow Connector 107"/>
          <p:cNvCxnSpPr>
            <a:stCxn id="86" idx="3"/>
            <a:endCxn id="106" idx="0"/>
          </p:cNvCxnSpPr>
          <p:nvPr/>
        </p:nvCxnSpPr>
        <p:spPr>
          <a:xfrm flipH="1">
            <a:off x="2004991" y="2845997"/>
            <a:ext cx="164005" cy="2623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775678" y="3713071"/>
            <a:ext cx="535724" cy="457200"/>
            <a:chOff x="3224790" y="3575410"/>
            <a:chExt cx="535724" cy="457200"/>
          </a:xfrm>
        </p:grpSpPr>
        <p:sp>
          <p:nvSpPr>
            <p:cNvPr id="117" name="Oval 116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0" name="Straight Arrow Connector 119"/>
          <p:cNvCxnSpPr>
            <a:stCxn id="90" idx="5"/>
            <a:endCxn id="117" idx="0"/>
          </p:cNvCxnSpPr>
          <p:nvPr/>
        </p:nvCxnSpPr>
        <p:spPr>
          <a:xfrm>
            <a:off x="2758526" y="3420330"/>
            <a:ext cx="285479" cy="29274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237402" y="3753948"/>
            <a:ext cx="356400" cy="375446"/>
            <a:chOff x="3264517" y="3575410"/>
            <a:chExt cx="356400" cy="375446"/>
          </a:xfrm>
        </p:grpSpPr>
        <p:sp>
          <p:nvSpPr>
            <p:cNvPr id="122" name="Oval 12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94679" y="3581524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Straight Arrow Connector 124"/>
          <p:cNvCxnSpPr>
            <a:stCxn id="97" idx="3"/>
            <a:endCxn id="122" idx="0"/>
          </p:cNvCxnSpPr>
          <p:nvPr/>
        </p:nvCxnSpPr>
        <p:spPr>
          <a:xfrm flipH="1">
            <a:off x="415602" y="3416919"/>
            <a:ext cx="235278" cy="33702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21033" y="1593023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, </a:t>
            </a:r>
            <a:r>
              <a:rPr lang="en-IN" sz="1600" b="1" dirty="0">
                <a:solidFill>
                  <a:srgbClr val="C00000"/>
                </a:solidFill>
              </a:rPr>
              <a:t>0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2451" y="375700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488307" y="375700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319744" y="310533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337476" y="34508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1860066" y="34508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844492" y="31053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673850" y="25341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473202" y="25341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1872567" y="19030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3429000" y="1582293"/>
            <a:ext cx="87328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4913885" y="1784724"/>
            <a:ext cx="418704" cy="369332"/>
            <a:chOff x="2891504" y="3121265"/>
            <a:chExt cx="418704" cy="369332"/>
          </a:xfrm>
        </p:grpSpPr>
        <p:sp>
          <p:nvSpPr>
            <p:cNvPr id="140" name="Oval 139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450441" y="2399644"/>
            <a:ext cx="418704" cy="369332"/>
            <a:chOff x="5495274" y="2501992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stCxn id="140" idx="5"/>
            <a:endCxn id="143" idx="0"/>
          </p:cNvCxnSpPr>
          <p:nvPr/>
        </p:nvCxnSpPr>
        <p:spPr>
          <a:xfrm>
            <a:off x="5249677" y="2091865"/>
            <a:ext cx="394690" cy="31545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757969" y="2967144"/>
            <a:ext cx="418704" cy="369332"/>
            <a:chOff x="3245695" y="3564617"/>
            <a:chExt cx="418704" cy="369332"/>
          </a:xfrm>
        </p:grpSpPr>
        <p:sp>
          <p:nvSpPr>
            <p:cNvPr id="147" name="Oval 14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9" name="Straight Arrow Connector 148"/>
          <p:cNvCxnSpPr>
            <a:stCxn id="143" idx="5"/>
            <a:endCxn id="147" idx="0"/>
          </p:cNvCxnSpPr>
          <p:nvPr/>
        </p:nvCxnSpPr>
        <p:spPr>
          <a:xfrm>
            <a:off x="5770373" y="2711527"/>
            <a:ext cx="184618" cy="2664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4406293" y="2399644"/>
            <a:ext cx="440239" cy="369332"/>
            <a:chOff x="2743339" y="5563807"/>
            <a:chExt cx="440239" cy="369332"/>
          </a:xfrm>
        </p:grpSpPr>
        <p:sp>
          <p:nvSpPr>
            <p:cNvPr id="151" name="Oval 150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4" name="Oval 153"/>
          <p:cNvSpPr/>
          <p:nvPr/>
        </p:nvSpPr>
        <p:spPr>
          <a:xfrm>
            <a:off x="4163202" y="2967144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4119274" y="2953697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60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6" name="Straight Arrow Connector 155"/>
          <p:cNvCxnSpPr>
            <a:stCxn id="140" idx="3"/>
            <a:endCxn id="151" idx="0"/>
          </p:cNvCxnSpPr>
          <p:nvPr/>
        </p:nvCxnSpPr>
        <p:spPr>
          <a:xfrm flipH="1">
            <a:off x="4635604" y="2091865"/>
            <a:ext cx="362061" cy="3197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1" idx="3"/>
            <a:endCxn id="154" idx="0"/>
          </p:cNvCxnSpPr>
          <p:nvPr/>
        </p:nvCxnSpPr>
        <p:spPr>
          <a:xfrm flipH="1">
            <a:off x="4341402" y="2715837"/>
            <a:ext cx="168196" cy="25130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4728873" y="2967144"/>
            <a:ext cx="418704" cy="369332"/>
            <a:chOff x="2598284" y="2678144"/>
            <a:chExt cx="418704" cy="369332"/>
          </a:xfrm>
        </p:grpSpPr>
        <p:sp>
          <p:nvSpPr>
            <p:cNvPr id="159" name="Oval 158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1" name="Straight Arrow Connector 160"/>
          <p:cNvCxnSpPr>
            <a:stCxn id="151" idx="5"/>
            <a:endCxn id="159" idx="0"/>
          </p:cNvCxnSpPr>
          <p:nvPr/>
        </p:nvCxnSpPr>
        <p:spPr>
          <a:xfrm>
            <a:off x="4761610" y="2715837"/>
            <a:ext cx="172953" cy="25982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5224569" y="2967144"/>
            <a:ext cx="418704" cy="369332"/>
            <a:chOff x="3245695" y="3572389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5" name="Straight Arrow Connector 164"/>
          <p:cNvCxnSpPr>
            <a:stCxn id="143" idx="3"/>
            <a:endCxn id="163" idx="0"/>
          </p:cNvCxnSpPr>
          <p:nvPr/>
        </p:nvCxnSpPr>
        <p:spPr>
          <a:xfrm flipH="1">
            <a:off x="5421591" y="2711527"/>
            <a:ext cx="96770" cy="25863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6098149" y="3547563"/>
            <a:ext cx="535724" cy="457200"/>
            <a:chOff x="3224790" y="3575410"/>
            <a:chExt cx="535724" cy="457200"/>
          </a:xfrm>
        </p:grpSpPr>
        <p:sp>
          <p:nvSpPr>
            <p:cNvPr id="167" name="Oval 166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9" name="Straight Arrow Connector 168"/>
          <p:cNvCxnSpPr>
            <a:stCxn id="147" idx="5"/>
            <a:endCxn id="167" idx="0"/>
          </p:cNvCxnSpPr>
          <p:nvPr/>
        </p:nvCxnSpPr>
        <p:spPr>
          <a:xfrm>
            <a:off x="6080997" y="3282143"/>
            <a:ext cx="285479" cy="26542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3890673" y="3591497"/>
            <a:ext cx="356400" cy="369332"/>
            <a:chOff x="3245695" y="3551237"/>
            <a:chExt cx="356400" cy="369332"/>
          </a:xfrm>
        </p:grpSpPr>
        <p:sp>
          <p:nvSpPr>
            <p:cNvPr id="171" name="Oval 170"/>
            <p:cNvSpPr/>
            <p:nvPr/>
          </p:nvSpPr>
          <p:spPr>
            <a:xfrm>
              <a:off x="3245695" y="355294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267995" y="3551237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3" name="Straight Arrow Connector 172"/>
          <p:cNvCxnSpPr>
            <a:stCxn id="154" idx="3"/>
            <a:endCxn id="171" idx="0"/>
          </p:cNvCxnSpPr>
          <p:nvPr/>
        </p:nvCxnSpPr>
        <p:spPr>
          <a:xfrm flipH="1">
            <a:off x="4068873" y="3271350"/>
            <a:ext cx="146523" cy="32185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4255932" y="4213437"/>
            <a:ext cx="356400" cy="369332"/>
            <a:chOff x="3264517" y="3565396"/>
            <a:chExt cx="356400" cy="369332"/>
          </a:xfrm>
        </p:grpSpPr>
        <p:sp>
          <p:nvSpPr>
            <p:cNvPr id="184" name="Oval 18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285759" y="356539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7" name="Straight Arrow Connector 186"/>
          <p:cNvCxnSpPr>
            <a:stCxn id="171" idx="5"/>
            <a:endCxn id="184" idx="0"/>
          </p:cNvCxnSpPr>
          <p:nvPr/>
        </p:nvCxnSpPr>
        <p:spPr>
          <a:xfrm>
            <a:off x="4194879" y="3897415"/>
            <a:ext cx="239253" cy="3260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968387" y="42202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3599322" y="35914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5321432" y="17672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262455" y="1598504"/>
            <a:ext cx="27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2: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Left Right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Rotation</a:t>
            </a:r>
            <a:r>
              <a:rPr lang="en-US" dirty="0"/>
              <a:t>,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Left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Rotation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Left Child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, </a:t>
            </a:r>
          </a:p>
          <a:p>
            <a:pPr algn="ctr"/>
            <a:r>
              <a:rPr lang="en-US" dirty="0"/>
              <a:t>Followed By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Right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Rotation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Parent </a:t>
            </a:r>
            <a:r>
              <a:rPr lang="en-US" b="1" dirty="0">
                <a:solidFill>
                  <a:srgbClr val="C00000"/>
                </a:solidFill>
              </a:rPr>
              <a:t>60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0126856" y="1784724"/>
            <a:ext cx="418704" cy="369332"/>
            <a:chOff x="2891504" y="3121265"/>
            <a:chExt cx="418704" cy="369332"/>
          </a:xfrm>
        </p:grpSpPr>
        <p:sp>
          <p:nvSpPr>
            <p:cNvPr id="193" name="Oval 19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744094" y="2399644"/>
            <a:ext cx="418704" cy="369332"/>
            <a:chOff x="5495274" y="2501992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8" name="Straight Arrow Connector 197"/>
          <p:cNvCxnSpPr>
            <a:stCxn id="193" idx="5"/>
            <a:endCxn id="196" idx="0"/>
          </p:cNvCxnSpPr>
          <p:nvPr/>
        </p:nvCxnSpPr>
        <p:spPr>
          <a:xfrm>
            <a:off x="10462648" y="2091865"/>
            <a:ext cx="475372" cy="31545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11105410" y="2967144"/>
            <a:ext cx="418704" cy="369332"/>
            <a:chOff x="3245695" y="3564617"/>
            <a:chExt cx="418704" cy="369332"/>
          </a:xfrm>
        </p:grpSpPr>
        <p:sp>
          <p:nvSpPr>
            <p:cNvPr id="200" name="Oval 19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2" name="Straight Arrow Connector 201"/>
          <p:cNvCxnSpPr>
            <a:stCxn id="196" idx="5"/>
            <a:endCxn id="200" idx="0"/>
          </p:cNvCxnSpPr>
          <p:nvPr/>
        </p:nvCxnSpPr>
        <p:spPr>
          <a:xfrm>
            <a:off x="11064026" y="2711527"/>
            <a:ext cx="238406" cy="2664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9471347" y="2399644"/>
            <a:ext cx="440239" cy="369332"/>
            <a:chOff x="2743339" y="5563807"/>
            <a:chExt cx="440239" cy="369332"/>
          </a:xfrm>
        </p:grpSpPr>
        <p:sp>
          <p:nvSpPr>
            <p:cNvPr id="204" name="Oval 20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6" name="Oval 205"/>
          <p:cNvSpPr/>
          <p:nvPr/>
        </p:nvSpPr>
        <p:spPr>
          <a:xfrm>
            <a:off x="9147574" y="297361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9103646" y="2967144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8" name="Straight Arrow Connector 207"/>
          <p:cNvCxnSpPr>
            <a:stCxn id="193" idx="3"/>
            <a:endCxn id="204" idx="0"/>
          </p:cNvCxnSpPr>
          <p:nvPr/>
        </p:nvCxnSpPr>
        <p:spPr>
          <a:xfrm flipH="1">
            <a:off x="9700658" y="2091865"/>
            <a:ext cx="509978" cy="3197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04" idx="3"/>
            <a:endCxn id="206" idx="0"/>
          </p:cNvCxnSpPr>
          <p:nvPr/>
        </p:nvCxnSpPr>
        <p:spPr>
          <a:xfrm flipH="1">
            <a:off x="9325774" y="2715837"/>
            <a:ext cx="248878" cy="25777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9941844" y="2967144"/>
            <a:ext cx="418704" cy="369332"/>
            <a:chOff x="2598284" y="2678144"/>
            <a:chExt cx="418704" cy="369332"/>
          </a:xfrm>
        </p:grpSpPr>
        <p:sp>
          <p:nvSpPr>
            <p:cNvPr id="211" name="Oval 210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3" name="Straight Arrow Connector 212"/>
          <p:cNvCxnSpPr>
            <a:stCxn id="204" idx="5"/>
            <a:endCxn id="211" idx="0"/>
          </p:cNvCxnSpPr>
          <p:nvPr/>
        </p:nvCxnSpPr>
        <p:spPr>
          <a:xfrm>
            <a:off x="9826664" y="2715837"/>
            <a:ext cx="320870" cy="25982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10437540" y="2967144"/>
            <a:ext cx="418704" cy="369332"/>
            <a:chOff x="3245695" y="3572389"/>
            <a:chExt cx="418704" cy="369332"/>
          </a:xfrm>
        </p:grpSpPr>
        <p:sp>
          <p:nvSpPr>
            <p:cNvPr id="215" name="Oval 2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7" name="Straight Arrow Connector 216"/>
          <p:cNvCxnSpPr>
            <a:stCxn id="196" idx="3"/>
            <a:endCxn id="215" idx="0"/>
          </p:cNvCxnSpPr>
          <p:nvPr/>
        </p:nvCxnSpPr>
        <p:spPr>
          <a:xfrm flipH="1">
            <a:off x="10634562" y="2711527"/>
            <a:ext cx="177452" cy="25863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11324567" y="3547563"/>
            <a:ext cx="535724" cy="457200"/>
            <a:chOff x="3224790" y="3575410"/>
            <a:chExt cx="535724" cy="457200"/>
          </a:xfrm>
        </p:grpSpPr>
        <p:sp>
          <p:nvSpPr>
            <p:cNvPr id="219" name="Oval 218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1" name="Straight Arrow Connector 220"/>
          <p:cNvCxnSpPr>
            <a:stCxn id="200" idx="5"/>
            <a:endCxn id="219" idx="0"/>
          </p:cNvCxnSpPr>
          <p:nvPr/>
        </p:nvCxnSpPr>
        <p:spPr>
          <a:xfrm>
            <a:off x="11428438" y="3282143"/>
            <a:ext cx="164456" cy="26542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8794363" y="3537709"/>
            <a:ext cx="356400" cy="369332"/>
            <a:chOff x="3245695" y="3551237"/>
            <a:chExt cx="356400" cy="369332"/>
          </a:xfrm>
        </p:grpSpPr>
        <p:sp>
          <p:nvSpPr>
            <p:cNvPr id="223" name="Oval 222"/>
            <p:cNvSpPr/>
            <p:nvPr/>
          </p:nvSpPr>
          <p:spPr>
            <a:xfrm>
              <a:off x="3245695" y="355294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267995" y="3551237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5" name="Straight Arrow Connector 224"/>
          <p:cNvCxnSpPr>
            <a:stCxn id="206" idx="3"/>
            <a:endCxn id="223" idx="0"/>
          </p:cNvCxnSpPr>
          <p:nvPr/>
        </p:nvCxnSpPr>
        <p:spPr>
          <a:xfrm flipH="1">
            <a:off x="8972563" y="3277816"/>
            <a:ext cx="227205" cy="26160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9557716" y="3537560"/>
            <a:ext cx="418704" cy="369631"/>
            <a:chOff x="3230808" y="3562179"/>
            <a:chExt cx="418704" cy="369631"/>
          </a:xfrm>
        </p:grpSpPr>
        <p:sp>
          <p:nvSpPr>
            <p:cNvPr id="230" name="Oval 22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230808" y="35621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3" name="Straight Arrow Connector 232"/>
          <p:cNvCxnSpPr>
            <a:stCxn id="206" idx="5"/>
            <a:endCxn id="230" idx="0"/>
          </p:cNvCxnSpPr>
          <p:nvPr/>
        </p:nvCxnSpPr>
        <p:spPr>
          <a:xfrm>
            <a:off x="9451780" y="3277816"/>
            <a:ext cx="317845" cy="27297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71888" y="4854385"/>
            <a:ext cx="96703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73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1888" y="5233123"/>
            <a:ext cx="4652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200" dirty="0"/>
              <a:t>Can not Insert </a:t>
            </a:r>
            <a:r>
              <a:rPr lang="en-IN" sz="2200" b="1" dirty="0">
                <a:solidFill>
                  <a:srgbClr val="C00000"/>
                </a:solidFill>
              </a:rPr>
              <a:t>73</a:t>
            </a:r>
            <a:r>
              <a:rPr lang="en-IN" sz="2200" b="1" dirty="0">
                <a:solidFill>
                  <a:srgbClr val="FF0000"/>
                </a:solidFill>
              </a:rPr>
              <a:t> </a:t>
            </a:r>
            <a:r>
              <a:rPr lang="en-IN" sz="2200" dirty="0"/>
              <a:t>as duplicate key found</a:t>
            </a:r>
            <a:endParaRPr lang="en-US" sz="2200" dirty="0"/>
          </a:p>
        </p:txBody>
      </p:sp>
      <p:cxnSp>
        <p:nvCxnSpPr>
          <p:cNvPr id="238" name="Straight Connector 237"/>
          <p:cNvCxnSpPr/>
          <p:nvPr/>
        </p:nvCxnSpPr>
        <p:spPr>
          <a:xfrm>
            <a:off x="3429000" y="1593023"/>
            <a:ext cx="0" cy="3261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4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1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8" grpId="0" animBg="1"/>
      <p:bldP spid="154" grpId="0" animBg="1"/>
      <p:bldP spid="155" grpId="0"/>
      <p:bldP spid="188" grpId="0"/>
      <p:bldP spid="189" grpId="0"/>
      <p:bldP spid="190" grpId="0"/>
      <p:bldP spid="191" grpId="0"/>
      <p:bldP spid="206" grpId="0" animBg="1"/>
      <p:bldP spid="207" grpId="0"/>
      <p:bldP spid="236" grpId="0" animBg="1"/>
      <p:bldP spid="2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element to be deleted </a:t>
            </a:r>
            <a:r>
              <a:rPr lang="en-US" b="1" dirty="0">
                <a:solidFill>
                  <a:srgbClr val="C00000"/>
                </a:solidFill>
              </a:rPr>
              <a:t>does not have empty right sub-tree</a:t>
            </a:r>
            <a:r>
              <a:rPr lang="en-US" dirty="0"/>
              <a:t>, then </a:t>
            </a:r>
            <a:r>
              <a:rPr lang="en-US" b="1" dirty="0">
                <a:solidFill>
                  <a:srgbClr val="C00000"/>
                </a:solidFill>
              </a:rPr>
              <a:t>element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replaced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its </a:t>
            </a:r>
            <a:r>
              <a:rPr lang="en-US" b="1" dirty="0">
                <a:solidFill>
                  <a:srgbClr val="C00000"/>
                </a:solidFill>
              </a:rPr>
              <a:t>In-Order successor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its </a:t>
            </a:r>
            <a:r>
              <a:rPr lang="en-US" b="1" dirty="0">
                <a:solidFill>
                  <a:srgbClr val="C00000"/>
                </a:solidFill>
              </a:rPr>
              <a:t>In-Order successor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deleted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instead </a:t>
            </a:r>
          </a:p>
          <a:p>
            <a:r>
              <a:rPr lang="en-US" dirty="0"/>
              <a:t>During </a:t>
            </a:r>
            <a:r>
              <a:rPr lang="en-US" b="1" dirty="0">
                <a:solidFill>
                  <a:srgbClr val="C00000"/>
                </a:solidFill>
              </a:rPr>
              <a:t>winding up phase</a:t>
            </a:r>
            <a:r>
              <a:rPr lang="en-US" dirty="0"/>
              <a:t>, we need to </a:t>
            </a:r>
            <a:r>
              <a:rPr lang="en-US" b="1" dirty="0">
                <a:solidFill>
                  <a:srgbClr val="C00000"/>
                </a:solidFill>
              </a:rPr>
              <a:t>revisit every node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on the </a:t>
            </a:r>
            <a:r>
              <a:rPr lang="en-US" b="1" dirty="0">
                <a:solidFill>
                  <a:srgbClr val="C00000"/>
                </a:solidFill>
              </a:rPr>
              <a:t>path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the </a:t>
            </a:r>
            <a:r>
              <a:rPr lang="en-US" b="1" dirty="0">
                <a:solidFill>
                  <a:srgbClr val="C00000"/>
                </a:solidFill>
              </a:rPr>
              <a:t>point of deletion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up to the </a:t>
            </a:r>
            <a:r>
              <a:rPr lang="en-US" b="1" dirty="0">
                <a:solidFill>
                  <a:srgbClr val="C00000"/>
                </a:solidFill>
              </a:rPr>
              <a:t>root</a:t>
            </a:r>
            <a:r>
              <a:rPr lang="en-US" dirty="0"/>
              <a:t>, rebalance the tree if require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15200" y="2835794"/>
            <a:ext cx="561600" cy="561600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15496" y="3611583"/>
            <a:ext cx="561600" cy="561600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53814" y="4385753"/>
            <a:ext cx="561600" cy="561600"/>
            <a:chOff x="3238651" y="3572206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34200" y="4385753"/>
            <a:ext cx="561600" cy="561600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53696" y="5148917"/>
            <a:ext cx="561600" cy="561600"/>
            <a:chOff x="3237027" y="3570266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08436" y="3611583"/>
            <a:ext cx="561600" cy="561600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53081" y="4385753"/>
            <a:ext cx="561600" cy="561600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343681" y="4385754"/>
            <a:ext cx="561600" cy="561599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35330" y="5148917"/>
            <a:ext cx="561600" cy="561600"/>
            <a:chOff x="3246755" y="3570266"/>
            <a:chExt cx="418704" cy="369332"/>
          </a:xfrm>
        </p:grpSpPr>
        <p:sp>
          <p:nvSpPr>
            <p:cNvPr id="29" name="Oval 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839377" y="5148917"/>
            <a:ext cx="561600" cy="561600"/>
            <a:chOff x="3237027" y="3574016"/>
            <a:chExt cx="418704" cy="369332"/>
          </a:xfrm>
        </p:grpSpPr>
        <p:sp>
          <p:nvSpPr>
            <p:cNvPr id="32" name="Oval 3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>
            <a:stCxn id="5" idx="3"/>
            <a:endCxn id="8" idx="0"/>
          </p:cNvCxnSpPr>
          <p:nvPr/>
        </p:nvCxnSpPr>
        <p:spPr>
          <a:xfrm flipH="1">
            <a:off x="5302813" y="3300485"/>
            <a:ext cx="619265" cy="316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5"/>
            <a:endCxn id="20" idx="0"/>
          </p:cNvCxnSpPr>
          <p:nvPr/>
        </p:nvCxnSpPr>
        <p:spPr>
          <a:xfrm>
            <a:off x="6260099" y="3300485"/>
            <a:ext cx="823668" cy="33076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11" idx="0"/>
          </p:cNvCxnSpPr>
          <p:nvPr/>
        </p:nvCxnSpPr>
        <p:spPr>
          <a:xfrm flipH="1">
            <a:off x="4827525" y="4079516"/>
            <a:ext cx="306277" cy="31110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5"/>
            <a:endCxn id="14" idx="0"/>
          </p:cNvCxnSpPr>
          <p:nvPr/>
        </p:nvCxnSpPr>
        <p:spPr>
          <a:xfrm>
            <a:off x="5471823" y="4079516"/>
            <a:ext cx="238266" cy="33108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3"/>
            <a:endCxn id="23" idx="0"/>
          </p:cNvCxnSpPr>
          <p:nvPr/>
        </p:nvCxnSpPr>
        <p:spPr>
          <a:xfrm flipH="1">
            <a:off x="6628970" y="4093818"/>
            <a:ext cx="285786" cy="29680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5"/>
            <a:endCxn id="26" idx="0"/>
          </p:cNvCxnSpPr>
          <p:nvPr/>
        </p:nvCxnSpPr>
        <p:spPr>
          <a:xfrm>
            <a:off x="7252777" y="4093818"/>
            <a:ext cx="366235" cy="29680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5"/>
            <a:endCxn id="17" idx="0"/>
          </p:cNvCxnSpPr>
          <p:nvPr/>
        </p:nvCxnSpPr>
        <p:spPr>
          <a:xfrm>
            <a:off x="5879099" y="4868747"/>
            <a:ext cx="250486" cy="287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5"/>
            <a:endCxn id="29" idx="0"/>
          </p:cNvCxnSpPr>
          <p:nvPr/>
        </p:nvCxnSpPr>
        <p:spPr>
          <a:xfrm>
            <a:off x="6797980" y="4853196"/>
            <a:ext cx="300191" cy="30354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5"/>
            <a:endCxn id="32" idx="0"/>
          </p:cNvCxnSpPr>
          <p:nvPr/>
        </p:nvCxnSpPr>
        <p:spPr>
          <a:xfrm>
            <a:off x="7788022" y="4853196"/>
            <a:ext cx="327244" cy="29784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78153" y="52450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548133" y="52450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549498" y="52450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250301" y="4481887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193519" y="4481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112600" y="4481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018727" y="4481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737705" y="370771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499807" y="370771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354053" y="29453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758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57104" y="891989"/>
            <a:ext cx="418704" cy="417600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57400" y="1370263"/>
            <a:ext cx="418704" cy="417600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76400" y="1894257"/>
            <a:ext cx="418704" cy="417600"/>
            <a:chOff x="3238651" y="3572206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76104" y="1882589"/>
            <a:ext cx="418704" cy="417600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0" y="2492189"/>
            <a:ext cx="418704" cy="417600"/>
            <a:chOff x="3237027" y="3570266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81400" y="1360857"/>
            <a:ext cx="418704" cy="417600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85704" y="1882589"/>
            <a:ext cx="418704" cy="417600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076304" y="1818057"/>
            <a:ext cx="418704" cy="417600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81400" y="2492189"/>
            <a:ext cx="418704" cy="417600"/>
            <a:chOff x="3246755" y="3570266"/>
            <a:chExt cx="418704" cy="369332"/>
          </a:xfrm>
        </p:grpSpPr>
        <p:sp>
          <p:nvSpPr>
            <p:cNvPr id="29" name="Oval 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72000" y="2492189"/>
            <a:ext cx="418704" cy="417600"/>
            <a:chOff x="3237027" y="3574016"/>
            <a:chExt cx="418704" cy="369332"/>
          </a:xfrm>
        </p:grpSpPr>
        <p:sp>
          <p:nvSpPr>
            <p:cNvPr id="32" name="Oval 3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/>
          <p:cNvCxnSpPr>
            <a:stCxn id="5" idx="3"/>
            <a:endCxn id="8" idx="7"/>
          </p:cNvCxnSpPr>
          <p:nvPr/>
        </p:nvCxnSpPr>
        <p:spPr>
          <a:xfrm flipH="1">
            <a:off x="2397616" y="1237528"/>
            <a:ext cx="539172" cy="19573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  <a:endCxn id="20" idx="1"/>
          </p:cNvCxnSpPr>
          <p:nvPr/>
        </p:nvCxnSpPr>
        <p:spPr>
          <a:xfrm>
            <a:off x="3188800" y="1237528"/>
            <a:ext cx="471868" cy="1969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1" idx="7"/>
          </p:cNvCxnSpPr>
          <p:nvPr/>
        </p:nvCxnSpPr>
        <p:spPr>
          <a:xfrm flipH="1">
            <a:off x="2006472" y="1718213"/>
            <a:ext cx="139132" cy="23868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2397616" y="1718213"/>
            <a:ext cx="158172" cy="2413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3"/>
            <a:endCxn id="23" idx="7"/>
          </p:cNvCxnSpPr>
          <p:nvPr/>
        </p:nvCxnSpPr>
        <p:spPr>
          <a:xfrm flipH="1">
            <a:off x="3417400" y="1719442"/>
            <a:ext cx="243268" cy="22578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5"/>
            <a:endCxn id="26" idx="1"/>
          </p:cNvCxnSpPr>
          <p:nvPr/>
        </p:nvCxnSpPr>
        <p:spPr>
          <a:xfrm>
            <a:off x="3912680" y="1719442"/>
            <a:ext cx="242892" cy="16125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5"/>
            <a:endCxn id="17" idx="1"/>
          </p:cNvCxnSpPr>
          <p:nvPr/>
        </p:nvCxnSpPr>
        <p:spPr>
          <a:xfrm>
            <a:off x="2807800" y="2241738"/>
            <a:ext cx="167484" cy="31528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5"/>
            <a:endCxn id="29" idx="1"/>
          </p:cNvCxnSpPr>
          <p:nvPr/>
        </p:nvCxnSpPr>
        <p:spPr>
          <a:xfrm>
            <a:off x="3417400" y="2230175"/>
            <a:ext cx="233956" cy="32684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5"/>
            <a:endCxn id="32" idx="1"/>
          </p:cNvCxnSpPr>
          <p:nvPr/>
        </p:nvCxnSpPr>
        <p:spPr>
          <a:xfrm>
            <a:off x="4407584" y="2165643"/>
            <a:ext cx="244100" cy="38713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39291" y="3002008"/>
            <a:ext cx="18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In-Order Traversal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74668" y="3342057"/>
            <a:ext cx="395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22, 23, 26, 27, 28, 30, 31, 32, 34, 36 </a:t>
            </a:r>
          </a:p>
        </p:txBody>
      </p:sp>
      <p:sp>
        <p:nvSpPr>
          <p:cNvPr id="55" name="Freeform 54"/>
          <p:cNvSpPr/>
          <p:nvPr/>
        </p:nvSpPr>
        <p:spPr>
          <a:xfrm>
            <a:off x="1611549" y="749317"/>
            <a:ext cx="3822970" cy="3122578"/>
          </a:xfrm>
          <a:custGeom>
            <a:avLst/>
            <a:gdLst>
              <a:gd name="connsiteX0" fmla="*/ 3822970 w 3822970"/>
              <a:gd name="connsiteY0" fmla="*/ 0 h 3122578"/>
              <a:gd name="connsiteX1" fmla="*/ 3822970 w 3822970"/>
              <a:gd name="connsiteY1" fmla="*/ 3122578 h 3122578"/>
              <a:gd name="connsiteX2" fmla="*/ 0 w 3822970"/>
              <a:gd name="connsiteY2" fmla="*/ 3122578 h 312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2970" h="3122578">
                <a:moveTo>
                  <a:pt x="3822970" y="0"/>
                </a:moveTo>
                <a:lnTo>
                  <a:pt x="3822970" y="3122578"/>
                </a:lnTo>
                <a:lnTo>
                  <a:pt x="0" y="312257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615014" y="3869432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28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33304" y="4104057"/>
            <a:ext cx="418704" cy="369332"/>
            <a:chOff x="3237027" y="3574016"/>
            <a:chExt cx="418704" cy="369332"/>
          </a:xfrm>
        </p:grpSpPr>
        <p:sp>
          <p:nvSpPr>
            <p:cNvPr id="59" name="Oval 5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133600" y="4582331"/>
            <a:ext cx="418704" cy="369332"/>
            <a:chOff x="3228507" y="3571884"/>
            <a:chExt cx="418704" cy="369332"/>
          </a:xfrm>
        </p:grpSpPr>
        <p:sp>
          <p:nvSpPr>
            <p:cNvPr id="62" name="Oval 6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752600" y="5106325"/>
            <a:ext cx="418704" cy="369332"/>
            <a:chOff x="3238651" y="3572206"/>
            <a:chExt cx="418704" cy="369332"/>
          </a:xfrm>
        </p:grpSpPr>
        <p:sp>
          <p:nvSpPr>
            <p:cNvPr id="65" name="Oval 6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552304" y="5094657"/>
            <a:ext cx="418704" cy="372896"/>
            <a:chOff x="3237027" y="3558914"/>
            <a:chExt cx="418704" cy="372896"/>
          </a:xfrm>
        </p:grpSpPr>
        <p:sp>
          <p:nvSpPr>
            <p:cNvPr id="68" name="Oval 6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971800" y="5704257"/>
            <a:ext cx="418704" cy="369332"/>
            <a:chOff x="3237027" y="3570266"/>
            <a:chExt cx="418704" cy="369332"/>
          </a:xfrm>
        </p:grpSpPr>
        <p:sp>
          <p:nvSpPr>
            <p:cNvPr id="71" name="Oval 7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657600" y="4572925"/>
            <a:ext cx="418704" cy="369332"/>
            <a:chOff x="3237443" y="3562478"/>
            <a:chExt cx="418704" cy="369332"/>
          </a:xfrm>
        </p:grpSpPr>
        <p:sp>
          <p:nvSpPr>
            <p:cNvPr id="74" name="Oval 7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61904" y="5094657"/>
            <a:ext cx="418704" cy="369332"/>
            <a:chOff x="3237027" y="3572206"/>
            <a:chExt cx="418704" cy="369332"/>
          </a:xfrm>
        </p:grpSpPr>
        <p:sp>
          <p:nvSpPr>
            <p:cNvPr id="77" name="Oval 7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52504" y="5030125"/>
            <a:ext cx="418704" cy="369332"/>
            <a:chOff x="3237443" y="3572206"/>
            <a:chExt cx="418704" cy="369332"/>
          </a:xfrm>
        </p:grpSpPr>
        <p:sp>
          <p:nvSpPr>
            <p:cNvPr id="80" name="Oval 7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57600" y="5704257"/>
            <a:ext cx="418704" cy="369332"/>
            <a:chOff x="3246755" y="3570266"/>
            <a:chExt cx="418704" cy="369332"/>
          </a:xfrm>
        </p:grpSpPr>
        <p:sp>
          <p:nvSpPr>
            <p:cNvPr id="83" name="Oval 8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48200" y="5704257"/>
            <a:ext cx="418704" cy="369332"/>
            <a:chOff x="3237027" y="3574016"/>
            <a:chExt cx="418704" cy="369332"/>
          </a:xfrm>
        </p:grpSpPr>
        <p:sp>
          <p:nvSpPr>
            <p:cNvPr id="86" name="Oval 8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>
            <a:stCxn id="59" idx="3"/>
            <a:endCxn id="62" idx="7"/>
          </p:cNvCxnSpPr>
          <p:nvPr/>
        </p:nvCxnSpPr>
        <p:spPr>
          <a:xfrm flipH="1">
            <a:off x="2473816" y="4409657"/>
            <a:ext cx="539172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9" idx="5"/>
            <a:endCxn id="74" idx="1"/>
          </p:cNvCxnSpPr>
          <p:nvPr/>
        </p:nvCxnSpPr>
        <p:spPr>
          <a:xfrm>
            <a:off x="3265000" y="4409657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2" idx="3"/>
            <a:endCxn id="65" idx="7"/>
          </p:cNvCxnSpPr>
          <p:nvPr/>
        </p:nvCxnSpPr>
        <p:spPr>
          <a:xfrm flipH="1">
            <a:off x="2082672" y="4890063"/>
            <a:ext cx="139132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2" idx="5"/>
            <a:endCxn id="68" idx="1"/>
          </p:cNvCxnSpPr>
          <p:nvPr/>
        </p:nvCxnSpPr>
        <p:spPr>
          <a:xfrm>
            <a:off x="2473816" y="4890063"/>
            <a:ext cx="158172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4" idx="3"/>
            <a:endCxn id="77" idx="7"/>
          </p:cNvCxnSpPr>
          <p:nvPr/>
        </p:nvCxnSpPr>
        <p:spPr>
          <a:xfrm flipH="1">
            <a:off x="3493600" y="4890063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4" idx="5"/>
            <a:endCxn id="80" idx="1"/>
          </p:cNvCxnSpPr>
          <p:nvPr/>
        </p:nvCxnSpPr>
        <p:spPr>
          <a:xfrm>
            <a:off x="3988880" y="4890063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8" idx="5"/>
            <a:endCxn id="71" idx="1"/>
          </p:cNvCxnSpPr>
          <p:nvPr/>
        </p:nvCxnSpPr>
        <p:spPr>
          <a:xfrm>
            <a:off x="2884000" y="5415359"/>
            <a:ext cx="167484" cy="3462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7" idx="5"/>
            <a:endCxn id="83" idx="1"/>
          </p:cNvCxnSpPr>
          <p:nvPr/>
        </p:nvCxnSpPr>
        <p:spPr>
          <a:xfrm>
            <a:off x="3493600" y="5402067"/>
            <a:ext cx="233956" cy="35952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0" idx="5"/>
            <a:endCxn id="86" idx="1"/>
          </p:cNvCxnSpPr>
          <p:nvPr/>
        </p:nvCxnSpPr>
        <p:spPr>
          <a:xfrm>
            <a:off x="4483784" y="5337535"/>
            <a:ext cx="244100" cy="4203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2926670" y="4097663"/>
            <a:ext cx="418704" cy="369332"/>
            <a:chOff x="3237027" y="3574016"/>
            <a:chExt cx="418704" cy="369332"/>
          </a:xfrm>
        </p:grpSpPr>
        <p:sp>
          <p:nvSpPr>
            <p:cNvPr id="98" name="Oval 9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164188" y="5094657"/>
            <a:ext cx="418704" cy="369332"/>
            <a:chOff x="3237027" y="3574016"/>
            <a:chExt cx="418704" cy="369332"/>
          </a:xfrm>
        </p:grpSpPr>
        <p:sp>
          <p:nvSpPr>
            <p:cNvPr id="101" name="Oval 10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025647" y="60282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693143" y="60422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479066" y="51095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241278" y="51243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3535158" y="51095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894565" y="506822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1895290" y="45612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028890" y="44850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3276600" y="40816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113" name="Straight Connector 112"/>
          <p:cNvCxnSpPr>
            <a:stCxn id="55" idx="1"/>
          </p:cNvCxnSpPr>
          <p:nvPr/>
        </p:nvCxnSpPr>
        <p:spPr>
          <a:xfrm>
            <a:off x="5434519" y="3871895"/>
            <a:ext cx="0" cy="2354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437340" y="739589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30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7543800" y="1044389"/>
            <a:ext cx="418704" cy="369332"/>
            <a:chOff x="3237027" y="3574016"/>
            <a:chExt cx="418704" cy="369332"/>
          </a:xfrm>
        </p:grpSpPr>
        <p:sp>
          <p:nvSpPr>
            <p:cNvPr id="116" name="Oval 11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744096" y="1522663"/>
            <a:ext cx="418704" cy="369332"/>
            <a:chOff x="3228507" y="3571884"/>
            <a:chExt cx="418704" cy="369332"/>
          </a:xfrm>
        </p:grpSpPr>
        <p:sp>
          <p:nvSpPr>
            <p:cNvPr id="119" name="Oval 11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363096" y="2046657"/>
            <a:ext cx="418704" cy="369332"/>
            <a:chOff x="3238651" y="3572206"/>
            <a:chExt cx="418704" cy="369332"/>
          </a:xfrm>
        </p:grpSpPr>
        <p:sp>
          <p:nvSpPr>
            <p:cNvPr id="122" name="Oval 12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162800" y="2034989"/>
            <a:ext cx="418704" cy="372896"/>
            <a:chOff x="3237027" y="3558914"/>
            <a:chExt cx="418704" cy="372896"/>
          </a:xfrm>
        </p:grpSpPr>
        <p:sp>
          <p:nvSpPr>
            <p:cNvPr id="125" name="Oval 12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582296" y="2644589"/>
            <a:ext cx="418704" cy="369332"/>
            <a:chOff x="3237027" y="3570266"/>
            <a:chExt cx="418704" cy="369332"/>
          </a:xfrm>
        </p:grpSpPr>
        <p:sp>
          <p:nvSpPr>
            <p:cNvPr id="128" name="Oval 12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8268096" y="1513257"/>
            <a:ext cx="418704" cy="369332"/>
            <a:chOff x="3237443" y="3562478"/>
            <a:chExt cx="418704" cy="369332"/>
          </a:xfrm>
        </p:grpSpPr>
        <p:sp>
          <p:nvSpPr>
            <p:cNvPr id="131" name="Oval 13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772400" y="2034989"/>
            <a:ext cx="418704" cy="369332"/>
            <a:chOff x="3237027" y="3572206"/>
            <a:chExt cx="418704" cy="369332"/>
          </a:xfrm>
        </p:grpSpPr>
        <p:sp>
          <p:nvSpPr>
            <p:cNvPr id="134" name="Oval 13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763000" y="1970457"/>
            <a:ext cx="418704" cy="369332"/>
            <a:chOff x="3237443" y="3572206"/>
            <a:chExt cx="418704" cy="369332"/>
          </a:xfrm>
        </p:grpSpPr>
        <p:sp>
          <p:nvSpPr>
            <p:cNvPr id="137" name="Oval 13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9258696" y="2644589"/>
            <a:ext cx="418704" cy="369332"/>
            <a:chOff x="3237027" y="3574016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stCxn id="116" idx="3"/>
            <a:endCxn id="119" idx="7"/>
          </p:cNvCxnSpPr>
          <p:nvPr/>
        </p:nvCxnSpPr>
        <p:spPr>
          <a:xfrm flipH="1">
            <a:off x="7084312" y="1349989"/>
            <a:ext cx="539172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6" idx="5"/>
            <a:endCxn id="131" idx="1"/>
          </p:cNvCxnSpPr>
          <p:nvPr/>
        </p:nvCxnSpPr>
        <p:spPr>
          <a:xfrm>
            <a:off x="7875496" y="1349989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9" idx="3"/>
            <a:endCxn id="122" idx="7"/>
          </p:cNvCxnSpPr>
          <p:nvPr/>
        </p:nvCxnSpPr>
        <p:spPr>
          <a:xfrm flipH="1">
            <a:off x="6693168" y="1830395"/>
            <a:ext cx="139132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9" idx="5"/>
            <a:endCxn id="125" idx="1"/>
          </p:cNvCxnSpPr>
          <p:nvPr/>
        </p:nvCxnSpPr>
        <p:spPr>
          <a:xfrm>
            <a:off x="7084312" y="1830395"/>
            <a:ext cx="158172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1" idx="3"/>
            <a:endCxn id="134" idx="7"/>
          </p:cNvCxnSpPr>
          <p:nvPr/>
        </p:nvCxnSpPr>
        <p:spPr>
          <a:xfrm flipH="1">
            <a:off x="8104096" y="1830395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1" idx="5"/>
            <a:endCxn id="137" idx="1"/>
          </p:cNvCxnSpPr>
          <p:nvPr/>
        </p:nvCxnSpPr>
        <p:spPr>
          <a:xfrm>
            <a:off x="8599376" y="1830395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5" idx="5"/>
            <a:endCxn id="128" idx="1"/>
          </p:cNvCxnSpPr>
          <p:nvPr/>
        </p:nvCxnSpPr>
        <p:spPr>
          <a:xfrm>
            <a:off x="7494496" y="2355691"/>
            <a:ext cx="167484" cy="3462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7" idx="5"/>
            <a:endCxn id="143" idx="1"/>
          </p:cNvCxnSpPr>
          <p:nvPr/>
        </p:nvCxnSpPr>
        <p:spPr>
          <a:xfrm>
            <a:off x="9094280" y="2277867"/>
            <a:ext cx="244100" cy="4203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7543800" y="1044409"/>
            <a:ext cx="418704" cy="369332"/>
            <a:chOff x="3237027" y="3574016"/>
            <a:chExt cx="418704" cy="369332"/>
          </a:xfrm>
        </p:grpSpPr>
        <p:sp>
          <p:nvSpPr>
            <p:cNvPr id="169" name="Oval 16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9652502" y="26394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9134290" y="18942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8645578" y="1437057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8016084" y="3180523"/>
            <a:ext cx="0" cy="105915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8004767" y="3245272"/>
            <a:ext cx="167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4: </a:t>
            </a:r>
          </a:p>
          <a:p>
            <a:pPr algn="ctr"/>
            <a:r>
              <a:rPr lang="en-IN" b="1" dirty="0"/>
              <a:t>Left Rotation of</a:t>
            </a:r>
          </a:p>
          <a:p>
            <a:pPr algn="ctr"/>
            <a:r>
              <a:rPr lang="en-IN" b="1" dirty="0"/>
              <a:t>Node </a:t>
            </a:r>
            <a:r>
              <a:rPr lang="en-IN" b="1" dirty="0">
                <a:solidFill>
                  <a:srgbClr val="C00000"/>
                </a:solidFill>
              </a:rPr>
              <a:t>32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7352904" y="4180257"/>
            <a:ext cx="418704" cy="369332"/>
            <a:chOff x="3237027" y="3574016"/>
            <a:chExt cx="418704" cy="369332"/>
          </a:xfrm>
        </p:grpSpPr>
        <p:sp>
          <p:nvSpPr>
            <p:cNvPr id="178" name="Oval 17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553200" y="4658531"/>
            <a:ext cx="418704" cy="369332"/>
            <a:chOff x="3228507" y="3571884"/>
            <a:chExt cx="418704" cy="369332"/>
          </a:xfrm>
        </p:grpSpPr>
        <p:sp>
          <p:nvSpPr>
            <p:cNvPr id="181" name="Oval 18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172200" y="5182525"/>
            <a:ext cx="418704" cy="369332"/>
            <a:chOff x="3238651" y="3572206"/>
            <a:chExt cx="418704" cy="369332"/>
          </a:xfrm>
        </p:grpSpPr>
        <p:sp>
          <p:nvSpPr>
            <p:cNvPr id="184" name="Oval 18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6971904" y="5170857"/>
            <a:ext cx="418704" cy="372896"/>
            <a:chOff x="3237027" y="3558914"/>
            <a:chExt cx="418704" cy="372896"/>
          </a:xfrm>
        </p:grpSpPr>
        <p:sp>
          <p:nvSpPr>
            <p:cNvPr id="187" name="Oval 18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7391400" y="5780457"/>
            <a:ext cx="418704" cy="369332"/>
            <a:chOff x="3237027" y="3570266"/>
            <a:chExt cx="418704" cy="369332"/>
          </a:xfrm>
        </p:grpSpPr>
        <p:sp>
          <p:nvSpPr>
            <p:cNvPr id="190" name="Oval 18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8077200" y="4649125"/>
            <a:ext cx="418704" cy="369332"/>
            <a:chOff x="3237443" y="3562478"/>
            <a:chExt cx="418704" cy="369332"/>
          </a:xfrm>
        </p:grpSpPr>
        <p:sp>
          <p:nvSpPr>
            <p:cNvPr id="193" name="Oval 19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7581504" y="5170857"/>
            <a:ext cx="418704" cy="369332"/>
            <a:chOff x="3237027" y="3572206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72104" y="5106325"/>
            <a:ext cx="418704" cy="369332"/>
            <a:chOff x="3237443" y="3572206"/>
            <a:chExt cx="418704" cy="369332"/>
          </a:xfrm>
        </p:grpSpPr>
        <p:sp>
          <p:nvSpPr>
            <p:cNvPr id="199" name="Oval 19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4" name="Straight Arrow Connector 203"/>
          <p:cNvCxnSpPr>
            <a:stCxn id="178" idx="3"/>
            <a:endCxn id="181" idx="7"/>
          </p:cNvCxnSpPr>
          <p:nvPr/>
        </p:nvCxnSpPr>
        <p:spPr>
          <a:xfrm flipH="1">
            <a:off x="6893416" y="4485857"/>
            <a:ext cx="539172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78" idx="5"/>
            <a:endCxn id="193" idx="1"/>
          </p:cNvCxnSpPr>
          <p:nvPr/>
        </p:nvCxnSpPr>
        <p:spPr>
          <a:xfrm>
            <a:off x="7684600" y="4485857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81" idx="3"/>
            <a:endCxn id="184" idx="7"/>
          </p:cNvCxnSpPr>
          <p:nvPr/>
        </p:nvCxnSpPr>
        <p:spPr>
          <a:xfrm flipH="1">
            <a:off x="6502272" y="4966263"/>
            <a:ext cx="139132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81" idx="5"/>
            <a:endCxn id="187" idx="1"/>
          </p:cNvCxnSpPr>
          <p:nvPr/>
        </p:nvCxnSpPr>
        <p:spPr>
          <a:xfrm>
            <a:off x="6893416" y="4966263"/>
            <a:ext cx="158172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93" idx="3"/>
            <a:endCxn id="196" idx="7"/>
          </p:cNvCxnSpPr>
          <p:nvPr/>
        </p:nvCxnSpPr>
        <p:spPr>
          <a:xfrm flipH="1">
            <a:off x="7913200" y="4966263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93" idx="5"/>
            <a:endCxn id="199" idx="1"/>
          </p:cNvCxnSpPr>
          <p:nvPr/>
        </p:nvCxnSpPr>
        <p:spPr>
          <a:xfrm>
            <a:off x="8408480" y="4966263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87" idx="5"/>
            <a:endCxn id="190" idx="1"/>
          </p:cNvCxnSpPr>
          <p:nvPr/>
        </p:nvCxnSpPr>
        <p:spPr>
          <a:xfrm>
            <a:off x="7303600" y="5491559"/>
            <a:ext cx="167484" cy="3462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7762690" y="58449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5943600" y="52353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6695890" y="52470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7991290" y="51708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8981890" y="51708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6924490" y="47019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8534400" y="46257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7096218" y="41802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3709940" y="60282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148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 animBg="1"/>
      <p:bldP spid="57" grpId="0" animBg="1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 animBg="1"/>
      <p:bldP spid="171" grpId="0"/>
      <p:bldP spid="172" grpId="0"/>
      <p:bldP spid="173" grpId="0"/>
      <p:bldP spid="176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27556" y="865095"/>
            <a:ext cx="418704" cy="369332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18748" y="1343369"/>
            <a:ext cx="418704" cy="369332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9252" y="1860639"/>
            <a:ext cx="418704" cy="369332"/>
            <a:chOff x="3238651" y="3565482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99748" y="1855695"/>
            <a:ext cx="418704" cy="372896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51852" y="1333963"/>
            <a:ext cx="418704" cy="369332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6156" y="1855695"/>
            <a:ext cx="418704" cy="369332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46756" y="1791163"/>
            <a:ext cx="418704" cy="369332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/>
          <p:cNvCxnSpPr>
            <a:stCxn id="5" idx="3"/>
            <a:endCxn id="8" idx="7"/>
          </p:cNvCxnSpPr>
          <p:nvPr/>
        </p:nvCxnSpPr>
        <p:spPr>
          <a:xfrm flipH="1">
            <a:off x="1458964" y="1170695"/>
            <a:ext cx="348276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  <a:endCxn id="20" idx="1"/>
          </p:cNvCxnSpPr>
          <p:nvPr/>
        </p:nvCxnSpPr>
        <p:spPr>
          <a:xfrm>
            <a:off x="2059252" y="1170695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1" idx="7"/>
          </p:cNvCxnSpPr>
          <p:nvPr/>
        </p:nvCxnSpPr>
        <p:spPr>
          <a:xfrm flipH="1">
            <a:off x="1029324" y="1651101"/>
            <a:ext cx="177628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1458964" y="1651101"/>
            <a:ext cx="120468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3"/>
            <a:endCxn id="23" idx="7"/>
          </p:cNvCxnSpPr>
          <p:nvPr/>
        </p:nvCxnSpPr>
        <p:spPr>
          <a:xfrm flipH="1">
            <a:off x="2287852" y="1651101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5"/>
            <a:endCxn id="26" idx="1"/>
          </p:cNvCxnSpPr>
          <p:nvPr/>
        </p:nvCxnSpPr>
        <p:spPr>
          <a:xfrm>
            <a:off x="2783132" y="1651101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21942" y="2464085"/>
            <a:ext cx="356400" cy="369332"/>
            <a:chOff x="3264517" y="3569056"/>
            <a:chExt cx="356400" cy="369332"/>
          </a:xfrm>
        </p:grpSpPr>
        <p:sp>
          <p:nvSpPr>
            <p:cNvPr id="44" name="Oval 4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11" idx="3"/>
            <a:endCxn id="44" idx="0"/>
          </p:cNvCxnSpPr>
          <p:nvPr/>
        </p:nvCxnSpPr>
        <p:spPr>
          <a:xfrm flipH="1">
            <a:off x="600142" y="2174773"/>
            <a:ext cx="177170" cy="2956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29246" y="742535"/>
            <a:ext cx="14418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Delete 73, 74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08853" y="2412431"/>
            <a:ext cx="18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In-Order Traversal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1653" y="2752480"/>
            <a:ext cx="294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5, 10</a:t>
            </a:r>
            <a:r>
              <a:rPr lang="en-US" b="1"/>
              <a:t>, 13, 28, </a:t>
            </a:r>
            <a:r>
              <a:rPr lang="en-US" b="1" dirty="0"/>
              <a:t>73, 74, 75, 89</a:t>
            </a:r>
          </a:p>
        </p:txBody>
      </p:sp>
      <p:sp>
        <p:nvSpPr>
          <p:cNvPr id="53" name="Freeform 52"/>
          <p:cNvSpPr/>
          <p:nvPr/>
        </p:nvSpPr>
        <p:spPr>
          <a:xfrm>
            <a:off x="476340" y="753637"/>
            <a:ext cx="3439235" cy="2715703"/>
          </a:xfrm>
          <a:custGeom>
            <a:avLst/>
            <a:gdLst>
              <a:gd name="connsiteX0" fmla="*/ 3439235 w 3439235"/>
              <a:gd name="connsiteY0" fmla="*/ 0 h 2538484"/>
              <a:gd name="connsiteX1" fmla="*/ 3439235 w 3439235"/>
              <a:gd name="connsiteY1" fmla="*/ 2538484 h 2538484"/>
              <a:gd name="connsiteX2" fmla="*/ 0 w 3439235"/>
              <a:gd name="connsiteY2" fmla="*/ 2538484 h 253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9235" h="2538484">
                <a:moveTo>
                  <a:pt x="3439235" y="0"/>
                </a:moveTo>
                <a:lnTo>
                  <a:pt x="3439235" y="2538484"/>
                </a:lnTo>
                <a:lnTo>
                  <a:pt x="0" y="2538484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839334" y="1133316"/>
            <a:ext cx="418704" cy="369332"/>
            <a:chOff x="3237027" y="3574016"/>
            <a:chExt cx="418704" cy="369332"/>
          </a:xfrm>
        </p:grpSpPr>
        <p:sp>
          <p:nvSpPr>
            <p:cNvPr id="55" name="Oval 5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230526" y="1611590"/>
            <a:ext cx="418704" cy="369332"/>
            <a:chOff x="3228507" y="3571884"/>
            <a:chExt cx="418704" cy="369332"/>
          </a:xfrm>
        </p:grpSpPr>
        <p:sp>
          <p:nvSpPr>
            <p:cNvPr id="58" name="Oval 5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811030" y="2128860"/>
            <a:ext cx="418704" cy="369332"/>
            <a:chOff x="3238651" y="3565482"/>
            <a:chExt cx="418704" cy="369332"/>
          </a:xfrm>
        </p:grpSpPr>
        <p:sp>
          <p:nvSpPr>
            <p:cNvPr id="61" name="Oval 6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11526" y="2123916"/>
            <a:ext cx="418704" cy="372896"/>
            <a:chOff x="3237027" y="3558914"/>
            <a:chExt cx="418704" cy="372896"/>
          </a:xfrm>
        </p:grpSpPr>
        <p:sp>
          <p:nvSpPr>
            <p:cNvPr id="64" name="Oval 6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563630" y="1602184"/>
            <a:ext cx="418704" cy="369332"/>
            <a:chOff x="3237443" y="3562478"/>
            <a:chExt cx="418704" cy="369332"/>
          </a:xfrm>
        </p:grpSpPr>
        <p:sp>
          <p:nvSpPr>
            <p:cNvPr id="67" name="Oval 6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067934" y="2123916"/>
            <a:ext cx="418704" cy="369332"/>
            <a:chOff x="3237027" y="3572206"/>
            <a:chExt cx="418704" cy="369332"/>
          </a:xfrm>
        </p:grpSpPr>
        <p:sp>
          <p:nvSpPr>
            <p:cNvPr id="70" name="Oval 6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058534" y="2059384"/>
            <a:ext cx="418704" cy="369332"/>
            <a:chOff x="3237443" y="3572206"/>
            <a:chExt cx="418704" cy="369332"/>
          </a:xfrm>
        </p:grpSpPr>
        <p:sp>
          <p:nvSpPr>
            <p:cNvPr id="73" name="Oval 7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Straight Arrow Connector 74"/>
          <p:cNvCxnSpPr>
            <a:stCxn id="55" idx="3"/>
            <a:endCxn id="58" idx="7"/>
          </p:cNvCxnSpPr>
          <p:nvPr/>
        </p:nvCxnSpPr>
        <p:spPr>
          <a:xfrm flipH="1">
            <a:off x="5570742" y="1438916"/>
            <a:ext cx="348276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5" idx="5"/>
            <a:endCxn id="67" idx="1"/>
          </p:cNvCxnSpPr>
          <p:nvPr/>
        </p:nvCxnSpPr>
        <p:spPr>
          <a:xfrm>
            <a:off x="6171030" y="1438916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8" idx="3"/>
            <a:endCxn id="61" idx="7"/>
          </p:cNvCxnSpPr>
          <p:nvPr/>
        </p:nvCxnSpPr>
        <p:spPr>
          <a:xfrm flipH="1">
            <a:off x="5141102" y="1919322"/>
            <a:ext cx="177628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8" idx="5"/>
            <a:endCxn id="64" idx="1"/>
          </p:cNvCxnSpPr>
          <p:nvPr/>
        </p:nvCxnSpPr>
        <p:spPr>
          <a:xfrm>
            <a:off x="5570742" y="1919322"/>
            <a:ext cx="120468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7" idx="3"/>
            <a:endCxn id="70" idx="7"/>
          </p:cNvCxnSpPr>
          <p:nvPr/>
        </p:nvCxnSpPr>
        <p:spPr>
          <a:xfrm flipH="1">
            <a:off x="6399630" y="1919322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7" idx="5"/>
            <a:endCxn id="73" idx="1"/>
          </p:cNvCxnSpPr>
          <p:nvPr/>
        </p:nvCxnSpPr>
        <p:spPr>
          <a:xfrm>
            <a:off x="6894910" y="1919322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4533720" y="2732306"/>
            <a:ext cx="356400" cy="369332"/>
            <a:chOff x="3264517" y="3569056"/>
            <a:chExt cx="356400" cy="369332"/>
          </a:xfrm>
        </p:grpSpPr>
        <p:sp>
          <p:nvSpPr>
            <p:cNvPr id="82" name="Oval 8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Straight Arrow Connector 83"/>
          <p:cNvCxnSpPr>
            <a:stCxn id="61" idx="3"/>
            <a:endCxn id="82" idx="0"/>
          </p:cNvCxnSpPr>
          <p:nvPr/>
        </p:nvCxnSpPr>
        <p:spPr>
          <a:xfrm flipH="1">
            <a:off x="4711920" y="2442994"/>
            <a:ext cx="177170" cy="2956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914421" y="735697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73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5829120" y="1132106"/>
            <a:ext cx="418704" cy="369332"/>
            <a:chOff x="3237027" y="3572206"/>
            <a:chExt cx="418704" cy="369332"/>
          </a:xfrm>
        </p:grpSpPr>
        <p:sp>
          <p:nvSpPr>
            <p:cNvPr id="88" name="Oval 8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828810" y="27206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543338" y="2111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362210" y="21110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7389814" y="2048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000538" y="15776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886210" y="15776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600428" y="11204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99" name="Straight Connector 98"/>
          <p:cNvCxnSpPr>
            <a:stCxn id="53" idx="1"/>
          </p:cNvCxnSpPr>
          <p:nvPr/>
        </p:nvCxnSpPr>
        <p:spPr>
          <a:xfrm>
            <a:off x="3915575" y="3469340"/>
            <a:ext cx="0" cy="2729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10775" y="3469340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74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5631090" y="3863218"/>
            <a:ext cx="418704" cy="369332"/>
            <a:chOff x="3237027" y="3574016"/>
            <a:chExt cx="418704" cy="369332"/>
          </a:xfrm>
        </p:grpSpPr>
        <p:sp>
          <p:nvSpPr>
            <p:cNvPr id="102" name="Oval 10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022282" y="4341492"/>
            <a:ext cx="418704" cy="369332"/>
            <a:chOff x="3228507" y="3571884"/>
            <a:chExt cx="418704" cy="369332"/>
          </a:xfrm>
        </p:grpSpPr>
        <p:sp>
          <p:nvSpPr>
            <p:cNvPr id="105" name="Oval 10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602786" y="4858762"/>
            <a:ext cx="418704" cy="369332"/>
            <a:chOff x="3238651" y="3565482"/>
            <a:chExt cx="418704" cy="369332"/>
          </a:xfrm>
        </p:grpSpPr>
        <p:sp>
          <p:nvSpPr>
            <p:cNvPr id="108" name="Oval 10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403282" y="4853818"/>
            <a:ext cx="418704" cy="372896"/>
            <a:chOff x="3237027" y="3558914"/>
            <a:chExt cx="418704" cy="372896"/>
          </a:xfrm>
        </p:grpSpPr>
        <p:sp>
          <p:nvSpPr>
            <p:cNvPr id="111" name="Oval 1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355386" y="4332086"/>
            <a:ext cx="418704" cy="369332"/>
            <a:chOff x="3237443" y="3562478"/>
            <a:chExt cx="418704" cy="369332"/>
          </a:xfrm>
        </p:grpSpPr>
        <p:sp>
          <p:nvSpPr>
            <p:cNvPr id="114" name="Oval 1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850290" y="4789286"/>
            <a:ext cx="418704" cy="369332"/>
            <a:chOff x="3237443" y="3572206"/>
            <a:chExt cx="418704" cy="369332"/>
          </a:xfrm>
        </p:grpSpPr>
        <p:sp>
          <p:nvSpPr>
            <p:cNvPr id="120" name="Oval 1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2" name="Straight Arrow Connector 121"/>
          <p:cNvCxnSpPr>
            <a:stCxn id="102" idx="3"/>
            <a:endCxn id="105" idx="7"/>
          </p:cNvCxnSpPr>
          <p:nvPr/>
        </p:nvCxnSpPr>
        <p:spPr>
          <a:xfrm flipH="1">
            <a:off x="5362498" y="4168818"/>
            <a:ext cx="348276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2" idx="5"/>
            <a:endCxn id="114" idx="1"/>
          </p:cNvCxnSpPr>
          <p:nvPr/>
        </p:nvCxnSpPr>
        <p:spPr>
          <a:xfrm>
            <a:off x="5962786" y="4168818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5" idx="3"/>
            <a:endCxn id="108" idx="7"/>
          </p:cNvCxnSpPr>
          <p:nvPr/>
        </p:nvCxnSpPr>
        <p:spPr>
          <a:xfrm flipH="1">
            <a:off x="4932858" y="4649224"/>
            <a:ext cx="177628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5" idx="5"/>
            <a:endCxn id="111" idx="1"/>
          </p:cNvCxnSpPr>
          <p:nvPr/>
        </p:nvCxnSpPr>
        <p:spPr>
          <a:xfrm>
            <a:off x="5362498" y="4649224"/>
            <a:ext cx="120468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4" idx="5"/>
            <a:endCxn id="120" idx="1"/>
          </p:cNvCxnSpPr>
          <p:nvPr/>
        </p:nvCxnSpPr>
        <p:spPr>
          <a:xfrm>
            <a:off x="6686666" y="4649224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4325476" y="5462208"/>
            <a:ext cx="356400" cy="369332"/>
            <a:chOff x="3264517" y="3569056"/>
            <a:chExt cx="356400" cy="369332"/>
          </a:xfrm>
        </p:grpSpPr>
        <p:sp>
          <p:nvSpPr>
            <p:cNvPr id="129" name="Oval 1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1" name="Straight Arrow Connector 130"/>
          <p:cNvCxnSpPr>
            <a:stCxn id="108" idx="3"/>
            <a:endCxn id="129" idx="0"/>
          </p:cNvCxnSpPr>
          <p:nvPr/>
        </p:nvCxnSpPr>
        <p:spPr>
          <a:xfrm flipH="1">
            <a:off x="4503676" y="5172896"/>
            <a:ext cx="177170" cy="2956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630815" y="3850341"/>
            <a:ext cx="418704" cy="372271"/>
            <a:chOff x="3237443" y="3559539"/>
            <a:chExt cx="418704" cy="372271"/>
          </a:xfrm>
        </p:grpSpPr>
        <p:sp>
          <p:nvSpPr>
            <p:cNvPr id="142" name="Oval 14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237443" y="355953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355111" y="4337357"/>
            <a:ext cx="418704" cy="369332"/>
            <a:chOff x="3237443" y="3572206"/>
            <a:chExt cx="418704" cy="369332"/>
          </a:xfrm>
        </p:grpSpPr>
        <p:sp>
          <p:nvSpPr>
            <p:cNvPr id="145" name="Oval 14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4010966" y="54622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4325384" y="48409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5763566" y="48409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4782584" y="43075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754166" y="43075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6072713" y="385034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045331" y="4135916"/>
            <a:ext cx="219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1: </a:t>
            </a:r>
            <a:r>
              <a:rPr lang="en-US" dirty="0"/>
              <a:t>Right Rotation of Node </a:t>
            </a:r>
            <a:r>
              <a:rPr lang="en-US" b="1" dirty="0">
                <a:solidFill>
                  <a:srgbClr val="C00000"/>
                </a:solidFill>
              </a:rPr>
              <a:t>75 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10103692" y="3890592"/>
            <a:ext cx="418704" cy="369332"/>
            <a:chOff x="3228507" y="3571884"/>
            <a:chExt cx="418704" cy="369332"/>
          </a:xfrm>
        </p:grpSpPr>
        <p:sp>
          <p:nvSpPr>
            <p:cNvPr id="160" name="Oval 15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9445336" y="4383755"/>
            <a:ext cx="418704" cy="369332"/>
            <a:chOff x="3238651" y="3565482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0906866" y="4383755"/>
            <a:ext cx="418704" cy="369332"/>
            <a:chOff x="3237027" y="3568443"/>
            <a:chExt cx="418704" cy="369332"/>
          </a:xfrm>
        </p:grpSpPr>
        <p:sp>
          <p:nvSpPr>
            <p:cNvPr id="166" name="Oval 16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237027" y="3568443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75</a:t>
              </a:r>
            </a:p>
          </p:txBody>
        </p:sp>
      </p:grpSp>
      <p:cxnSp>
        <p:nvCxnSpPr>
          <p:cNvPr id="176" name="Straight Arrow Connector 175"/>
          <p:cNvCxnSpPr>
            <a:stCxn id="160" idx="3"/>
            <a:endCxn id="163" idx="7"/>
          </p:cNvCxnSpPr>
          <p:nvPr/>
        </p:nvCxnSpPr>
        <p:spPr>
          <a:xfrm flipH="1">
            <a:off x="9775408" y="4198324"/>
            <a:ext cx="416488" cy="24755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0" idx="5"/>
            <a:endCxn id="166" idx="1"/>
          </p:cNvCxnSpPr>
          <p:nvPr/>
        </p:nvCxnSpPr>
        <p:spPr>
          <a:xfrm>
            <a:off x="10443908" y="4198324"/>
            <a:ext cx="542642" cy="2445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9030603" y="5010075"/>
            <a:ext cx="356400" cy="369332"/>
            <a:chOff x="3264517" y="3569056"/>
            <a:chExt cx="356400" cy="369332"/>
          </a:xfrm>
        </p:grpSpPr>
        <p:sp>
          <p:nvSpPr>
            <p:cNvPr id="180" name="Oval 17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2" name="Straight Arrow Connector 181"/>
          <p:cNvCxnSpPr>
            <a:stCxn id="163" idx="3"/>
            <a:endCxn id="180" idx="0"/>
          </p:cNvCxnSpPr>
          <p:nvPr/>
        </p:nvCxnSpPr>
        <p:spPr>
          <a:xfrm flipH="1">
            <a:off x="9208803" y="4697889"/>
            <a:ext cx="314593" cy="31854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11539389" y="4969587"/>
            <a:ext cx="418704" cy="369332"/>
            <a:chOff x="3246919" y="3574134"/>
            <a:chExt cx="418704" cy="369332"/>
          </a:xfrm>
        </p:grpSpPr>
        <p:sp>
          <p:nvSpPr>
            <p:cNvPr id="198" name="Oval 19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246919" y="35741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0348417" y="5017359"/>
            <a:ext cx="418704" cy="369332"/>
            <a:chOff x="3237443" y="3569762"/>
            <a:chExt cx="418704" cy="369332"/>
          </a:xfrm>
        </p:grpSpPr>
        <p:sp>
          <p:nvSpPr>
            <p:cNvPr id="201" name="Oval 20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237443" y="356976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4" name="Straight Arrow Connector 203"/>
          <p:cNvCxnSpPr>
            <a:stCxn id="166" idx="3"/>
            <a:endCxn id="201" idx="7"/>
          </p:cNvCxnSpPr>
          <p:nvPr/>
        </p:nvCxnSpPr>
        <p:spPr>
          <a:xfrm flipH="1">
            <a:off x="10679697" y="4694928"/>
            <a:ext cx="306853" cy="38027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66" idx="5"/>
            <a:endCxn id="198" idx="1"/>
          </p:cNvCxnSpPr>
          <p:nvPr/>
        </p:nvCxnSpPr>
        <p:spPr>
          <a:xfrm>
            <a:off x="11238562" y="4694928"/>
            <a:ext cx="370619" cy="32812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7926475" y="4935196"/>
            <a:ext cx="418704" cy="369332"/>
            <a:chOff x="3237443" y="3569762"/>
            <a:chExt cx="418704" cy="369332"/>
          </a:xfrm>
        </p:grpSpPr>
        <p:sp>
          <p:nvSpPr>
            <p:cNvPr id="208" name="Oval 20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237443" y="356976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8702556" y="50529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10042292" y="50356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11930088" y="49817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9160500" y="43837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11234662" y="43837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10535522" y="37742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51263" y="4782247"/>
            <a:ext cx="13085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15575" y="3469340"/>
            <a:ext cx="8146437" cy="13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0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/>
      <p:bldP spid="53" grpId="0" animBg="1"/>
      <p:bldP spid="86" grpId="0" animBg="1"/>
      <p:bldP spid="90" grpId="0"/>
      <p:bldP spid="91" grpId="0"/>
      <p:bldP spid="92" grpId="0"/>
      <p:bldP spid="94" grpId="0"/>
      <p:bldP spid="95" grpId="0"/>
      <p:bldP spid="96" grpId="0"/>
      <p:bldP spid="97" grpId="0"/>
      <p:bldP spid="100" grpId="0" animBg="1"/>
      <p:bldP spid="147" grpId="0"/>
      <p:bldP spid="148" grpId="0"/>
      <p:bldP spid="149" grpId="0"/>
      <p:bldP spid="151" grpId="0"/>
      <p:bldP spid="152" grpId="0"/>
      <p:bldP spid="153" grpId="0"/>
      <p:bldP spid="155" grpId="0"/>
      <p:bldP spid="210" grpId="0"/>
      <p:bldP spid="211" grpId="0"/>
      <p:bldP spid="212" grpId="0"/>
      <p:bldP spid="213" grpId="0"/>
      <p:bldP spid="214" grpId="0"/>
      <p:bldP spid="2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</a:t>
            </a:r>
            <a:r>
              <a:rPr lang="en-US" b="1" dirty="0">
                <a:solidFill>
                  <a:srgbClr val="C00000"/>
                </a:solidFill>
              </a:rPr>
              <a:t>weight balanced tree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nodes are arranged </a:t>
            </a:r>
            <a:r>
              <a:rPr lang="en-US" dirty="0"/>
              <a:t>on the </a:t>
            </a:r>
            <a:r>
              <a:rPr lang="en-US" b="1" dirty="0">
                <a:solidFill>
                  <a:srgbClr val="C00000"/>
                </a:solidFill>
              </a:rPr>
              <a:t>basis of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knowledge available on the </a:t>
            </a:r>
            <a:r>
              <a:rPr lang="en-US" b="1" dirty="0">
                <a:solidFill>
                  <a:srgbClr val="C00000"/>
                </a:solidFill>
              </a:rPr>
              <a:t>probability for searching </a:t>
            </a:r>
            <a:r>
              <a:rPr lang="en-US" dirty="0"/>
              <a:t>each node</a:t>
            </a:r>
          </a:p>
          <a:p>
            <a:r>
              <a:rPr lang="en-US" dirty="0"/>
              <a:t>The node with </a:t>
            </a:r>
            <a:r>
              <a:rPr lang="en-US" b="1" dirty="0">
                <a:solidFill>
                  <a:srgbClr val="C00000"/>
                </a:solidFill>
              </a:rPr>
              <a:t>highest probability </a:t>
            </a:r>
            <a:r>
              <a:rPr lang="en-US" dirty="0"/>
              <a:t>is placed at the </a:t>
            </a:r>
            <a:r>
              <a:rPr lang="en-US" b="1" dirty="0">
                <a:solidFill>
                  <a:srgbClr val="C00000"/>
                </a:solidFill>
              </a:rPr>
              <a:t>root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tree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rgbClr val="C00000"/>
                </a:solidFill>
              </a:rPr>
              <a:t>left sub-tree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less in ranking </a:t>
            </a:r>
            <a:r>
              <a:rPr lang="en-US" dirty="0"/>
              <a:t>as well as </a:t>
            </a:r>
            <a:r>
              <a:rPr lang="en-US" b="1" dirty="0">
                <a:solidFill>
                  <a:srgbClr val="C00000"/>
                </a:solidFill>
              </a:rPr>
              <a:t>less in probability </a:t>
            </a:r>
            <a:r>
              <a:rPr lang="en-US" dirty="0"/>
              <a:t>then the root node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rgbClr val="C00000"/>
                </a:solidFill>
              </a:rPr>
              <a:t>right sub-tree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higher in ranking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but </a:t>
            </a:r>
            <a:r>
              <a:rPr lang="en-US" b="1" dirty="0">
                <a:solidFill>
                  <a:srgbClr val="C00000"/>
                </a:solidFill>
              </a:rPr>
              <a:t>less in probability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then the root node</a:t>
            </a:r>
          </a:p>
          <a:p>
            <a:r>
              <a:rPr lang="en-US" dirty="0"/>
              <a:t>Each node of such a Tree has an information field contains the value of the node and count number of times node has been visited</a:t>
            </a:r>
          </a:p>
        </p:txBody>
      </p:sp>
    </p:spTree>
    <p:extLst>
      <p:ext uri="{BB962C8B-B14F-4D97-AF65-F5344CB8AC3E}">
        <p14:creationId xmlns:p14="http://schemas.microsoft.com/office/powerpoint/2010/main" val="167352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37143" y="15867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5" name="Oval 4"/>
          <p:cNvSpPr/>
          <p:nvPr/>
        </p:nvSpPr>
        <p:spPr>
          <a:xfrm>
            <a:off x="3833191" y="26535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6" name="Oval 5"/>
          <p:cNvSpPr/>
          <p:nvPr/>
        </p:nvSpPr>
        <p:spPr>
          <a:xfrm>
            <a:off x="4823791" y="36441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</a:p>
        </p:txBody>
      </p:sp>
      <p:sp>
        <p:nvSpPr>
          <p:cNvPr id="7" name="Oval 6"/>
          <p:cNvSpPr/>
          <p:nvPr/>
        </p:nvSpPr>
        <p:spPr>
          <a:xfrm>
            <a:off x="3680791" y="44823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5623891" y="45585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9" name="Oval 8"/>
          <p:cNvSpPr/>
          <p:nvPr/>
        </p:nvSpPr>
        <p:spPr>
          <a:xfrm>
            <a:off x="7414591" y="264030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10" name="Oval 9"/>
          <p:cNvSpPr/>
          <p:nvPr/>
        </p:nvSpPr>
        <p:spPr>
          <a:xfrm>
            <a:off x="6576391" y="36441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</a:t>
            </a:r>
          </a:p>
        </p:txBody>
      </p:sp>
      <p:sp>
        <p:nvSpPr>
          <p:cNvPr id="11" name="Oval 10"/>
          <p:cNvSpPr/>
          <p:nvPr/>
        </p:nvSpPr>
        <p:spPr>
          <a:xfrm>
            <a:off x="8305800" y="364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</a:t>
            </a:r>
          </a:p>
        </p:txBody>
      </p:sp>
      <p:cxnSp>
        <p:nvCxnSpPr>
          <p:cNvPr id="13" name="Straight Arrow Connector 12"/>
          <p:cNvCxnSpPr>
            <a:stCxn id="4" idx="3"/>
            <a:endCxn id="5" idx="7"/>
          </p:cNvCxnSpPr>
          <p:nvPr/>
        </p:nvCxnSpPr>
        <p:spPr>
          <a:xfrm flipH="1">
            <a:off x="4288476" y="2042040"/>
            <a:ext cx="1426782" cy="6896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>
            <a:off x="6092428" y="2042040"/>
            <a:ext cx="1400278" cy="67637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6" idx="1"/>
          </p:cNvCxnSpPr>
          <p:nvPr/>
        </p:nvCxnSpPr>
        <p:spPr>
          <a:xfrm>
            <a:off x="4288476" y="3108840"/>
            <a:ext cx="613430" cy="6134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7"/>
          </p:cNvCxnSpPr>
          <p:nvPr/>
        </p:nvCxnSpPr>
        <p:spPr>
          <a:xfrm flipH="1">
            <a:off x="4136076" y="4099440"/>
            <a:ext cx="765830" cy="4610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8" idx="1"/>
          </p:cNvCxnSpPr>
          <p:nvPr/>
        </p:nvCxnSpPr>
        <p:spPr>
          <a:xfrm>
            <a:off x="5279076" y="4099440"/>
            <a:ext cx="422930" cy="5372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0" idx="7"/>
          </p:cNvCxnSpPr>
          <p:nvPr/>
        </p:nvCxnSpPr>
        <p:spPr>
          <a:xfrm flipH="1">
            <a:off x="7031676" y="3095588"/>
            <a:ext cx="461030" cy="62668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5"/>
            <a:endCxn id="11" idx="1"/>
          </p:cNvCxnSpPr>
          <p:nvPr/>
        </p:nvCxnSpPr>
        <p:spPr>
          <a:xfrm>
            <a:off x="7869877" y="3095589"/>
            <a:ext cx="514039" cy="62336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03568" y="16287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01656" y="25952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97558" y="25773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45034" y="3647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2922" y="45934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18439" y="46796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3193" y="41452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20496" y="42008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39049" y="965492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Probability</a:t>
            </a:r>
          </a:p>
        </p:txBody>
      </p:sp>
      <p:cxnSp>
        <p:nvCxnSpPr>
          <p:cNvPr id="36" name="Straight Arrow Connector 35"/>
          <p:cNvCxnSpPr>
            <a:stCxn id="34" idx="1"/>
            <a:endCxn id="26" idx="3"/>
          </p:cNvCxnSpPr>
          <p:nvPr/>
        </p:nvCxnSpPr>
        <p:spPr>
          <a:xfrm flipH="1">
            <a:off x="6622273" y="1150158"/>
            <a:ext cx="2116777" cy="6632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1"/>
            <a:endCxn id="27" idx="0"/>
          </p:cNvCxnSpPr>
          <p:nvPr/>
        </p:nvCxnSpPr>
        <p:spPr>
          <a:xfrm flipH="1">
            <a:off x="8111009" y="1150159"/>
            <a:ext cx="628041" cy="14450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76600" y="1066800"/>
            <a:ext cx="762000" cy="381000"/>
            <a:chOff x="381000" y="1143000"/>
            <a:chExt cx="762000" cy="381000"/>
          </a:xfrm>
        </p:grpSpPr>
        <p:sp>
          <p:nvSpPr>
            <p:cNvPr id="4" name="Rectangle 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0" y="1752600"/>
            <a:ext cx="762000" cy="381000"/>
            <a:chOff x="381000" y="1143000"/>
            <a:chExt cx="762000" cy="381000"/>
          </a:xfrm>
        </p:grpSpPr>
        <p:sp>
          <p:nvSpPr>
            <p:cNvPr id="8" name="Rectangle 7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52600" y="2514600"/>
            <a:ext cx="762000" cy="381000"/>
            <a:chOff x="381000" y="1143000"/>
            <a:chExt cx="762000" cy="381000"/>
          </a:xfrm>
        </p:grpSpPr>
        <p:sp>
          <p:nvSpPr>
            <p:cNvPr id="11" name="Rectangle 10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9400" y="2514600"/>
            <a:ext cx="762000" cy="381000"/>
            <a:chOff x="381000" y="1143000"/>
            <a:chExt cx="762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19600" y="1828800"/>
            <a:ext cx="762000" cy="381000"/>
            <a:chOff x="381000" y="1143000"/>
            <a:chExt cx="762000" cy="381000"/>
          </a:xfrm>
        </p:grpSpPr>
        <p:sp>
          <p:nvSpPr>
            <p:cNvPr id="17" name="Rectangle 16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62400" y="2514600"/>
            <a:ext cx="762000" cy="381000"/>
            <a:chOff x="381000" y="1143000"/>
            <a:chExt cx="762000" cy="381000"/>
          </a:xfrm>
        </p:grpSpPr>
        <p:sp>
          <p:nvSpPr>
            <p:cNvPr id="20" name="Rectangle 19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6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76800" y="2514600"/>
            <a:ext cx="762000" cy="381000"/>
            <a:chOff x="381000" y="1143000"/>
            <a:chExt cx="762000" cy="381000"/>
          </a:xfrm>
        </p:grpSpPr>
        <p:sp>
          <p:nvSpPr>
            <p:cNvPr id="23" name="Rectangle 22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Z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cxnSp>
        <p:nvCxnSpPr>
          <p:cNvPr id="26" name="Straight Arrow Connector 25"/>
          <p:cNvCxnSpPr>
            <a:stCxn id="4" idx="1"/>
            <a:endCxn id="9" idx="0"/>
          </p:cNvCxnSpPr>
          <p:nvPr/>
        </p:nvCxnSpPr>
        <p:spPr>
          <a:xfrm flipH="1">
            <a:off x="2857500" y="1257300"/>
            <a:ext cx="419100" cy="495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17" idx="0"/>
          </p:cNvCxnSpPr>
          <p:nvPr/>
        </p:nvCxnSpPr>
        <p:spPr>
          <a:xfrm>
            <a:off x="4038600" y="1257300"/>
            <a:ext cx="5715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11" idx="0"/>
          </p:cNvCxnSpPr>
          <p:nvPr/>
        </p:nvCxnSpPr>
        <p:spPr>
          <a:xfrm flipH="1">
            <a:off x="1943100" y="1943100"/>
            <a:ext cx="3429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15" idx="0"/>
          </p:cNvCxnSpPr>
          <p:nvPr/>
        </p:nvCxnSpPr>
        <p:spPr>
          <a:xfrm>
            <a:off x="3048000" y="1943100"/>
            <a:ext cx="3429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24" idx="0"/>
          </p:cNvCxnSpPr>
          <p:nvPr/>
        </p:nvCxnSpPr>
        <p:spPr>
          <a:xfrm>
            <a:off x="5181600" y="2019300"/>
            <a:ext cx="266700" cy="495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1"/>
            <a:endCxn id="20" idx="0"/>
          </p:cNvCxnSpPr>
          <p:nvPr/>
        </p:nvCxnSpPr>
        <p:spPr>
          <a:xfrm flipH="1">
            <a:off x="4152900" y="2019300"/>
            <a:ext cx="266700" cy="495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78756" y="3124200"/>
            <a:ext cx="144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Ordered Tree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086600" y="3493532"/>
            <a:ext cx="762000" cy="381000"/>
            <a:chOff x="381000" y="1143000"/>
            <a:chExt cx="762000" cy="381000"/>
          </a:xfrm>
        </p:grpSpPr>
        <p:sp>
          <p:nvSpPr>
            <p:cNvPr id="45" name="Rectangle 44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6</a:t>
              </a:r>
            </a:p>
          </p:txBody>
        </p:sp>
      </p:grpSp>
      <p:sp>
        <p:nvSpPr>
          <p:cNvPr id="47" name="Oval 46"/>
          <p:cNvSpPr/>
          <p:nvPr/>
        </p:nvSpPr>
        <p:spPr>
          <a:xfrm>
            <a:off x="8382000" y="116205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48" name="Oval 47"/>
          <p:cNvSpPr/>
          <p:nvPr/>
        </p:nvSpPr>
        <p:spPr>
          <a:xfrm>
            <a:off x="72390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9" name="Oval 48"/>
          <p:cNvSpPr/>
          <p:nvPr/>
        </p:nvSpPr>
        <p:spPr>
          <a:xfrm>
            <a:off x="77724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50" name="Oval 49"/>
          <p:cNvSpPr/>
          <p:nvPr/>
        </p:nvSpPr>
        <p:spPr>
          <a:xfrm>
            <a:off x="7505700" y="215359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</a:t>
            </a:r>
          </a:p>
        </p:txBody>
      </p:sp>
      <p:sp>
        <p:nvSpPr>
          <p:cNvPr id="51" name="Oval 50"/>
          <p:cNvSpPr/>
          <p:nvPr/>
        </p:nvSpPr>
        <p:spPr>
          <a:xfrm>
            <a:off x="6959097" y="214454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52" name="Oval 51"/>
          <p:cNvSpPr/>
          <p:nvPr/>
        </p:nvSpPr>
        <p:spPr>
          <a:xfrm>
            <a:off x="9036867" y="1752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53" name="Oval 52"/>
          <p:cNvSpPr/>
          <p:nvPr/>
        </p:nvSpPr>
        <p:spPr>
          <a:xfrm>
            <a:off x="9525000" y="200401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Z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867400" y="4343400"/>
            <a:ext cx="762000" cy="381000"/>
            <a:chOff x="381000" y="1143000"/>
            <a:chExt cx="762000" cy="381000"/>
          </a:xfrm>
        </p:grpSpPr>
        <p:sp>
          <p:nvSpPr>
            <p:cNvPr id="55" name="Rectangle 54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876800" y="5105400"/>
            <a:ext cx="762000" cy="381000"/>
            <a:chOff x="381000" y="1143000"/>
            <a:chExt cx="762000" cy="381000"/>
          </a:xfrm>
        </p:grpSpPr>
        <p:sp>
          <p:nvSpPr>
            <p:cNvPr id="58" name="Rectangle 57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229100" y="5867400"/>
            <a:ext cx="762000" cy="381000"/>
            <a:chOff x="381000" y="1143000"/>
            <a:chExt cx="762000" cy="381000"/>
          </a:xfrm>
        </p:grpSpPr>
        <p:sp>
          <p:nvSpPr>
            <p:cNvPr id="61" name="Rectangle 60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477000" y="5105400"/>
            <a:ext cx="762000" cy="381000"/>
            <a:chOff x="381000" y="1143000"/>
            <a:chExt cx="762000" cy="381000"/>
          </a:xfrm>
        </p:grpSpPr>
        <p:sp>
          <p:nvSpPr>
            <p:cNvPr id="64" name="Rectangle 6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67700" y="4343400"/>
            <a:ext cx="762000" cy="381000"/>
            <a:chOff x="381000" y="1143000"/>
            <a:chExt cx="762000" cy="381000"/>
          </a:xfrm>
        </p:grpSpPr>
        <p:sp>
          <p:nvSpPr>
            <p:cNvPr id="67" name="Rectangle 66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T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189267" y="5105400"/>
            <a:ext cx="762000" cy="381000"/>
            <a:chOff x="381000" y="1143000"/>
            <a:chExt cx="762000" cy="381000"/>
          </a:xfrm>
        </p:grpSpPr>
        <p:sp>
          <p:nvSpPr>
            <p:cNvPr id="70" name="Rectangle 69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Z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cxnSp>
        <p:nvCxnSpPr>
          <p:cNvPr id="73" name="Straight Arrow Connector 72"/>
          <p:cNvCxnSpPr>
            <a:stCxn id="45" idx="1"/>
            <a:endCxn id="56" idx="0"/>
          </p:cNvCxnSpPr>
          <p:nvPr/>
        </p:nvCxnSpPr>
        <p:spPr>
          <a:xfrm flipH="1">
            <a:off x="6438900" y="3684032"/>
            <a:ext cx="647700" cy="65936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5" idx="1"/>
            <a:endCxn id="59" idx="0"/>
          </p:cNvCxnSpPr>
          <p:nvPr/>
        </p:nvCxnSpPr>
        <p:spPr>
          <a:xfrm flipH="1">
            <a:off x="5448300" y="4533900"/>
            <a:ext cx="4191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8" idx="1"/>
            <a:endCxn id="61" idx="0"/>
          </p:cNvCxnSpPr>
          <p:nvPr/>
        </p:nvCxnSpPr>
        <p:spPr>
          <a:xfrm flipH="1">
            <a:off x="4419600" y="5295900"/>
            <a:ext cx="4572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6" idx="3"/>
            <a:endCxn id="65" idx="0"/>
          </p:cNvCxnSpPr>
          <p:nvPr/>
        </p:nvCxnSpPr>
        <p:spPr>
          <a:xfrm>
            <a:off x="6629400" y="4533900"/>
            <a:ext cx="4191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3"/>
            <a:endCxn id="67" idx="0"/>
          </p:cNvCxnSpPr>
          <p:nvPr/>
        </p:nvCxnSpPr>
        <p:spPr>
          <a:xfrm>
            <a:off x="7848600" y="3684032"/>
            <a:ext cx="609600" cy="65936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0" idx="0"/>
          </p:cNvCxnSpPr>
          <p:nvPr/>
        </p:nvCxnSpPr>
        <p:spPr>
          <a:xfrm>
            <a:off x="9029701" y="4533900"/>
            <a:ext cx="350067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4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a </a:t>
            </a:r>
            <a:r>
              <a:rPr lang="en-US" b="1" dirty="0">
                <a:solidFill>
                  <a:srgbClr val="C00000"/>
                </a:solidFill>
              </a:rPr>
              <a:t>binary tree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like AVL tree </a:t>
            </a:r>
            <a:r>
              <a:rPr lang="en-US" b="1" dirty="0">
                <a:solidFill>
                  <a:srgbClr val="C00000"/>
                </a:solidFill>
              </a:rPr>
              <a:t>contains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only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one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record</a:t>
            </a:r>
          </a:p>
          <a:p>
            <a:r>
              <a:rPr lang="en-US" b="1" dirty="0">
                <a:solidFill>
                  <a:srgbClr val="C00000"/>
                </a:solidFill>
              </a:rPr>
              <a:t>AVL tree is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commonly </a:t>
            </a:r>
            <a:r>
              <a:rPr lang="en-US" b="1" dirty="0">
                <a:solidFill>
                  <a:srgbClr val="C00000"/>
                </a:solidFill>
              </a:rPr>
              <a:t>stored in primary memory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database applications </a:t>
            </a:r>
            <a:r>
              <a:rPr lang="en-US" dirty="0"/>
              <a:t>where </a:t>
            </a:r>
            <a:r>
              <a:rPr lang="en-US" b="1" dirty="0">
                <a:solidFill>
                  <a:srgbClr val="C00000"/>
                </a:solidFill>
              </a:rPr>
              <a:t>huge volume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handled, the </a:t>
            </a:r>
            <a:r>
              <a:rPr lang="en-US" b="1" dirty="0">
                <a:solidFill>
                  <a:srgbClr val="C00000"/>
                </a:solidFill>
              </a:rPr>
              <a:t>search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tree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can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accommodated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primary memory</a:t>
            </a:r>
          </a:p>
          <a:p>
            <a:r>
              <a:rPr lang="en-US" b="1" dirty="0">
                <a:solidFill>
                  <a:srgbClr val="C00000"/>
                </a:solidFill>
              </a:rPr>
              <a:t>B-Trees</a:t>
            </a:r>
            <a:r>
              <a:rPr lang="en-US" dirty="0"/>
              <a:t> are primarily meant for </a:t>
            </a:r>
            <a:r>
              <a:rPr lang="en-US" b="1" dirty="0">
                <a:solidFill>
                  <a:srgbClr val="C00000"/>
                </a:solidFill>
              </a:rPr>
              <a:t>secondary storage</a:t>
            </a:r>
          </a:p>
          <a:p>
            <a:r>
              <a:rPr lang="en-US" b="1" dirty="0">
                <a:solidFill>
                  <a:srgbClr val="C00000"/>
                </a:solidFill>
              </a:rPr>
              <a:t>B-Tree</a:t>
            </a:r>
            <a:r>
              <a:rPr lang="en-US" dirty="0"/>
              <a:t> is a </a:t>
            </a:r>
            <a:r>
              <a:rPr lang="en-US" b="1" dirty="0">
                <a:solidFill>
                  <a:srgbClr val="C00000"/>
                </a:solidFill>
              </a:rPr>
              <a:t>M-way tree </a:t>
            </a:r>
            <a:r>
              <a:rPr lang="en-US" dirty="0"/>
              <a:t>which can have </a:t>
            </a:r>
            <a:r>
              <a:rPr lang="en-US" b="1" dirty="0">
                <a:solidFill>
                  <a:srgbClr val="C00000"/>
                </a:solidFill>
              </a:rPr>
              <a:t>maximum of M Children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0200" y="4111782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10,  15,  20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4873782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2, 3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4873782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11, 14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3200" y="487378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4876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21</a:t>
            </a:r>
          </a:p>
        </p:txBody>
      </p:sp>
      <p:cxnSp>
        <p:nvCxnSpPr>
          <p:cNvPr id="11" name="Straight Arrow Connector 10"/>
          <p:cNvCxnSpPr>
            <a:stCxn id="4" idx="1"/>
            <a:endCxn id="5" idx="0"/>
          </p:cNvCxnSpPr>
          <p:nvPr/>
        </p:nvCxnSpPr>
        <p:spPr>
          <a:xfrm flipH="1">
            <a:off x="4076700" y="4340382"/>
            <a:ext cx="133350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 flipH="1">
            <a:off x="5600700" y="4568982"/>
            <a:ext cx="2667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6553200" y="4568982"/>
            <a:ext cx="3048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9" idx="0"/>
          </p:cNvCxnSpPr>
          <p:nvPr/>
        </p:nvCxnSpPr>
        <p:spPr>
          <a:xfrm>
            <a:off x="7010400" y="4340382"/>
            <a:ext cx="9144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14256" y="5558136"/>
            <a:ext cx="17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4 – way Tree</a:t>
            </a:r>
          </a:p>
        </p:txBody>
      </p:sp>
    </p:spTree>
    <p:extLst>
      <p:ext uri="{BB962C8B-B14F-4D97-AF65-F5344CB8AC3E}">
        <p14:creationId xmlns:p14="http://schemas.microsoft.com/office/powerpoint/2010/main" val="9689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M- way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tree contains </a:t>
            </a:r>
            <a:r>
              <a:rPr lang="en-US" b="1" dirty="0">
                <a:solidFill>
                  <a:srgbClr val="C00000"/>
                </a:solidFill>
              </a:rPr>
              <a:t>multiple keys </a:t>
            </a:r>
            <a:r>
              <a:rPr lang="en-US" dirty="0"/>
              <a:t>in a node</a:t>
            </a:r>
          </a:p>
          <a:p>
            <a:r>
              <a:rPr lang="en-US" dirty="0"/>
              <a:t>This leads to </a:t>
            </a:r>
            <a:r>
              <a:rPr lang="en-US" b="1" dirty="0">
                <a:solidFill>
                  <a:srgbClr val="C00000"/>
                </a:solidFill>
              </a:rPr>
              <a:t>reduction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overall </a:t>
            </a:r>
            <a:r>
              <a:rPr lang="en-US" b="1" dirty="0">
                <a:solidFill>
                  <a:srgbClr val="C00000"/>
                </a:solidFill>
              </a:rPr>
              <a:t>height</a:t>
            </a:r>
            <a:r>
              <a:rPr lang="en-US" dirty="0"/>
              <a:t> of the tree</a:t>
            </a:r>
          </a:p>
          <a:p>
            <a:r>
              <a:rPr lang="en-US" dirty="0"/>
              <a:t>If a </a:t>
            </a:r>
            <a:r>
              <a:rPr lang="en-US" b="1" dirty="0">
                <a:solidFill>
                  <a:srgbClr val="C00000"/>
                </a:solidFill>
              </a:rPr>
              <a:t>node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M-way tree </a:t>
            </a:r>
            <a:r>
              <a:rPr lang="en-US" b="1" dirty="0">
                <a:solidFill>
                  <a:srgbClr val="C00000"/>
                </a:solidFill>
              </a:rPr>
              <a:t>holds K keys </a:t>
            </a:r>
            <a:r>
              <a:rPr lang="en-US" dirty="0"/>
              <a:t>then it will have </a:t>
            </a:r>
            <a:r>
              <a:rPr lang="en-US" b="1" dirty="0">
                <a:solidFill>
                  <a:srgbClr val="C00000"/>
                </a:solidFill>
              </a:rPr>
              <a:t>k+1 children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3730782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K1,  K2,  K3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2095500" y="3959382"/>
            <a:ext cx="133350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619500" y="4187982"/>
            <a:ext cx="2667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72000" y="4187982"/>
            <a:ext cx="3048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029200" y="3959382"/>
            <a:ext cx="9144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10400" y="3048001"/>
            <a:ext cx="198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of Keys =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401" y="4186536"/>
            <a:ext cx="3528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of Ways or children = 4</a:t>
            </a:r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>
            <a:off x="4876800" y="3278834"/>
            <a:ext cx="2133600" cy="37876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 flipV="1">
            <a:off x="6172200" y="4416582"/>
            <a:ext cx="838200" cy="78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0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order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C00000"/>
                </a:solidFill>
              </a:rPr>
              <a:t>M-way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search tree with the following properties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Root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can have </a:t>
            </a:r>
            <a:r>
              <a:rPr lang="en-US" b="1" dirty="0">
                <a:solidFill>
                  <a:srgbClr val="C00000"/>
                </a:solidFill>
              </a:rPr>
              <a:t>1 to M-1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b="1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except Root</a:t>
            </a:r>
            <a:r>
              <a:rPr lang="en-US" dirty="0"/>
              <a:t>) have </a:t>
            </a:r>
            <a:r>
              <a:rPr lang="en-US" b="1" dirty="0">
                <a:solidFill>
                  <a:srgbClr val="C00000"/>
                </a:solidFill>
              </a:rPr>
              <a:t>(M-1)/2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(M-1)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b="1" dirty="0">
                <a:solidFill>
                  <a:srgbClr val="C00000"/>
                </a:solidFill>
              </a:rPr>
              <a:t>leaves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at the </a:t>
            </a:r>
            <a:r>
              <a:rPr lang="en-US" b="1" dirty="0">
                <a:solidFill>
                  <a:srgbClr val="C00000"/>
                </a:solidFill>
              </a:rPr>
              <a:t>same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level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If a node has </a:t>
            </a:r>
            <a:r>
              <a:rPr lang="en-US" b="1" dirty="0">
                <a:solidFill>
                  <a:srgbClr val="C00000"/>
                </a:solidFill>
              </a:rPr>
              <a:t>‘t’</a:t>
            </a:r>
            <a:r>
              <a:rPr lang="en-US" dirty="0"/>
              <a:t> number of </a:t>
            </a:r>
            <a:r>
              <a:rPr lang="en-US" b="1" dirty="0">
                <a:solidFill>
                  <a:srgbClr val="C00000"/>
                </a:solidFill>
              </a:rPr>
              <a:t>children</a:t>
            </a:r>
            <a:r>
              <a:rPr lang="en-US" dirty="0"/>
              <a:t>, then it must have </a:t>
            </a:r>
            <a:r>
              <a:rPr lang="en-US" b="1" dirty="0">
                <a:solidFill>
                  <a:srgbClr val="C00000"/>
                </a:solidFill>
              </a:rPr>
              <a:t>‘t-1’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​</a:t>
            </a:r>
            <a:r>
              <a:rPr lang="en-US" b="1" dirty="0">
                <a:solidFill>
                  <a:srgbClr val="C00000"/>
                </a:solidFill>
              </a:rPr>
              <a:t>​Keys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nodes are stored in </a:t>
            </a:r>
            <a:r>
              <a:rPr lang="en-US" b="1" dirty="0">
                <a:solidFill>
                  <a:srgbClr val="C00000"/>
                </a:solidFill>
              </a:rPr>
              <a:t>ascending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order</a:t>
            </a:r>
          </a:p>
          <a:p>
            <a:pPr marL="81915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36988" y="4264182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  <a:r>
              <a:rPr lang="en-US" sz="2400" b="1" baseline="-25000" dirty="0"/>
              <a:t>0</a:t>
            </a:r>
            <a:r>
              <a:rPr lang="en-US" sz="2400" b="1" dirty="0"/>
              <a:t>, K</a:t>
            </a:r>
            <a:r>
              <a:rPr lang="en-US" sz="2400" b="1" baseline="-25000" dirty="0"/>
              <a:t>1</a:t>
            </a:r>
            <a:r>
              <a:rPr lang="en-US" sz="2400" b="1" dirty="0"/>
              <a:t>,  K</a:t>
            </a:r>
            <a:r>
              <a:rPr lang="en-US" sz="2400" b="1" baseline="-25000" dirty="0"/>
              <a:t>2</a:t>
            </a:r>
            <a:r>
              <a:rPr lang="en-US" sz="2400" b="1" dirty="0"/>
              <a:t>, ……… ,K</a:t>
            </a:r>
            <a:r>
              <a:rPr lang="en-US" sz="2400" b="1" baseline="-25000" dirty="0"/>
              <a:t>n-1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574988" y="4493914"/>
            <a:ext cx="762000" cy="7638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489388" y="4721382"/>
            <a:ext cx="4953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460939" y="4721382"/>
            <a:ext cx="47531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75388" y="4722514"/>
            <a:ext cx="228600" cy="5352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46914" y="4492782"/>
            <a:ext cx="371475" cy="7650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46388" y="5135647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65620" y="5140112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0020" y="5140112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80221" y="5140112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n-1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70820" y="5140112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</a:t>
            </a:r>
            <a:r>
              <a:rPr lang="en-US" sz="2400" b="1" baseline="-25000" dirty="0" err="1"/>
              <a:t>n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68942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Height Balanced Tree (AVL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tree is called </a:t>
            </a:r>
            <a:r>
              <a:rPr lang="en-IN" b="1" dirty="0">
                <a:solidFill>
                  <a:srgbClr val="C00000"/>
                </a:solidFill>
              </a:rPr>
              <a:t>AVL tree (Height Balanced Tree)</a:t>
            </a:r>
            <a:r>
              <a:rPr lang="en-IN" dirty="0"/>
              <a:t>, if each node possessed one of the following properties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>
                <a:solidFill>
                  <a:srgbClr val="C00000"/>
                </a:solidFill>
              </a:rPr>
              <a:t>left heavy</a:t>
            </a:r>
            <a:r>
              <a:rPr lang="en-IN" dirty="0"/>
              <a:t>, if the </a:t>
            </a:r>
            <a:r>
              <a:rPr lang="en-IN" b="1" dirty="0">
                <a:solidFill>
                  <a:srgbClr val="C00000"/>
                </a:solidFill>
              </a:rPr>
              <a:t>longest path in its left sub tree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one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longer than the</a:t>
            </a:r>
            <a:r>
              <a:rPr lang="en-IN" b="1" dirty="0">
                <a:solidFill>
                  <a:srgbClr val="C00000"/>
                </a:solidFill>
              </a:rPr>
              <a:t> longest path of its right sub tree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>
                <a:solidFill>
                  <a:srgbClr val="C00000"/>
                </a:solidFill>
              </a:rPr>
              <a:t>right heavy</a:t>
            </a:r>
            <a:r>
              <a:rPr lang="en-IN" dirty="0"/>
              <a:t>, if the </a:t>
            </a:r>
            <a:r>
              <a:rPr lang="en-IN" b="1" dirty="0">
                <a:solidFill>
                  <a:srgbClr val="C00000"/>
                </a:solidFill>
              </a:rPr>
              <a:t>longest path in its right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one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longer than </a:t>
            </a:r>
            <a:r>
              <a:rPr lang="en-IN" b="1" dirty="0">
                <a:solidFill>
                  <a:srgbClr val="C00000"/>
                </a:solidFill>
              </a:rPr>
              <a:t>the longest path of its left sub tree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>
                <a:solidFill>
                  <a:srgbClr val="C00000"/>
                </a:solidFill>
              </a:rPr>
              <a:t>balanced</a:t>
            </a:r>
            <a:r>
              <a:rPr lang="en-IN" dirty="0"/>
              <a:t>, if the longest path in </a:t>
            </a:r>
            <a:r>
              <a:rPr lang="en-IN" b="1" dirty="0">
                <a:solidFill>
                  <a:srgbClr val="C00000"/>
                </a:solidFill>
              </a:rPr>
              <a:t>both the right and left sub-trees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equal</a:t>
            </a:r>
          </a:p>
          <a:p>
            <a:r>
              <a:rPr lang="en-IN" dirty="0"/>
              <a:t>In height balanced tree,  each node must be in one of these states</a:t>
            </a:r>
          </a:p>
          <a:p>
            <a:r>
              <a:rPr lang="en-IN" dirty="0"/>
              <a:t>If there exists a node in a tree where this is not true, then such a tree is called </a:t>
            </a:r>
            <a:r>
              <a:rPr lang="en-IN" b="1" dirty="0">
                <a:solidFill>
                  <a:srgbClr val="C00000"/>
                </a:solidFill>
              </a:rPr>
              <a:t>Unbalanced</a:t>
            </a:r>
          </a:p>
        </p:txBody>
      </p:sp>
    </p:spTree>
    <p:extLst>
      <p:ext uri="{BB962C8B-B14F-4D97-AF65-F5344CB8AC3E}">
        <p14:creationId xmlns:p14="http://schemas.microsoft.com/office/powerpoint/2010/main" val="355540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2547852"/>
            <a:ext cx="11929641" cy="3906157"/>
          </a:xfrm>
        </p:spPr>
        <p:txBody>
          <a:bodyPr/>
          <a:lstStyle/>
          <a:p>
            <a:r>
              <a:rPr lang="en-US" b="1" dirty="0"/>
              <a:t>K</a:t>
            </a:r>
            <a:r>
              <a:rPr lang="en-US" b="1" baseline="-25000" dirty="0"/>
              <a:t>0</a:t>
            </a:r>
            <a:r>
              <a:rPr lang="en-US" b="1" dirty="0"/>
              <a:t>, K</a:t>
            </a:r>
            <a:r>
              <a:rPr lang="en-US" b="1" baseline="-25000" dirty="0"/>
              <a:t>1</a:t>
            </a:r>
            <a:r>
              <a:rPr lang="en-US" b="1" dirty="0"/>
              <a:t>,  K</a:t>
            </a:r>
            <a:r>
              <a:rPr lang="en-US" b="1" baseline="-25000" dirty="0"/>
              <a:t>2</a:t>
            </a:r>
            <a:r>
              <a:rPr lang="en-US" b="1" dirty="0"/>
              <a:t>, ……… ,K</a:t>
            </a:r>
            <a:r>
              <a:rPr lang="en-US" b="1" baseline="-25000" dirty="0"/>
              <a:t>n-1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keys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stored in the node</a:t>
            </a:r>
          </a:p>
          <a:p>
            <a:r>
              <a:rPr lang="en-US" b="1" dirty="0"/>
              <a:t>Sub-Trees</a:t>
            </a:r>
            <a:r>
              <a:rPr lang="en-US" dirty="0"/>
              <a:t> are pointed by </a:t>
            </a:r>
            <a:r>
              <a:rPr lang="en-US" b="1" dirty="0">
                <a:solidFill>
                  <a:srgbClr val="C00000"/>
                </a:solidFill>
              </a:rPr>
              <a:t>P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, P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,  P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, ……… ,</a:t>
            </a:r>
            <a:r>
              <a:rPr lang="en-US" b="1" dirty="0" err="1">
                <a:solidFill>
                  <a:srgbClr val="C00000"/>
                </a:solidFill>
              </a:rPr>
              <a:t>P</a:t>
            </a:r>
            <a:r>
              <a:rPr lang="en-US" b="1" baseline="-25000" dirty="0" err="1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then</a:t>
            </a:r>
          </a:p>
          <a:p>
            <a:pPr lvl="1"/>
            <a:r>
              <a:rPr lang="en-US" dirty="0"/>
              <a:t>K</a:t>
            </a:r>
            <a:r>
              <a:rPr lang="en-US" baseline="-25000" dirty="0"/>
              <a:t>0</a:t>
            </a:r>
            <a:r>
              <a:rPr lang="en-US" dirty="0"/>
              <a:t> &gt;= all keys of sub-tree P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&gt;= all keys of sub-tree P</a:t>
            </a:r>
            <a:r>
              <a:rPr lang="en-US" baseline="-25000" dirty="0"/>
              <a:t>1</a:t>
            </a:r>
          </a:p>
          <a:p>
            <a:pPr lvl="1"/>
            <a:r>
              <a:rPr lang="en-US" baseline="-25000" dirty="0"/>
              <a:t>………..</a:t>
            </a:r>
            <a:endParaRPr lang="en-US" dirty="0"/>
          </a:p>
          <a:p>
            <a:pPr lvl="1"/>
            <a:r>
              <a:rPr lang="en-US" baseline="-25000" dirty="0"/>
              <a:t>………..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en-US" baseline="-25000" dirty="0"/>
              <a:t>n-1</a:t>
            </a:r>
            <a:r>
              <a:rPr lang="en-US" dirty="0"/>
              <a:t> &gt;= all keys of sub-tree P</a:t>
            </a:r>
            <a:r>
              <a:rPr lang="en-US" baseline="-25000" dirty="0"/>
              <a:t>n-1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en-US" baseline="-25000" dirty="0"/>
              <a:t>n-1</a:t>
            </a:r>
            <a:r>
              <a:rPr lang="en-US" dirty="0"/>
              <a:t> &lt; all keys of sub-tree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1097034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  <a:r>
              <a:rPr lang="en-US" sz="2400" b="1" baseline="-25000" dirty="0"/>
              <a:t>0</a:t>
            </a:r>
            <a:r>
              <a:rPr lang="en-US" sz="2400" b="1" dirty="0"/>
              <a:t>, K</a:t>
            </a:r>
            <a:r>
              <a:rPr lang="en-US" sz="2400" b="1" baseline="-25000" dirty="0"/>
              <a:t>1</a:t>
            </a:r>
            <a:r>
              <a:rPr lang="en-US" sz="2400" b="1" dirty="0"/>
              <a:t>,  K</a:t>
            </a:r>
            <a:r>
              <a:rPr lang="en-US" sz="2400" b="1" baseline="-25000" dirty="0"/>
              <a:t>2</a:t>
            </a:r>
            <a:r>
              <a:rPr lang="en-US" sz="2400" b="1" dirty="0"/>
              <a:t>, ……… ,K</a:t>
            </a:r>
            <a:r>
              <a:rPr lang="en-US" sz="2400" b="1" baseline="-25000" dirty="0"/>
              <a:t>n-1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57600" y="1326766"/>
            <a:ext cx="762000" cy="7638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572000" y="1554234"/>
            <a:ext cx="4953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543551" y="1554234"/>
            <a:ext cx="47531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58000" y="1555366"/>
            <a:ext cx="228600" cy="5352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29526" y="1325634"/>
            <a:ext cx="371475" cy="7650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000" y="1968499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8232" y="1972964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62632" y="1972964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62833" y="1972964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n-1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3432" y="19729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</a:t>
            </a:r>
            <a:r>
              <a:rPr lang="en-US" sz="2400" b="1" baseline="-25000" dirty="0" err="1"/>
              <a:t>n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6825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295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22860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0" y="23622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25,  40,  50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3581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2,  8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1800" y="3594980"/>
            <a:ext cx="647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0" y="35949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16,  18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0" y="3594980"/>
            <a:ext cx="647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3200" y="35949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30,  35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3571592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42,  44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07787" y="3579891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55,  60</a:t>
            </a:r>
          </a:p>
        </p:txBody>
      </p:sp>
      <p:cxnSp>
        <p:nvCxnSpPr>
          <p:cNvPr id="15" name="Straight Arrow Connector 14"/>
          <p:cNvCxnSpPr>
            <a:stCxn id="4" idx="1"/>
            <a:endCxn id="5" idx="0"/>
          </p:cNvCxnSpPr>
          <p:nvPr/>
        </p:nvCxnSpPr>
        <p:spPr>
          <a:xfrm flipH="1">
            <a:off x="3429000" y="1524000"/>
            <a:ext cx="1981200" cy="7620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  <a:endCxn id="7" idx="0"/>
          </p:cNvCxnSpPr>
          <p:nvPr/>
        </p:nvCxnSpPr>
        <p:spPr>
          <a:xfrm flipH="1">
            <a:off x="2247900" y="2514600"/>
            <a:ext cx="647700" cy="1066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 flipH="1">
            <a:off x="3295650" y="2743200"/>
            <a:ext cx="133350" cy="8517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9" idx="0"/>
          </p:cNvCxnSpPr>
          <p:nvPr/>
        </p:nvCxnSpPr>
        <p:spPr>
          <a:xfrm>
            <a:off x="3962400" y="2514600"/>
            <a:ext cx="533400" cy="10803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0"/>
          </p:cNvCxnSpPr>
          <p:nvPr/>
        </p:nvCxnSpPr>
        <p:spPr>
          <a:xfrm>
            <a:off x="6019800" y="1524000"/>
            <a:ext cx="2057400" cy="838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  <a:endCxn id="10" idx="0"/>
          </p:cNvCxnSpPr>
          <p:nvPr/>
        </p:nvCxnSpPr>
        <p:spPr>
          <a:xfrm flipH="1">
            <a:off x="6038850" y="2590800"/>
            <a:ext cx="1123950" cy="10041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1" idx="0"/>
          </p:cNvCxnSpPr>
          <p:nvPr/>
        </p:nvCxnSpPr>
        <p:spPr>
          <a:xfrm flipH="1">
            <a:off x="7086600" y="2819400"/>
            <a:ext cx="685800" cy="7755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0"/>
          </p:cNvCxnSpPr>
          <p:nvPr/>
        </p:nvCxnSpPr>
        <p:spPr>
          <a:xfrm flipH="1">
            <a:off x="8305800" y="2819400"/>
            <a:ext cx="76200" cy="7521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  <a:endCxn id="13" idx="0"/>
          </p:cNvCxnSpPr>
          <p:nvPr/>
        </p:nvCxnSpPr>
        <p:spPr>
          <a:xfrm>
            <a:off x="8991601" y="2590801"/>
            <a:ext cx="649587" cy="98909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91001" y="4719936"/>
            <a:ext cx="399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B-Tree of Order 4 (4 way Tree)</a:t>
            </a:r>
          </a:p>
        </p:txBody>
      </p:sp>
    </p:spTree>
    <p:extLst>
      <p:ext uri="{BB962C8B-B14F-4D97-AF65-F5344CB8AC3E}">
        <p14:creationId xmlns:p14="http://schemas.microsoft.com/office/powerpoint/2010/main" val="40354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of Key in B-Tree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Root </a:t>
            </a:r>
            <a:r>
              <a:rPr lang="en-US" dirty="0"/>
              <a:t>is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construct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node and </a:t>
            </a:r>
            <a:r>
              <a:rPr lang="en-US" b="1" dirty="0">
                <a:solidFill>
                  <a:srgbClr val="C00000"/>
                </a:solidFill>
              </a:rPr>
              <a:t>insert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Root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NOT NULL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/>
              <a:t>Find the </a:t>
            </a:r>
            <a:r>
              <a:rPr lang="en-US" b="1" dirty="0">
                <a:solidFill>
                  <a:srgbClr val="C00000"/>
                </a:solidFill>
              </a:rPr>
              <a:t>correct leaf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node to which key should be added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leaf node has space </a:t>
            </a:r>
            <a:r>
              <a:rPr lang="en-US" dirty="0"/>
              <a:t>to accommodate key, it is </a:t>
            </a:r>
            <a:r>
              <a:rPr lang="en-US" b="1" dirty="0">
                <a:solidFill>
                  <a:srgbClr val="C00000"/>
                </a:solidFill>
              </a:rPr>
              <a:t>inserted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sorted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leaf node does not have space </a:t>
            </a:r>
            <a:r>
              <a:rPr lang="en-US" dirty="0"/>
              <a:t>to accommodate key, we </a:t>
            </a:r>
            <a:r>
              <a:rPr lang="en-US" b="1" dirty="0">
                <a:solidFill>
                  <a:srgbClr val="C00000"/>
                </a:solidFill>
              </a:rPr>
              <a:t>split node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into two parts</a:t>
            </a:r>
          </a:p>
        </p:txBody>
      </p:sp>
    </p:spTree>
    <p:extLst>
      <p:ext uri="{BB962C8B-B14F-4D97-AF65-F5344CB8AC3E}">
        <p14:creationId xmlns:p14="http://schemas.microsoft.com/office/powerpoint/2010/main" val="351835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9300" y="1524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5,  10,  15,  20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1084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5100" y="2189399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- 3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9300" y="28194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3,  5,  10,  15,  20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1775" y="3272136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09901" y="2651064"/>
            <a:ext cx="381000" cy="777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09900" y="3962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4724400"/>
            <a:ext cx="952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47244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15,  20</a:t>
            </a:r>
          </a:p>
        </p:txBody>
      </p:sp>
      <p:cxnSp>
        <p:nvCxnSpPr>
          <p:cNvPr id="17" name="Straight Arrow Connector 16"/>
          <p:cNvCxnSpPr>
            <a:stCxn id="13" idx="1"/>
            <a:endCxn id="14" idx="0"/>
          </p:cNvCxnSpPr>
          <p:nvPr/>
        </p:nvCxnSpPr>
        <p:spPr>
          <a:xfrm flipH="1">
            <a:off x="2228850" y="41910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0"/>
          </p:cNvCxnSpPr>
          <p:nvPr/>
        </p:nvCxnSpPr>
        <p:spPr>
          <a:xfrm>
            <a:off x="3543300" y="41910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7400" y="11430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934200" y="1524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1,  5,  9,  11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38616" y="2133601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- 3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34200" y="2743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1,  3,  5,  9,  11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34401" y="2286001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01000" y="2590801"/>
            <a:ext cx="381000" cy="777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077200" y="3733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19900" y="4495800"/>
            <a:ext cx="952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801100" y="44958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9,  11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4" idx="1"/>
            <a:endCxn id="25" idx="0"/>
          </p:cNvCxnSpPr>
          <p:nvPr/>
        </p:nvCxnSpPr>
        <p:spPr>
          <a:xfrm flipH="1">
            <a:off x="7296150" y="39624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6" idx="0"/>
          </p:cNvCxnSpPr>
          <p:nvPr/>
        </p:nvCxnSpPr>
        <p:spPr>
          <a:xfrm>
            <a:off x="8610600" y="39624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12" grpId="0" animBg="1"/>
      <p:bldP spid="13" grpId="0" animBg="1"/>
      <p:bldP spid="14" grpId="0" animBg="1"/>
      <p:bldP spid="15" grpId="0" animBg="1"/>
      <p:bldP spid="18" grpId="0" animBg="1"/>
      <p:bldP spid="20" grpId="0"/>
      <p:bldP spid="21" grpId="0" animBg="1"/>
      <p:bldP spid="22" grpId="0"/>
      <p:bldP spid="23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4400" y="1143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05000" y="2057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3,  5,  6,  8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57600" y="2057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5257800" y="2057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7391400" y="2057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31,  35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8839200" y="2057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6" idx="1"/>
            <a:endCxn id="17" idx="0"/>
          </p:cNvCxnSpPr>
          <p:nvPr/>
        </p:nvCxnSpPr>
        <p:spPr>
          <a:xfrm flipH="1">
            <a:off x="2667000" y="1371600"/>
            <a:ext cx="20574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0"/>
          </p:cNvCxnSpPr>
          <p:nvPr/>
        </p:nvCxnSpPr>
        <p:spPr>
          <a:xfrm flipH="1">
            <a:off x="4267200" y="16002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9" idx="0"/>
          </p:cNvCxnSpPr>
          <p:nvPr/>
        </p:nvCxnSpPr>
        <p:spPr>
          <a:xfrm>
            <a:off x="6057900" y="1600200"/>
            <a:ext cx="1143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0"/>
          </p:cNvCxnSpPr>
          <p:nvPr/>
        </p:nvCxnSpPr>
        <p:spPr>
          <a:xfrm>
            <a:off x="6629400" y="1600200"/>
            <a:ext cx="13716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21" idx="0"/>
          </p:cNvCxnSpPr>
          <p:nvPr/>
        </p:nvCxnSpPr>
        <p:spPr>
          <a:xfrm>
            <a:off x="7391400" y="13716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24400" y="40386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676400" y="4953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3,  5,  6,  8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52800" y="49530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4800600" y="4953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6858000" y="4953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8839200" y="4953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38" name="Straight Arrow Connector 37"/>
          <p:cNvCxnSpPr>
            <a:stCxn id="32" idx="1"/>
            <a:endCxn id="33" idx="0"/>
          </p:cNvCxnSpPr>
          <p:nvPr/>
        </p:nvCxnSpPr>
        <p:spPr>
          <a:xfrm flipH="1">
            <a:off x="2438400" y="4267200"/>
            <a:ext cx="22860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4" idx="0"/>
          </p:cNvCxnSpPr>
          <p:nvPr/>
        </p:nvCxnSpPr>
        <p:spPr>
          <a:xfrm flipH="1">
            <a:off x="3962400" y="44958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2"/>
            <a:endCxn id="35" idx="0"/>
          </p:cNvCxnSpPr>
          <p:nvPr/>
        </p:nvCxnSpPr>
        <p:spPr>
          <a:xfrm flipH="1">
            <a:off x="5715000" y="44958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6" idx="0"/>
          </p:cNvCxnSpPr>
          <p:nvPr/>
        </p:nvCxnSpPr>
        <p:spPr>
          <a:xfrm>
            <a:off x="6629400" y="44958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37" idx="0"/>
          </p:cNvCxnSpPr>
          <p:nvPr/>
        </p:nvCxnSpPr>
        <p:spPr>
          <a:xfrm>
            <a:off x="7391400" y="42672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38416" y="3043536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- 38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24801" y="495300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,38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0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9906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76400" y="1905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3,  5,  6,  8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2800" y="19050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4800600" y="1905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6858000" y="1905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8839200" y="1905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21" name="Straight Arrow Connector 20"/>
          <p:cNvCxnSpPr>
            <a:stCxn id="15" idx="1"/>
            <a:endCxn id="16" idx="0"/>
          </p:cNvCxnSpPr>
          <p:nvPr/>
        </p:nvCxnSpPr>
        <p:spPr>
          <a:xfrm flipH="1">
            <a:off x="2438400" y="1219200"/>
            <a:ext cx="22860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0"/>
          </p:cNvCxnSpPr>
          <p:nvPr/>
        </p:nvCxnSpPr>
        <p:spPr>
          <a:xfrm flipH="1">
            <a:off x="3962400" y="14478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8" idx="0"/>
          </p:cNvCxnSpPr>
          <p:nvPr/>
        </p:nvCxnSpPr>
        <p:spPr>
          <a:xfrm flipH="1">
            <a:off x="5715000" y="14478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0"/>
          </p:cNvCxnSpPr>
          <p:nvPr/>
        </p:nvCxnSpPr>
        <p:spPr>
          <a:xfrm>
            <a:off x="6629400" y="14478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20" idx="0"/>
          </p:cNvCxnSpPr>
          <p:nvPr/>
        </p:nvCxnSpPr>
        <p:spPr>
          <a:xfrm>
            <a:off x="7391400" y="12192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20361" y="2664767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</a:t>
            </a:r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76800" y="3429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76400" y="43434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3, 5, 6,   , 8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57600" y="4343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4953000" y="4343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7010400" y="4343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8991600" y="4343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35" name="Straight Arrow Connector 34"/>
          <p:cNvCxnSpPr>
            <a:stCxn id="29" idx="1"/>
            <a:endCxn id="30" idx="0"/>
          </p:cNvCxnSpPr>
          <p:nvPr/>
        </p:nvCxnSpPr>
        <p:spPr>
          <a:xfrm flipH="1">
            <a:off x="2514600" y="3657600"/>
            <a:ext cx="23622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0"/>
          </p:cNvCxnSpPr>
          <p:nvPr/>
        </p:nvCxnSpPr>
        <p:spPr>
          <a:xfrm flipH="1">
            <a:off x="4267200" y="38862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2"/>
            <a:endCxn id="32" idx="0"/>
          </p:cNvCxnSpPr>
          <p:nvPr/>
        </p:nvCxnSpPr>
        <p:spPr>
          <a:xfrm flipH="1">
            <a:off x="5867400" y="38862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781800" y="38862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3"/>
            <a:endCxn id="34" idx="0"/>
          </p:cNvCxnSpPr>
          <p:nvPr/>
        </p:nvCxnSpPr>
        <p:spPr>
          <a:xfrm>
            <a:off x="7543800" y="36576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31642" y="4343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7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6401" y="4961982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62200" y="4038601"/>
            <a:ext cx="269442" cy="777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/>
      <p:bldP spid="42" grpId="0"/>
      <p:bldP spid="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10668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  10,  20,  30,  40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981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1981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953000" y="19812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010400" y="1981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8991600" y="1981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4" idx="1"/>
            <a:endCxn id="5" idx="0"/>
          </p:cNvCxnSpPr>
          <p:nvPr/>
        </p:nvCxnSpPr>
        <p:spPr>
          <a:xfrm flipH="1">
            <a:off x="2095500" y="1295400"/>
            <a:ext cx="27813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4267200" y="1524000"/>
            <a:ext cx="14478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flipH="1">
            <a:off x="5867400" y="15240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6781800" y="15240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9" idx="0"/>
          </p:cNvCxnSpPr>
          <p:nvPr/>
        </p:nvCxnSpPr>
        <p:spPr>
          <a:xfrm>
            <a:off x="7543800" y="12954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3842" y="1066801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6,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4175" y="990601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02758" y="963707"/>
            <a:ext cx="307542" cy="647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6200" y="5131525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5181600" y="5131525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7086600" y="5131525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8915400" y="5131525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24" name="Straight Arrow Connector 23"/>
          <p:cNvCxnSpPr>
            <a:stCxn id="32" idx="2"/>
            <a:endCxn id="46" idx="0"/>
          </p:cNvCxnSpPr>
          <p:nvPr/>
        </p:nvCxnSpPr>
        <p:spPr>
          <a:xfrm flipH="1">
            <a:off x="3314700" y="4445725"/>
            <a:ext cx="20955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2" idx="3"/>
            <a:endCxn id="20" idx="0"/>
          </p:cNvCxnSpPr>
          <p:nvPr/>
        </p:nvCxnSpPr>
        <p:spPr>
          <a:xfrm>
            <a:off x="4152900" y="4217125"/>
            <a:ext cx="3429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1"/>
            <a:endCxn id="21" idx="0"/>
          </p:cNvCxnSpPr>
          <p:nvPr/>
        </p:nvCxnSpPr>
        <p:spPr>
          <a:xfrm flipH="1">
            <a:off x="6096000" y="4217125"/>
            <a:ext cx="9525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4" idx="2"/>
            <a:endCxn id="22" idx="0"/>
          </p:cNvCxnSpPr>
          <p:nvPr/>
        </p:nvCxnSpPr>
        <p:spPr>
          <a:xfrm>
            <a:off x="7677150" y="4445725"/>
            <a:ext cx="28575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4" idx="3"/>
            <a:endCxn id="23" idx="0"/>
          </p:cNvCxnSpPr>
          <p:nvPr/>
        </p:nvCxnSpPr>
        <p:spPr>
          <a:xfrm>
            <a:off x="8305800" y="4217125"/>
            <a:ext cx="14097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5600" y="3988525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6,  10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48500" y="3988525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30, 40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62600" y="31503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</a:t>
            </a:r>
          </a:p>
        </p:txBody>
      </p:sp>
      <p:cxnSp>
        <p:nvCxnSpPr>
          <p:cNvPr id="37" name="Straight Arrow Connector 36"/>
          <p:cNvCxnSpPr>
            <a:stCxn id="35" idx="1"/>
            <a:endCxn id="32" idx="0"/>
          </p:cNvCxnSpPr>
          <p:nvPr/>
        </p:nvCxnSpPr>
        <p:spPr>
          <a:xfrm flipH="1">
            <a:off x="3524250" y="3378925"/>
            <a:ext cx="2038350" cy="6096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34" idx="0"/>
          </p:cNvCxnSpPr>
          <p:nvPr/>
        </p:nvCxnSpPr>
        <p:spPr>
          <a:xfrm>
            <a:off x="6400800" y="3378925"/>
            <a:ext cx="1276350" cy="6096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67000" y="1981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7, 8</a:t>
            </a:r>
          </a:p>
        </p:txBody>
      </p:sp>
      <p:cxnSp>
        <p:nvCxnSpPr>
          <p:cNvPr id="43" name="Straight Arrow Connector 42"/>
          <p:cNvCxnSpPr>
            <a:stCxn id="15" idx="2"/>
            <a:endCxn id="40" idx="0"/>
          </p:cNvCxnSpPr>
          <p:nvPr/>
        </p:nvCxnSpPr>
        <p:spPr>
          <a:xfrm flipH="1">
            <a:off x="3086100" y="1528466"/>
            <a:ext cx="2152360" cy="45273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752600" y="51315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895600" y="51315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7, 8</a:t>
            </a:r>
          </a:p>
        </p:txBody>
      </p:sp>
      <p:cxnSp>
        <p:nvCxnSpPr>
          <p:cNvPr id="48" name="Straight Arrow Connector 47"/>
          <p:cNvCxnSpPr>
            <a:stCxn id="32" idx="1"/>
            <a:endCxn id="45" idx="0"/>
          </p:cNvCxnSpPr>
          <p:nvPr/>
        </p:nvCxnSpPr>
        <p:spPr>
          <a:xfrm flipH="1">
            <a:off x="2171700" y="4217125"/>
            <a:ext cx="7239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9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/>
      <p:bldP spid="16" grpId="0"/>
      <p:bldP spid="17" grpId="0" animBg="1"/>
      <p:bldP spid="20" grpId="0" animBg="1"/>
      <p:bldP spid="21" grpId="0" animBg="1"/>
      <p:bldP spid="22" grpId="0" animBg="1"/>
      <p:bldP spid="23" grpId="0" animBg="1"/>
      <p:bldP spid="32" grpId="0" animBg="1"/>
      <p:bldP spid="34" grpId="0" animBg="1"/>
      <p:bldP spid="35" grpId="0" animBg="1"/>
      <p:bldP spid="40" grpId="0" animBg="1"/>
      <p:bldP spid="45" grpId="0" animBg="1"/>
      <p:bldP spid="4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717179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C0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714500" y="1631578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917" y="1716744"/>
            <a:ext cx="11927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 are asked to </a:t>
            </a:r>
            <a:r>
              <a:rPr lang="en-US" sz="2000" b="1" dirty="0">
                <a:solidFill>
                  <a:srgbClr val="C00000"/>
                </a:solidFill>
              </a:rPr>
              <a:t>create 5 Order Tree (5 Way Tree) maximum 4 records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can be accommodated in a node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6206" y="2290486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682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8782" y="2976286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8129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68114" y="2976286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</a:t>
            </a:r>
            <a:r>
              <a:rPr lang="en-US" sz="24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0720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76993" y="2976286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</a:t>
            </a:r>
            <a:r>
              <a:rPr lang="en-US" sz="2400" b="1" dirty="0">
                <a:solidFill>
                  <a:srgbClr val="FFFF00"/>
                </a:solidFill>
              </a:rPr>
              <a:t>6</a:t>
            </a:r>
            <a:r>
              <a:rPr lang="en-US" sz="2400" b="1" dirty="0"/>
              <a:t>,  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02629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53395" y="2976286"/>
            <a:ext cx="1474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</a:t>
            </a:r>
            <a:r>
              <a:rPr lang="en-US" sz="2400" b="1" dirty="0">
                <a:solidFill>
                  <a:srgbClr val="FFFF00"/>
                </a:solidFill>
              </a:rPr>
              <a:t>2</a:t>
            </a:r>
            <a:r>
              <a:rPr lang="en-US" sz="2400" b="1" dirty="0"/>
              <a:t>,  6,  7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6206" y="4146178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18129" y="2290486"/>
            <a:ext cx="0" cy="1855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00720" y="2290486"/>
            <a:ext cx="0" cy="185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02629" y="2290486"/>
            <a:ext cx="0" cy="185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03147" y="2290486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11577" y="2866913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1,  2,  6,  7, </a:t>
            </a:r>
            <a:r>
              <a:rPr lang="en-US" sz="2400" b="1" dirty="0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44352" y="3548249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73578" y="2818285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308360" y="3552713"/>
            <a:ext cx="800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489461" y="3552713"/>
            <a:ext cx="88451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7,  11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994162" y="2747687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33" name="Straight Arrow Connector 32"/>
          <p:cNvCxnSpPr>
            <a:stCxn id="31" idx="1"/>
            <a:endCxn id="29" idx="0"/>
          </p:cNvCxnSpPr>
          <p:nvPr/>
        </p:nvCxnSpPr>
        <p:spPr>
          <a:xfrm flipH="1">
            <a:off x="9708411" y="2976287"/>
            <a:ext cx="285751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3"/>
            <a:endCxn id="30" idx="0"/>
          </p:cNvCxnSpPr>
          <p:nvPr/>
        </p:nvCxnSpPr>
        <p:spPr>
          <a:xfrm>
            <a:off x="10641861" y="2976287"/>
            <a:ext cx="289859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22180" y="4146178"/>
            <a:ext cx="0" cy="241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6" y="4146179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9902" y="5544670"/>
            <a:ext cx="937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</a:t>
            </a:r>
            <a:r>
              <a:rPr lang="en-US" sz="2400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411943" y="5544670"/>
            <a:ext cx="75538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78543" y="4739644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42" name="Straight Arrow Connector 41"/>
          <p:cNvCxnSpPr>
            <a:stCxn id="41" idx="1"/>
            <a:endCxn id="39" idx="0"/>
          </p:cNvCxnSpPr>
          <p:nvPr/>
        </p:nvCxnSpPr>
        <p:spPr>
          <a:xfrm flipH="1">
            <a:off x="638522" y="4968244"/>
            <a:ext cx="240020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3"/>
            <a:endCxn id="40" idx="0"/>
          </p:cNvCxnSpPr>
          <p:nvPr/>
        </p:nvCxnSpPr>
        <p:spPr>
          <a:xfrm>
            <a:off x="1526241" y="4968244"/>
            <a:ext cx="263396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293668" y="4142039"/>
            <a:ext cx="0" cy="241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22180" y="4146179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895605" y="5551839"/>
            <a:ext cx="9187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038603" y="5551839"/>
            <a:ext cx="10460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7,</a:t>
            </a:r>
            <a:r>
              <a:rPr lang="en-US" sz="2200" b="1" dirty="0">
                <a:solidFill>
                  <a:srgbClr val="FFFF00"/>
                </a:solidFill>
              </a:rPr>
              <a:t>10</a:t>
            </a:r>
            <a:r>
              <a:rPr lang="en-US" sz="2200" b="1" dirty="0"/>
              <a:t>,11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67543" y="4746813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>
            <a:off x="3354978" y="4975413"/>
            <a:ext cx="312564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3"/>
            <a:endCxn id="51" idx="0"/>
          </p:cNvCxnSpPr>
          <p:nvPr/>
        </p:nvCxnSpPr>
        <p:spPr>
          <a:xfrm>
            <a:off x="4315242" y="4975413"/>
            <a:ext cx="246375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203147" y="2290486"/>
            <a:ext cx="0" cy="185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93668" y="4142039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0947" y="5480464"/>
            <a:ext cx="9187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563945" y="5480464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7,10,11,</a:t>
            </a:r>
            <a:r>
              <a:rPr lang="en-US" sz="22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297247" y="4675438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56" name="Straight Arrow Connector 55"/>
          <p:cNvCxnSpPr>
            <a:stCxn id="55" idx="1"/>
            <a:endCxn id="46" idx="0"/>
          </p:cNvCxnSpPr>
          <p:nvPr/>
        </p:nvCxnSpPr>
        <p:spPr>
          <a:xfrm flipH="1">
            <a:off x="5880320" y="4904038"/>
            <a:ext cx="416926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3"/>
            <a:endCxn id="49" idx="0"/>
          </p:cNvCxnSpPr>
          <p:nvPr/>
        </p:nvCxnSpPr>
        <p:spPr>
          <a:xfrm>
            <a:off x="6944945" y="4904038"/>
            <a:ext cx="342900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5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50" grpId="0" animBg="1"/>
      <p:bldP spid="51" grpId="0" animBg="1"/>
      <p:bldP spid="52" grpId="0" animBg="1"/>
      <p:bldP spid="45" grpId="0" animBg="1"/>
      <p:bldP spid="46" grpId="0" animBg="1"/>
      <p:bldP spid="49" grpId="0" animBg="1"/>
      <p:bldP spid="5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744073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C0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0959" y="1658472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0959" y="3745689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27370" y="1658473"/>
            <a:ext cx="0" cy="2087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0959" y="1658473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6186" y="3149298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96786" y="3149298"/>
            <a:ext cx="177165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7,10,11,</a:t>
            </a:r>
            <a:r>
              <a:rPr lang="en-US" sz="2200" b="1" dirty="0">
                <a:solidFill>
                  <a:srgbClr val="FFFF00"/>
                </a:solidFill>
              </a:rPr>
              <a:t>12</a:t>
            </a:r>
            <a:r>
              <a:rPr lang="en-US" sz="2200" b="1" dirty="0"/>
              <a:t>,13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82486" y="2344272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23" name="Straight Arrow Connector 22"/>
          <p:cNvCxnSpPr>
            <a:stCxn id="22" idx="1"/>
            <a:endCxn id="20" idx="0"/>
          </p:cNvCxnSpPr>
          <p:nvPr/>
        </p:nvCxnSpPr>
        <p:spPr>
          <a:xfrm flipH="1">
            <a:off x="644337" y="2572872"/>
            <a:ext cx="438149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3"/>
            <a:endCxn id="21" idx="0"/>
          </p:cNvCxnSpPr>
          <p:nvPr/>
        </p:nvCxnSpPr>
        <p:spPr>
          <a:xfrm>
            <a:off x="1730185" y="2572872"/>
            <a:ext cx="352427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84286" y="2751586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840110" y="3075713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77985" y="3149298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54287" y="2344272"/>
            <a:ext cx="8762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</a:t>
            </a:r>
          </a:p>
        </p:txBody>
      </p:sp>
      <p:cxnSp>
        <p:nvCxnSpPr>
          <p:cNvPr id="36" name="Straight Arrow Connector 35"/>
          <p:cNvCxnSpPr>
            <a:stCxn id="35" idx="1"/>
            <a:endCxn id="34" idx="0"/>
          </p:cNvCxnSpPr>
          <p:nvPr/>
        </p:nvCxnSpPr>
        <p:spPr>
          <a:xfrm flipH="1">
            <a:off x="3616136" y="2572872"/>
            <a:ext cx="438151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155684" y="3142716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06786" y="3142716"/>
            <a:ext cx="94256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cxnSp>
        <p:nvCxnSpPr>
          <p:cNvPr id="41" name="Straight Arrow Connector 40"/>
          <p:cNvCxnSpPr>
            <a:stCxn id="35" idx="2"/>
            <a:endCxn id="38" idx="0"/>
          </p:cNvCxnSpPr>
          <p:nvPr/>
        </p:nvCxnSpPr>
        <p:spPr>
          <a:xfrm>
            <a:off x="4492436" y="2801472"/>
            <a:ext cx="35790" cy="3412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9" idx="0"/>
          </p:cNvCxnSpPr>
          <p:nvPr/>
        </p:nvCxnSpPr>
        <p:spPr>
          <a:xfrm>
            <a:off x="4930586" y="2572872"/>
            <a:ext cx="547481" cy="5698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27370" y="1658473"/>
            <a:ext cx="22076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20, 16, 24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42574" y="3131097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566136" y="2326071"/>
            <a:ext cx="8762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</a:t>
            </a:r>
          </a:p>
        </p:txBody>
      </p:sp>
      <p:cxnSp>
        <p:nvCxnSpPr>
          <p:cNvPr id="48" name="Straight Arrow Connector 47"/>
          <p:cNvCxnSpPr>
            <a:stCxn id="47" idx="1"/>
            <a:endCxn id="46" idx="0"/>
          </p:cNvCxnSpPr>
          <p:nvPr/>
        </p:nvCxnSpPr>
        <p:spPr>
          <a:xfrm flipH="1">
            <a:off x="6680725" y="2554671"/>
            <a:ext cx="885411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220273" y="3124515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71373" y="3124515"/>
            <a:ext cx="216176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12,13,</a:t>
            </a:r>
            <a:r>
              <a:rPr lang="en-US" sz="2400" b="1" dirty="0">
                <a:solidFill>
                  <a:srgbClr val="FFFF00"/>
                </a:solidFill>
              </a:rPr>
              <a:t>16,20,24</a:t>
            </a:r>
          </a:p>
        </p:txBody>
      </p:sp>
      <p:cxnSp>
        <p:nvCxnSpPr>
          <p:cNvPr id="51" name="Straight Arrow Connector 50"/>
          <p:cNvCxnSpPr>
            <a:stCxn id="47" idx="2"/>
            <a:endCxn id="49" idx="0"/>
          </p:cNvCxnSpPr>
          <p:nvPr/>
        </p:nvCxnSpPr>
        <p:spPr>
          <a:xfrm flipH="1">
            <a:off x="7592815" y="2783271"/>
            <a:ext cx="411470" cy="3412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50" idx="0"/>
          </p:cNvCxnSpPr>
          <p:nvPr/>
        </p:nvCxnSpPr>
        <p:spPr>
          <a:xfrm>
            <a:off x="8442434" y="2554671"/>
            <a:ext cx="709820" cy="5698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318735" y="2673898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984053" y="3070363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186724" y="4368376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6, 11, 16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3724" y="5509166"/>
            <a:ext cx="82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67090" y="5509166"/>
            <a:ext cx="7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05289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818301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20,24</a:t>
            </a:r>
          </a:p>
        </p:txBody>
      </p:sp>
      <p:cxnSp>
        <p:nvCxnSpPr>
          <p:cNvPr id="75" name="Straight Arrow Connector 74"/>
          <p:cNvCxnSpPr>
            <a:stCxn id="69" idx="1"/>
            <a:endCxn id="70" idx="0"/>
          </p:cNvCxnSpPr>
          <p:nvPr/>
        </p:nvCxnSpPr>
        <p:spPr>
          <a:xfrm flipH="1">
            <a:off x="457724" y="4596976"/>
            <a:ext cx="729000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1" idx="0"/>
          </p:cNvCxnSpPr>
          <p:nvPr/>
        </p:nvCxnSpPr>
        <p:spPr>
          <a:xfrm flipH="1">
            <a:off x="1327090" y="4825576"/>
            <a:ext cx="165534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2" idx="0"/>
          </p:cNvCxnSpPr>
          <p:nvPr/>
        </p:nvCxnSpPr>
        <p:spPr>
          <a:xfrm>
            <a:off x="2082612" y="4825576"/>
            <a:ext cx="172677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3"/>
            <a:endCxn id="73" idx="0"/>
          </p:cNvCxnSpPr>
          <p:nvPr/>
        </p:nvCxnSpPr>
        <p:spPr>
          <a:xfrm>
            <a:off x="2634524" y="4596976"/>
            <a:ext cx="633777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52573" y="3745689"/>
            <a:ext cx="136768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3,4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37633" y="4368376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6, 11, 16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927932" y="5509166"/>
            <a:ext cx="133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 </a:t>
            </a:r>
            <a:r>
              <a:rPr lang="en-US" sz="2400" b="1" dirty="0">
                <a:solidFill>
                  <a:srgbClr val="FFFF00"/>
                </a:solidFill>
              </a:rPr>
              <a:t>3,4</a:t>
            </a:r>
            <a:r>
              <a:rPr lang="en-US" sz="2400" b="1" dirty="0"/>
              <a:t>,5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45584" y="5509166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66868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179880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20,24</a:t>
            </a:r>
          </a:p>
        </p:txBody>
      </p:sp>
      <p:cxnSp>
        <p:nvCxnSpPr>
          <p:cNvPr id="60" name="Straight Arrow Connector 59"/>
          <p:cNvCxnSpPr>
            <a:stCxn id="55" idx="1"/>
            <a:endCxn id="56" idx="0"/>
          </p:cNvCxnSpPr>
          <p:nvPr/>
        </p:nvCxnSpPr>
        <p:spPr>
          <a:xfrm flipH="1">
            <a:off x="4593932" y="4596976"/>
            <a:ext cx="743701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7" idx="0"/>
          </p:cNvCxnSpPr>
          <p:nvPr/>
        </p:nvCxnSpPr>
        <p:spPr>
          <a:xfrm flipH="1">
            <a:off x="5718127" y="4825576"/>
            <a:ext cx="124892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0"/>
          </p:cNvCxnSpPr>
          <p:nvPr/>
        </p:nvCxnSpPr>
        <p:spPr>
          <a:xfrm>
            <a:off x="6281168" y="4825576"/>
            <a:ext cx="335700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3"/>
            <a:endCxn id="59" idx="0"/>
          </p:cNvCxnSpPr>
          <p:nvPr/>
        </p:nvCxnSpPr>
        <p:spPr>
          <a:xfrm>
            <a:off x="6785433" y="4596976"/>
            <a:ext cx="844447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39133" y="4960047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68576" y="5462656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237281" y="4120181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464868" y="5260971"/>
            <a:ext cx="7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0272705" y="5260971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245376" y="5260971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20,24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795477" y="5260971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170481" y="5260971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cxnSp>
        <p:nvCxnSpPr>
          <p:cNvPr id="83" name="Straight Arrow Connector 82"/>
          <p:cNvCxnSpPr>
            <a:stCxn id="66" idx="1"/>
            <a:endCxn id="81" idx="0"/>
          </p:cNvCxnSpPr>
          <p:nvPr/>
        </p:nvCxnSpPr>
        <p:spPr>
          <a:xfrm flipH="1">
            <a:off x="8458481" y="4348781"/>
            <a:ext cx="778800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9" idx="0"/>
          </p:cNvCxnSpPr>
          <p:nvPr/>
        </p:nvCxnSpPr>
        <p:spPr>
          <a:xfrm flipH="1">
            <a:off x="9083477" y="4577381"/>
            <a:ext cx="454122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4" idx="0"/>
          </p:cNvCxnSpPr>
          <p:nvPr/>
        </p:nvCxnSpPr>
        <p:spPr>
          <a:xfrm flipH="1">
            <a:off x="9824868" y="4577381"/>
            <a:ext cx="80284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6" idx="0"/>
          </p:cNvCxnSpPr>
          <p:nvPr/>
        </p:nvCxnSpPr>
        <p:spPr>
          <a:xfrm>
            <a:off x="10463205" y="4577381"/>
            <a:ext cx="259500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3"/>
            <a:endCxn id="78" idx="0"/>
          </p:cNvCxnSpPr>
          <p:nvPr/>
        </p:nvCxnSpPr>
        <p:spPr>
          <a:xfrm>
            <a:off x="11066081" y="4348781"/>
            <a:ext cx="629295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852573" y="3745689"/>
            <a:ext cx="0" cy="2762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32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2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20" grpId="0" animBg="1"/>
      <p:bldP spid="21" grpId="0" animBg="1"/>
      <p:bldP spid="22" grpId="0" animBg="1"/>
      <p:bldP spid="32" grpId="0"/>
      <p:bldP spid="33" grpId="0" animBg="1"/>
      <p:bldP spid="34" grpId="0" animBg="1"/>
      <p:bldP spid="35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4" grpId="0"/>
      <p:bldP spid="65" grpId="0" animBg="1"/>
      <p:bldP spid="66" grpId="0" animBg="1"/>
      <p:bldP spid="74" grpId="0" animBg="1"/>
      <p:bldP spid="76" grpId="0" animBg="1"/>
      <p:bldP spid="78" grpId="0" animBg="1"/>
      <p:bldP spid="79" grpId="0" animBg="1"/>
      <p:bldP spid="8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75752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C0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7412" y="1671919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7412" y="3814502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412" y="1662977"/>
            <a:ext cx="206979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18,19,14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68394" y="189604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63595" y="2962841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30395" y="2962841"/>
            <a:ext cx="16200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12, 13, </a:t>
            </a:r>
            <a:r>
              <a:rPr lang="en-US" sz="2400" b="1" dirty="0">
                <a:solidFill>
                  <a:srgbClr val="FFFF00"/>
                </a:solidFill>
              </a:rPr>
              <a:t>14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11594" y="2962841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18, 19</a:t>
            </a:r>
            <a:r>
              <a:rPr lang="en-US" sz="2400" b="1" dirty="0"/>
              <a:t>, 20, 24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20594" y="2962841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794" y="2962841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cxnSp>
        <p:nvCxnSpPr>
          <p:cNvPr id="48" name="Straight Arrow Connector 47"/>
          <p:cNvCxnSpPr>
            <a:stCxn id="42" idx="1"/>
            <a:endCxn id="47" idx="0"/>
          </p:cNvCxnSpPr>
          <p:nvPr/>
        </p:nvCxnSpPr>
        <p:spPr>
          <a:xfrm flipH="1">
            <a:off x="358594" y="2124641"/>
            <a:ext cx="2209800" cy="8382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6" idx="0"/>
          </p:cNvCxnSpPr>
          <p:nvPr/>
        </p:nvCxnSpPr>
        <p:spPr>
          <a:xfrm flipH="1">
            <a:off x="1425394" y="2353241"/>
            <a:ext cx="1485900" cy="6096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0"/>
          </p:cNvCxnSpPr>
          <p:nvPr/>
        </p:nvCxnSpPr>
        <p:spPr>
          <a:xfrm flipH="1">
            <a:off x="2636137" y="2353241"/>
            <a:ext cx="701738" cy="6096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03551" y="2353241"/>
            <a:ext cx="236883" cy="6096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3"/>
            <a:endCxn id="45" idx="0"/>
          </p:cNvCxnSpPr>
          <p:nvPr/>
        </p:nvCxnSpPr>
        <p:spPr>
          <a:xfrm>
            <a:off x="4397194" y="2124641"/>
            <a:ext cx="1981200" cy="8382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7412" y="3814502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707791" y="4261521"/>
            <a:ext cx="176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403326" y="5012022"/>
            <a:ext cx="7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228813" y="5012022"/>
            <a:ext cx="140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12, 13</a:t>
            </a:r>
            <a:r>
              <a:rPr lang="en-US" sz="2400" b="1" dirty="0">
                <a:solidFill>
                  <a:schemeClr val="bg1"/>
                </a:solidFill>
              </a:rPr>
              <a:t>, 14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738300" y="5012022"/>
            <a:ext cx="230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18, 19, </a:t>
            </a:r>
            <a:r>
              <a:rPr lang="en-US" sz="2400" b="1" dirty="0"/>
              <a:t>20, 24, </a:t>
            </a:r>
            <a:r>
              <a:rPr lang="en-US" sz="2400" b="1" dirty="0">
                <a:solidFill>
                  <a:srgbClr val="FFFF00"/>
                </a:solidFill>
              </a:rPr>
              <a:t>25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21839" y="5012022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0352" y="5012022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cxnSp>
        <p:nvCxnSpPr>
          <p:cNvPr id="94" name="Straight Arrow Connector 93"/>
          <p:cNvCxnSpPr>
            <a:stCxn id="88" idx="1"/>
            <a:endCxn id="93" idx="0"/>
          </p:cNvCxnSpPr>
          <p:nvPr/>
        </p:nvCxnSpPr>
        <p:spPr>
          <a:xfrm flipH="1">
            <a:off x="328352" y="4490121"/>
            <a:ext cx="1379439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2" idx="0"/>
          </p:cNvCxnSpPr>
          <p:nvPr/>
        </p:nvCxnSpPr>
        <p:spPr>
          <a:xfrm flipH="1">
            <a:off x="1009839" y="4728903"/>
            <a:ext cx="1049556" cy="28311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89" idx="0"/>
          </p:cNvCxnSpPr>
          <p:nvPr/>
        </p:nvCxnSpPr>
        <p:spPr>
          <a:xfrm flipH="1">
            <a:off x="1763326" y="4708782"/>
            <a:ext cx="755328" cy="30324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90" idx="0"/>
          </p:cNvCxnSpPr>
          <p:nvPr/>
        </p:nvCxnSpPr>
        <p:spPr>
          <a:xfrm flipH="1">
            <a:off x="2930813" y="4718722"/>
            <a:ext cx="54450" cy="293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8" idx="3"/>
            <a:endCxn id="91" idx="0"/>
          </p:cNvCxnSpPr>
          <p:nvPr/>
        </p:nvCxnSpPr>
        <p:spPr>
          <a:xfrm>
            <a:off x="3471791" y="4490121"/>
            <a:ext cx="1418509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828034" y="4650708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738612" y="4957262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371616" y="5776558"/>
            <a:ext cx="23820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  <a:r>
              <a:rPr lang="en-US" sz="2400" b="1" dirty="0">
                <a:solidFill>
                  <a:srgbClr val="FFFF00"/>
                </a:solidFill>
              </a:rPr>
              <a:t>, 20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10015" y="5802872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259511" y="5719136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557902" y="4261521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966666" y="5012022"/>
            <a:ext cx="67734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3, 6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954450" y="5012022"/>
            <a:ext cx="10104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16, 20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678814" y="5774022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499827" y="5774022"/>
            <a:ext cx="140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12, 13</a:t>
            </a:r>
            <a:r>
              <a:rPr lang="en-US" sz="2400" b="1" dirty="0">
                <a:solidFill>
                  <a:schemeClr val="bg1"/>
                </a:solidFill>
              </a:rPr>
              <a:t>, 14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993286" y="577402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307758" y="577402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979755" y="5774022"/>
            <a:ext cx="97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18, 19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1027682" y="5774022"/>
            <a:ext cx="10104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24, 25</a:t>
            </a:r>
          </a:p>
        </p:txBody>
      </p:sp>
      <p:cxnSp>
        <p:nvCxnSpPr>
          <p:cNvPr id="113" name="Straight Arrow Connector 112"/>
          <p:cNvCxnSpPr>
            <a:stCxn id="104" idx="1"/>
            <a:endCxn id="105" idx="0"/>
          </p:cNvCxnSpPr>
          <p:nvPr/>
        </p:nvCxnSpPr>
        <p:spPr>
          <a:xfrm flipH="1">
            <a:off x="7305337" y="4490121"/>
            <a:ext cx="1252565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4" idx="3"/>
            <a:endCxn id="106" idx="0"/>
          </p:cNvCxnSpPr>
          <p:nvPr/>
        </p:nvCxnSpPr>
        <p:spPr>
          <a:xfrm>
            <a:off x="9091302" y="4490121"/>
            <a:ext cx="1368387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5" idx="1"/>
            <a:endCxn id="110" idx="0"/>
          </p:cNvCxnSpPr>
          <p:nvPr/>
        </p:nvCxnSpPr>
        <p:spPr>
          <a:xfrm flipH="1">
            <a:off x="6612558" y="5240622"/>
            <a:ext cx="354108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5" idx="2"/>
            <a:endCxn id="109" idx="0"/>
          </p:cNvCxnSpPr>
          <p:nvPr/>
        </p:nvCxnSpPr>
        <p:spPr>
          <a:xfrm flipH="1">
            <a:off x="7298086" y="5469222"/>
            <a:ext cx="7251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5" idx="3"/>
            <a:endCxn id="107" idx="0"/>
          </p:cNvCxnSpPr>
          <p:nvPr/>
        </p:nvCxnSpPr>
        <p:spPr>
          <a:xfrm>
            <a:off x="7644008" y="5240622"/>
            <a:ext cx="407349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6" idx="1"/>
            <a:endCxn id="108" idx="0"/>
          </p:cNvCxnSpPr>
          <p:nvPr/>
        </p:nvCxnSpPr>
        <p:spPr>
          <a:xfrm flipH="1">
            <a:off x="9201827" y="5240622"/>
            <a:ext cx="752623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6" idx="2"/>
            <a:endCxn id="111" idx="0"/>
          </p:cNvCxnSpPr>
          <p:nvPr/>
        </p:nvCxnSpPr>
        <p:spPr>
          <a:xfrm>
            <a:off x="10459689" y="5469222"/>
            <a:ext cx="6066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6" idx="3"/>
            <a:endCxn id="112" idx="0"/>
          </p:cNvCxnSpPr>
          <p:nvPr/>
        </p:nvCxnSpPr>
        <p:spPr>
          <a:xfrm>
            <a:off x="10964927" y="5240622"/>
            <a:ext cx="567994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90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9" grpId="0"/>
      <p:bldP spid="100" grpId="0" animBg="1"/>
      <p:bldP spid="101" grpId="0" animBg="1"/>
      <p:bldP spid="102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</a:t>
            </a:r>
            <a:endParaRPr lang="en-US" dirty="0"/>
          </a:p>
        </p:txBody>
      </p:sp>
      <p:cxnSp>
        <p:nvCxnSpPr>
          <p:cNvPr id="5" name="Straight Arrow Connector 4"/>
          <p:cNvCxnSpPr>
            <a:stCxn id="8" idx="5"/>
            <a:endCxn id="10" idx="1"/>
          </p:cNvCxnSpPr>
          <p:nvPr/>
        </p:nvCxnSpPr>
        <p:spPr>
          <a:xfrm>
            <a:off x="1724624" y="1291019"/>
            <a:ext cx="311513" cy="44297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" idx="3"/>
            <a:endCxn id="12" idx="0"/>
          </p:cNvCxnSpPr>
          <p:nvPr/>
        </p:nvCxnSpPr>
        <p:spPr>
          <a:xfrm flipH="1">
            <a:off x="1730686" y="2003405"/>
            <a:ext cx="305451" cy="3991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5"/>
            <a:endCxn id="13" idx="1"/>
          </p:cNvCxnSpPr>
          <p:nvPr/>
        </p:nvCxnSpPr>
        <p:spPr>
          <a:xfrm>
            <a:off x="2305545" y="2003406"/>
            <a:ext cx="281037" cy="44951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99419" y="96581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778185" y="166539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80340" y="16782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44785" y="23727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540185" y="240254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530785" y="239712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14" name="Straight Arrow Connector 13"/>
          <p:cNvCxnSpPr>
            <a:stCxn id="9" idx="3"/>
            <a:endCxn id="11" idx="0"/>
          </p:cNvCxnSpPr>
          <p:nvPr/>
        </p:nvCxnSpPr>
        <p:spPr>
          <a:xfrm flipH="1">
            <a:off x="435285" y="1990597"/>
            <a:ext cx="398696" cy="3821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7"/>
          </p:cNvCxnSpPr>
          <p:nvPr/>
        </p:nvCxnSpPr>
        <p:spPr>
          <a:xfrm flipH="1">
            <a:off x="1103389" y="1291019"/>
            <a:ext cx="351826" cy="4301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75"/>
          <p:cNvSpPr txBox="1"/>
          <p:nvPr/>
        </p:nvSpPr>
        <p:spPr>
          <a:xfrm>
            <a:off x="1432664" y="6610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" name="TextBox 182"/>
          <p:cNvSpPr txBox="1"/>
          <p:nvPr/>
        </p:nvSpPr>
        <p:spPr>
          <a:xfrm>
            <a:off x="2265559" y="144097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" name="TextBox 183"/>
          <p:cNvSpPr txBox="1"/>
          <p:nvPr/>
        </p:nvSpPr>
        <p:spPr>
          <a:xfrm>
            <a:off x="150474" y="20592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5"/>
          <p:cNvSpPr txBox="1"/>
          <p:nvPr/>
        </p:nvSpPr>
        <p:spPr>
          <a:xfrm>
            <a:off x="654175" y="137340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" name="TextBox 192"/>
          <p:cNvSpPr txBox="1"/>
          <p:nvPr/>
        </p:nvSpPr>
        <p:spPr>
          <a:xfrm>
            <a:off x="1481671" y="20592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" name="TextBox 193"/>
          <p:cNvSpPr txBox="1"/>
          <p:nvPr/>
        </p:nvSpPr>
        <p:spPr>
          <a:xfrm>
            <a:off x="2684191" y="20592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23" name="Straight Arrow Connector 22"/>
          <p:cNvCxnSpPr>
            <a:stCxn id="27" idx="5"/>
            <a:endCxn id="29" idx="1"/>
          </p:cNvCxnSpPr>
          <p:nvPr/>
        </p:nvCxnSpPr>
        <p:spPr>
          <a:xfrm>
            <a:off x="2628395" y="3504213"/>
            <a:ext cx="745612" cy="5451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8" idx="5"/>
            <a:endCxn id="31" idx="0"/>
          </p:cNvCxnSpPr>
          <p:nvPr/>
        </p:nvCxnSpPr>
        <p:spPr>
          <a:xfrm>
            <a:off x="1409195" y="4342523"/>
            <a:ext cx="651716" cy="43668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9" idx="3"/>
            <a:endCxn id="32" idx="0"/>
          </p:cNvCxnSpPr>
          <p:nvPr/>
        </p:nvCxnSpPr>
        <p:spPr>
          <a:xfrm flipH="1">
            <a:off x="2865071" y="4318779"/>
            <a:ext cx="508936" cy="4604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9" idx="5"/>
            <a:endCxn id="33" idx="1"/>
          </p:cNvCxnSpPr>
          <p:nvPr/>
        </p:nvCxnSpPr>
        <p:spPr>
          <a:xfrm>
            <a:off x="3643415" y="4318779"/>
            <a:ext cx="416392" cy="5162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03191" y="31790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1083991" y="401731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3318211" y="399357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19401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187041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267457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400401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1337011" y="54650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2326935" y="54644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4356731" y="54644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37" name="Straight Arrow Connector 36"/>
          <p:cNvCxnSpPr>
            <a:stCxn id="28" idx="3"/>
            <a:endCxn id="30" idx="0"/>
          </p:cNvCxnSpPr>
          <p:nvPr/>
        </p:nvCxnSpPr>
        <p:spPr>
          <a:xfrm flipH="1">
            <a:off x="384511" y="4342523"/>
            <a:ext cx="755276" cy="43668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  <a:endCxn id="28" idx="7"/>
          </p:cNvCxnSpPr>
          <p:nvPr/>
        </p:nvCxnSpPr>
        <p:spPr>
          <a:xfrm flipH="1">
            <a:off x="1409195" y="3504214"/>
            <a:ext cx="949792" cy="56890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  <a:endCxn id="34" idx="0"/>
          </p:cNvCxnSpPr>
          <p:nvPr/>
        </p:nvCxnSpPr>
        <p:spPr>
          <a:xfrm flipH="1">
            <a:off x="1527511" y="5104413"/>
            <a:ext cx="398696" cy="3605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5" idx="0"/>
          </p:cNvCxnSpPr>
          <p:nvPr/>
        </p:nvCxnSpPr>
        <p:spPr>
          <a:xfrm flipH="1">
            <a:off x="2517435" y="5104413"/>
            <a:ext cx="212932" cy="360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5"/>
            <a:endCxn id="36" idx="0"/>
          </p:cNvCxnSpPr>
          <p:nvPr/>
        </p:nvCxnSpPr>
        <p:spPr>
          <a:xfrm>
            <a:off x="4329215" y="5104413"/>
            <a:ext cx="218016" cy="360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141"/>
          <p:cNvSpPr txBox="1"/>
          <p:nvPr/>
        </p:nvSpPr>
        <p:spPr>
          <a:xfrm>
            <a:off x="2336436" y="28742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cxnSp>
        <p:nvCxnSpPr>
          <p:cNvPr id="43" name="Straight Arrow Connector 42"/>
          <p:cNvCxnSpPr>
            <a:stCxn id="30" idx="5"/>
            <a:endCxn id="44" idx="0"/>
          </p:cNvCxnSpPr>
          <p:nvPr/>
        </p:nvCxnSpPr>
        <p:spPr>
          <a:xfrm>
            <a:off x="519215" y="5104413"/>
            <a:ext cx="398696" cy="3605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27411" y="54650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3546811" y="54644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46" name="Straight Arrow Connector 45"/>
          <p:cNvCxnSpPr>
            <a:stCxn id="33" idx="3"/>
            <a:endCxn id="45" idx="0"/>
          </p:cNvCxnSpPr>
          <p:nvPr/>
        </p:nvCxnSpPr>
        <p:spPr>
          <a:xfrm flipH="1">
            <a:off x="3737311" y="5104413"/>
            <a:ext cx="322496" cy="360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904103" y="61685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45" idx="5"/>
            <a:endCxn id="47" idx="0"/>
          </p:cNvCxnSpPr>
          <p:nvPr/>
        </p:nvCxnSpPr>
        <p:spPr>
          <a:xfrm>
            <a:off x="3872015" y="5789659"/>
            <a:ext cx="222588" cy="3788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95"/>
          <p:cNvSpPr txBox="1"/>
          <p:nvPr/>
        </p:nvSpPr>
        <p:spPr>
          <a:xfrm>
            <a:off x="3351456" y="367368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0" name="TextBox 96"/>
          <p:cNvSpPr txBox="1"/>
          <p:nvPr/>
        </p:nvSpPr>
        <p:spPr>
          <a:xfrm>
            <a:off x="99700" y="446567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1" name="TextBox 97"/>
          <p:cNvSpPr txBox="1"/>
          <p:nvPr/>
        </p:nvSpPr>
        <p:spPr>
          <a:xfrm>
            <a:off x="3458456" y="51723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2" name="TextBox 107"/>
          <p:cNvSpPr txBox="1"/>
          <p:nvPr/>
        </p:nvSpPr>
        <p:spPr>
          <a:xfrm>
            <a:off x="959981" y="37253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3" name="TextBox 112"/>
          <p:cNvSpPr txBox="1"/>
          <p:nvPr/>
        </p:nvSpPr>
        <p:spPr>
          <a:xfrm>
            <a:off x="498811" y="56607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114"/>
          <p:cNvSpPr txBox="1"/>
          <p:nvPr/>
        </p:nvSpPr>
        <p:spPr>
          <a:xfrm>
            <a:off x="1108411" y="56549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5" name="TextBox 115"/>
          <p:cNvSpPr txBox="1"/>
          <p:nvPr/>
        </p:nvSpPr>
        <p:spPr>
          <a:xfrm>
            <a:off x="2094156" y="56549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116"/>
          <p:cNvSpPr txBox="1"/>
          <p:nvPr/>
        </p:nvSpPr>
        <p:spPr>
          <a:xfrm>
            <a:off x="3643415" y="62622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7" name="TextBox 117"/>
          <p:cNvSpPr txBox="1"/>
          <p:nvPr/>
        </p:nvSpPr>
        <p:spPr>
          <a:xfrm>
            <a:off x="4536689" y="58232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8" name="TextBox 118"/>
          <p:cNvSpPr txBox="1"/>
          <p:nvPr/>
        </p:nvSpPr>
        <p:spPr>
          <a:xfrm>
            <a:off x="2059126" y="443315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9" name="TextBox 120"/>
          <p:cNvSpPr txBox="1"/>
          <p:nvPr/>
        </p:nvSpPr>
        <p:spPr>
          <a:xfrm>
            <a:off x="2616057" y="443586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0" name="TextBox 121"/>
          <p:cNvSpPr txBox="1"/>
          <p:nvPr/>
        </p:nvSpPr>
        <p:spPr>
          <a:xfrm>
            <a:off x="4128131" y="44412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1" name="TextBox 194"/>
          <p:cNvSpPr txBox="1"/>
          <p:nvPr/>
        </p:nvSpPr>
        <p:spPr>
          <a:xfrm>
            <a:off x="2534438" y="880537"/>
            <a:ext cx="211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dirty="0"/>
              <a:t>Balanced Trees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904987" y="732059"/>
            <a:ext cx="0" cy="5798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6" idx="5"/>
            <a:endCxn id="68" idx="0"/>
          </p:cNvCxnSpPr>
          <p:nvPr/>
        </p:nvCxnSpPr>
        <p:spPr>
          <a:xfrm>
            <a:off x="6060704" y="1820803"/>
            <a:ext cx="515492" cy="38718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8" idx="3"/>
            <a:endCxn id="70" idx="0"/>
          </p:cNvCxnSpPr>
          <p:nvPr/>
        </p:nvCxnSpPr>
        <p:spPr>
          <a:xfrm flipH="1">
            <a:off x="6066766" y="2533189"/>
            <a:ext cx="374726" cy="3991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8" idx="5"/>
            <a:endCxn id="71" idx="0"/>
          </p:cNvCxnSpPr>
          <p:nvPr/>
        </p:nvCxnSpPr>
        <p:spPr>
          <a:xfrm>
            <a:off x="6710900" y="2533189"/>
            <a:ext cx="346466" cy="3937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735500" y="1495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5114266" y="219517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6385696" y="220798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69" name="Oval 68"/>
          <p:cNvSpPr/>
          <p:nvPr/>
        </p:nvSpPr>
        <p:spPr>
          <a:xfrm>
            <a:off x="6385319" y="36181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70" name="Oval 69"/>
          <p:cNvSpPr/>
          <p:nvPr/>
        </p:nvSpPr>
        <p:spPr>
          <a:xfrm>
            <a:off x="5876266" y="29323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71" name="Oval 70"/>
          <p:cNvSpPr/>
          <p:nvPr/>
        </p:nvSpPr>
        <p:spPr>
          <a:xfrm>
            <a:off x="6866866" y="29269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72" name="Straight Arrow Connector 71"/>
          <p:cNvCxnSpPr>
            <a:stCxn id="66" idx="3"/>
            <a:endCxn id="67" idx="0"/>
          </p:cNvCxnSpPr>
          <p:nvPr/>
        </p:nvCxnSpPr>
        <p:spPr>
          <a:xfrm flipH="1">
            <a:off x="5304766" y="1820803"/>
            <a:ext cx="486530" cy="3743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175"/>
          <p:cNvSpPr txBox="1"/>
          <p:nvPr/>
        </p:nvSpPr>
        <p:spPr>
          <a:xfrm>
            <a:off x="5768746" y="838199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Critical Node </a:t>
            </a:r>
          </a:p>
          <a:p>
            <a:r>
              <a:rPr lang="en-IN" b="1" dirty="0"/>
              <a:t>Unbalanced Node</a:t>
            </a:r>
            <a:endParaRPr lang="en-US" b="1" dirty="0"/>
          </a:p>
        </p:txBody>
      </p:sp>
      <p:sp>
        <p:nvSpPr>
          <p:cNvPr id="74" name="TextBox 182"/>
          <p:cNvSpPr txBox="1"/>
          <p:nvPr/>
        </p:nvSpPr>
        <p:spPr>
          <a:xfrm>
            <a:off x="6670915" y="197075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75" name="TextBox 183"/>
          <p:cNvSpPr txBox="1"/>
          <p:nvPr/>
        </p:nvSpPr>
        <p:spPr>
          <a:xfrm>
            <a:off x="6088193" y="38116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6" name="TextBox 185"/>
          <p:cNvSpPr txBox="1"/>
          <p:nvPr/>
        </p:nvSpPr>
        <p:spPr>
          <a:xfrm>
            <a:off x="4990256" y="19031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7" name="TextBox 192"/>
          <p:cNvSpPr txBox="1"/>
          <p:nvPr/>
        </p:nvSpPr>
        <p:spPr>
          <a:xfrm>
            <a:off x="5817752" y="25889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8" name="TextBox 193"/>
          <p:cNvSpPr txBox="1"/>
          <p:nvPr/>
        </p:nvSpPr>
        <p:spPr>
          <a:xfrm>
            <a:off x="7020272" y="2588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79" name="Straight Arrow Connector 78"/>
          <p:cNvCxnSpPr>
            <a:stCxn id="71" idx="3"/>
            <a:endCxn id="69" idx="0"/>
          </p:cNvCxnSpPr>
          <p:nvPr/>
        </p:nvCxnSpPr>
        <p:spPr>
          <a:xfrm flipH="1">
            <a:off x="6575819" y="3252110"/>
            <a:ext cx="346843" cy="36601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648927" y="732059"/>
            <a:ext cx="0" cy="33427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954628" y="15834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82" name="Straight Arrow Connector 81"/>
          <p:cNvCxnSpPr>
            <a:stCxn id="81" idx="5"/>
            <a:endCxn id="84" idx="1"/>
          </p:cNvCxnSpPr>
          <p:nvPr/>
        </p:nvCxnSpPr>
        <p:spPr>
          <a:xfrm>
            <a:off x="8279833" y="1908672"/>
            <a:ext cx="367309" cy="44840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4" idx="5"/>
            <a:endCxn id="85" idx="1"/>
          </p:cNvCxnSpPr>
          <p:nvPr/>
        </p:nvCxnSpPr>
        <p:spPr>
          <a:xfrm>
            <a:off x="8916550" y="2626481"/>
            <a:ext cx="281037" cy="44951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8591345" y="230127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85" name="Oval 84"/>
          <p:cNvSpPr/>
          <p:nvPr/>
        </p:nvSpPr>
        <p:spPr>
          <a:xfrm>
            <a:off x="9141790" y="302019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86" name="TextBox 183"/>
          <p:cNvSpPr txBox="1"/>
          <p:nvPr/>
        </p:nvSpPr>
        <p:spPr>
          <a:xfrm>
            <a:off x="9478628" y="32487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7" name="TextBox 183"/>
          <p:cNvSpPr txBox="1"/>
          <p:nvPr/>
        </p:nvSpPr>
        <p:spPr>
          <a:xfrm>
            <a:off x="8945228" y="21819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88" name="TextBox 175"/>
          <p:cNvSpPr txBox="1"/>
          <p:nvPr/>
        </p:nvSpPr>
        <p:spPr>
          <a:xfrm>
            <a:off x="7901274" y="838199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Critical Node </a:t>
            </a:r>
          </a:p>
          <a:p>
            <a:r>
              <a:rPr lang="en-IN" b="1" dirty="0"/>
              <a:t>Unbalanced Node</a:t>
            </a:r>
            <a:endParaRPr lang="en-US" b="1" dirty="0"/>
          </a:p>
        </p:txBody>
      </p: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5084021" y="4424108"/>
            <a:ext cx="6915722" cy="225014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Sometimes tree becomes unbalanced by inserting or deleting any node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Then based on position of insertion, we need to rotate the unbalanced node 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C00000"/>
                </a:solidFill>
              </a:rPr>
              <a:t>Rotation </a:t>
            </a:r>
            <a:r>
              <a:rPr lang="en-US" sz="2000" dirty="0"/>
              <a:t>is the </a:t>
            </a:r>
            <a:r>
              <a:rPr lang="en-US" sz="2000" b="1" dirty="0">
                <a:solidFill>
                  <a:srgbClr val="C00000"/>
                </a:solidFill>
              </a:rPr>
              <a:t>process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C00000"/>
                </a:solidFill>
              </a:rPr>
              <a:t>make tree balanced</a:t>
            </a:r>
          </a:p>
        </p:txBody>
      </p:sp>
    </p:spTree>
    <p:extLst>
      <p:ext uri="{BB962C8B-B14F-4D97-AF65-F5344CB8AC3E}">
        <p14:creationId xmlns:p14="http://schemas.microsoft.com/office/powerpoint/2010/main" val="154272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5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9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2" grpId="0"/>
      <p:bldP spid="44" grpId="0" animBg="1"/>
      <p:bldP spid="45" grpId="0" animBg="1"/>
      <p:bldP spid="47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3" grpId="0"/>
      <p:bldP spid="74" grpId="0"/>
      <p:bldP spid="75" grpId="0"/>
      <p:bldP spid="76" grpId="0"/>
      <p:bldP spid="77" grpId="0"/>
      <p:bldP spid="78" grpId="0"/>
      <p:bldP spid="81" grpId="0" animBg="1"/>
      <p:bldP spid="84" grpId="0" animBg="1"/>
      <p:bldP spid="85" grpId="0" animBg="1"/>
      <p:bldP spid="86" grpId="0"/>
      <p:bldP spid="87" grpId="0"/>
      <p:bldP spid="8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4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295924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Detach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left child’s right sub-tree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/>
              <a:t> </a:t>
            </a:r>
            <a:r>
              <a:rPr lang="en-IN" dirty="0"/>
              <a:t>Consider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to be the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as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Oval 26" descr="20%"/>
          <p:cNvSpPr>
            <a:spLocks noChangeArrowheads="1"/>
          </p:cNvSpPr>
          <p:nvPr/>
        </p:nvSpPr>
        <p:spPr bwMode="auto">
          <a:xfrm>
            <a:off x="3500147" y="3561973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Shruti" pitchFamily="34" charset="0"/>
              </a:rPr>
              <a:t>J</a:t>
            </a:r>
            <a:endParaRPr lang="gu-IN" sz="2400" dirty="0">
              <a:solidFill>
                <a:schemeClr val="bg1"/>
              </a:solidFill>
              <a:latin typeface="+mj-lt"/>
              <a:ea typeface="Roboto Condensed" panose="02000000000000000000" pitchFamily="2" charset="0"/>
              <a:cs typeface="Arial" pitchFamily="34" charset="0"/>
            </a:endParaRPr>
          </a:p>
        </p:txBody>
      </p:sp>
      <p:sp>
        <p:nvSpPr>
          <p:cNvPr id="8" name="Oval 25"/>
          <p:cNvSpPr>
            <a:spLocks noChangeArrowheads="1"/>
          </p:cNvSpPr>
          <p:nvPr/>
        </p:nvSpPr>
        <p:spPr bwMode="auto">
          <a:xfrm>
            <a:off x="2765707" y="43441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9600" tIns="39600" rIns="39600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K</a:t>
            </a: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>
            <a:off x="4294541" y="4329150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Z</a:t>
            </a:r>
          </a:p>
        </p:txBody>
      </p:sp>
      <p:sp>
        <p:nvSpPr>
          <p:cNvPr id="10" name="Oval 23"/>
          <p:cNvSpPr>
            <a:spLocks noChangeArrowheads="1"/>
          </p:cNvSpPr>
          <p:nvPr/>
        </p:nvSpPr>
        <p:spPr bwMode="auto">
          <a:xfrm>
            <a:off x="2256096" y="5078873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X</a:t>
            </a:r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3320284" y="51538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Y</a:t>
            </a:r>
          </a:p>
        </p:txBody>
      </p:sp>
      <p:sp>
        <p:nvSpPr>
          <p:cNvPr id="12" name="Oval 21"/>
          <p:cNvSpPr>
            <a:spLocks noChangeArrowheads="1"/>
          </p:cNvSpPr>
          <p:nvPr/>
        </p:nvSpPr>
        <p:spPr bwMode="auto">
          <a:xfrm>
            <a:off x="1791451" y="5828595"/>
            <a:ext cx="554577" cy="569789"/>
          </a:xfrm>
          <a:prstGeom prst="ellipse">
            <a:avLst/>
          </a:prstGeom>
          <a:solidFill>
            <a:srgbClr val="B84742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N</a:t>
            </a:r>
          </a:p>
        </p:txBody>
      </p:sp>
      <p:sp>
        <p:nvSpPr>
          <p:cNvPr id="13" name="AutoShape 20"/>
          <p:cNvSpPr>
            <a:spLocks noChangeShapeType="1"/>
          </p:cNvSpPr>
          <p:nvPr/>
        </p:nvSpPr>
        <p:spPr bwMode="auto">
          <a:xfrm flipH="1">
            <a:off x="3066593" y="4034135"/>
            <a:ext cx="531478" cy="3092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9"/>
          <p:cNvSpPr>
            <a:spLocks noChangeShapeType="1"/>
          </p:cNvSpPr>
          <p:nvPr/>
        </p:nvSpPr>
        <p:spPr bwMode="auto">
          <a:xfrm>
            <a:off x="3959337" y="4034136"/>
            <a:ext cx="595522" cy="3092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8"/>
          <p:cNvSpPr>
            <a:spLocks noChangeShapeType="1"/>
          </p:cNvSpPr>
          <p:nvPr/>
        </p:nvSpPr>
        <p:spPr bwMode="auto">
          <a:xfrm flipH="1">
            <a:off x="2532885" y="4829964"/>
            <a:ext cx="313761" cy="24890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7"/>
          <p:cNvSpPr>
            <a:spLocks noChangeShapeType="1"/>
          </p:cNvSpPr>
          <p:nvPr/>
        </p:nvSpPr>
        <p:spPr bwMode="auto">
          <a:xfrm>
            <a:off x="3238347" y="4829964"/>
            <a:ext cx="359725" cy="3248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6"/>
          <p:cNvSpPr>
            <a:spLocks noChangeShapeType="1"/>
          </p:cNvSpPr>
          <p:nvPr/>
        </p:nvSpPr>
        <p:spPr bwMode="auto">
          <a:xfrm flipH="1">
            <a:off x="2069238" y="5564692"/>
            <a:ext cx="267796" cy="26390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320978" y="3200395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7579" y="38494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458692" y="45720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71490" y="5029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00290" y="5486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438400" y="4267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33369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657508" y="320039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69380" y="59436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52600" y="5029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9580" y="54864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09800" y="4267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79180" y="487461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418732" y="36880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K</a:t>
            </a:r>
            <a:endParaRPr lang="en-US" sz="2400" b="1" dirty="0"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809132" y="438013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X</a:t>
            </a:r>
            <a:endParaRPr lang="en-US" sz="2400" b="1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39001" y="51054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N</a:t>
            </a:r>
            <a:endParaRPr lang="en-US" sz="2400" b="1" dirty="0"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494932" y="509797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Y</a:t>
            </a:r>
            <a:endParaRPr lang="en-US" sz="2400" b="1" dirty="0">
              <a:latin typeface="+mj-lt"/>
            </a:endParaRPr>
          </a:p>
        </p:txBody>
      </p:sp>
      <p:cxnSp>
        <p:nvCxnSpPr>
          <p:cNvPr id="30" name="Straight Arrow Connector 29"/>
          <p:cNvCxnSpPr>
            <a:stCxn id="6" idx="3"/>
            <a:endCxn id="47" idx="0"/>
          </p:cNvCxnSpPr>
          <p:nvPr/>
        </p:nvCxnSpPr>
        <p:spPr>
          <a:xfrm flipH="1">
            <a:off x="8057467" y="4111987"/>
            <a:ext cx="434000" cy="26814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7" idx="3"/>
            <a:endCxn id="48" idx="0"/>
          </p:cNvCxnSpPr>
          <p:nvPr/>
        </p:nvCxnSpPr>
        <p:spPr>
          <a:xfrm flipH="1">
            <a:off x="7487336" y="4804066"/>
            <a:ext cx="394531" cy="3013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991601" y="43434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J</a:t>
            </a:r>
            <a:endParaRPr lang="en-US" sz="2400" b="1" dirty="0"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561732" y="51054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Z</a:t>
            </a:r>
            <a:endParaRPr lang="en-US" sz="2400" b="1" dirty="0">
              <a:latin typeface="+mj-lt"/>
            </a:endParaRPr>
          </a:p>
        </p:txBody>
      </p:sp>
      <p:cxnSp>
        <p:nvCxnSpPr>
          <p:cNvPr id="54" name="Straight Arrow Connector 53"/>
          <p:cNvCxnSpPr>
            <a:stCxn id="6" idx="5"/>
            <a:endCxn id="51" idx="0"/>
          </p:cNvCxnSpPr>
          <p:nvPr/>
        </p:nvCxnSpPr>
        <p:spPr>
          <a:xfrm>
            <a:off x="8842666" y="4111987"/>
            <a:ext cx="397270" cy="2314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5"/>
            <a:endCxn id="52" idx="0"/>
          </p:cNvCxnSpPr>
          <p:nvPr/>
        </p:nvCxnSpPr>
        <p:spPr>
          <a:xfrm>
            <a:off x="9415535" y="4767335"/>
            <a:ext cx="394532" cy="3380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3"/>
            <a:endCxn id="49" idx="0"/>
          </p:cNvCxnSpPr>
          <p:nvPr/>
        </p:nvCxnSpPr>
        <p:spPr>
          <a:xfrm flipH="1">
            <a:off x="8743267" y="4767335"/>
            <a:ext cx="321069" cy="3306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856061" y="510512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Y</a:t>
            </a:r>
            <a:endParaRPr lang="en-US" sz="2400" b="1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176956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286690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504239" y="43663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677090" y="44281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104221" y="36648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071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2" grpId="0"/>
      <p:bldP spid="36" grpId="0"/>
      <p:bldP spid="37" grpId="0"/>
      <p:bldP spid="38" grpId="0"/>
      <p:bldP spid="39" grpId="0"/>
      <p:bldP spid="40" grpId="0"/>
      <p:bldP spid="5" grpId="0"/>
      <p:bldP spid="41" grpId="0"/>
      <p:bldP spid="42" grpId="0"/>
      <p:bldP spid="43" grpId="0"/>
      <p:bldP spid="44" grpId="0"/>
      <p:bldP spid="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60" grpId="0" animBg="1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209455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C00000"/>
                </a:solidFill>
              </a:rPr>
              <a:t>Detach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left child’s right sub-tree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/>
              <a:t> </a:t>
            </a:r>
            <a:r>
              <a:rPr lang="en-IN" dirty="0"/>
              <a:t>Consider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to be the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as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3429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13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7432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9624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15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057400" y="50292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276600" y="50292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3040200" y="3936011"/>
            <a:ext cx="3995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2354400" y="4698011"/>
            <a:ext cx="475789" cy="3311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0"/>
          </p:cNvCxnSpPr>
          <p:nvPr/>
        </p:nvCxnSpPr>
        <p:spPr>
          <a:xfrm>
            <a:off x="3250211" y="4698011"/>
            <a:ext cx="323389" cy="3311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6" idx="0"/>
          </p:cNvCxnSpPr>
          <p:nvPr/>
        </p:nvCxnSpPr>
        <p:spPr>
          <a:xfrm>
            <a:off x="3859811" y="3936011"/>
            <a:ext cx="3995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1380" y="51415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16000" y="51415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66808" y="4303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00678" y="4303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68208" y="35413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97170" y="610766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Insert node </a:t>
            </a:r>
            <a:r>
              <a:rPr lang="en-IN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750002" y="5840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28" name="Straight Arrow Connector 27"/>
          <p:cNvCxnSpPr>
            <a:stCxn id="7" idx="3"/>
            <a:endCxn id="26" idx="0"/>
          </p:cNvCxnSpPr>
          <p:nvPr/>
        </p:nvCxnSpPr>
        <p:spPr>
          <a:xfrm flipH="1">
            <a:off x="2047002" y="5536211"/>
            <a:ext cx="97387" cy="3047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31139" y="595330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1595" y="51415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07377" y="51415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3595" y="43033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07032" y="43033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56918" y="346001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105400" y="45720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78447" y="3884286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5464093" y="4972413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8077200" y="3429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74676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2" idx="3"/>
            <a:endCxn id="43" idx="0"/>
          </p:cNvCxnSpPr>
          <p:nvPr/>
        </p:nvCxnSpPr>
        <p:spPr>
          <a:xfrm flipH="1">
            <a:off x="7764600" y="3936011"/>
            <a:ext cx="3995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934200" y="5078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46" name="Straight Arrow Connector 45"/>
          <p:cNvCxnSpPr>
            <a:stCxn id="43" idx="3"/>
            <a:endCxn id="45" idx="0"/>
          </p:cNvCxnSpPr>
          <p:nvPr/>
        </p:nvCxnSpPr>
        <p:spPr>
          <a:xfrm flipH="1">
            <a:off x="7231200" y="4698011"/>
            <a:ext cx="323389" cy="3809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7630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13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9372600" y="5078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15</a:t>
            </a:r>
            <a:endParaRPr lang="en-US" b="1" dirty="0"/>
          </a:p>
        </p:txBody>
      </p:sp>
      <p:cxnSp>
        <p:nvCxnSpPr>
          <p:cNvPr id="53" name="Straight Arrow Connector 52"/>
          <p:cNvCxnSpPr>
            <a:stCxn id="51" idx="5"/>
            <a:endCxn id="52" idx="0"/>
          </p:cNvCxnSpPr>
          <p:nvPr/>
        </p:nvCxnSpPr>
        <p:spPr>
          <a:xfrm>
            <a:off x="9270011" y="4698011"/>
            <a:ext cx="399589" cy="3809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5"/>
            <a:endCxn id="51" idx="0"/>
          </p:cNvCxnSpPr>
          <p:nvPr/>
        </p:nvCxnSpPr>
        <p:spPr>
          <a:xfrm>
            <a:off x="8584211" y="3936011"/>
            <a:ext cx="4757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153400" y="5078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58" name="Straight Arrow Connector 57"/>
          <p:cNvCxnSpPr>
            <a:stCxn id="51" idx="3"/>
            <a:endCxn id="56" idx="0"/>
          </p:cNvCxnSpPr>
          <p:nvPr/>
        </p:nvCxnSpPr>
        <p:spPr>
          <a:xfrm flipH="1">
            <a:off x="8450400" y="4698011"/>
            <a:ext cx="399589" cy="3809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630913" y="51794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871709" y="51913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090093" y="51913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173929" y="428155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451431" y="4295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773913" y="34916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8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9" grpId="0"/>
      <p:bldP spid="30" grpId="0"/>
      <p:bldP spid="31" grpId="0"/>
      <p:bldP spid="32" grpId="0"/>
      <p:bldP spid="33" grpId="0"/>
      <p:bldP spid="34" grpId="0"/>
      <p:bldP spid="37" grpId="0"/>
      <p:bldP spid="38" grpId="0" animBg="1"/>
      <p:bldP spid="42" grpId="0" animBg="1"/>
      <p:bldP spid="43" grpId="0" animBg="1"/>
      <p:bldP spid="45" grpId="0" animBg="1"/>
      <p:bldP spid="51" grpId="0" animBg="1"/>
      <p:bldP spid="52" grpId="0" animBg="1"/>
      <p:bldP spid="56" grpId="0" animBg="1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177175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C00000"/>
                </a:solidFill>
              </a:rPr>
              <a:t>Detach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right child’s leaf sub-tree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/>
              <a:t>C</a:t>
            </a:r>
            <a:r>
              <a:rPr lang="en-IN" dirty="0"/>
              <a:t>onsider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to be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as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</a:p>
        </p:txBody>
      </p:sp>
      <p:sp>
        <p:nvSpPr>
          <p:cNvPr id="4" name="Oval 3"/>
          <p:cNvSpPr/>
          <p:nvPr/>
        </p:nvSpPr>
        <p:spPr>
          <a:xfrm>
            <a:off x="2590800" y="3316942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209800" y="4160496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1</a:t>
            </a:r>
            <a:endParaRPr lang="en-US" b="1" baseline="-25000" dirty="0"/>
          </a:p>
        </p:txBody>
      </p:sp>
      <p:sp>
        <p:nvSpPr>
          <p:cNvPr id="6" name="Oval 5"/>
          <p:cNvSpPr/>
          <p:nvPr/>
        </p:nvSpPr>
        <p:spPr>
          <a:xfrm>
            <a:off x="2971800" y="4160496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590800" y="5038164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2</a:t>
            </a:r>
            <a:endParaRPr lang="en-US" b="1" baseline="-25000" dirty="0"/>
          </a:p>
        </p:txBody>
      </p:sp>
      <p:sp>
        <p:nvSpPr>
          <p:cNvPr id="8" name="Oval 7"/>
          <p:cNvSpPr/>
          <p:nvPr/>
        </p:nvSpPr>
        <p:spPr>
          <a:xfrm>
            <a:off x="3352800" y="5038164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3</a:t>
            </a:r>
            <a:endParaRPr lang="en-US" b="1" baseline="-25000" dirty="0"/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2506800" y="3823953"/>
            <a:ext cx="170989" cy="336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0"/>
          </p:cNvCxnSpPr>
          <p:nvPr/>
        </p:nvCxnSpPr>
        <p:spPr>
          <a:xfrm>
            <a:off x="3097811" y="3823953"/>
            <a:ext cx="170989" cy="336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0"/>
          </p:cNvCxnSpPr>
          <p:nvPr/>
        </p:nvCxnSpPr>
        <p:spPr>
          <a:xfrm flipH="1">
            <a:off x="2887800" y="4667507"/>
            <a:ext cx="170989" cy="3706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8" idx="0"/>
          </p:cNvCxnSpPr>
          <p:nvPr/>
        </p:nvCxnSpPr>
        <p:spPr>
          <a:xfrm>
            <a:off x="3478811" y="4667507"/>
            <a:ext cx="170989" cy="3706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12260" y="5895166"/>
            <a:ext cx="594000" cy="594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</a:t>
            </a:r>
            <a:endParaRPr lang="en-US" b="1" baseline="-25000" dirty="0"/>
          </a:p>
        </p:txBody>
      </p:sp>
      <p:cxnSp>
        <p:nvCxnSpPr>
          <p:cNvPr id="19" name="Straight Arrow Connector 18"/>
          <p:cNvCxnSpPr>
            <a:stCxn id="8" idx="5"/>
            <a:endCxn id="17" idx="0"/>
          </p:cNvCxnSpPr>
          <p:nvPr/>
        </p:nvCxnSpPr>
        <p:spPr>
          <a:xfrm>
            <a:off x="3859811" y="5545175"/>
            <a:ext cx="149449" cy="34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0" y="51504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48207" y="51504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553760" y="42728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05000" y="42728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213101" y="34292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304034" y="60075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0317" y="515049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64580" y="515049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2764" y="42728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8300" y="42728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98588" y="3378742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10025" y="40018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953000" y="4724400"/>
            <a:ext cx="1295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295689" y="4951175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2</a:t>
            </a:r>
            <a:endParaRPr lang="en-US" b="1" baseline="-25000" dirty="0"/>
          </a:p>
        </p:txBody>
      </p:sp>
      <p:sp>
        <p:nvSpPr>
          <p:cNvPr id="36" name="Oval 35"/>
          <p:cNvSpPr/>
          <p:nvPr/>
        </p:nvSpPr>
        <p:spPr>
          <a:xfrm>
            <a:off x="8458200" y="3328246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8875931" y="4150223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3</a:t>
            </a:r>
            <a:endParaRPr lang="en-US" b="1" baseline="-25000" dirty="0"/>
          </a:p>
        </p:txBody>
      </p:sp>
      <p:cxnSp>
        <p:nvCxnSpPr>
          <p:cNvPr id="38" name="Straight Arrow Connector 37"/>
          <p:cNvCxnSpPr>
            <a:stCxn id="36" idx="5"/>
            <a:endCxn id="37" idx="0"/>
          </p:cNvCxnSpPr>
          <p:nvPr/>
        </p:nvCxnSpPr>
        <p:spPr>
          <a:xfrm>
            <a:off x="8965211" y="3835257"/>
            <a:ext cx="207720" cy="3149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220200" y="5041731"/>
            <a:ext cx="594000" cy="594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</a:t>
            </a:r>
            <a:endParaRPr lang="en-US" b="1" baseline="-25000" dirty="0"/>
          </a:p>
        </p:txBody>
      </p:sp>
      <p:cxnSp>
        <p:nvCxnSpPr>
          <p:cNvPr id="40" name="Straight Arrow Connector 39"/>
          <p:cNvCxnSpPr>
            <a:stCxn id="37" idx="5"/>
            <a:endCxn id="39" idx="0"/>
          </p:cNvCxnSpPr>
          <p:nvPr/>
        </p:nvCxnSpPr>
        <p:spPr>
          <a:xfrm>
            <a:off x="9382942" y="4657234"/>
            <a:ext cx="134258" cy="3844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809131" y="4150223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428131" y="5041731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1</a:t>
            </a:r>
            <a:endParaRPr lang="en-US" b="1" baseline="-25000" dirty="0"/>
          </a:p>
        </p:txBody>
      </p:sp>
      <p:cxnSp>
        <p:nvCxnSpPr>
          <p:cNvPr id="43" name="Straight Arrow Connector 42"/>
          <p:cNvCxnSpPr>
            <a:stCxn id="41" idx="3"/>
            <a:endCxn id="42" idx="0"/>
          </p:cNvCxnSpPr>
          <p:nvPr/>
        </p:nvCxnSpPr>
        <p:spPr>
          <a:xfrm flipH="1">
            <a:off x="7725131" y="4657234"/>
            <a:ext cx="170989" cy="3844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41" idx="7"/>
          </p:cNvCxnSpPr>
          <p:nvPr/>
        </p:nvCxnSpPr>
        <p:spPr>
          <a:xfrm flipH="1">
            <a:off x="8316142" y="3835257"/>
            <a:ext cx="229047" cy="40195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190815" y="5041731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2</a:t>
            </a:r>
            <a:endParaRPr lang="en-US" b="1" baseline="-25000" dirty="0"/>
          </a:p>
        </p:txBody>
      </p:sp>
      <p:cxnSp>
        <p:nvCxnSpPr>
          <p:cNvPr id="48" name="Straight Arrow Connector 47"/>
          <p:cNvCxnSpPr>
            <a:stCxn id="41" idx="5"/>
            <a:endCxn id="46" idx="0"/>
          </p:cNvCxnSpPr>
          <p:nvPr/>
        </p:nvCxnSpPr>
        <p:spPr>
          <a:xfrm>
            <a:off x="8316142" y="4657234"/>
            <a:ext cx="171673" cy="3844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13621" y="51540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757772" y="51540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810998" y="51540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497901" y="42625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9491942" y="42625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969064" y="34405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038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 animBg="1"/>
      <p:bldP spid="36" grpId="0" animBg="1"/>
      <p:bldP spid="37" grpId="0" animBg="1"/>
      <p:bldP spid="39" grpId="0" animBg="1"/>
      <p:bldP spid="41" grpId="0" animBg="1"/>
      <p:bldP spid="42" grpId="0" animBg="1"/>
      <p:bldP spid="46" grpId="0" animBg="1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Select Rotation based on Insertion Position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199688" cy="559056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Case 1:</a:t>
            </a:r>
            <a:r>
              <a:rPr lang="en-IN" dirty="0"/>
              <a:t> Insertion into </a:t>
            </a:r>
            <a:r>
              <a:rPr lang="en-IN" b="1" dirty="0">
                <a:solidFill>
                  <a:srgbClr val="C00000"/>
                </a:solidFill>
              </a:rPr>
              <a:t>Left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nodes Left child </a:t>
            </a:r>
          </a:p>
          <a:p>
            <a:pPr lvl="1"/>
            <a:r>
              <a:rPr lang="en-IN" b="1" dirty="0"/>
              <a:t>Single Right Rotation</a:t>
            </a:r>
          </a:p>
          <a:p>
            <a:pPr marL="0" indent="0">
              <a:buNone/>
            </a:pPr>
            <a:r>
              <a:rPr lang="en-IN" b="1" dirty="0"/>
              <a:t>Case 2:</a:t>
            </a:r>
            <a:r>
              <a:rPr lang="en-IN" dirty="0"/>
              <a:t> Insertion into </a:t>
            </a:r>
            <a:r>
              <a:rPr lang="en-IN" b="1" dirty="0">
                <a:solidFill>
                  <a:srgbClr val="C0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 Left child</a:t>
            </a:r>
          </a:p>
          <a:p>
            <a:pPr lvl="1"/>
            <a:r>
              <a:rPr lang="en-IN" b="1" dirty="0"/>
              <a:t>Left Right Rotation</a:t>
            </a:r>
          </a:p>
          <a:p>
            <a:pPr marL="0" indent="0">
              <a:buNone/>
            </a:pPr>
            <a:r>
              <a:rPr lang="en-IN" b="1" dirty="0"/>
              <a:t>Case 3:</a:t>
            </a:r>
            <a:r>
              <a:rPr lang="en-IN" dirty="0"/>
              <a:t> Insertion into </a:t>
            </a:r>
            <a:r>
              <a:rPr lang="en-IN" b="1" dirty="0">
                <a:solidFill>
                  <a:srgbClr val="C00000"/>
                </a:solidFill>
              </a:rPr>
              <a:t>Left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 Right child</a:t>
            </a:r>
          </a:p>
          <a:p>
            <a:pPr lvl="1"/>
            <a:r>
              <a:rPr lang="en-IN" b="1" dirty="0"/>
              <a:t>Right Left Rotation</a:t>
            </a:r>
          </a:p>
          <a:p>
            <a:pPr marL="0" indent="0">
              <a:buNone/>
            </a:pPr>
            <a:r>
              <a:rPr lang="en-IN" b="1" dirty="0"/>
              <a:t>Case 4: </a:t>
            </a:r>
            <a:r>
              <a:rPr lang="en-IN" dirty="0"/>
              <a:t>Insertion into </a:t>
            </a:r>
            <a:r>
              <a:rPr lang="en-IN" b="1" dirty="0">
                <a:solidFill>
                  <a:srgbClr val="C0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 Right child</a:t>
            </a:r>
          </a:p>
          <a:p>
            <a:pPr lvl="1"/>
            <a:r>
              <a:rPr lang="en-IN" b="1" dirty="0"/>
              <a:t>Single 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8389356" y="1396845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894056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51038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flipH="1">
            <a:off x="8110056" y="1765580"/>
            <a:ext cx="342565" cy="27672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8758091" y="1765580"/>
            <a:ext cx="308947" cy="27672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701906" y="1410821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59542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1230823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3"/>
            <a:endCxn id="12" idx="0"/>
          </p:cNvCxnSpPr>
          <p:nvPr/>
        </p:nvCxnSpPr>
        <p:spPr>
          <a:xfrm flipH="1">
            <a:off x="10375542" y="1779556"/>
            <a:ext cx="389629" cy="26274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5"/>
            <a:endCxn id="13" idx="0"/>
          </p:cNvCxnSpPr>
          <p:nvPr/>
        </p:nvCxnSpPr>
        <p:spPr>
          <a:xfrm>
            <a:off x="11070641" y="1779556"/>
            <a:ext cx="376182" cy="26274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402803" y="4422333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94056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851038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3"/>
            <a:endCxn id="17" idx="0"/>
          </p:cNvCxnSpPr>
          <p:nvPr/>
        </p:nvCxnSpPr>
        <p:spPr>
          <a:xfrm flipH="1">
            <a:off x="8110056" y="4791068"/>
            <a:ext cx="356012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5"/>
            <a:endCxn id="18" idx="0"/>
          </p:cNvCxnSpPr>
          <p:nvPr/>
        </p:nvCxnSpPr>
        <p:spPr>
          <a:xfrm>
            <a:off x="8771538" y="4791068"/>
            <a:ext cx="295500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738419" y="4422333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303631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173207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1" idx="3"/>
            <a:endCxn id="22" idx="0"/>
          </p:cNvCxnSpPr>
          <p:nvPr/>
        </p:nvCxnSpPr>
        <p:spPr>
          <a:xfrm flipH="1">
            <a:off x="10519631" y="4791068"/>
            <a:ext cx="282053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5"/>
            <a:endCxn id="23" idx="0"/>
          </p:cNvCxnSpPr>
          <p:nvPr/>
        </p:nvCxnSpPr>
        <p:spPr>
          <a:xfrm>
            <a:off x="11107154" y="4791068"/>
            <a:ext cx="282053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540760" y="5861540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3" idx="5"/>
            <a:endCxn id="26" idx="0"/>
          </p:cNvCxnSpPr>
          <p:nvPr/>
        </p:nvCxnSpPr>
        <p:spPr>
          <a:xfrm>
            <a:off x="11541942" y="5459498"/>
            <a:ext cx="214818" cy="4020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371738" y="5861540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18" idx="3"/>
            <a:endCxn id="29" idx="0"/>
          </p:cNvCxnSpPr>
          <p:nvPr/>
        </p:nvCxnSpPr>
        <p:spPr>
          <a:xfrm flipH="1">
            <a:off x="8587738" y="5459498"/>
            <a:ext cx="326565" cy="4020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701906" y="2795337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2" idx="5"/>
            <a:endCxn id="32" idx="1"/>
          </p:cNvCxnSpPr>
          <p:nvPr/>
        </p:nvCxnSpPr>
        <p:spPr>
          <a:xfrm>
            <a:off x="10528277" y="2411038"/>
            <a:ext cx="236894" cy="44756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70163" y="2795337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5" idx="3"/>
            <a:endCxn id="35" idx="0"/>
          </p:cNvCxnSpPr>
          <p:nvPr/>
        </p:nvCxnSpPr>
        <p:spPr>
          <a:xfrm flipH="1">
            <a:off x="7686163" y="2411038"/>
            <a:ext cx="271158" cy="384299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787506" y="860342"/>
            <a:ext cx="0" cy="5540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14734" y="863445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- 1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488960" y="877421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- 2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982377" y="3898458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- 3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371470" y="3898458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- 4</a:t>
            </a:r>
            <a:endParaRPr lang="en-US" sz="2000" b="1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7470163" y="3630706"/>
            <a:ext cx="45025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306504" y="860342"/>
            <a:ext cx="0" cy="5540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15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6" grpId="0" animBg="1"/>
      <p:bldP spid="29" grpId="0" animBg="1"/>
      <p:bldP spid="32" grpId="0" animBg="1"/>
      <p:bldP spid="35" grpId="0" animBg="1"/>
      <p:bldP spid="7" grpId="0"/>
      <p:bldP spid="36" grpId="0"/>
      <p:bldP spid="38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Insertion into Left sub-tree of nodes Left child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Case 1: </a:t>
            </a:r>
            <a:r>
              <a:rPr lang="en-IN" dirty="0"/>
              <a:t>If node becomes </a:t>
            </a:r>
            <a:r>
              <a:rPr lang="en-IN" b="1" dirty="0">
                <a:solidFill>
                  <a:srgbClr val="C00000"/>
                </a:solidFill>
              </a:rPr>
              <a:t>unbalanced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after </a:t>
            </a:r>
            <a:r>
              <a:rPr lang="en-IN" b="1" dirty="0">
                <a:solidFill>
                  <a:srgbClr val="C00000"/>
                </a:solidFill>
              </a:rPr>
              <a:t>insertion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new node at </a:t>
            </a:r>
            <a:r>
              <a:rPr lang="en-IN" b="1" dirty="0">
                <a:solidFill>
                  <a:srgbClr val="C00000"/>
                </a:solidFill>
              </a:rPr>
              <a:t>Left sub-tree</a:t>
            </a:r>
            <a:r>
              <a:rPr lang="en-IN" dirty="0"/>
              <a:t> of nodes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C00000"/>
                </a:solidFill>
              </a:rPr>
              <a:t>Single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Rotation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unbalanced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balance the node</a:t>
            </a:r>
          </a:p>
          <a:p>
            <a:r>
              <a:rPr lang="en-IN" b="1" dirty="0"/>
              <a:t>Right Rotation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Detach leaf child’s right sub-tree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Consider leaf child to be the new parent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Attach old parent onto right of new parent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Attach old leaf child’s old right sub-tree as leaf sub-tree of new right child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43400" y="4668979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62400" y="537556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65965" y="537556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>
          <a:xfrm flipH="1">
            <a:off x="4178400" y="5037714"/>
            <a:ext cx="228265" cy="33784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>
          <a:xfrm>
            <a:off x="4712135" y="5037714"/>
            <a:ext cx="269830" cy="33784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81400" y="6116780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3"/>
            <a:endCxn id="9" idx="0"/>
          </p:cNvCxnSpPr>
          <p:nvPr/>
        </p:nvCxnSpPr>
        <p:spPr>
          <a:xfrm flipH="1">
            <a:off x="3797400" y="5744295"/>
            <a:ext cx="228265" cy="37248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21335" y="427208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- 1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72200" y="4881772"/>
            <a:ext cx="257519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>
                <a:solidFill>
                  <a:srgbClr val="C00000"/>
                </a:solidFill>
              </a:rPr>
              <a:t>Single Right Rotation </a:t>
            </a:r>
          </a:p>
          <a:p>
            <a:pPr algn="ctr"/>
            <a:r>
              <a:rPr lang="en-IN" sz="2100" dirty="0"/>
              <a:t>of </a:t>
            </a:r>
          </a:p>
          <a:p>
            <a:pPr algn="ctr"/>
            <a:r>
              <a:rPr lang="en-IN" sz="2100" b="1" dirty="0">
                <a:solidFill>
                  <a:srgbClr val="C00000"/>
                </a:solidFill>
              </a:rPr>
              <a:t>unbalanced node</a:t>
            </a:r>
            <a:endParaRPr lang="en-US" sz="2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9195</TotalTime>
  <Words>3453</Words>
  <Application>Microsoft Office PowerPoint</Application>
  <PresentationFormat>Widescreen</PresentationFormat>
  <Paragraphs>1301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Segoe UI Black</vt:lpstr>
      <vt:lpstr>Open Sans Semibold</vt:lpstr>
      <vt:lpstr>Calibri</vt:lpstr>
      <vt:lpstr>Roboto Condensed Light</vt:lpstr>
      <vt:lpstr>Wingdings</vt:lpstr>
      <vt:lpstr>Arial</vt:lpstr>
      <vt:lpstr>Times New Roman</vt:lpstr>
      <vt:lpstr>Wingdings 3</vt:lpstr>
      <vt:lpstr>Shruti</vt:lpstr>
      <vt:lpstr>Roboto Condensed</vt:lpstr>
      <vt:lpstr>Open Sans</vt:lpstr>
      <vt:lpstr>Office Theme</vt:lpstr>
      <vt:lpstr>Unit-3  Non-Linear Data Structure  Tree Part-3</vt:lpstr>
      <vt:lpstr>Balanced Tree</vt:lpstr>
      <vt:lpstr>Height Balanced Tree (AVL Tree)</vt:lpstr>
      <vt:lpstr>AVL Tree</vt:lpstr>
      <vt:lpstr>Right Rotation</vt:lpstr>
      <vt:lpstr>Right Rotation</vt:lpstr>
      <vt:lpstr>Left Rotation</vt:lpstr>
      <vt:lpstr>Select Rotation based on Insertion Position</vt:lpstr>
      <vt:lpstr>Insertion into Left sub-tree of nodes Left child </vt:lpstr>
      <vt:lpstr>Insertion into Left sub-tree of nodes Left child </vt:lpstr>
      <vt:lpstr>Insertion into Right sub-tree of node’s Right child</vt:lpstr>
      <vt:lpstr>Insertion into Right sub-tree of node’s Right child</vt:lpstr>
      <vt:lpstr>Insertion into Right sub-tree of node’s Left child</vt:lpstr>
      <vt:lpstr>Insertion into Right sub-tree of node’s Left child</vt:lpstr>
      <vt:lpstr>Insertion into Left sub-tree of node’s Right child</vt:lpstr>
      <vt:lpstr>Construct AVL Search Tree</vt:lpstr>
      <vt:lpstr>Construct AVL Search Tree</vt:lpstr>
      <vt:lpstr>Construct AVL Search Tree</vt:lpstr>
      <vt:lpstr>Construct AVL Search Tree</vt:lpstr>
      <vt:lpstr>Construct AVL Search Tree</vt:lpstr>
      <vt:lpstr>Deleting node from AVL Tree</vt:lpstr>
      <vt:lpstr>Deleting node from AVL Tree</vt:lpstr>
      <vt:lpstr>Deleting node from AVL Tree</vt:lpstr>
      <vt:lpstr>Weight Balanced Tree</vt:lpstr>
      <vt:lpstr>Weight Balanced Tree</vt:lpstr>
      <vt:lpstr>Weight Balanced Tree</vt:lpstr>
      <vt:lpstr>Multiway Search Tree (B - Tree)</vt:lpstr>
      <vt:lpstr>Multiway Search Tree (B - Tree)</vt:lpstr>
      <vt:lpstr>Multiway Search Tree (B - Tree)</vt:lpstr>
      <vt:lpstr>Multiway Search Tree (B - Tree)</vt:lpstr>
      <vt:lpstr>Multiway Search Tree (B - Tree)</vt:lpstr>
      <vt:lpstr>Insertion of Key in B-Tree</vt:lpstr>
      <vt:lpstr>Split Node (5 way Tree, max 4 Keys)</vt:lpstr>
      <vt:lpstr>Split Node (5 way Tree, max 4 Keys)</vt:lpstr>
      <vt:lpstr>Split Node (5 way Tree, max 4 Keys)</vt:lpstr>
      <vt:lpstr>Split Node (5 way Tree, max 4 Keys)</vt:lpstr>
      <vt:lpstr>Construct M-Way Tree</vt:lpstr>
      <vt:lpstr>Construct M-Way Tree</vt:lpstr>
      <vt:lpstr>Construct M-Way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part 3 - Non-linear Data Structure</dc:title>
  <dc:creator>ADMIN</dc:creator>
  <cp:keywords>Tree, Data Structure, Darshan Institute of Engineering &amp; Technology, DIET</cp:keywords>
  <cp:lastModifiedBy>VSITR</cp:lastModifiedBy>
  <cp:revision>816</cp:revision>
  <dcterms:created xsi:type="dcterms:W3CDTF">2020-05-01T05:09:15Z</dcterms:created>
  <dcterms:modified xsi:type="dcterms:W3CDTF">2024-07-23T05:28:01Z</dcterms:modified>
</cp:coreProperties>
</file>