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83" r:id="rId2"/>
    <p:sldId id="381"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5" r:id="rId17"/>
    <p:sldId id="396" r:id="rId18"/>
    <p:sldId id="397" r:id="rId19"/>
    <p:sldId id="406" r:id="rId20"/>
    <p:sldId id="400" r:id="rId21"/>
    <p:sldId id="401" r:id="rId22"/>
    <p:sldId id="402" r:id="rId23"/>
    <p:sldId id="403" r:id="rId24"/>
    <p:sldId id="404" r:id="rId25"/>
    <p:sldId id="405" r:id="rId26"/>
  </p:sldIdLst>
  <p:sldSz cx="12192000" cy="6858000"/>
  <p:notesSz cx="6858000" cy="9144000"/>
  <p:embeddedFontLst>
    <p:embeddedFont>
      <p:font typeface="Segoe UI Black" panose="020B0A02040204020203" pitchFamily="34" charset="0"/>
      <p:bold r:id="rId29"/>
      <p:boldItalic r:id="rId30"/>
    </p:embeddedFont>
    <p:embeddedFont>
      <p:font typeface="Shruti" panose="020B0502040204020203" pitchFamily="34" charset="0"/>
      <p:regular r:id="rId31"/>
      <p:bold r:id="rId32"/>
    </p:embeddedFont>
    <p:embeddedFont>
      <p:font typeface="Wingdings 3" panose="05040102010807070707" pitchFamily="18" charset="2"/>
      <p:regular r:id="rId33"/>
    </p:embeddedFont>
    <p:embeddedFont>
      <p:font typeface="Roboto Condensed Light" panose="020B0604020202020204" charset="0"/>
      <p:regular r:id="rId34"/>
      <p:italic r:id="rId35"/>
    </p:embeddedFont>
    <p:embeddedFont>
      <p:font typeface="Roboto Condensed" panose="020B0604020202020204" charset="0"/>
      <p:regular r:id="rId36"/>
      <p:bold r:id="rId37"/>
      <p:italic r:id="rId38"/>
      <p:boldItalic r:id="rId39"/>
    </p:embeddedFont>
    <p:embeddedFont>
      <p:font typeface="Calibri" panose="020F0502020204030204" pitchFamily="34" charset="0"/>
      <p:regular r:id="rId40"/>
      <p:bold r:id="rId41"/>
      <p:italic r:id="rId42"/>
      <p:boldItalic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9A0000"/>
    <a:srgbClr val="0000FF"/>
    <a:srgbClr val="00FF00"/>
    <a:srgbClr val="16745B"/>
    <a:srgbClr val="007D8E"/>
    <a:srgbClr val="0F5140"/>
    <a:srgbClr val="007635"/>
    <a:srgbClr val="2FA0AE"/>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111" d="100"/>
          <a:sy n="111" d="100"/>
        </p:scale>
        <p:origin x="732" y="114"/>
      </p:cViewPr>
      <p:guideLst/>
    </p:cSldViewPr>
  </p:slideViewPr>
  <p:notesTextViewPr>
    <p:cViewPr>
      <p:scale>
        <a:sx n="1" d="1"/>
        <a:sy n="1" d="1"/>
      </p:scale>
      <p:origin x="0" y="0"/>
    </p:cViewPr>
  </p:notesTextViewPr>
  <p:sorterViewPr>
    <p:cViewPr>
      <p:scale>
        <a:sx n="100" d="100"/>
        <a:sy n="100" d="100"/>
      </p:scale>
      <p:origin x="0" y="-978"/>
    </p:cViewPr>
  </p:sorter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26-07-2024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1.jpeg"/><Relationship Id="rId5" Type="http://schemas.openxmlformats.org/officeDocument/2006/relationships/image" Target="../media/image9.png"/><Relationship Id="rId10" Type="http://schemas.openxmlformats.org/officeDocument/2006/relationships/image" Target="../media/image12.jpeg"/><Relationship Id="rId4" Type="http://schemas.openxmlformats.org/officeDocument/2006/relationships/image" Target="../media/image8.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1.jpeg"/><Relationship Id="rId4" Type="http://schemas.openxmlformats.org/officeDocument/2006/relationships/image" Target="../media/image8.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pic>
        <p:nvPicPr>
          <p:cNvPr id="30" name="Picture 29"/>
          <p:cNvPicPr>
            <a:picLocks noChangeAspect="1"/>
          </p:cNvPicPr>
          <p:nvPr userDrawn="1"/>
        </p:nvPicPr>
        <p:blipFill>
          <a:blip r:embed="rId6">
            <a:biLevel thresh="25000"/>
            <a:extLst>
              <a:ext uri="{28A0092B-C50C-407E-A947-70E740481C1C}">
                <a14:useLocalDpi xmlns:a14="http://schemas.microsoft.com/office/drawing/2010/main" val="0"/>
              </a:ext>
            </a:extLst>
          </a:blip>
          <a:stretch>
            <a:fillRect/>
          </a:stretch>
        </p:blipFill>
        <p:spPr>
          <a:xfrm>
            <a:off x="6763534" y="2847860"/>
            <a:ext cx="5121969" cy="1500577"/>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#3130702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Linear Data Structure</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7/26/2024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280145" cy="2563094"/>
          </a:xfrm>
        </p:spPr>
        <p:txBody>
          <a:bodyPr/>
          <a:lstStyle/>
          <a:p>
            <a:r>
              <a:rPr lang="en-US" sz="4400" b="0" dirty="0">
                <a:latin typeface="Roboto Condensed Light" panose="02000000000000000000" pitchFamily="2" charset="0"/>
                <a:ea typeface="Roboto Condensed Light" panose="02000000000000000000" pitchFamily="2" charset="0"/>
              </a:rPr>
              <a:t>Unit-4</a:t>
            </a:r>
            <a:r>
              <a:rPr lang="en-US" sz="6000" dirty="0"/>
              <a:t> </a:t>
            </a:r>
            <a:br>
              <a:rPr lang="en-US" sz="6000" dirty="0"/>
            </a:br>
            <a:r>
              <a:rPr lang="en-US" sz="6000" dirty="0"/>
              <a:t>Hashing &amp; File Structure (Hashing)</a:t>
            </a:r>
            <a:endParaRPr lang="en-US" sz="6000" b="0" dirty="0">
              <a:solidFill>
                <a:schemeClr val="tx1"/>
              </a:solidFill>
              <a:latin typeface="+mn-lt"/>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Most machines have a </a:t>
            </a:r>
            <a:r>
              <a:rPr lang="en-US" b="1" dirty="0">
                <a:solidFill>
                  <a:srgbClr val="C00000"/>
                </a:solidFill>
              </a:rPr>
              <a:t>small number of primitive data types</a:t>
            </a:r>
            <a:r>
              <a:rPr lang="en-US" b="1" dirty="0">
                <a:solidFill>
                  <a:srgbClr val="FF0000"/>
                </a:solidFill>
              </a:rPr>
              <a:t> </a:t>
            </a:r>
            <a:r>
              <a:rPr lang="en-US" dirty="0"/>
              <a:t>for which there are arithmetic instructions</a:t>
            </a:r>
          </a:p>
          <a:p>
            <a:r>
              <a:rPr lang="en-US" dirty="0"/>
              <a:t>Frequently </a:t>
            </a:r>
            <a:r>
              <a:rPr lang="en-US" b="1" dirty="0">
                <a:solidFill>
                  <a:srgbClr val="C00000"/>
                </a:solidFill>
              </a:rPr>
              <a:t>key</a:t>
            </a:r>
            <a:r>
              <a:rPr lang="en-US" dirty="0">
                <a:solidFill>
                  <a:srgbClr val="C00000"/>
                </a:solidFill>
              </a:rPr>
              <a:t> </a:t>
            </a:r>
            <a:r>
              <a:rPr lang="en-US" dirty="0"/>
              <a:t>to be used will </a:t>
            </a:r>
            <a:r>
              <a:rPr lang="en-US" b="1" dirty="0">
                <a:solidFill>
                  <a:srgbClr val="C00000"/>
                </a:solidFill>
              </a:rPr>
              <a:t>not fit</a:t>
            </a:r>
            <a:r>
              <a:rPr lang="en-US" dirty="0">
                <a:solidFill>
                  <a:srgbClr val="C00000"/>
                </a:solidFill>
              </a:rPr>
              <a:t> </a:t>
            </a:r>
            <a:r>
              <a:rPr lang="en-US" dirty="0"/>
              <a:t>easily in to one of these </a:t>
            </a:r>
            <a:r>
              <a:rPr lang="en-US" b="1" dirty="0">
                <a:solidFill>
                  <a:srgbClr val="C00000"/>
                </a:solidFill>
              </a:rPr>
              <a:t>data types</a:t>
            </a:r>
          </a:p>
          <a:p>
            <a:r>
              <a:rPr lang="en-US" dirty="0"/>
              <a:t>It is </a:t>
            </a:r>
            <a:r>
              <a:rPr lang="en-US" b="1" dirty="0">
                <a:solidFill>
                  <a:srgbClr val="C00000"/>
                </a:solidFill>
              </a:rPr>
              <a:t>not possible</a:t>
            </a:r>
            <a:r>
              <a:rPr lang="en-US" dirty="0">
                <a:solidFill>
                  <a:srgbClr val="C00000"/>
                </a:solidFill>
              </a:rPr>
              <a:t> </a:t>
            </a:r>
            <a:r>
              <a:rPr lang="en-US" dirty="0"/>
              <a:t>to </a:t>
            </a:r>
            <a:r>
              <a:rPr lang="en-US" b="1" dirty="0">
                <a:solidFill>
                  <a:srgbClr val="C00000"/>
                </a:solidFill>
              </a:rPr>
              <a:t>discard</a:t>
            </a:r>
            <a:r>
              <a:rPr lang="en-US" dirty="0">
                <a:solidFill>
                  <a:srgbClr val="C00000"/>
                </a:solidFill>
              </a:rPr>
              <a:t> </a:t>
            </a:r>
            <a:r>
              <a:rPr lang="en-US" dirty="0"/>
              <a:t>the </a:t>
            </a:r>
            <a:r>
              <a:rPr lang="en-US" b="1" dirty="0">
                <a:solidFill>
                  <a:srgbClr val="C00000"/>
                </a:solidFill>
              </a:rPr>
              <a:t>portion</a:t>
            </a:r>
            <a:r>
              <a:rPr lang="en-US" dirty="0">
                <a:solidFill>
                  <a:srgbClr val="C00000"/>
                </a:solidFill>
              </a:rPr>
              <a:t> </a:t>
            </a:r>
            <a:r>
              <a:rPr lang="en-US" dirty="0"/>
              <a:t>of the </a:t>
            </a:r>
            <a:r>
              <a:rPr lang="en-US" b="1" dirty="0">
                <a:solidFill>
                  <a:srgbClr val="C00000"/>
                </a:solidFill>
              </a:rPr>
              <a:t>key</a:t>
            </a:r>
            <a:r>
              <a:rPr lang="en-US" dirty="0">
                <a:solidFill>
                  <a:srgbClr val="C00000"/>
                </a:solidFill>
              </a:rPr>
              <a:t> </a:t>
            </a:r>
            <a:r>
              <a:rPr lang="en-US" dirty="0"/>
              <a:t>that does not fit into such an arithmetic data type</a:t>
            </a:r>
          </a:p>
          <a:p>
            <a:r>
              <a:rPr lang="en-US" dirty="0"/>
              <a:t>The </a:t>
            </a:r>
            <a:r>
              <a:rPr lang="en-US" b="1" dirty="0">
                <a:solidFill>
                  <a:srgbClr val="C00000"/>
                </a:solidFill>
              </a:rPr>
              <a:t>solution</a:t>
            </a:r>
            <a:r>
              <a:rPr lang="en-US" dirty="0">
                <a:solidFill>
                  <a:srgbClr val="C00000"/>
                </a:solidFill>
              </a:rPr>
              <a:t> </a:t>
            </a:r>
            <a:r>
              <a:rPr lang="en-US" dirty="0"/>
              <a:t>is to </a:t>
            </a:r>
            <a:r>
              <a:rPr lang="en-US" b="1" dirty="0">
                <a:solidFill>
                  <a:srgbClr val="C00000"/>
                </a:solidFill>
              </a:rPr>
              <a:t>combine</a:t>
            </a:r>
            <a:r>
              <a:rPr lang="en-US" dirty="0">
                <a:solidFill>
                  <a:srgbClr val="C00000"/>
                </a:solidFill>
              </a:rPr>
              <a:t> </a:t>
            </a:r>
            <a:r>
              <a:rPr lang="en-US" dirty="0"/>
              <a:t>the various </a:t>
            </a:r>
            <a:r>
              <a:rPr lang="en-US" b="1" dirty="0">
                <a:solidFill>
                  <a:srgbClr val="C00000"/>
                </a:solidFill>
              </a:rPr>
              <a:t>parts of the key</a:t>
            </a:r>
            <a:r>
              <a:rPr lang="en-US" b="1" dirty="0">
                <a:solidFill>
                  <a:srgbClr val="FF0000"/>
                </a:solidFill>
              </a:rPr>
              <a:t> </a:t>
            </a:r>
            <a:r>
              <a:rPr lang="en-US" dirty="0"/>
              <a:t>in such a way that all parts of the key affect for final result such an operation is termed folding of the key</a:t>
            </a:r>
          </a:p>
          <a:p>
            <a:r>
              <a:rPr lang="en-US" dirty="0"/>
              <a:t>That is the </a:t>
            </a:r>
            <a:r>
              <a:rPr lang="en-US" b="1" dirty="0">
                <a:solidFill>
                  <a:srgbClr val="C00000"/>
                </a:solidFill>
              </a:rPr>
              <a:t>key</a:t>
            </a:r>
            <a:r>
              <a:rPr lang="en-US" dirty="0">
                <a:solidFill>
                  <a:srgbClr val="C00000"/>
                </a:solidFill>
              </a:rPr>
              <a:t> </a:t>
            </a:r>
            <a:r>
              <a:rPr lang="en-US" dirty="0"/>
              <a:t>is actually </a:t>
            </a:r>
            <a:r>
              <a:rPr lang="en-US" b="1" dirty="0">
                <a:solidFill>
                  <a:srgbClr val="C00000"/>
                </a:solidFill>
              </a:rPr>
              <a:t>partitioned</a:t>
            </a:r>
            <a:r>
              <a:rPr lang="en-US" dirty="0">
                <a:solidFill>
                  <a:srgbClr val="C00000"/>
                </a:solidFill>
              </a:rPr>
              <a:t> </a:t>
            </a:r>
            <a:r>
              <a:rPr lang="en-US" dirty="0"/>
              <a:t>into number of parts, </a:t>
            </a:r>
            <a:r>
              <a:rPr lang="en-US" b="1" dirty="0">
                <a:solidFill>
                  <a:srgbClr val="C00000"/>
                </a:solidFill>
              </a:rPr>
              <a:t>each</a:t>
            </a:r>
            <a:r>
              <a:rPr lang="en-US" b="1" dirty="0">
                <a:solidFill>
                  <a:srgbClr val="FF0000"/>
                </a:solidFill>
              </a:rPr>
              <a:t> </a:t>
            </a:r>
            <a:r>
              <a:rPr lang="en-US" b="1" dirty="0">
                <a:solidFill>
                  <a:srgbClr val="C00000"/>
                </a:solidFill>
              </a:rPr>
              <a:t>part</a:t>
            </a:r>
            <a:r>
              <a:rPr lang="en-US" dirty="0">
                <a:solidFill>
                  <a:srgbClr val="C00000"/>
                </a:solidFill>
              </a:rPr>
              <a:t> </a:t>
            </a:r>
            <a:r>
              <a:rPr lang="en-US" dirty="0"/>
              <a:t>having the </a:t>
            </a:r>
            <a:r>
              <a:rPr lang="en-US" b="1" dirty="0">
                <a:solidFill>
                  <a:srgbClr val="C00000"/>
                </a:solidFill>
              </a:rPr>
              <a:t>same</a:t>
            </a:r>
            <a:r>
              <a:rPr lang="en-US" b="1" dirty="0">
                <a:solidFill>
                  <a:srgbClr val="FF0000"/>
                </a:solidFill>
              </a:rPr>
              <a:t> </a:t>
            </a:r>
            <a:r>
              <a:rPr lang="en-US" b="1" dirty="0">
                <a:solidFill>
                  <a:srgbClr val="C00000"/>
                </a:solidFill>
              </a:rPr>
              <a:t>length</a:t>
            </a:r>
            <a:r>
              <a:rPr lang="en-US" b="1" dirty="0">
                <a:solidFill>
                  <a:srgbClr val="FF0000"/>
                </a:solidFill>
              </a:rPr>
              <a:t> </a:t>
            </a:r>
            <a:r>
              <a:rPr lang="en-US" dirty="0"/>
              <a:t>as that of the required address</a:t>
            </a:r>
          </a:p>
          <a:p>
            <a:r>
              <a:rPr lang="en-US" b="1" dirty="0">
                <a:solidFill>
                  <a:srgbClr val="C00000"/>
                </a:solidFill>
              </a:rPr>
              <a:t>Add</a:t>
            </a:r>
            <a:r>
              <a:rPr lang="en-US" dirty="0">
                <a:solidFill>
                  <a:srgbClr val="C00000"/>
                </a:solidFill>
              </a:rPr>
              <a:t> </a:t>
            </a:r>
            <a:r>
              <a:rPr lang="en-US" dirty="0"/>
              <a:t>the </a:t>
            </a:r>
            <a:r>
              <a:rPr lang="en-US" b="1" dirty="0">
                <a:solidFill>
                  <a:srgbClr val="C00000"/>
                </a:solidFill>
              </a:rPr>
              <a:t>value</a:t>
            </a:r>
            <a:r>
              <a:rPr lang="en-US" dirty="0">
                <a:solidFill>
                  <a:srgbClr val="C00000"/>
                </a:solidFill>
              </a:rPr>
              <a:t> </a:t>
            </a:r>
            <a:r>
              <a:rPr lang="en-US" dirty="0"/>
              <a:t>of each parts, </a:t>
            </a:r>
            <a:r>
              <a:rPr lang="en-US" b="1" dirty="0">
                <a:solidFill>
                  <a:srgbClr val="C00000"/>
                </a:solidFill>
              </a:rPr>
              <a:t>ignoring</a:t>
            </a:r>
            <a:r>
              <a:rPr lang="en-US" dirty="0">
                <a:solidFill>
                  <a:srgbClr val="C00000"/>
                </a:solidFill>
              </a:rPr>
              <a:t> </a:t>
            </a:r>
            <a:r>
              <a:rPr lang="en-US" dirty="0"/>
              <a:t>the final </a:t>
            </a:r>
            <a:r>
              <a:rPr lang="en-US" b="1" dirty="0">
                <a:solidFill>
                  <a:srgbClr val="C00000"/>
                </a:solidFill>
              </a:rPr>
              <a:t>carry</a:t>
            </a:r>
            <a:r>
              <a:rPr lang="en-US" dirty="0">
                <a:solidFill>
                  <a:srgbClr val="C00000"/>
                </a:solidFill>
              </a:rPr>
              <a:t> </a:t>
            </a:r>
            <a:r>
              <a:rPr lang="en-US" dirty="0"/>
              <a:t>to get the </a:t>
            </a:r>
            <a:r>
              <a:rPr lang="en-US" b="1" dirty="0">
                <a:solidFill>
                  <a:srgbClr val="C00000"/>
                </a:solidFill>
              </a:rPr>
              <a:t>required</a:t>
            </a:r>
            <a:r>
              <a:rPr lang="en-US" b="1" dirty="0">
                <a:solidFill>
                  <a:srgbClr val="FF0000"/>
                </a:solidFill>
              </a:rPr>
              <a:t> </a:t>
            </a:r>
            <a:r>
              <a:rPr lang="en-US" b="1" dirty="0">
                <a:solidFill>
                  <a:srgbClr val="C00000"/>
                </a:solidFill>
              </a:rPr>
              <a:t>address</a:t>
            </a:r>
          </a:p>
        </p:txBody>
      </p:sp>
    </p:spTree>
    <p:extLst>
      <p:ext uri="{BB962C8B-B14F-4D97-AF65-F5344CB8AC3E}">
        <p14:creationId xmlns:p14="http://schemas.microsoft.com/office/powerpoint/2010/main" val="252201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Folding Method</a:t>
            </a:r>
          </a:p>
        </p:txBody>
      </p:sp>
      <p:sp>
        <p:nvSpPr>
          <p:cNvPr id="3" name="Content Placeholder 2"/>
          <p:cNvSpPr>
            <a:spLocks noGrp="1"/>
          </p:cNvSpPr>
          <p:nvPr>
            <p:ph idx="1"/>
          </p:nvPr>
        </p:nvSpPr>
        <p:spPr/>
        <p:txBody>
          <a:bodyPr/>
          <a:lstStyle/>
          <a:p>
            <a:r>
              <a:rPr lang="en-US" dirty="0"/>
              <a:t>This is done in two ways</a:t>
            </a:r>
          </a:p>
          <a:p>
            <a:r>
              <a:rPr lang="en-US" b="1" dirty="0">
                <a:solidFill>
                  <a:srgbClr val="C00000"/>
                </a:solidFill>
              </a:rPr>
              <a:t>Fold-shifting:</a:t>
            </a:r>
            <a:r>
              <a:rPr lang="en-US" dirty="0"/>
              <a:t> Here </a:t>
            </a:r>
            <a:r>
              <a:rPr lang="en-US" b="1" dirty="0">
                <a:solidFill>
                  <a:srgbClr val="C00000"/>
                </a:solidFill>
              </a:rPr>
              <a:t>actual values </a:t>
            </a:r>
            <a:r>
              <a:rPr lang="en-US" dirty="0"/>
              <a:t>of </a:t>
            </a:r>
            <a:r>
              <a:rPr lang="en-US" b="1" dirty="0">
                <a:solidFill>
                  <a:srgbClr val="C00000"/>
                </a:solidFill>
              </a:rPr>
              <a:t>each parts </a:t>
            </a:r>
            <a:r>
              <a:rPr lang="en-US" dirty="0"/>
              <a:t>of key are </a:t>
            </a:r>
            <a:r>
              <a:rPr lang="en-US" b="1" dirty="0">
                <a:solidFill>
                  <a:srgbClr val="C00000"/>
                </a:solidFill>
              </a:rPr>
              <a:t>added</a:t>
            </a:r>
            <a:endParaRPr lang="en-US" dirty="0">
              <a:solidFill>
                <a:srgbClr val="C00000"/>
              </a:solidFill>
            </a:endParaRP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and the required address is of two digits,</a:t>
            </a:r>
          </a:p>
          <a:p>
            <a:pPr lvl="1"/>
            <a:r>
              <a:rPr lang="en-US" dirty="0"/>
              <a:t>Break the key into: </a:t>
            </a:r>
            <a:r>
              <a:rPr lang="en-US" b="1" dirty="0">
                <a:solidFill>
                  <a:srgbClr val="C00000"/>
                </a:solidFill>
              </a:rPr>
              <a:t>12, 34, 56, 78</a:t>
            </a:r>
          </a:p>
          <a:p>
            <a:pPr lvl="1"/>
            <a:r>
              <a:rPr lang="en-US" dirty="0"/>
              <a:t>Add these, we get 12 + 34 + 56 + 78 : </a:t>
            </a:r>
            <a:r>
              <a:rPr lang="en-US" b="1" dirty="0">
                <a:solidFill>
                  <a:srgbClr val="C00000"/>
                </a:solidFill>
              </a:rPr>
              <a:t>180</a:t>
            </a:r>
            <a:r>
              <a:rPr lang="en-US" dirty="0"/>
              <a:t>, ignore first 1 we get </a:t>
            </a:r>
            <a:r>
              <a:rPr lang="en-US" b="1" dirty="0">
                <a:solidFill>
                  <a:srgbClr val="C00000"/>
                </a:solidFill>
              </a:rPr>
              <a:t>80 as location</a:t>
            </a:r>
          </a:p>
          <a:p>
            <a:pPr>
              <a:buClr>
                <a:srgbClr val="B84742"/>
              </a:buClr>
            </a:pPr>
            <a:r>
              <a:rPr lang="en-US" b="1" dirty="0">
                <a:solidFill>
                  <a:srgbClr val="C00000"/>
                </a:solidFill>
              </a:rPr>
              <a:t>Fold-boundary:</a:t>
            </a:r>
            <a:r>
              <a:rPr lang="en-US" dirty="0">
                <a:solidFill>
                  <a:srgbClr val="C00000"/>
                </a:solidFill>
              </a:rPr>
              <a:t> </a:t>
            </a:r>
            <a:r>
              <a:rPr lang="en-US" dirty="0"/>
              <a:t>Here the </a:t>
            </a:r>
            <a:r>
              <a:rPr lang="en-US" b="1" dirty="0">
                <a:solidFill>
                  <a:srgbClr val="C00000"/>
                </a:solidFill>
              </a:rPr>
              <a:t>reversed values of outer parts </a:t>
            </a:r>
            <a:r>
              <a:rPr lang="en-US" dirty="0"/>
              <a:t>of key are added</a:t>
            </a:r>
          </a:p>
          <a:p>
            <a:pPr lvl="1"/>
            <a:r>
              <a:rPr lang="en-US" dirty="0"/>
              <a:t>Suppose, the </a:t>
            </a:r>
            <a:r>
              <a:rPr lang="en-US" b="1" dirty="0">
                <a:solidFill>
                  <a:srgbClr val="C00000"/>
                </a:solidFill>
              </a:rPr>
              <a:t>key</a:t>
            </a:r>
            <a:r>
              <a:rPr lang="en-US" dirty="0">
                <a:solidFill>
                  <a:srgbClr val="C00000"/>
                </a:solidFill>
              </a:rPr>
              <a:t> </a:t>
            </a:r>
            <a:r>
              <a:rPr lang="en-US" dirty="0"/>
              <a:t>is : </a:t>
            </a:r>
            <a:r>
              <a:rPr lang="en-US" b="1" dirty="0">
                <a:solidFill>
                  <a:srgbClr val="C00000"/>
                </a:solidFill>
              </a:rPr>
              <a:t>12345678</a:t>
            </a:r>
            <a:r>
              <a:rPr lang="en-US" dirty="0"/>
              <a:t>, and the required address is of two digits,</a:t>
            </a:r>
          </a:p>
          <a:p>
            <a:pPr lvl="1"/>
            <a:r>
              <a:rPr lang="en-US" dirty="0"/>
              <a:t>Beak the key into: </a:t>
            </a:r>
            <a:r>
              <a:rPr lang="en-US" b="1" dirty="0">
                <a:solidFill>
                  <a:srgbClr val="C00000"/>
                </a:solidFill>
              </a:rPr>
              <a:t>21, 34, 56, 87</a:t>
            </a:r>
            <a:endParaRPr lang="en-US" dirty="0">
              <a:solidFill>
                <a:srgbClr val="C00000"/>
              </a:solidFill>
            </a:endParaRPr>
          </a:p>
          <a:p>
            <a:pPr lvl="1"/>
            <a:r>
              <a:rPr lang="en-US" dirty="0"/>
              <a:t>Add these, we get 21 + 34 + 56 + 87 : </a:t>
            </a:r>
            <a:r>
              <a:rPr lang="en-US" b="1" dirty="0">
                <a:solidFill>
                  <a:srgbClr val="C00000"/>
                </a:solidFill>
              </a:rPr>
              <a:t>198</a:t>
            </a:r>
            <a:r>
              <a:rPr lang="en-US" dirty="0"/>
              <a:t>, ignore first 1 we get </a:t>
            </a:r>
            <a:r>
              <a:rPr lang="en-US" b="1" dirty="0">
                <a:solidFill>
                  <a:srgbClr val="C00000"/>
                </a:solidFill>
              </a:rPr>
              <a:t>98 as location</a:t>
            </a:r>
          </a:p>
        </p:txBody>
      </p:sp>
    </p:spTree>
    <p:extLst>
      <p:ext uri="{BB962C8B-B14F-4D97-AF65-F5344CB8AC3E}">
        <p14:creationId xmlns:p14="http://schemas.microsoft.com/office/powerpoint/2010/main" val="52625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 Analysis</a:t>
            </a:r>
          </a:p>
        </p:txBody>
      </p:sp>
      <p:sp>
        <p:nvSpPr>
          <p:cNvPr id="3" name="Content Placeholder 2"/>
          <p:cNvSpPr>
            <a:spLocks noGrp="1"/>
          </p:cNvSpPr>
          <p:nvPr>
            <p:ph idx="1"/>
          </p:nvPr>
        </p:nvSpPr>
        <p:spPr/>
        <p:txBody>
          <a:bodyPr/>
          <a:lstStyle/>
          <a:p>
            <a:r>
              <a:rPr lang="en-US" dirty="0"/>
              <a:t>This hashing function is a </a:t>
            </a:r>
            <a:r>
              <a:rPr lang="en-US" b="1" dirty="0">
                <a:solidFill>
                  <a:srgbClr val="C00000"/>
                </a:solidFill>
              </a:rPr>
              <a:t>distribution-dependent</a:t>
            </a:r>
          </a:p>
          <a:p>
            <a:r>
              <a:rPr lang="en-US" dirty="0"/>
              <a:t>Here we make a </a:t>
            </a:r>
            <a:r>
              <a:rPr lang="en-US" b="1" dirty="0">
                <a:solidFill>
                  <a:srgbClr val="C00000"/>
                </a:solidFill>
              </a:rPr>
              <a:t>statistical analysis </a:t>
            </a:r>
            <a:r>
              <a:rPr lang="en-US" dirty="0"/>
              <a:t>of </a:t>
            </a:r>
            <a:r>
              <a:rPr lang="en-US" b="1" dirty="0">
                <a:solidFill>
                  <a:srgbClr val="C00000"/>
                </a:solidFill>
              </a:rPr>
              <a:t>digits</a:t>
            </a:r>
            <a:r>
              <a:rPr lang="en-US" dirty="0">
                <a:solidFill>
                  <a:srgbClr val="C00000"/>
                </a:solidFill>
              </a:rPr>
              <a:t> </a:t>
            </a:r>
            <a:r>
              <a:rPr lang="en-US" dirty="0"/>
              <a:t>of the </a:t>
            </a:r>
            <a:r>
              <a:rPr lang="en-US" b="1" dirty="0">
                <a:solidFill>
                  <a:srgbClr val="C00000"/>
                </a:solidFill>
              </a:rPr>
              <a:t>key</a:t>
            </a:r>
            <a:r>
              <a:rPr lang="en-US" dirty="0"/>
              <a:t>, and </a:t>
            </a:r>
            <a:r>
              <a:rPr lang="en-US" b="1" dirty="0">
                <a:solidFill>
                  <a:srgbClr val="C00000"/>
                </a:solidFill>
              </a:rPr>
              <a:t>select</a:t>
            </a:r>
            <a:r>
              <a:rPr lang="en-US" dirty="0">
                <a:solidFill>
                  <a:srgbClr val="C00000"/>
                </a:solidFill>
              </a:rPr>
              <a:t> </a:t>
            </a:r>
            <a:r>
              <a:rPr lang="en-US" dirty="0"/>
              <a:t>those </a:t>
            </a:r>
            <a:r>
              <a:rPr lang="en-US" b="1" dirty="0">
                <a:solidFill>
                  <a:srgbClr val="C00000"/>
                </a:solidFill>
              </a:rPr>
              <a:t>digits</a:t>
            </a:r>
            <a:r>
              <a:rPr lang="en-US" dirty="0">
                <a:solidFill>
                  <a:srgbClr val="C00000"/>
                </a:solidFill>
              </a:rPr>
              <a:t> </a:t>
            </a:r>
            <a:r>
              <a:rPr lang="en-US" dirty="0"/>
              <a:t>(of fixed position) which </a:t>
            </a:r>
            <a:r>
              <a:rPr lang="en-US" b="1" dirty="0">
                <a:solidFill>
                  <a:srgbClr val="C00000"/>
                </a:solidFill>
              </a:rPr>
              <a:t>occur</a:t>
            </a:r>
            <a:r>
              <a:rPr lang="en-US" dirty="0">
                <a:solidFill>
                  <a:srgbClr val="C00000"/>
                </a:solidFill>
              </a:rPr>
              <a:t> </a:t>
            </a:r>
            <a:r>
              <a:rPr lang="en-US" dirty="0"/>
              <a:t>quite </a:t>
            </a:r>
            <a:r>
              <a:rPr lang="en-US" b="1" dirty="0">
                <a:solidFill>
                  <a:srgbClr val="C00000"/>
                </a:solidFill>
              </a:rPr>
              <a:t>frequently</a:t>
            </a:r>
          </a:p>
          <a:p>
            <a:r>
              <a:rPr lang="en-US" dirty="0"/>
              <a:t>Then reverse or </a:t>
            </a:r>
            <a:r>
              <a:rPr lang="en-US" b="1" dirty="0">
                <a:solidFill>
                  <a:srgbClr val="C00000"/>
                </a:solidFill>
              </a:rPr>
              <a:t>shifts the digits </a:t>
            </a:r>
            <a:r>
              <a:rPr lang="en-US" dirty="0"/>
              <a:t>to get the </a:t>
            </a:r>
            <a:r>
              <a:rPr lang="en-US" b="1" dirty="0">
                <a:solidFill>
                  <a:srgbClr val="C00000"/>
                </a:solidFill>
              </a:rPr>
              <a:t>address</a:t>
            </a:r>
            <a:endParaRPr lang="en-US" dirty="0">
              <a:solidFill>
                <a:srgbClr val="C00000"/>
              </a:solidFill>
            </a:endParaRPr>
          </a:p>
          <a:p>
            <a:r>
              <a:rPr lang="en-US" dirty="0"/>
              <a:t>For example, </a:t>
            </a:r>
          </a:p>
          <a:p>
            <a:pPr lvl="1"/>
            <a:r>
              <a:rPr lang="en-US" dirty="0"/>
              <a:t>The key is : </a:t>
            </a:r>
            <a:r>
              <a:rPr lang="en-US" b="1" dirty="0">
                <a:solidFill>
                  <a:srgbClr val="C00000"/>
                </a:solidFill>
              </a:rPr>
              <a:t>9861234</a:t>
            </a:r>
          </a:p>
          <a:p>
            <a:pPr lvl="1"/>
            <a:r>
              <a:rPr lang="en-US" dirty="0"/>
              <a:t>If the statistical analysis has revealed the fact that the </a:t>
            </a:r>
            <a:r>
              <a:rPr lang="en-US" b="1" dirty="0">
                <a:solidFill>
                  <a:srgbClr val="C00000"/>
                </a:solidFill>
              </a:rPr>
              <a:t>third</a:t>
            </a:r>
            <a:r>
              <a:rPr lang="en-US" dirty="0">
                <a:solidFill>
                  <a:srgbClr val="C00000"/>
                </a:solidFill>
              </a:rPr>
              <a:t> </a:t>
            </a:r>
            <a:r>
              <a:rPr lang="en-US" dirty="0"/>
              <a:t>and </a:t>
            </a:r>
            <a:r>
              <a:rPr lang="en-US" b="1" dirty="0">
                <a:solidFill>
                  <a:srgbClr val="C00000"/>
                </a:solidFill>
              </a:rPr>
              <a:t>fifth</a:t>
            </a:r>
            <a:r>
              <a:rPr lang="en-US" dirty="0">
                <a:solidFill>
                  <a:srgbClr val="C00000"/>
                </a:solidFill>
              </a:rPr>
              <a:t> </a:t>
            </a:r>
            <a:r>
              <a:rPr lang="en-US" dirty="0"/>
              <a:t>position digits occur quite frequently, </a:t>
            </a:r>
          </a:p>
          <a:p>
            <a:pPr lvl="1"/>
            <a:r>
              <a:rPr lang="en-US" dirty="0"/>
              <a:t>We </a:t>
            </a:r>
            <a:r>
              <a:rPr lang="en-US" b="1" dirty="0">
                <a:solidFill>
                  <a:srgbClr val="C00000"/>
                </a:solidFill>
              </a:rPr>
              <a:t>choose</a:t>
            </a:r>
            <a:r>
              <a:rPr lang="en-US" dirty="0">
                <a:solidFill>
                  <a:srgbClr val="C00000"/>
                </a:solidFill>
              </a:rPr>
              <a:t> </a:t>
            </a:r>
            <a:r>
              <a:rPr lang="en-US" dirty="0"/>
              <a:t>the </a:t>
            </a:r>
            <a:r>
              <a:rPr lang="en-US" b="1" dirty="0">
                <a:solidFill>
                  <a:srgbClr val="C00000"/>
                </a:solidFill>
              </a:rPr>
              <a:t>digits</a:t>
            </a:r>
            <a:r>
              <a:rPr lang="en-US" dirty="0">
                <a:solidFill>
                  <a:srgbClr val="C00000"/>
                </a:solidFill>
              </a:rPr>
              <a:t> </a:t>
            </a:r>
            <a:r>
              <a:rPr lang="en-US" dirty="0"/>
              <a:t>in </a:t>
            </a:r>
            <a:r>
              <a:rPr lang="en-US" b="1" dirty="0">
                <a:solidFill>
                  <a:srgbClr val="C00000"/>
                </a:solidFill>
              </a:rPr>
              <a:t>these positions </a:t>
            </a:r>
            <a:r>
              <a:rPr lang="en-US" dirty="0"/>
              <a:t>from the key </a:t>
            </a:r>
          </a:p>
          <a:p>
            <a:pPr lvl="1"/>
            <a:r>
              <a:rPr lang="en-US" dirty="0"/>
              <a:t>So we get, </a:t>
            </a:r>
            <a:r>
              <a:rPr lang="en-US" b="1" dirty="0">
                <a:solidFill>
                  <a:srgbClr val="C00000"/>
                </a:solidFill>
              </a:rPr>
              <a:t>62</a:t>
            </a:r>
            <a:r>
              <a:rPr lang="en-US" dirty="0"/>
              <a:t>. </a:t>
            </a:r>
            <a:r>
              <a:rPr lang="en-US" b="1" dirty="0">
                <a:solidFill>
                  <a:srgbClr val="C00000"/>
                </a:solidFill>
              </a:rPr>
              <a:t>Reversing</a:t>
            </a:r>
            <a:r>
              <a:rPr lang="en-US" dirty="0">
                <a:solidFill>
                  <a:srgbClr val="C00000"/>
                </a:solidFill>
              </a:rPr>
              <a:t> </a:t>
            </a:r>
            <a:r>
              <a:rPr lang="en-US" dirty="0"/>
              <a:t>it we get </a:t>
            </a:r>
            <a:r>
              <a:rPr lang="en-US" b="1" dirty="0">
                <a:solidFill>
                  <a:srgbClr val="C00000"/>
                </a:solidFill>
              </a:rPr>
              <a:t>26 as the address</a:t>
            </a:r>
          </a:p>
        </p:txBody>
      </p:sp>
    </p:spTree>
    <p:extLst>
      <p:ext uri="{BB962C8B-B14F-4D97-AF65-F5344CB8AC3E}">
        <p14:creationId xmlns:p14="http://schemas.microsoft.com/office/powerpoint/2010/main" val="84415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Dependent Method</a:t>
            </a:r>
          </a:p>
        </p:txBody>
      </p:sp>
      <p:sp>
        <p:nvSpPr>
          <p:cNvPr id="3" name="Content Placeholder 2"/>
          <p:cNvSpPr>
            <a:spLocks noGrp="1"/>
          </p:cNvSpPr>
          <p:nvPr>
            <p:ph idx="1"/>
          </p:nvPr>
        </p:nvSpPr>
        <p:spPr/>
        <p:txBody>
          <a:bodyPr/>
          <a:lstStyle/>
          <a:p>
            <a:r>
              <a:rPr lang="en-US" dirty="0"/>
              <a:t>In this type of hashing function </a:t>
            </a:r>
            <a:r>
              <a:rPr lang="en-US" b="1" dirty="0">
                <a:solidFill>
                  <a:srgbClr val="C00000"/>
                </a:solidFill>
              </a:rPr>
              <a:t>we use the length of the key </a:t>
            </a:r>
            <a:r>
              <a:rPr lang="en-US" dirty="0"/>
              <a:t>along </a:t>
            </a:r>
            <a:r>
              <a:rPr lang="en-US" b="1" dirty="0">
                <a:solidFill>
                  <a:srgbClr val="C00000"/>
                </a:solidFill>
              </a:rPr>
              <a:t>with</a:t>
            </a:r>
            <a:r>
              <a:rPr lang="en-US" dirty="0">
                <a:solidFill>
                  <a:srgbClr val="C00000"/>
                </a:solidFill>
              </a:rPr>
              <a:t> </a:t>
            </a:r>
            <a:r>
              <a:rPr lang="en-US" b="1" dirty="0">
                <a:solidFill>
                  <a:srgbClr val="C00000"/>
                </a:solidFill>
              </a:rPr>
              <a:t>some portion of the key</a:t>
            </a:r>
            <a:r>
              <a:rPr lang="en-US" b="1" dirty="0">
                <a:solidFill>
                  <a:srgbClr val="FF0000"/>
                </a:solidFill>
              </a:rPr>
              <a:t> </a:t>
            </a:r>
            <a:r>
              <a:rPr lang="en-US" dirty="0"/>
              <a:t>to produce the address, directly.</a:t>
            </a:r>
          </a:p>
          <a:p>
            <a:r>
              <a:rPr lang="en-US" dirty="0"/>
              <a:t>In the </a:t>
            </a:r>
            <a:r>
              <a:rPr lang="en-US" b="1" dirty="0">
                <a:solidFill>
                  <a:srgbClr val="C00000"/>
                </a:solidFill>
              </a:rPr>
              <a:t>indirect method</a:t>
            </a:r>
            <a:r>
              <a:rPr lang="en-US" dirty="0"/>
              <a:t>, the </a:t>
            </a:r>
            <a:r>
              <a:rPr lang="en-US" b="1" dirty="0">
                <a:solidFill>
                  <a:srgbClr val="C00000"/>
                </a:solidFill>
              </a:rPr>
              <a:t>length of the key</a:t>
            </a:r>
            <a:r>
              <a:rPr lang="en-US" b="1" dirty="0">
                <a:solidFill>
                  <a:srgbClr val="FF0000"/>
                </a:solidFill>
              </a:rPr>
              <a:t> </a:t>
            </a:r>
            <a:r>
              <a:rPr lang="en-US" dirty="0"/>
              <a:t>along with some portion of the key is </a:t>
            </a:r>
            <a:r>
              <a:rPr lang="en-US" b="1" dirty="0">
                <a:solidFill>
                  <a:srgbClr val="C00000"/>
                </a:solidFill>
              </a:rPr>
              <a:t>used</a:t>
            </a:r>
            <a:r>
              <a:rPr lang="en-US" dirty="0">
                <a:solidFill>
                  <a:srgbClr val="C00000"/>
                </a:solidFill>
              </a:rPr>
              <a:t> </a:t>
            </a:r>
            <a:r>
              <a:rPr lang="en-US" dirty="0"/>
              <a:t>to obtain </a:t>
            </a:r>
            <a:r>
              <a:rPr lang="en-US" b="1" dirty="0">
                <a:solidFill>
                  <a:srgbClr val="C00000"/>
                </a:solidFill>
              </a:rPr>
              <a:t>intermediate</a:t>
            </a:r>
            <a:r>
              <a:rPr lang="en-US" b="1" dirty="0">
                <a:solidFill>
                  <a:srgbClr val="FF0000"/>
                </a:solidFill>
              </a:rPr>
              <a:t> </a:t>
            </a:r>
            <a:r>
              <a:rPr lang="en-US" b="1" dirty="0">
                <a:solidFill>
                  <a:srgbClr val="C00000"/>
                </a:solidFill>
              </a:rPr>
              <a:t>value</a:t>
            </a:r>
            <a:r>
              <a:rPr lang="en-US" dirty="0"/>
              <a:t>.</a:t>
            </a:r>
          </a:p>
        </p:txBody>
      </p:sp>
    </p:spTree>
    <p:extLst>
      <p:ext uri="{BB962C8B-B14F-4D97-AF65-F5344CB8AC3E}">
        <p14:creationId xmlns:p14="http://schemas.microsoft.com/office/powerpoint/2010/main" val="175221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Coding </a:t>
            </a:r>
          </a:p>
        </p:txBody>
      </p:sp>
      <p:sp>
        <p:nvSpPr>
          <p:cNvPr id="3" name="Content Placeholder 2"/>
          <p:cNvSpPr>
            <a:spLocks noGrp="1"/>
          </p:cNvSpPr>
          <p:nvPr>
            <p:ph idx="1"/>
          </p:nvPr>
        </p:nvSpPr>
        <p:spPr/>
        <p:txBody>
          <a:bodyPr/>
          <a:lstStyle/>
          <a:p>
            <a:r>
              <a:rPr lang="en-US" dirty="0"/>
              <a:t>Here a </a:t>
            </a:r>
            <a:r>
              <a:rPr lang="en-US" b="1" dirty="0">
                <a:solidFill>
                  <a:srgbClr val="C00000"/>
                </a:solidFill>
              </a:rPr>
              <a:t>n</a:t>
            </a:r>
            <a:r>
              <a:rPr lang="en-US" dirty="0">
                <a:solidFill>
                  <a:srgbClr val="C00000"/>
                </a:solidFill>
              </a:rPr>
              <a:t> </a:t>
            </a:r>
            <a:r>
              <a:rPr lang="en-US" b="1" dirty="0">
                <a:solidFill>
                  <a:srgbClr val="C00000"/>
                </a:solidFill>
              </a:rPr>
              <a:t>bit key </a:t>
            </a:r>
            <a:r>
              <a:rPr lang="en-US" dirty="0"/>
              <a:t>value is </a:t>
            </a:r>
            <a:r>
              <a:rPr lang="en-US" b="1" dirty="0">
                <a:solidFill>
                  <a:srgbClr val="C00000"/>
                </a:solidFill>
              </a:rPr>
              <a:t>represented as a polynomial</a:t>
            </a:r>
            <a:r>
              <a:rPr lang="en-US" dirty="0"/>
              <a:t>.</a:t>
            </a:r>
          </a:p>
          <a:p>
            <a:r>
              <a:rPr lang="en-US" dirty="0"/>
              <a:t>The </a:t>
            </a:r>
            <a:r>
              <a:rPr lang="en-US" b="1" dirty="0">
                <a:solidFill>
                  <a:srgbClr val="C00000"/>
                </a:solidFill>
              </a:rPr>
              <a:t>divisor polynomial </a:t>
            </a:r>
            <a:r>
              <a:rPr lang="en-US" dirty="0"/>
              <a:t>is then </a:t>
            </a:r>
            <a:r>
              <a:rPr lang="en-US" b="1" dirty="0">
                <a:solidFill>
                  <a:srgbClr val="C00000"/>
                </a:solidFill>
              </a:rPr>
              <a:t>constructed</a:t>
            </a:r>
            <a:r>
              <a:rPr lang="en-US" dirty="0">
                <a:solidFill>
                  <a:srgbClr val="C00000"/>
                </a:solidFill>
              </a:rPr>
              <a:t> </a:t>
            </a:r>
            <a:r>
              <a:rPr lang="en-US" dirty="0"/>
              <a:t>based on the </a:t>
            </a:r>
            <a:r>
              <a:rPr lang="en-US" b="1" dirty="0">
                <a:solidFill>
                  <a:srgbClr val="C00000"/>
                </a:solidFill>
              </a:rPr>
              <a:t>address range</a:t>
            </a:r>
            <a:r>
              <a:rPr lang="en-US" dirty="0">
                <a:solidFill>
                  <a:srgbClr val="C00000"/>
                </a:solidFill>
              </a:rPr>
              <a:t> </a:t>
            </a:r>
            <a:r>
              <a:rPr lang="en-US" dirty="0"/>
              <a:t>required.</a:t>
            </a:r>
          </a:p>
          <a:p>
            <a:r>
              <a:rPr lang="en-US" dirty="0"/>
              <a:t>The </a:t>
            </a:r>
            <a:r>
              <a:rPr lang="en-US" b="1" dirty="0">
                <a:solidFill>
                  <a:srgbClr val="C00000"/>
                </a:solidFill>
              </a:rPr>
              <a:t>modular division</a:t>
            </a:r>
            <a:r>
              <a:rPr lang="en-US" dirty="0">
                <a:solidFill>
                  <a:srgbClr val="C00000"/>
                </a:solidFill>
              </a:rPr>
              <a:t> </a:t>
            </a:r>
            <a:r>
              <a:rPr lang="en-US" dirty="0"/>
              <a:t>of </a:t>
            </a:r>
            <a:r>
              <a:rPr lang="en-US" b="1" dirty="0">
                <a:solidFill>
                  <a:srgbClr val="C00000"/>
                </a:solidFill>
              </a:rPr>
              <a:t>key-polynomial</a:t>
            </a:r>
            <a:r>
              <a:rPr lang="en-US" dirty="0"/>
              <a:t> by </a:t>
            </a:r>
            <a:r>
              <a:rPr lang="en-US" b="1" dirty="0">
                <a:solidFill>
                  <a:srgbClr val="C00000"/>
                </a:solidFill>
              </a:rPr>
              <a:t>divisor polynomial</a:t>
            </a:r>
            <a:r>
              <a:rPr lang="en-US" dirty="0"/>
              <a:t>, to get the address-polynomial.</a:t>
            </a:r>
          </a:p>
          <a:p>
            <a:pPr lvl="1"/>
            <a:r>
              <a:rPr lang="en-US" dirty="0"/>
              <a:t>Let </a:t>
            </a:r>
            <a:r>
              <a:rPr lang="en-US" b="1" dirty="0">
                <a:solidFill>
                  <a:srgbClr val="C00000"/>
                </a:solidFill>
              </a:rPr>
              <a:t>f(x)</a:t>
            </a:r>
            <a:r>
              <a:rPr lang="en-US" dirty="0"/>
              <a:t> = polynomial of </a:t>
            </a:r>
            <a:r>
              <a:rPr lang="en-US" b="1" dirty="0">
                <a:solidFill>
                  <a:srgbClr val="C00000"/>
                </a:solidFill>
              </a:rPr>
              <a:t>n bit key </a:t>
            </a:r>
            <a:r>
              <a:rPr lang="en-US" dirty="0"/>
              <a:t>= a</a:t>
            </a:r>
            <a:r>
              <a:rPr lang="en-US" b="1" baseline="-25000" dirty="0"/>
              <a:t>1</a:t>
            </a:r>
            <a:r>
              <a:rPr lang="en-US" dirty="0"/>
              <a:t> + a</a:t>
            </a:r>
            <a:r>
              <a:rPr lang="en-US" b="1" baseline="-25000" dirty="0"/>
              <a:t>2</a:t>
            </a:r>
            <a:r>
              <a:rPr lang="en-US" dirty="0"/>
              <a:t>x + ……. + a</a:t>
            </a:r>
            <a:r>
              <a:rPr lang="en-US" b="1" baseline="-25000" dirty="0"/>
              <a:t>n</a:t>
            </a:r>
            <a:r>
              <a:rPr lang="en-US" dirty="0"/>
              <a:t>x</a:t>
            </a:r>
            <a:r>
              <a:rPr lang="en-US" baseline="30000" dirty="0"/>
              <a:t>n-1</a:t>
            </a:r>
          </a:p>
          <a:p>
            <a:pPr lvl="1"/>
            <a:r>
              <a:rPr lang="en-US" b="1" dirty="0">
                <a:solidFill>
                  <a:srgbClr val="C00000"/>
                </a:solidFill>
              </a:rPr>
              <a:t>d(x)</a:t>
            </a:r>
            <a:r>
              <a:rPr lang="en-US" dirty="0"/>
              <a:t> = </a:t>
            </a:r>
            <a:r>
              <a:rPr lang="en-US" b="1" dirty="0">
                <a:solidFill>
                  <a:srgbClr val="C00000"/>
                </a:solidFill>
              </a:rPr>
              <a:t>divisor polynomial </a:t>
            </a:r>
            <a:r>
              <a:rPr lang="en-US" dirty="0"/>
              <a:t>= d</a:t>
            </a:r>
            <a:r>
              <a:rPr lang="en-US" b="1" baseline="-25000" dirty="0"/>
              <a:t>1</a:t>
            </a:r>
            <a:r>
              <a:rPr lang="en-US" dirty="0"/>
              <a:t> + d</a:t>
            </a:r>
            <a:r>
              <a:rPr lang="en-US" b="1" baseline="-25000" dirty="0"/>
              <a:t>2</a:t>
            </a:r>
            <a:r>
              <a:rPr lang="en-US" dirty="0"/>
              <a:t>x + …. + d</a:t>
            </a:r>
            <a:r>
              <a:rPr lang="en-US" b="1" baseline="-25000" dirty="0"/>
              <a:t>n</a:t>
            </a:r>
            <a:r>
              <a:rPr lang="en-US" dirty="0"/>
              <a:t>x</a:t>
            </a:r>
            <a:r>
              <a:rPr lang="en-US" baseline="30000" dirty="0"/>
              <a:t>n-1</a:t>
            </a:r>
          </a:p>
          <a:p>
            <a:pPr lvl="1"/>
            <a:r>
              <a:rPr lang="en-US" dirty="0"/>
              <a:t>Required </a:t>
            </a:r>
            <a:r>
              <a:rPr lang="en-US" b="1" dirty="0">
                <a:solidFill>
                  <a:srgbClr val="C00000"/>
                </a:solidFill>
              </a:rPr>
              <a:t>address</a:t>
            </a:r>
            <a:r>
              <a:rPr lang="en-US" dirty="0">
                <a:solidFill>
                  <a:srgbClr val="C00000"/>
                </a:solidFill>
              </a:rPr>
              <a:t> </a:t>
            </a:r>
            <a:r>
              <a:rPr lang="en-US" dirty="0"/>
              <a:t>polynomial will be </a:t>
            </a:r>
            <a:r>
              <a:rPr lang="en-US" b="1" dirty="0">
                <a:solidFill>
                  <a:srgbClr val="C00000"/>
                </a:solidFill>
              </a:rPr>
              <a:t>f(x) mod d(x)</a:t>
            </a:r>
          </a:p>
        </p:txBody>
      </p:sp>
    </p:spTree>
    <p:extLst>
      <p:ext uri="{BB962C8B-B14F-4D97-AF65-F5344CB8AC3E}">
        <p14:creationId xmlns:p14="http://schemas.microsoft.com/office/powerpoint/2010/main" val="281638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Multiplicative Hashing</a:t>
            </a:r>
          </a:p>
        </p:txBody>
      </p:sp>
      <p:sp>
        <p:nvSpPr>
          <p:cNvPr id="3" name="Content Placeholder 2"/>
          <p:cNvSpPr>
            <a:spLocks noGrp="1"/>
          </p:cNvSpPr>
          <p:nvPr>
            <p:ph idx="1"/>
          </p:nvPr>
        </p:nvSpPr>
        <p:spPr/>
        <p:txBody>
          <a:bodyPr/>
          <a:lstStyle/>
          <a:p>
            <a:r>
              <a:rPr lang="en-US" dirty="0"/>
              <a:t>This method is based on obtaining an </a:t>
            </a:r>
            <a:r>
              <a:rPr lang="en-US" b="1" dirty="0">
                <a:solidFill>
                  <a:srgbClr val="C00000"/>
                </a:solidFill>
              </a:rPr>
              <a:t>address</a:t>
            </a:r>
            <a:r>
              <a:rPr lang="en-US" dirty="0">
                <a:solidFill>
                  <a:srgbClr val="C00000"/>
                </a:solidFill>
              </a:rPr>
              <a:t> </a:t>
            </a:r>
            <a:r>
              <a:rPr lang="en-US" dirty="0"/>
              <a:t>of a </a:t>
            </a:r>
            <a:r>
              <a:rPr lang="en-US" b="1" dirty="0">
                <a:solidFill>
                  <a:srgbClr val="C00000"/>
                </a:solidFill>
              </a:rPr>
              <a:t>key</a:t>
            </a:r>
            <a:r>
              <a:rPr lang="en-US" dirty="0"/>
              <a:t>, </a:t>
            </a:r>
            <a:r>
              <a:rPr lang="en-US" b="1" dirty="0">
                <a:solidFill>
                  <a:srgbClr val="C00000"/>
                </a:solidFill>
              </a:rPr>
              <a:t>based</a:t>
            </a:r>
            <a:r>
              <a:rPr lang="en-US" b="1" dirty="0">
                <a:solidFill>
                  <a:srgbClr val="FF0000"/>
                </a:solidFill>
              </a:rPr>
              <a:t> </a:t>
            </a:r>
            <a:r>
              <a:rPr lang="en-US" b="1" dirty="0">
                <a:solidFill>
                  <a:srgbClr val="C00000"/>
                </a:solidFill>
              </a:rPr>
              <a:t>on the multiplication value</a:t>
            </a:r>
            <a:r>
              <a:rPr lang="en-US" dirty="0"/>
              <a:t>.</a:t>
            </a:r>
          </a:p>
          <a:p>
            <a:r>
              <a:rPr lang="en-US" dirty="0"/>
              <a:t>If</a:t>
            </a:r>
            <a:r>
              <a:rPr lang="en-US" b="1" dirty="0">
                <a:solidFill>
                  <a:srgbClr val="FF0000"/>
                </a:solidFill>
              </a:rPr>
              <a:t> </a:t>
            </a:r>
            <a:r>
              <a:rPr lang="en-US" b="1" dirty="0">
                <a:solidFill>
                  <a:srgbClr val="C00000"/>
                </a:solidFill>
              </a:rPr>
              <a:t>k</a:t>
            </a:r>
            <a:r>
              <a:rPr lang="en-US" dirty="0">
                <a:solidFill>
                  <a:srgbClr val="C00000"/>
                </a:solidFill>
              </a:rPr>
              <a:t> </a:t>
            </a:r>
            <a:r>
              <a:rPr lang="en-US" dirty="0"/>
              <a:t>is the </a:t>
            </a:r>
            <a:r>
              <a:rPr lang="en-US" b="1" dirty="0">
                <a:solidFill>
                  <a:srgbClr val="C00000"/>
                </a:solidFill>
              </a:rPr>
              <a:t>non-negative key</a:t>
            </a:r>
            <a:r>
              <a:rPr lang="en-US" dirty="0"/>
              <a:t>, and a </a:t>
            </a:r>
            <a:r>
              <a:rPr lang="en-US" b="1" dirty="0"/>
              <a:t>constant</a:t>
            </a:r>
            <a:r>
              <a:rPr lang="en-US" dirty="0"/>
              <a:t> </a:t>
            </a:r>
            <a:r>
              <a:rPr lang="en-US" b="1" dirty="0">
                <a:solidFill>
                  <a:srgbClr val="C00000"/>
                </a:solidFill>
              </a:rPr>
              <a:t>c</a:t>
            </a:r>
            <a:r>
              <a:rPr lang="en-US" dirty="0"/>
              <a:t>, (</a:t>
            </a:r>
            <a:r>
              <a:rPr lang="en-US" b="1" dirty="0"/>
              <a:t>0 &lt; c &lt; 1</a:t>
            </a:r>
            <a:r>
              <a:rPr lang="en-US" dirty="0"/>
              <a:t>)</a:t>
            </a:r>
          </a:p>
          <a:p>
            <a:pPr lvl="1"/>
            <a:r>
              <a:rPr lang="en-US" dirty="0"/>
              <a:t>Compute </a:t>
            </a:r>
            <a:r>
              <a:rPr lang="en-US" b="1" dirty="0">
                <a:solidFill>
                  <a:srgbClr val="C00000"/>
                </a:solidFill>
              </a:rPr>
              <a:t>kc mod 1</a:t>
            </a:r>
            <a:r>
              <a:rPr lang="en-US" dirty="0"/>
              <a:t>, which is a fractional part of kc.</a:t>
            </a:r>
          </a:p>
          <a:p>
            <a:pPr lvl="1"/>
            <a:r>
              <a:rPr lang="en-US" b="1" dirty="0">
                <a:solidFill>
                  <a:srgbClr val="C00000"/>
                </a:solidFill>
              </a:rPr>
              <a:t>Multiply</a:t>
            </a:r>
            <a:r>
              <a:rPr lang="en-US" dirty="0">
                <a:solidFill>
                  <a:srgbClr val="C00000"/>
                </a:solidFill>
              </a:rPr>
              <a:t> </a:t>
            </a:r>
            <a:r>
              <a:rPr lang="en-US" dirty="0"/>
              <a:t>this fractional part </a:t>
            </a:r>
            <a:r>
              <a:rPr lang="en-US" b="1" dirty="0">
                <a:solidFill>
                  <a:srgbClr val="C00000"/>
                </a:solidFill>
              </a:rPr>
              <a:t>by m</a:t>
            </a:r>
            <a:r>
              <a:rPr lang="en-US" dirty="0"/>
              <a:t> and </a:t>
            </a:r>
            <a:r>
              <a:rPr lang="en-US" b="1" dirty="0">
                <a:solidFill>
                  <a:srgbClr val="C00000"/>
                </a:solidFill>
              </a:rPr>
              <a:t>take a floor value</a:t>
            </a:r>
            <a:r>
              <a:rPr lang="en-US" b="1" dirty="0">
                <a:solidFill>
                  <a:srgbClr val="FF0000"/>
                </a:solidFill>
              </a:rPr>
              <a:t> </a:t>
            </a:r>
            <a:r>
              <a:rPr lang="en-US" dirty="0"/>
              <a:t>to get the </a:t>
            </a:r>
            <a:r>
              <a:rPr lang="en-US" b="1" dirty="0">
                <a:solidFill>
                  <a:srgbClr val="C00000"/>
                </a:solidFill>
              </a:rPr>
              <a:t>address</a:t>
            </a:r>
          </a:p>
        </p:txBody>
      </p:sp>
      <p:sp>
        <p:nvSpPr>
          <p:cNvPr id="4" name="Rectangle 3"/>
          <p:cNvSpPr/>
          <p:nvPr/>
        </p:nvSpPr>
        <p:spPr>
          <a:xfrm>
            <a:off x="4953001" y="3133169"/>
            <a:ext cx="1838645" cy="461665"/>
          </a:xfrm>
          <a:prstGeom prst="rect">
            <a:avLst/>
          </a:prstGeom>
        </p:spPr>
        <p:txBody>
          <a:bodyPr wrap="none">
            <a:spAutoFit/>
          </a:bodyPr>
          <a:lstStyle/>
          <a:p>
            <a:r>
              <a:rPr lang="en-US" sz="2400" b="1" dirty="0"/>
              <a:t>m (kc mod 1)</a:t>
            </a:r>
          </a:p>
        </p:txBody>
      </p:sp>
      <p:sp>
        <p:nvSpPr>
          <p:cNvPr id="5" name="Rectangle 4"/>
          <p:cNvSpPr/>
          <p:nvPr/>
        </p:nvSpPr>
        <p:spPr>
          <a:xfrm>
            <a:off x="4518213" y="3151098"/>
            <a:ext cx="620683" cy="830997"/>
          </a:xfrm>
          <a:prstGeom prst="rect">
            <a:avLst/>
          </a:prstGeom>
        </p:spPr>
        <p:txBody>
          <a:bodyPr wrap="none">
            <a:spAutoFit/>
          </a:bodyPr>
          <a:lstStyle/>
          <a:p>
            <a:r>
              <a:rPr lang="en-US" sz="4800" b="1" dirty="0">
                <a:solidFill>
                  <a:srgbClr val="C00000"/>
                </a:solidFill>
              </a:rPr>
              <a:t>└</a:t>
            </a:r>
          </a:p>
        </p:txBody>
      </p:sp>
      <p:sp>
        <p:nvSpPr>
          <p:cNvPr id="6" name="Rectangle 5"/>
          <p:cNvSpPr/>
          <p:nvPr/>
        </p:nvSpPr>
        <p:spPr>
          <a:xfrm>
            <a:off x="6566088" y="3158301"/>
            <a:ext cx="620683" cy="830997"/>
          </a:xfrm>
          <a:prstGeom prst="rect">
            <a:avLst/>
          </a:prstGeom>
        </p:spPr>
        <p:txBody>
          <a:bodyPr wrap="none">
            <a:spAutoFit/>
          </a:bodyPr>
          <a:lstStyle/>
          <a:p>
            <a:r>
              <a:rPr lang="en-US" sz="4800" b="1" dirty="0">
                <a:solidFill>
                  <a:srgbClr val="C00000"/>
                </a:solidFill>
              </a:rPr>
              <a:t>┘</a:t>
            </a:r>
          </a:p>
        </p:txBody>
      </p:sp>
      <p:sp>
        <p:nvSpPr>
          <p:cNvPr id="7" name="Rectangle 6"/>
          <p:cNvSpPr/>
          <p:nvPr/>
        </p:nvSpPr>
        <p:spPr>
          <a:xfrm>
            <a:off x="4900856" y="3895169"/>
            <a:ext cx="1747594" cy="461665"/>
          </a:xfrm>
          <a:prstGeom prst="rect">
            <a:avLst/>
          </a:prstGeom>
        </p:spPr>
        <p:txBody>
          <a:bodyPr wrap="none">
            <a:spAutoFit/>
          </a:bodyPr>
          <a:lstStyle/>
          <a:p>
            <a:r>
              <a:rPr lang="en-US" sz="2400" b="1" dirty="0"/>
              <a:t>0 &lt; h (k) &lt; m</a:t>
            </a:r>
          </a:p>
        </p:txBody>
      </p:sp>
    </p:spTree>
    <p:extLst>
      <p:ext uri="{BB962C8B-B14F-4D97-AF65-F5344CB8AC3E}">
        <p14:creationId xmlns:p14="http://schemas.microsoft.com/office/powerpoint/2010/main" val="2053943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Collision</a:t>
            </a:r>
            <a:r>
              <a:rPr lang="en-US" b="1" dirty="0"/>
              <a:t> </a:t>
            </a:r>
            <a:r>
              <a:rPr lang="en-US" dirty="0"/>
              <a:t>Resolution</a:t>
            </a:r>
            <a:r>
              <a:rPr lang="en-US" b="1" dirty="0"/>
              <a:t> </a:t>
            </a:r>
            <a:r>
              <a:rPr lang="en-US" dirty="0"/>
              <a:t>Strategies</a:t>
            </a:r>
          </a:p>
        </p:txBody>
      </p:sp>
      <p:sp>
        <p:nvSpPr>
          <p:cNvPr id="3" name="Content Placeholder 2"/>
          <p:cNvSpPr>
            <a:spLocks noGrp="1"/>
          </p:cNvSpPr>
          <p:nvPr>
            <p:ph idx="1"/>
          </p:nvPr>
        </p:nvSpPr>
        <p:spPr/>
        <p:txBody>
          <a:bodyPr/>
          <a:lstStyle/>
          <a:p>
            <a:r>
              <a:rPr lang="en-IN" dirty="0"/>
              <a:t>Collision resolution is the main problem in hashing.</a:t>
            </a:r>
          </a:p>
          <a:p>
            <a:r>
              <a:rPr lang="en-IN" dirty="0"/>
              <a:t>If the element to be inserted is mapped to the same location, where an element is already inserted then we have a </a:t>
            </a:r>
            <a:r>
              <a:rPr lang="en-IN" b="1" dirty="0">
                <a:solidFill>
                  <a:srgbClr val="C00000"/>
                </a:solidFill>
              </a:rPr>
              <a:t>collision</a:t>
            </a:r>
            <a:r>
              <a:rPr lang="en-IN" dirty="0">
                <a:solidFill>
                  <a:srgbClr val="C00000"/>
                </a:solidFill>
              </a:rPr>
              <a:t> </a:t>
            </a:r>
            <a:r>
              <a:rPr lang="en-IN" dirty="0"/>
              <a:t>and it must be resolved.</a:t>
            </a:r>
          </a:p>
          <a:p>
            <a:r>
              <a:rPr lang="en-IN" dirty="0"/>
              <a:t>There are several strategies for collision resolution. The most commonly used are :</a:t>
            </a:r>
          </a:p>
          <a:p>
            <a:pPr lvl="1">
              <a:buClr>
                <a:srgbClr val="B84742"/>
              </a:buClr>
            </a:pPr>
            <a:r>
              <a:rPr lang="en-IN" b="1" dirty="0">
                <a:solidFill>
                  <a:srgbClr val="C00000"/>
                </a:solidFill>
              </a:rPr>
              <a:t>Separate chaining </a:t>
            </a:r>
            <a:r>
              <a:rPr lang="en-IN" dirty="0"/>
              <a:t>- used with open hashing</a:t>
            </a:r>
          </a:p>
          <a:p>
            <a:pPr lvl="1">
              <a:buClr>
                <a:srgbClr val="B84742"/>
              </a:buClr>
            </a:pPr>
            <a:r>
              <a:rPr lang="en-IN" b="1" dirty="0">
                <a:solidFill>
                  <a:srgbClr val="C00000"/>
                </a:solidFill>
              </a:rPr>
              <a:t>Open addressing </a:t>
            </a:r>
            <a:r>
              <a:rPr lang="en-IN" dirty="0"/>
              <a:t>- used with closed hashing</a:t>
            </a:r>
          </a:p>
          <a:p>
            <a:endParaRPr lang="en-US" dirty="0"/>
          </a:p>
        </p:txBody>
      </p:sp>
    </p:spTree>
    <p:extLst>
      <p:ext uri="{BB962C8B-B14F-4D97-AF65-F5344CB8AC3E}">
        <p14:creationId xmlns:p14="http://schemas.microsoft.com/office/powerpoint/2010/main" val="190417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sp>
        <p:nvSpPr>
          <p:cNvPr id="3" name="Content Placeholder 2"/>
          <p:cNvSpPr>
            <a:spLocks noGrp="1"/>
          </p:cNvSpPr>
          <p:nvPr>
            <p:ph idx="1"/>
          </p:nvPr>
        </p:nvSpPr>
        <p:spPr/>
        <p:txBody>
          <a:bodyPr/>
          <a:lstStyle/>
          <a:p>
            <a:r>
              <a:rPr lang="en-IN" dirty="0"/>
              <a:t>In this strategy, a </a:t>
            </a:r>
            <a:r>
              <a:rPr lang="en-IN" b="1" dirty="0">
                <a:solidFill>
                  <a:srgbClr val="C00000"/>
                </a:solidFill>
              </a:rPr>
              <a:t>separate list </a:t>
            </a:r>
            <a:r>
              <a:rPr lang="en-IN" dirty="0"/>
              <a:t>of all elements mapped to the same value is maintained.</a:t>
            </a:r>
          </a:p>
          <a:p>
            <a:r>
              <a:rPr lang="en-IN" dirty="0"/>
              <a:t>Separate chaining is based on </a:t>
            </a:r>
            <a:r>
              <a:rPr lang="en-IN" b="1" dirty="0">
                <a:solidFill>
                  <a:srgbClr val="C00000"/>
                </a:solidFill>
              </a:rPr>
              <a:t>collision avoidance</a:t>
            </a:r>
            <a:r>
              <a:rPr lang="en-IN" dirty="0"/>
              <a:t>.</a:t>
            </a:r>
          </a:p>
          <a:p>
            <a:r>
              <a:rPr lang="en-IN" dirty="0"/>
              <a:t>If memory space is tight, separate chaining should be avoided.</a:t>
            </a:r>
          </a:p>
          <a:p>
            <a:r>
              <a:rPr lang="en-IN" dirty="0"/>
              <a:t>Additional memory space for links is wasted in storing address of linked elements.</a:t>
            </a:r>
          </a:p>
          <a:p>
            <a:r>
              <a:rPr lang="en-IN" b="1" dirty="0">
                <a:solidFill>
                  <a:srgbClr val="C00000"/>
                </a:solidFill>
              </a:rPr>
              <a:t>Hashing function </a:t>
            </a:r>
            <a:r>
              <a:rPr lang="en-IN" dirty="0"/>
              <a:t>should </a:t>
            </a:r>
            <a:r>
              <a:rPr lang="en-IN" b="1" dirty="0">
                <a:solidFill>
                  <a:srgbClr val="C00000"/>
                </a:solidFill>
              </a:rPr>
              <a:t>ensure even distribution </a:t>
            </a:r>
            <a:r>
              <a:rPr lang="en-IN" dirty="0"/>
              <a:t>of elements among buckets; otherwise the </a:t>
            </a:r>
            <a:r>
              <a:rPr lang="en-IN" b="1" dirty="0">
                <a:solidFill>
                  <a:srgbClr val="C00000"/>
                </a:solidFill>
              </a:rPr>
              <a:t>timing behaviour </a:t>
            </a:r>
            <a:r>
              <a:rPr lang="en-IN" dirty="0"/>
              <a:t>of most operations on hash table </a:t>
            </a:r>
            <a:r>
              <a:rPr lang="en-IN" b="1" dirty="0">
                <a:solidFill>
                  <a:srgbClr val="C00000"/>
                </a:solidFill>
              </a:rPr>
              <a:t>will deteriorate</a:t>
            </a:r>
            <a:r>
              <a:rPr lang="en-IN" dirty="0"/>
              <a:t>.</a:t>
            </a:r>
            <a:endParaRPr lang="en-US" dirty="0"/>
          </a:p>
        </p:txBody>
      </p:sp>
    </p:spTree>
    <p:extLst>
      <p:ext uri="{BB962C8B-B14F-4D97-AF65-F5344CB8AC3E}">
        <p14:creationId xmlns:p14="http://schemas.microsoft.com/office/powerpoint/2010/main" val="59935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Separate chaining</a:t>
            </a:r>
          </a:p>
        </p:txBody>
      </p:sp>
      <p:graphicFrame>
        <p:nvGraphicFramePr>
          <p:cNvPr id="4" name="Table 3"/>
          <p:cNvGraphicFramePr>
            <a:graphicFrameLocks noGrp="1"/>
          </p:cNvGraphicFramePr>
          <p:nvPr>
            <p:extLst>
              <p:ext uri="{D42A27DB-BD31-4B8C-83A1-F6EECF244321}">
                <p14:modId xmlns:p14="http://schemas.microsoft.com/office/powerpoint/2010/main" val="2420033910"/>
              </p:ext>
            </p:extLst>
          </p:nvPr>
        </p:nvGraphicFramePr>
        <p:xfrm>
          <a:off x="2028823" y="1211904"/>
          <a:ext cx="1247776" cy="49113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491130">
                <a:tc>
                  <a:txBody>
                    <a:bodyPr/>
                    <a:lstStyle/>
                    <a:p>
                      <a:r>
                        <a:rPr lang="en-IN" sz="2000" dirty="0"/>
                        <a:t>0</a:t>
                      </a:r>
                      <a:endParaRPr lang="en-US" sz="2000" dirty="0"/>
                    </a:p>
                  </a:txBody>
                  <a:tcPr/>
                </a:tc>
                <a:tc>
                  <a:txBody>
                    <a:bodyPr/>
                    <a:lstStyle/>
                    <a:p>
                      <a:endParaRPr lang="en-US" sz="2000" dirty="0"/>
                    </a:p>
                  </a:txBody>
                  <a:tcPr/>
                </a:tc>
                <a:extLst>
                  <a:ext uri="{0D108BD9-81ED-4DB2-BD59-A6C34878D82A}">
                    <a16:rowId xmlns:a16="http://schemas.microsoft.com/office/drawing/2014/main" val="10000"/>
                  </a:ext>
                </a:extLst>
              </a:tr>
              <a:tr h="491130">
                <a:tc>
                  <a:txBody>
                    <a:bodyPr/>
                    <a:lstStyle/>
                    <a:p>
                      <a:r>
                        <a:rPr lang="en-IN" sz="2000" dirty="0"/>
                        <a:t>1</a:t>
                      </a:r>
                      <a:endParaRPr lang="en-US" sz="2000" dirty="0"/>
                    </a:p>
                  </a:txBody>
                  <a:tcPr/>
                </a:tc>
                <a:tc>
                  <a:txBody>
                    <a:bodyPr/>
                    <a:lstStyle/>
                    <a:p>
                      <a:endParaRPr lang="en-US" sz="2000" dirty="0"/>
                    </a:p>
                  </a:txBody>
                  <a:tcPr/>
                </a:tc>
                <a:extLst>
                  <a:ext uri="{0D108BD9-81ED-4DB2-BD59-A6C34878D82A}">
                    <a16:rowId xmlns:a16="http://schemas.microsoft.com/office/drawing/2014/main" val="10001"/>
                  </a:ext>
                </a:extLst>
              </a:tr>
              <a:tr h="491130">
                <a:tc>
                  <a:txBody>
                    <a:bodyPr/>
                    <a:lstStyle/>
                    <a:p>
                      <a:r>
                        <a:rPr lang="en-IN" sz="2000" dirty="0"/>
                        <a:t>2</a:t>
                      </a:r>
                      <a:endParaRPr lang="en-US" sz="2000" dirty="0"/>
                    </a:p>
                  </a:txBody>
                  <a:tcPr/>
                </a:tc>
                <a:tc>
                  <a:txBody>
                    <a:bodyPr/>
                    <a:lstStyle/>
                    <a:p>
                      <a:endParaRPr lang="en-US" sz="2000" dirty="0"/>
                    </a:p>
                  </a:txBody>
                  <a:tcPr/>
                </a:tc>
                <a:extLst>
                  <a:ext uri="{0D108BD9-81ED-4DB2-BD59-A6C34878D82A}">
                    <a16:rowId xmlns:a16="http://schemas.microsoft.com/office/drawing/2014/main" val="10002"/>
                  </a:ext>
                </a:extLst>
              </a:tr>
              <a:tr h="491130">
                <a:tc>
                  <a:txBody>
                    <a:bodyPr/>
                    <a:lstStyle/>
                    <a:p>
                      <a:r>
                        <a:rPr lang="en-IN" sz="2000" dirty="0"/>
                        <a:t>3</a:t>
                      </a:r>
                      <a:endParaRPr lang="en-US" sz="2000" dirty="0"/>
                    </a:p>
                  </a:txBody>
                  <a:tcPr/>
                </a:tc>
                <a:tc>
                  <a:txBody>
                    <a:bodyPr/>
                    <a:lstStyle/>
                    <a:p>
                      <a:endParaRPr lang="en-US" sz="2000" dirty="0"/>
                    </a:p>
                  </a:txBody>
                  <a:tcPr/>
                </a:tc>
                <a:extLst>
                  <a:ext uri="{0D108BD9-81ED-4DB2-BD59-A6C34878D82A}">
                    <a16:rowId xmlns:a16="http://schemas.microsoft.com/office/drawing/2014/main" val="10003"/>
                  </a:ext>
                </a:extLst>
              </a:tr>
              <a:tr h="491130">
                <a:tc>
                  <a:txBody>
                    <a:bodyPr/>
                    <a:lstStyle/>
                    <a:p>
                      <a:r>
                        <a:rPr lang="en-IN" sz="2000" dirty="0"/>
                        <a:t>4</a:t>
                      </a:r>
                      <a:endParaRPr lang="en-US" sz="2000" dirty="0"/>
                    </a:p>
                  </a:txBody>
                  <a:tcPr/>
                </a:tc>
                <a:tc>
                  <a:txBody>
                    <a:bodyPr/>
                    <a:lstStyle/>
                    <a:p>
                      <a:endParaRPr lang="en-US" sz="2000" dirty="0"/>
                    </a:p>
                  </a:txBody>
                  <a:tcPr/>
                </a:tc>
                <a:extLst>
                  <a:ext uri="{0D108BD9-81ED-4DB2-BD59-A6C34878D82A}">
                    <a16:rowId xmlns:a16="http://schemas.microsoft.com/office/drawing/2014/main" val="10004"/>
                  </a:ext>
                </a:extLst>
              </a:tr>
              <a:tr h="491130">
                <a:tc>
                  <a:txBody>
                    <a:bodyPr/>
                    <a:lstStyle/>
                    <a:p>
                      <a:r>
                        <a:rPr lang="en-IN" sz="2000" dirty="0"/>
                        <a:t>5</a:t>
                      </a:r>
                      <a:endParaRPr lang="en-US" sz="2000" dirty="0"/>
                    </a:p>
                  </a:txBody>
                  <a:tcPr/>
                </a:tc>
                <a:tc>
                  <a:txBody>
                    <a:bodyPr/>
                    <a:lstStyle/>
                    <a:p>
                      <a:endParaRPr lang="en-US" sz="2000" dirty="0"/>
                    </a:p>
                  </a:txBody>
                  <a:tcPr/>
                </a:tc>
                <a:extLst>
                  <a:ext uri="{0D108BD9-81ED-4DB2-BD59-A6C34878D82A}">
                    <a16:rowId xmlns:a16="http://schemas.microsoft.com/office/drawing/2014/main" val="10005"/>
                  </a:ext>
                </a:extLst>
              </a:tr>
              <a:tr h="491130">
                <a:tc>
                  <a:txBody>
                    <a:bodyPr/>
                    <a:lstStyle/>
                    <a:p>
                      <a:r>
                        <a:rPr lang="en-IN" sz="2000" dirty="0"/>
                        <a:t>6</a:t>
                      </a:r>
                      <a:endParaRPr lang="en-US" sz="2000" dirty="0"/>
                    </a:p>
                  </a:txBody>
                  <a:tcPr/>
                </a:tc>
                <a:tc>
                  <a:txBody>
                    <a:bodyPr/>
                    <a:lstStyle/>
                    <a:p>
                      <a:endParaRPr lang="en-US" sz="2000" dirty="0"/>
                    </a:p>
                  </a:txBody>
                  <a:tcPr/>
                </a:tc>
                <a:extLst>
                  <a:ext uri="{0D108BD9-81ED-4DB2-BD59-A6C34878D82A}">
                    <a16:rowId xmlns:a16="http://schemas.microsoft.com/office/drawing/2014/main" val="10006"/>
                  </a:ext>
                </a:extLst>
              </a:tr>
              <a:tr h="491130">
                <a:tc>
                  <a:txBody>
                    <a:bodyPr/>
                    <a:lstStyle/>
                    <a:p>
                      <a:r>
                        <a:rPr lang="en-IN" sz="2000" dirty="0"/>
                        <a:t>7</a:t>
                      </a:r>
                      <a:endParaRPr lang="en-US" sz="2000" dirty="0"/>
                    </a:p>
                  </a:txBody>
                  <a:tcPr/>
                </a:tc>
                <a:tc>
                  <a:txBody>
                    <a:bodyPr/>
                    <a:lstStyle/>
                    <a:p>
                      <a:endParaRPr lang="en-US" sz="2000" dirty="0"/>
                    </a:p>
                  </a:txBody>
                  <a:tcPr/>
                </a:tc>
                <a:extLst>
                  <a:ext uri="{0D108BD9-81ED-4DB2-BD59-A6C34878D82A}">
                    <a16:rowId xmlns:a16="http://schemas.microsoft.com/office/drawing/2014/main" val="10007"/>
                  </a:ext>
                </a:extLst>
              </a:tr>
              <a:tr h="491130">
                <a:tc>
                  <a:txBody>
                    <a:bodyPr/>
                    <a:lstStyle/>
                    <a:p>
                      <a:r>
                        <a:rPr lang="en-IN" sz="2000" dirty="0"/>
                        <a:t>8</a:t>
                      </a:r>
                      <a:endParaRPr lang="en-US" sz="2000" dirty="0"/>
                    </a:p>
                  </a:txBody>
                  <a:tcPr/>
                </a:tc>
                <a:tc>
                  <a:txBody>
                    <a:bodyPr/>
                    <a:lstStyle/>
                    <a:p>
                      <a:endParaRPr lang="en-US" sz="2000" dirty="0"/>
                    </a:p>
                  </a:txBody>
                  <a:tcPr/>
                </a:tc>
                <a:extLst>
                  <a:ext uri="{0D108BD9-81ED-4DB2-BD59-A6C34878D82A}">
                    <a16:rowId xmlns:a16="http://schemas.microsoft.com/office/drawing/2014/main" val="10008"/>
                  </a:ext>
                </a:extLst>
              </a:tr>
              <a:tr h="491130">
                <a:tc>
                  <a:txBody>
                    <a:bodyPr/>
                    <a:lstStyle/>
                    <a:p>
                      <a:r>
                        <a:rPr lang="en-IN" sz="2000" dirty="0"/>
                        <a:t>9</a:t>
                      </a:r>
                      <a:endParaRPr lang="en-US" sz="2000" dirty="0"/>
                    </a:p>
                  </a:txBody>
                  <a:tcPr/>
                </a:tc>
                <a:tc>
                  <a:txBody>
                    <a:bodyPr/>
                    <a:lstStyle/>
                    <a:p>
                      <a:endParaRPr lang="en-US" sz="2000" dirty="0"/>
                    </a:p>
                  </a:txBody>
                  <a:tcPr/>
                </a:tc>
                <a:extLst>
                  <a:ext uri="{0D108BD9-81ED-4DB2-BD59-A6C34878D82A}">
                    <a16:rowId xmlns:a16="http://schemas.microsoft.com/office/drawing/2014/main" val="10009"/>
                  </a:ext>
                </a:extLst>
              </a:tr>
            </a:tbl>
          </a:graphicData>
        </a:graphic>
      </p:graphicFrame>
      <p:grpSp>
        <p:nvGrpSpPr>
          <p:cNvPr id="6" name="Group 5"/>
          <p:cNvGrpSpPr/>
          <p:nvPr/>
        </p:nvGrpSpPr>
        <p:grpSpPr>
          <a:xfrm>
            <a:off x="3827603" y="1198457"/>
            <a:ext cx="893824" cy="489600"/>
            <a:chOff x="1676400" y="3942859"/>
            <a:chExt cx="893824" cy="224136"/>
          </a:xfrm>
        </p:grpSpPr>
        <p:sp>
          <p:nvSpPr>
            <p:cNvPr id="7" name="Rectangle 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8" name="Rectangle 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47" name="Group 46"/>
          <p:cNvGrpSpPr/>
          <p:nvPr/>
        </p:nvGrpSpPr>
        <p:grpSpPr>
          <a:xfrm>
            <a:off x="5486400" y="1198457"/>
            <a:ext cx="893824" cy="489600"/>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50</a:t>
              </a:r>
              <a:endParaRPr lang="en-US" sz="2000" b="1" dirty="0"/>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1" name="Straight Arrow Connector 50"/>
          <p:cNvCxnSpPr>
            <a:stCxn id="8" idx="3"/>
            <a:endCxn id="48" idx="1"/>
          </p:cNvCxnSpPr>
          <p:nvPr/>
        </p:nvCxnSpPr>
        <p:spPr>
          <a:xfrm>
            <a:off x="4721427" y="1443256"/>
            <a:ext cx="764973"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a:endCxn id="7" idx="1"/>
          </p:cNvCxnSpPr>
          <p:nvPr/>
        </p:nvCxnSpPr>
        <p:spPr>
          <a:xfrm>
            <a:off x="3267411" y="1443256"/>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5" name="Straight Connector 54"/>
          <p:cNvCxnSpPr/>
          <p:nvPr/>
        </p:nvCxnSpPr>
        <p:spPr>
          <a:xfrm flipH="1">
            <a:off x="5931580" y="1243280"/>
            <a:ext cx="428879" cy="458222"/>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56" name="Group 55"/>
          <p:cNvGrpSpPr/>
          <p:nvPr/>
        </p:nvGrpSpPr>
        <p:grpSpPr>
          <a:xfrm>
            <a:off x="3827603" y="2180260"/>
            <a:ext cx="893824" cy="489600"/>
            <a:chOff x="1676400" y="3942859"/>
            <a:chExt cx="893824" cy="224136"/>
          </a:xfrm>
        </p:grpSpPr>
        <p:sp>
          <p:nvSpPr>
            <p:cNvPr id="57" name="Rectangle 5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12</a:t>
              </a:r>
              <a:endParaRPr lang="en-US" sz="2000" b="1" dirty="0"/>
            </a:p>
          </p:txBody>
        </p:sp>
        <p:sp>
          <p:nvSpPr>
            <p:cNvPr id="58" name="Rectangle 5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2" name="Straight Arrow Connector 61"/>
          <p:cNvCxnSpPr>
            <a:stCxn id="58" idx="3"/>
            <a:endCxn id="70" idx="1"/>
          </p:cNvCxnSpPr>
          <p:nvPr/>
        </p:nvCxnSpPr>
        <p:spPr>
          <a:xfrm>
            <a:off x="4721427" y="2425059"/>
            <a:ext cx="796023"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3" name="Straight Connector 62"/>
          <p:cNvCxnSpPr>
            <a:endCxn id="57" idx="1"/>
          </p:cNvCxnSpPr>
          <p:nvPr/>
        </p:nvCxnSpPr>
        <p:spPr>
          <a:xfrm>
            <a:off x="3267411" y="2425059"/>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65" name="Group 64"/>
          <p:cNvGrpSpPr/>
          <p:nvPr/>
        </p:nvGrpSpPr>
        <p:grpSpPr>
          <a:xfrm>
            <a:off x="7259576" y="2180260"/>
            <a:ext cx="893824" cy="489600"/>
            <a:chOff x="1676400" y="3942859"/>
            <a:chExt cx="893824" cy="224136"/>
          </a:xfrm>
        </p:grpSpPr>
        <p:sp>
          <p:nvSpPr>
            <p:cNvPr id="66" name="Rectangle 6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62</a:t>
              </a:r>
              <a:endParaRPr lang="en-US" sz="2000" b="1" dirty="0"/>
            </a:p>
          </p:txBody>
        </p:sp>
        <p:sp>
          <p:nvSpPr>
            <p:cNvPr id="67" name="Rectangle 6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8" name="Straight Connector 67"/>
          <p:cNvCxnSpPr/>
          <p:nvPr/>
        </p:nvCxnSpPr>
        <p:spPr>
          <a:xfrm flipH="1">
            <a:off x="7705663" y="2193708"/>
            <a:ext cx="447739"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69" name="Group 68"/>
          <p:cNvGrpSpPr/>
          <p:nvPr/>
        </p:nvGrpSpPr>
        <p:grpSpPr>
          <a:xfrm>
            <a:off x="5517450" y="2180260"/>
            <a:ext cx="893824" cy="489600"/>
            <a:chOff x="1676400" y="3942859"/>
            <a:chExt cx="893824" cy="224136"/>
          </a:xfrm>
        </p:grpSpPr>
        <p:sp>
          <p:nvSpPr>
            <p:cNvPr id="70" name="Rectangle 6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32</a:t>
              </a:r>
              <a:endParaRPr lang="en-US" sz="2000" b="1" dirty="0"/>
            </a:p>
          </p:txBody>
        </p:sp>
        <p:sp>
          <p:nvSpPr>
            <p:cNvPr id="71" name="Rectangle 7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2" name="Straight Arrow Connector 71"/>
          <p:cNvCxnSpPr>
            <a:stCxn id="71" idx="3"/>
            <a:endCxn id="66" idx="1"/>
          </p:cNvCxnSpPr>
          <p:nvPr/>
        </p:nvCxnSpPr>
        <p:spPr>
          <a:xfrm>
            <a:off x="6411274" y="2425059"/>
            <a:ext cx="84830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8" name="Group 87"/>
          <p:cNvGrpSpPr/>
          <p:nvPr/>
        </p:nvGrpSpPr>
        <p:grpSpPr>
          <a:xfrm>
            <a:off x="3827603" y="3168868"/>
            <a:ext cx="893824" cy="489600"/>
            <a:chOff x="1676400" y="3942859"/>
            <a:chExt cx="893824" cy="224136"/>
          </a:xfrm>
        </p:grpSpPr>
        <p:sp>
          <p:nvSpPr>
            <p:cNvPr id="89" name="Rectangle 8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endParaRPr lang="en-US" sz="2000" b="1" dirty="0"/>
            </a:p>
          </p:txBody>
        </p:sp>
        <p:sp>
          <p:nvSpPr>
            <p:cNvPr id="90" name="Rectangle 8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91" name="Group 90"/>
          <p:cNvGrpSpPr/>
          <p:nvPr/>
        </p:nvGrpSpPr>
        <p:grpSpPr>
          <a:xfrm>
            <a:off x="5487221" y="3168868"/>
            <a:ext cx="893824" cy="489600"/>
            <a:chOff x="1676400" y="3942859"/>
            <a:chExt cx="893824" cy="224136"/>
          </a:xfrm>
        </p:grpSpPr>
        <p:sp>
          <p:nvSpPr>
            <p:cNvPr id="92" name="Rectangle 9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24</a:t>
              </a:r>
              <a:endParaRPr lang="en-US" sz="2000" b="1" dirty="0"/>
            </a:p>
          </p:txBody>
        </p:sp>
        <p:sp>
          <p:nvSpPr>
            <p:cNvPr id="93" name="Rectangle 9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4" name="Straight Arrow Connector 93"/>
          <p:cNvCxnSpPr>
            <a:stCxn id="90" idx="3"/>
            <a:endCxn id="92" idx="1"/>
          </p:cNvCxnSpPr>
          <p:nvPr/>
        </p:nvCxnSpPr>
        <p:spPr>
          <a:xfrm>
            <a:off x="4721427" y="3413667"/>
            <a:ext cx="765794"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Connector 94"/>
          <p:cNvCxnSpPr>
            <a:endCxn id="89" idx="1"/>
          </p:cNvCxnSpPr>
          <p:nvPr/>
        </p:nvCxnSpPr>
        <p:spPr>
          <a:xfrm>
            <a:off x="3267411" y="3413667"/>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96" name="Straight Connector 95"/>
          <p:cNvCxnSpPr/>
          <p:nvPr/>
        </p:nvCxnSpPr>
        <p:spPr>
          <a:xfrm flipH="1">
            <a:off x="5950090" y="3168869"/>
            <a:ext cx="417510"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97" name="Group 96"/>
          <p:cNvGrpSpPr/>
          <p:nvPr/>
        </p:nvGrpSpPr>
        <p:grpSpPr>
          <a:xfrm>
            <a:off x="3827603" y="4649869"/>
            <a:ext cx="893824" cy="489600"/>
            <a:chOff x="1676400" y="3942859"/>
            <a:chExt cx="893824" cy="224136"/>
          </a:xfrm>
        </p:grpSpPr>
        <p:sp>
          <p:nvSpPr>
            <p:cNvPr id="98" name="Rectangle 9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7</a:t>
              </a:r>
              <a:endParaRPr lang="en-US" sz="2000" b="1" dirty="0"/>
            </a:p>
          </p:txBody>
        </p:sp>
        <p:sp>
          <p:nvSpPr>
            <p:cNvPr id="99" name="Rectangle 9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100" name="Straight Arrow Connector 99"/>
          <p:cNvCxnSpPr>
            <a:endCxn id="98" idx="1"/>
          </p:cNvCxnSpPr>
          <p:nvPr/>
        </p:nvCxnSpPr>
        <p:spPr>
          <a:xfrm flipV="1">
            <a:off x="3267411" y="4894670"/>
            <a:ext cx="560192" cy="621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Connector 100"/>
          <p:cNvCxnSpPr/>
          <p:nvPr/>
        </p:nvCxnSpPr>
        <p:spPr>
          <a:xfrm flipH="1">
            <a:off x="4273690" y="4662346"/>
            <a:ext cx="447737" cy="477121"/>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102" name="Group 101"/>
          <p:cNvGrpSpPr/>
          <p:nvPr/>
        </p:nvGrpSpPr>
        <p:grpSpPr>
          <a:xfrm>
            <a:off x="3827603" y="5615733"/>
            <a:ext cx="893824" cy="489600"/>
            <a:chOff x="1676400" y="3942859"/>
            <a:chExt cx="893824" cy="224136"/>
          </a:xfrm>
        </p:grpSpPr>
        <p:sp>
          <p:nvSpPr>
            <p:cNvPr id="103" name="Rectangle 10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9</a:t>
              </a:r>
              <a:endParaRPr lang="en-US" sz="2000" b="1" dirty="0"/>
            </a:p>
          </p:txBody>
        </p:sp>
        <p:sp>
          <p:nvSpPr>
            <p:cNvPr id="104" name="Rectangle 10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05" name="Group 104"/>
          <p:cNvGrpSpPr/>
          <p:nvPr/>
        </p:nvGrpSpPr>
        <p:grpSpPr>
          <a:xfrm>
            <a:off x="5485492" y="5615733"/>
            <a:ext cx="893824" cy="489600"/>
            <a:chOff x="1676400" y="3942859"/>
            <a:chExt cx="893824" cy="224136"/>
          </a:xfrm>
        </p:grpSpPr>
        <p:sp>
          <p:nvSpPr>
            <p:cNvPr id="106" name="Rectangle 10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69</a:t>
              </a:r>
              <a:endParaRPr lang="en-US" sz="2000" b="1" dirty="0"/>
            </a:p>
          </p:txBody>
        </p:sp>
        <p:sp>
          <p:nvSpPr>
            <p:cNvPr id="107" name="Rectangle 10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108" name="Straight Arrow Connector 107"/>
          <p:cNvCxnSpPr>
            <a:stCxn id="104" idx="3"/>
            <a:endCxn id="106" idx="1"/>
          </p:cNvCxnSpPr>
          <p:nvPr/>
        </p:nvCxnSpPr>
        <p:spPr>
          <a:xfrm>
            <a:off x="4721427" y="5860532"/>
            <a:ext cx="764065"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9" name="Straight Connector 108"/>
          <p:cNvCxnSpPr>
            <a:endCxn id="103" idx="1"/>
          </p:cNvCxnSpPr>
          <p:nvPr/>
        </p:nvCxnSpPr>
        <p:spPr>
          <a:xfrm>
            <a:off x="3267411" y="5860532"/>
            <a:ext cx="560192"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flipH="1">
            <a:off x="5931579" y="5602287"/>
            <a:ext cx="447739" cy="489597"/>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sp>
        <p:nvSpPr>
          <p:cNvPr id="111" name="Rectangle 110"/>
          <p:cNvSpPr/>
          <p:nvPr/>
        </p:nvSpPr>
        <p:spPr>
          <a:xfrm>
            <a:off x="8791830" y="2878648"/>
            <a:ext cx="2745688" cy="1070037"/>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A Separate Chaining</a:t>
            </a:r>
          </a:p>
          <a:p>
            <a:pPr algn="ctr">
              <a:lnSpc>
                <a:spcPct val="115000"/>
              </a:lnSpc>
              <a:spcAft>
                <a:spcPts val="1000"/>
              </a:spcAft>
            </a:pPr>
            <a:r>
              <a:rPr lang="en-IN" sz="2400" b="1" dirty="0">
                <a:latin typeface="Calibri" panose="020F0502020204030204" pitchFamily="34" charset="0"/>
                <a:ea typeface="Calibri" panose="020F0502020204030204" pitchFamily="34" charset="0"/>
                <a:cs typeface="Shruti" panose="020B0502040204020203" pitchFamily="34" charset="0"/>
              </a:rPr>
              <a:t>Hash Table</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32189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Separate chaining</a:t>
            </a:r>
          </a:p>
        </p:txBody>
      </p:sp>
      <p:sp>
        <p:nvSpPr>
          <p:cNvPr id="4" name="Rectangle 3"/>
          <p:cNvSpPr/>
          <p:nvPr/>
        </p:nvSpPr>
        <p:spPr>
          <a:xfrm>
            <a:off x="134472" y="815789"/>
            <a:ext cx="11900646" cy="1200329"/>
          </a:xfrm>
          <a:prstGeom prst="rect">
            <a:avLst/>
          </a:prstGeom>
        </p:spPr>
        <p:txBody>
          <a:bodyPr wrap="square">
            <a:spAutoFit/>
          </a:bodyPr>
          <a:lstStyle/>
          <a:p>
            <a:pPr algn="ctr"/>
            <a:r>
              <a:rPr lang="en-IN" sz="2400" dirty="0"/>
              <a:t>Example : The integers given below are to be </a:t>
            </a:r>
            <a:r>
              <a:rPr lang="en-IN" sz="2400" b="1" dirty="0">
                <a:solidFill>
                  <a:srgbClr val="C00000"/>
                </a:solidFill>
              </a:rPr>
              <a:t>inserted</a:t>
            </a:r>
            <a:r>
              <a:rPr lang="en-IN" sz="2400" dirty="0">
                <a:solidFill>
                  <a:srgbClr val="C00000"/>
                </a:solidFill>
              </a:rPr>
              <a:t> </a:t>
            </a:r>
            <a:r>
              <a:rPr lang="en-IN" sz="2400" dirty="0"/>
              <a:t>in a </a:t>
            </a:r>
            <a:r>
              <a:rPr lang="en-IN" sz="2400" b="1" dirty="0">
                <a:solidFill>
                  <a:srgbClr val="C00000"/>
                </a:solidFill>
              </a:rPr>
              <a:t>hash table</a:t>
            </a:r>
            <a:r>
              <a:rPr lang="en-IN" sz="2400" dirty="0">
                <a:solidFill>
                  <a:srgbClr val="C00000"/>
                </a:solidFill>
              </a:rPr>
              <a:t> </a:t>
            </a:r>
            <a:r>
              <a:rPr lang="en-IN" sz="2400" dirty="0"/>
              <a:t>with </a:t>
            </a:r>
            <a:r>
              <a:rPr lang="en-IN" sz="2400" b="1" dirty="0">
                <a:solidFill>
                  <a:srgbClr val="C00000"/>
                </a:solidFill>
              </a:rPr>
              <a:t>5 locations </a:t>
            </a:r>
            <a:r>
              <a:rPr lang="en-IN" sz="2400" dirty="0"/>
              <a:t>using chaining to resolve collisions. Construct hash table and use simplest hash function. </a:t>
            </a:r>
          </a:p>
          <a:p>
            <a:pPr algn="ctr"/>
            <a:r>
              <a:rPr lang="en-IN" sz="2400" dirty="0"/>
              <a:t>1, 2, 3, 4, 5, 10, 21, 22, 33, 34, 15, 32, 31, 48, 49, 50</a:t>
            </a:r>
            <a:endParaRPr lang="en-US" sz="2400" dirty="0"/>
          </a:p>
        </p:txBody>
      </p:sp>
      <p:cxnSp>
        <p:nvCxnSpPr>
          <p:cNvPr id="6" name="Straight Connector 5"/>
          <p:cNvCxnSpPr/>
          <p:nvPr/>
        </p:nvCxnSpPr>
        <p:spPr>
          <a:xfrm>
            <a:off x="107577" y="2093513"/>
            <a:ext cx="11927541" cy="0"/>
          </a:xfrm>
          <a:prstGeom prst="line">
            <a:avLst/>
          </a:prstGeom>
        </p:spPr>
        <p:style>
          <a:lnRef idx="1">
            <a:schemeClr val="dk1"/>
          </a:lnRef>
          <a:fillRef idx="0">
            <a:schemeClr val="dk1"/>
          </a:fillRef>
          <a:effectRef idx="0">
            <a:schemeClr val="dk1"/>
          </a:effectRef>
          <a:fontRef idx="minor">
            <a:schemeClr val="tx1"/>
          </a:fontRef>
        </p:style>
      </p:cxnSp>
      <p:sp>
        <p:nvSpPr>
          <p:cNvPr id="7" name="Rectangle 6"/>
          <p:cNvSpPr/>
          <p:nvPr/>
        </p:nvSpPr>
        <p:spPr>
          <a:xfrm>
            <a:off x="134471" y="2102032"/>
            <a:ext cx="11900647" cy="461665"/>
          </a:xfrm>
          <a:prstGeom prst="rect">
            <a:avLst/>
          </a:prstGeom>
        </p:spPr>
        <p:txBody>
          <a:bodyPr wrap="square">
            <a:spAutoFit/>
          </a:bodyPr>
          <a:lstStyle/>
          <a:p>
            <a:pPr algn="ctr"/>
            <a:r>
              <a:rPr lang="en-IN" sz="2400" dirty="0"/>
              <a:t>An </a:t>
            </a:r>
            <a:r>
              <a:rPr lang="en-IN" sz="2400" b="1" dirty="0">
                <a:solidFill>
                  <a:srgbClr val="C00000"/>
                </a:solidFill>
              </a:rPr>
              <a:t>element</a:t>
            </a:r>
            <a:r>
              <a:rPr lang="en-IN" sz="2400" dirty="0">
                <a:solidFill>
                  <a:srgbClr val="C00000"/>
                </a:solidFill>
              </a:rPr>
              <a:t> </a:t>
            </a:r>
            <a:r>
              <a:rPr lang="en-IN" sz="2400" dirty="0"/>
              <a:t>can be </a:t>
            </a:r>
            <a:r>
              <a:rPr lang="en-IN" sz="2400" b="1" dirty="0">
                <a:solidFill>
                  <a:srgbClr val="C00000"/>
                </a:solidFill>
              </a:rPr>
              <a:t>mapped</a:t>
            </a:r>
            <a:r>
              <a:rPr lang="en-IN" sz="2400" dirty="0">
                <a:solidFill>
                  <a:srgbClr val="C00000"/>
                </a:solidFill>
              </a:rPr>
              <a:t> </a:t>
            </a:r>
            <a:r>
              <a:rPr lang="en-IN" sz="2400" dirty="0"/>
              <a:t>to a location in the hash table using the mapping </a:t>
            </a:r>
            <a:r>
              <a:rPr lang="en-IN" sz="2400" b="1" dirty="0"/>
              <a:t>function</a:t>
            </a:r>
            <a:r>
              <a:rPr lang="en-IN" sz="2400" dirty="0"/>
              <a:t> </a:t>
            </a:r>
            <a:r>
              <a:rPr lang="en-IN" sz="2400" b="1" dirty="0">
                <a:solidFill>
                  <a:srgbClr val="C00000"/>
                </a:solidFill>
              </a:rPr>
              <a:t>key % 10</a:t>
            </a:r>
            <a:endParaRPr lang="en-US" sz="2400" dirty="0">
              <a:solidFill>
                <a:srgbClr val="C00000"/>
              </a:solidFill>
            </a:endParaRPr>
          </a:p>
        </p:txBody>
      </p:sp>
      <p:cxnSp>
        <p:nvCxnSpPr>
          <p:cNvPr id="8" name="Straight Connector 7"/>
          <p:cNvCxnSpPr/>
          <p:nvPr/>
        </p:nvCxnSpPr>
        <p:spPr>
          <a:xfrm>
            <a:off x="107577" y="2587855"/>
            <a:ext cx="11998800" cy="0"/>
          </a:xfrm>
          <a:prstGeom prst="line">
            <a:avLst/>
          </a:prstGeom>
        </p:spPr>
        <p:style>
          <a:lnRef idx="1">
            <a:schemeClr val="dk1"/>
          </a:lnRef>
          <a:fillRef idx="0">
            <a:schemeClr val="dk1"/>
          </a:fillRef>
          <a:effectRef idx="0">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516261104"/>
              </p:ext>
            </p:extLst>
          </p:nvPr>
        </p:nvGraphicFramePr>
        <p:xfrm>
          <a:off x="134471" y="3058038"/>
          <a:ext cx="5181600" cy="2418588"/>
        </p:xfrm>
        <a:graphic>
          <a:graphicData uri="http://schemas.openxmlformats.org/drawingml/2006/table">
            <a:tbl>
              <a:tblPr firstRow="1" firstCol="1" bandRow="1">
                <a:tableStyleId>{5C22544A-7EE6-4342-B048-85BDC9FD1C3A}</a:tableStyleId>
              </a:tblPr>
              <a:tblGrid>
                <a:gridCol w="22860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0">
                <a:tc>
                  <a:txBody>
                    <a:bodyPr/>
                    <a:lstStyle/>
                    <a:p>
                      <a:pPr algn="ctr">
                        <a:lnSpc>
                          <a:spcPct val="115000"/>
                        </a:lnSpc>
                        <a:spcAft>
                          <a:spcPts val="0"/>
                        </a:spcAft>
                      </a:pPr>
                      <a:r>
                        <a:rPr lang="en-US" sz="1800" dirty="0">
                          <a:effectLst/>
                        </a:rPr>
                        <a:t>Hash Table Location</a:t>
                      </a:r>
                      <a:endParaRPr lang="en-US" sz="1800" dirty="0">
                        <a:effectLst/>
                        <a:latin typeface="Calibri"/>
                        <a:ea typeface="Calibri"/>
                        <a:cs typeface="Shruti"/>
                      </a:endParaRPr>
                    </a:p>
                  </a:txBody>
                  <a:tcPr marL="68580" marR="68580" marT="0" marB="0"/>
                </a:tc>
                <a:tc>
                  <a:txBody>
                    <a:bodyPr/>
                    <a:lstStyle/>
                    <a:p>
                      <a:pPr algn="ctr">
                        <a:lnSpc>
                          <a:spcPct val="115000"/>
                        </a:lnSpc>
                        <a:spcAft>
                          <a:spcPts val="0"/>
                        </a:spcAft>
                      </a:pPr>
                      <a:r>
                        <a:rPr lang="en-US" sz="1800" dirty="0">
                          <a:effectLst/>
                        </a:rPr>
                        <a:t>Mapped elements</a:t>
                      </a:r>
                      <a:endParaRPr lang="en-US" sz="1800" dirty="0">
                        <a:effectLst/>
                        <a:latin typeface="Calibri"/>
                        <a:ea typeface="Calibri"/>
                        <a:cs typeface="Shruti"/>
                      </a:endParaRPr>
                    </a:p>
                  </a:txBody>
                  <a:tcPr marL="68580" marR="68580" marT="0" marB="0"/>
                </a:tc>
                <a:extLst>
                  <a:ext uri="{0D108BD9-81ED-4DB2-BD59-A6C34878D82A}">
                    <a16:rowId xmlns:a16="http://schemas.microsoft.com/office/drawing/2014/main" val="10000"/>
                  </a:ext>
                </a:extLst>
              </a:tr>
              <a:tr h="0">
                <a:tc>
                  <a:txBody>
                    <a:bodyPr/>
                    <a:lstStyle/>
                    <a:p>
                      <a:pPr algn="ctr">
                        <a:lnSpc>
                          <a:spcPct val="115000"/>
                        </a:lnSpc>
                        <a:spcAft>
                          <a:spcPts val="0"/>
                        </a:spcAft>
                      </a:pPr>
                      <a:r>
                        <a:rPr lang="en-US" sz="2400" dirty="0">
                          <a:effectLst/>
                        </a:rPr>
                        <a:t>0</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1"/>
                  </a:ext>
                </a:extLst>
              </a:tr>
              <a:tr h="0">
                <a:tc>
                  <a:txBody>
                    <a:bodyPr/>
                    <a:lstStyle/>
                    <a:p>
                      <a:pPr algn="ctr">
                        <a:lnSpc>
                          <a:spcPct val="115000"/>
                        </a:lnSpc>
                        <a:spcAft>
                          <a:spcPts val="0"/>
                        </a:spcAft>
                      </a:pPr>
                      <a:r>
                        <a:rPr lang="en-US" sz="2400" dirty="0">
                          <a:effectLst/>
                        </a:rPr>
                        <a:t>1</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2"/>
                  </a:ext>
                </a:extLst>
              </a:tr>
              <a:tr h="0">
                <a:tc>
                  <a:txBody>
                    <a:bodyPr/>
                    <a:lstStyle/>
                    <a:p>
                      <a:pPr algn="ctr">
                        <a:lnSpc>
                          <a:spcPct val="115000"/>
                        </a:lnSpc>
                        <a:spcAft>
                          <a:spcPts val="0"/>
                        </a:spcAft>
                      </a:pPr>
                      <a:r>
                        <a:rPr lang="en-US" sz="2400" dirty="0">
                          <a:effectLst/>
                        </a:rPr>
                        <a:t>2</a:t>
                      </a:r>
                      <a:endParaRPr lang="en-US" sz="2400" dirty="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3"/>
                  </a:ext>
                </a:extLst>
              </a:tr>
              <a:tr h="0">
                <a:tc>
                  <a:txBody>
                    <a:bodyPr/>
                    <a:lstStyle/>
                    <a:p>
                      <a:pPr algn="ctr">
                        <a:lnSpc>
                          <a:spcPct val="115000"/>
                        </a:lnSpc>
                        <a:spcAft>
                          <a:spcPts val="0"/>
                        </a:spcAft>
                      </a:pPr>
                      <a:r>
                        <a:rPr lang="en-US" sz="2400">
                          <a:effectLst/>
                        </a:rPr>
                        <a:t>3</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4"/>
                  </a:ext>
                </a:extLst>
              </a:tr>
              <a:tr h="0">
                <a:tc>
                  <a:txBody>
                    <a:bodyPr/>
                    <a:lstStyle/>
                    <a:p>
                      <a:pPr algn="ctr">
                        <a:lnSpc>
                          <a:spcPct val="115000"/>
                        </a:lnSpc>
                        <a:spcAft>
                          <a:spcPts val="0"/>
                        </a:spcAft>
                      </a:pPr>
                      <a:r>
                        <a:rPr lang="en-US" sz="2400">
                          <a:effectLst/>
                        </a:rPr>
                        <a:t>4</a:t>
                      </a:r>
                      <a:endParaRPr lang="en-US" sz="2400">
                        <a:effectLst/>
                        <a:latin typeface="Calibri"/>
                        <a:ea typeface="Calibri"/>
                        <a:cs typeface="Shruti"/>
                      </a:endParaRPr>
                    </a:p>
                  </a:txBody>
                  <a:tcPr marL="68580" marR="68580" marT="0" marB="0"/>
                </a:tc>
                <a:tc>
                  <a:txBody>
                    <a:bodyPr/>
                    <a:lstStyle/>
                    <a:p>
                      <a:endParaRPr lang="en-US" dirty="0"/>
                    </a:p>
                  </a:txBody>
                  <a:tcPr marL="68580" marR="68580" marT="0" marB="0"/>
                </a:tc>
                <a:extLst>
                  <a:ext uri="{0D108BD9-81ED-4DB2-BD59-A6C34878D82A}">
                    <a16:rowId xmlns:a16="http://schemas.microsoft.com/office/drawing/2014/main" val="10005"/>
                  </a:ext>
                </a:extLst>
              </a:tr>
            </a:tbl>
          </a:graphicData>
        </a:graphic>
      </p:graphicFrame>
      <p:sp>
        <p:nvSpPr>
          <p:cNvPr id="10" name="TextBox 9"/>
          <p:cNvSpPr txBox="1"/>
          <p:nvPr/>
        </p:nvSpPr>
        <p:spPr>
          <a:xfrm>
            <a:off x="2547989" y="3739374"/>
            <a:ext cx="340158" cy="461665"/>
          </a:xfrm>
          <a:prstGeom prst="rect">
            <a:avLst/>
          </a:prstGeom>
          <a:noFill/>
        </p:spPr>
        <p:txBody>
          <a:bodyPr wrap="none" rtlCol="0">
            <a:spAutoFit/>
          </a:bodyPr>
          <a:lstStyle/>
          <a:p>
            <a:r>
              <a:rPr lang="en-IN" sz="2400" b="1" dirty="0"/>
              <a:t>1</a:t>
            </a:r>
            <a:endParaRPr lang="en-US" sz="2400" b="1" dirty="0"/>
          </a:p>
        </p:txBody>
      </p:sp>
      <p:sp>
        <p:nvSpPr>
          <p:cNvPr id="11" name="TextBox 10"/>
          <p:cNvSpPr txBox="1"/>
          <p:nvPr/>
        </p:nvSpPr>
        <p:spPr>
          <a:xfrm>
            <a:off x="2553116" y="4166674"/>
            <a:ext cx="340158" cy="461665"/>
          </a:xfrm>
          <a:prstGeom prst="rect">
            <a:avLst/>
          </a:prstGeom>
          <a:noFill/>
        </p:spPr>
        <p:txBody>
          <a:bodyPr wrap="none" rtlCol="0">
            <a:spAutoFit/>
          </a:bodyPr>
          <a:lstStyle/>
          <a:p>
            <a:r>
              <a:rPr lang="en-IN" sz="2400" b="1" dirty="0"/>
              <a:t>2</a:t>
            </a:r>
            <a:endParaRPr lang="en-US" sz="2400" b="1" dirty="0"/>
          </a:p>
        </p:txBody>
      </p:sp>
      <p:sp>
        <p:nvSpPr>
          <p:cNvPr id="12" name="TextBox 11"/>
          <p:cNvSpPr txBox="1"/>
          <p:nvPr/>
        </p:nvSpPr>
        <p:spPr>
          <a:xfrm>
            <a:off x="2537513" y="4582113"/>
            <a:ext cx="340158" cy="461665"/>
          </a:xfrm>
          <a:prstGeom prst="rect">
            <a:avLst/>
          </a:prstGeom>
          <a:noFill/>
        </p:spPr>
        <p:txBody>
          <a:bodyPr wrap="none" rtlCol="0">
            <a:spAutoFit/>
          </a:bodyPr>
          <a:lstStyle/>
          <a:p>
            <a:r>
              <a:rPr lang="en-IN" sz="2400" b="1" dirty="0"/>
              <a:t>3</a:t>
            </a:r>
            <a:endParaRPr lang="en-US" sz="2400" b="1" dirty="0"/>
          </a:p>
        </p:txBody>
      </p:sp>
      <p:sp>
        <p:nvSpPr>
          <p:cNvPr id="13" name="TextBox 12"/>
          <p:cNvSpPr txBox="1"/>
          <p:nvPr/>
        </p:nvSpPr>
        <p:spPr>
          <a:xfrm>
            <a:off x="2537513" y="5017307"/>
            <a:ext cx="340158" cy="461665"/>
          </a:xfrm>
          <a:prstGeom prst="rect">
            <a:avLst/>
          </a:prstGeom>
          <a:noFill/>
        </p:spPr>
        <p:txBody>
          <a:bodyPr wrap="none" rtlCol="0">
            <a:spAutoFit/>
          </a:bodyPr>
          <a:lstStyle/>
          <a:p>
            <a:r>
              <a:rPr lang="en-IN" sz="2400" b="1" dirty="0"/>
              <a:t>4</a:t>
            </a:r>
            <a:endParaRPr lang="en-US" sz="2400" b="1" dirty="0"/>
          </a:p>
        </p:txBody>
      </p:sp>
      <p:sp>
        <p:nvSpPr>
          <p:cNvPr id="14" name="TextBox 13"/>
          <p:cNvSpPr txBox="1"/>
          <p:nvPr/>
        </p:nvSpPr>
        <p:spPr>
          <a:xfrm>
            <a:off x="2676991" y="3340261"/>
            <a:ext cx="644728" cy="461665"/>
          </a:xfrm>
          <a:prstGeom prst="rect">
            <a:avLst/>
          </a:prstGeom>
          <a:noFill/>
        </p:spPr>
        <p:txBody>
          <a:bodyPr wrap="none" rtlCol="0">
            <a:spAutoFit/>
          </a:bodyPr>
          <a:lstStyle/>
          <a:p>
            <a:r>
              <a:rPr lang="en-IN" sz="2400" b="1" dirty="0"/>
              <a:t>, 10</a:t>
            </a:r>
            <a:endParaRPr lang="en-US" sz="2400" b="1" dirty="0"/>
          </a:p>
        </p:txBody>
      </p:sp>
      <p:sp>
        <p:nvSpPr>
          <p:cNvPr id="15" name="TextBox 14"/>
          <p:cNvSpPr txBox="1"/>
          <p:nvPr/>
        </p:nvSpPr>
        <p:spPr>
          <a:xfrm>
            <a:off x="2725271" y="3739374"/>
            <a:ext cx="644728" cy="461665"/>
          </a:xfrm>
          <a:prstGeom prst="rect">
            <a:avLst/>
          </a:prstGeom>
          <a:noFill/>
        </p:spPr>
        <p:txBody>
          <a:bodyPr wrap="none" rtlCol="0">
            <a:spAutoFit/>
          </a:bodyPr>
          <a:lstStyle/>
          <a:p>
            <a:r>
              <a:rPr lang="en-IN" sz="2400" b="1" dirty="0"/>
              <a:t>, 21</a:t>
            </a:r>
            <a:endParaRPr lang="en-US" sz="2400" b="1" dirty="0"/>
          </a:p>
        </p:txBody>
      </p:sp>
      <p:sp>
        <p:nvSpPr>
          <p:cNvPr id="16" name="TextBox 15"/>
          <p:cNvSpPr txBox="1"/>
          <p:nvPr/>
        </p:nvSpPr>
        <p:spPr>
          <a:xfrm>
            <a:off x="2725271" y="4166674"/>
            <a:ext cx="644728" cy="461665"/>
          </a:xfrm>
          <a:prstGeom prst="rect">
            <a:avLst/>
          </a:prstGeom>
          <a:noFill/>
        </p:spPr>
        <p:txBody>
          <a:bodyPr wrap="none" rtlCol="0">
            <a:spAutoFit/>
          </a:bodyPr>
          <a:lstStyle/>
          <a:p>
            <a:r>
              <a:rPr lang="en-IN" sz="2400" b="1" dirty="0"/>
              <a:t>, 22</a:t>
            </a:r>
            <a:endParaRPr lang="en-US" sz="2400" b="1" dirty="0"/>
          </a:p>
        </p:txBody>
      </p:sp>
      <p:sp>
        <p:nvSpPr>
          <p:cNvPr id="17" name="TextBox 16"/>
          <p:cNvSpPr txBox="1"/>
          <p:nvPr/>
        </p:nvSpPr>
        <p:spPr>
          <a:xfrm>
            <a:off x="2725271" y="4570824"/>
            <a:ext cx="644728" cy="461665"/>
          </a:xfrm>
          <a:prstGeom prst="rect">
            <a:avLst/>
          </a:prstGeom>
          <a:noFill/>
        </p:spPr>
        <p:txBody>
          <a:bodyPr wrap="none" rtlCol="0">
            <a:spAutoFit/>
          </a:bodyPr>
          <a:lstStyle/>
          <a:p>
            <a:r>
              <a:rPr lang="en-IN" sz="2400" b="1" dirty="0"/>
              <a:t>, 33</a:t>
            </a:r>
            <a:endParaRPr lang="en-US" sz="2400" b="1" dirty="0"/>
          </a:p>
        </p:txBody>
      </p:sp>
      <p:sp>
        <p:nvSpPr>
          <p:cNvPr id="18" name="TextBox 17"/>
          <p:cNvSpPr txBox="1"/>
          <p:nvPr/>
        </p:nvSpPr>
        <p:spPr>
          <a:xfrm>
            <a:off x="2725271" y="5013306"/>
            <a:ext cx="644728" cy="461665"/>
          </a:xfrm>
          <a:prstGeom prst="rect">
            <a:avLst/>
          </a:prstGeom>
          <a:noFill/>
        </p:spPr>
        <p:txBody>
          <a:bodyPr wrap="none" rtlCol="0">
            <a:spAutoFit/>
          </a:bodyPr>
          <a:lstStyle/>
          <a:p>
            <a:r>
              <a:rPr lang="en-IN" sz="2400" b="1" dirty="0"/>
              <a:t>, 34</a:t>
            </a:r>
            <a:endParaRPr lang="en-US" sz="2400" b="1" dirty="0"/>
          </a:p>
        </p:txBody>
      </p:sp>
      <p:sp>
        <p:nvSpPr>
          <p:cNvPr id="19" name="TextBox 18"/>
          <p:cNvSpPr txBox="1"/>
          <p:nvPr/>
        </p:nvSpPr>
        <p:spPr>
          <a:xfrm>
            <a:off x="3147343" y="3340260"/>
            <a:ext cx="644728" cy="461665"/>
          </a:xfrm>
          <a:prstGeom prst="rect">
            <a:avLst/>
          </a:prstGeom>
          <a:noFill/>
        </p:spPr>
        <p:txBody>
          <a:bodyPr wrap="none" rtlCol="0">
            <a:spAutoFit/>
          </a:bodyPr>
          <a:lstStyle/>
          <a:p>
            <a:r>
              <a:rPr lang="en-IN" sz="2400" b="1" dirty="0"/>
              <a:t>, 15</a:t>
            </a:r>
            <a:endParaRPr lang="en-US" sz="2400" b="1" dirty="0"/>
          </a:p>
        </p:txBody>
      </p:sp>
      <p:sp>
        <p:nvSpPr>
          <p:cNvPr id="20" name="TextBox 19"/>
          <p:cNvSpPr txBox="1"/>
          <p:nvPr/>
        </p:nvSpPr>
        <p:spPr>
          <a:xfrm>
            <a:off x="3182471" y="4171139"/>
            <a:ext cx="644728" cy="461665"/>
          </a:xfrm>
          <a:prstGeom prst="rect">
            <a:avLst/>
          </a:prstGeom>
          <a:noFill/>
        </p:spPr>
        <p:txBody>
          <a:bodyPr wrap="none" rtlCol="0">
            <a:spAutoFit/>
          </a:bodyPr>
          <a:lstStyle/>
          <a:p>
            <a:r>
              <a:rPr lang="en-IN" sz="2400" b="1" dirty="0"/>
              <a:t>, 32</a:t>
            </a:r>
            <a:endParaRPr lang="en-US" sz="2400" b="1" dirty="0"/>
          </a:p>
        </p:txBody>
      </p:sp>
      <p:sp>
        <p:nvSpPr>
          <p:cNvPr id="21" name="TextBox 20"/>
          <p:cNvSpPr txBox="1"/>
          <p:nvPr/>
        </p:nvSpPr>
        <p:spPr>
          <a:xfrm>
            <a:off x="3182471" y="3743839"/>
            <a:ext cx="644728" cy="461665"/>
          </a:xfrm>
          <a:prstGeom prst="rect">
            <a:avLst/>
          </a:prstGeom>
          <a:noFill/>
        </p:spPr>
        <p:txBody>
          <a:bodyPr wrap="none" rtlCol="0">
            <a:spAutoFit/>
          </a:bodyPr>
          <a:lstStyle/>
          <a:p>
            <a:r>
              <a:rPr lang="en-IN" sz="2400" b="1" dirty="0"/>
              <a:t>, 31</a:t>
            </a:r>
            <a:endParaRPr lang="en-US" sz="2400" b="1" dirty="0"/>
          </a:p>
        </p:txBody>
      </p:sp>
      <p:sp>
        <p:nvSpPr>
          <p:cNvPr id="22" name="TextBox 21"/>
          <p:cNvSpPr txBox="1"/>
          <p:nvPr/>
        </p:nvSpPr>
        <p:spPr>
          <a:xfrm>
            <a:off x="3182471" y="4570824"/>
            <a:ext cx="644728" cy="461665"/>
          </a:xfrm>
          <a:prstGeom prst="rect">
            <a:avLst/>
          </a:prstGeom>
          <a:noFill/>
        </p:spPr>
        <p:txBody>
          <a:bodyPr wrap="none" rtlCol="0">
            <a:spAutoFit/>
          </a:bodyPr>
          <a:lstStyle/>
          <a:p>
            <a:r>
              <a:rPr lang="en-IN" sz="2400" b="1" dirty="0"/>
              <a:t>, 48</a:t>
            </a:r>
            <a:endParaRPr lang="en-US" sz="2400" b="1" dirty="0"/>
          </a:p>
        </p:txBody>
      </p:sp>
      <p:sp>
        <p:nvSpPr>
          <p:cNvPr id="23" name="TextBox 22"/>
          <p:cNvSpPr txBox="1"/>
          <p:nvPr/>
        </p:nvSpPr>
        <p:spPr>
          <a:xfrm>
            <a:off x="3182471" y="5028596"/>
            <a:ext cx="644728" cy="461665"/>
          </a:xfrm>
          <a:prstGeom prst="rect">
            <a:avLst/>
          </a:prstGeom>
          <a:noFill/>
        </p:spPr>
        <p:txBody>
          <a:bodyPr wrap="none" rtlCol="0">
            <a:spAutoFit/>
          </a:bodyPr>
          <a:lstStyle/>
          <a:p>
            <a:r>
              <a:rPr lang="en-IN" sz="2400" b="1" dirty="0"/>
              <a:t>, 49</a:t>
            </a:r>
            <a:endParaRPr lang="en-US" sz="2400" b="1" dirty="0"/>
          </a:p>
        </p:txBody>
      </p:sp>
      <p:sp>
        <p:nvSpPr>
          <p:cNvPr id="24" name="TextBox 23"/>
          <p:cNvSpPr txBox="1"/>
          <p:nvPr/>
        </p:nvSpPr>
        <p:spPr>
          <a:xfrm>
            <a:off x="3604543" y="3337434"/>
            <a:ext cx="644728" cy="461665"/>
          </a:xfrm>
          <a:prstGeom prst="rect">
            <a:avLst/>
          </a:prstGeom>
          <a:noFill/>
        </p:spPr>
        <p:txBody>
          <a:bodyPr wrap="none" rtlCol="0">
            <a:spAutoFit/>
          </a:bodyPr>
          <a:lstStyle/>
          <a:p>
            <a:r>
              <a:rPr lang="en-IN" sz="2400" b="1" dirty="0"/>
              <a:t>, 50</a:t>
            </a:r>
            <a:endParaRPr lang="en-US" sz="2400" b="1" dirty="0"/>
          </a:p>
        </p:txBody>
      </p:sp>
      <p:sp>
        <p:nvSpPr>
          <p:cNvPr id="25" name="TextBox 24"/>
          <p:cNvSpPr txBox="1"/>
          <p:nvPr/>
        </p:nvSpPr>
        <p:spPr>
          <a:xfrm>
            <a:off x="2537513" y="3340259"/>
            <a:ext cx="340158" cy="461665"/>
          </a:xfrm>
          <a:prstGeom prst="rect">
            <a:avLst/>
          </a:prstGeom>
          <a:noFill/>
        </p:spPr>
        <p:txBody>
          <a:bodyPr wrap="none" rtlCol="0">
            <a:spAutoFit/>
          </a:bodyPr>
          <a:lstStyle/>
          <a:p>
            <a:r>
              <a:rPr lang="en-IN" sz="2400" b="1" dirty="0"/>
              <a:t>5</a:t>
            </a:r>
            <a:endParaRPr lang="en-US" sz="2400" b="1" dirty="0"/>
          </a:p>
        </p:txBody>
      </p:sp>
      <p:graphicFrame>
        <p:nvGraphicFramePr>
          <p:cNvPr id="27" name="Table 26"/>
          <p:cNvGraphicFramePr>
            <a:graphicFrameLocks noGrp="1"/>
          </p:cNvGraphicFramePr>
          <p:nvPr>
            <p:extLst>
              <p:ext uri="{D42A27DB-BD31-4B8C-83A1-F6EECF244321}">
                <p14:modId xmlns:p14="http://schemas.microsoft.com/office/powerpoint/2010/main" val="1078666488"/>
              </p:ext>
            </p:extLst>
          </p:nvPr>
        </p:nvGraphicFramePr>
        <p:xfrm>
          <a:off x="5523451" y="2826529"/>
          <a:ext cx="1247776" cy="3124200"/>
        </p:xfrm>
        <a:graphic>
          <a:graphicData uri="http://schemas.openxmlformats.org/drawingml/2006/table">
            <a:tbl>
              <a:tblPr firstRow="1" bandRow="1">
                <a:tableStyleId>{5940675A-B579-460E-94D1-54222C63F5DA}</a:tableStyleId>
              </a:tblPr>
              <a:tblGrid>
                <a:gridCol w="790577">
                  <a:extLst>
                    <a:ext uri="{9D8B030D-6E8A-4147-A177-3AD203B41FA5}">
                      <a16:colId xmlns:a16="http://schemas.microsoft.com/office/drawing/2014/main" val="20000"/>
                    </a:ext>
                  </a:extLst>
                </a:gridCol>
                <a:gridCol w="457199">
                  <a:extLst>
                    <a:ext uri="{9D8B030D-6E8A-4147-A177-3AD203B41FA5}">
                      <a16:colId xmlns:a16="http://schemas.microsoft.com/office/drawing/2014/main" val="20001"/>
                    </a:ext>
                  </a:extLst>
                </a:gridCol>
              </a:tblGrid>
              <a:tr h="624840">
                <a:tc>
                  <a:txBody>
                    <a:bodyPr/>
                    <a:lstStyle/>
                    <a:p>
                      <a:r>
                        <a:rPr lang="en-IN" sz="2400" b="1" dirty="0"/>
                        <a:t>0</a:t>
                      </a:r>
                      <a:endParaRPr lang="en-US" sz="2400" b="1" dirty="0"/>
                    </a:p>
                  </a:txBody>
                  <a:tcPr/>
                </a:tc>
                <a:tc>
                  <a:txBody>
                    <a:bodyPr/>
                    <a:lstStyle/>
                    <a:p>
                      <a:endParaRPr lang="en-US" dirty="0"/>
                    </a:p>
                  </a:txBody>
                  <a:tcPr/>
                </a:tc>
                <a:extLst>
                  <a:ext uri="{0D108BD9-81ED-4DB2-BD59-A6C34878D82A}">
                    <a16:rowId xmlns:a16="http://schemas.microsoft.com/office/drawing/2014/main" val="10000"/>
                  </a:ext>
                </a:extLst>
              </a:tr>
              <a:tr h="624840">
                <a:tc>
                  <a:txBody>
                    <a:bodyPr/>
                    <a:lstStyle/>
                    <a:p>
                      <a:r>
                        <a:rPr lang="en-IN" sz="2400" b="1" dirty="0"/>
                        <a:t>1</a:t>
                      </a:r>
                      <a:endParaRPr lang="en-US" sz="2400" b="1" dirty="0"/>
                    </a:p>
                  </a:txBody>
                  <a:tcPr/>
                </a:tc>
                <a:tc>
                  <a:txBody>
                    <a:bodyPr/>
                    <a:lstStyle/>
                    <a:p>
                      <a:endParaRPr lang="en-US" dirty="0"/>
                    </a:p>
                  </a:txBody>
                  <a:tcPr/>
                </a:tc>
                <a:extLst>
                  <a:ext uri="{0D108BD9-81ED-4DB2-BD59-A6C34878D82A}">
                    <a16:rowId xmlns:a16="http://schemas.microsoft.com/office/drawing/2014/main" val="10001"/>
                  </a:ext>
                </a:extLst>
              </a:tr>
              <a:tr h="624840">
                <a:tc>
                  <a:txBody>
                    <a:bodyPr/>
                    <a:lstStyle/>
                    <a:p>
                      <a:r>
                        <a:rPr lang="en-IN" sz="2400" b="1" dirty="0"/>
                        <a:t>2</a:t>
                      </a:r>
                      <a:endParaRPr lang="en-US" sz="2400" b="1" dirty="0"/>
                    </a:p>
                  </a:txBody>
                  <a:tcPr/>
                </a:tc>
                <a:tc>
                  <a:txBody>
                    <a:bodyPr/>
                    <a:lstStyle/>
                    <a:p>
                      <a:endParaRPr lang="en-US" dirty="0"/>
                    </a:p>
                  </a:txBody>
                  <a:tcPr/>
                </a:tc>
                <a:extLst>
                  <a:ext uri="{0D108BD9-81ED-4DB2-BD59-A6C34878D82A}">
                    <a16:rowId xmlns:a16="http://schemas.microsoft.com/office/drawing/2014/main" val="10002"/>
                  </a:ext>
                </a:extLst>
              </a:tr>
              <a:tr h="624840">
                <a:tc>
                  <a:txBody>
                    <a:bodyPr/>
                    <a:lstStyle/>
                    <a:p>
                      <a:r>
                        <a:rPr lang="en-IN" sz="2400" b="1" dirty="0"/>
                        <a:t>3</a:t>
                      </a:r>
                      <a:endParaRPr lang="en-US" sz="2400" b="1" dirty="0"/>
                    </a:p>
                  </a:txBody>
                  <a:tcPr/>
                </a:tc>
                <a:tc>
                  <a:txBody>
                    <a:bodyPr/>
                    <a:lstStyle/>
                    <a:p>
                      <a:endParaRPr lang="en-US" dirty="0"/>
                    </a:p>
                  </a:txBody>
                  <a:tcPr/>
                </a:tc>
                <a:extLst>
                  <a:ext uri="{0D108BD9-81ED-4DB2-BD59-A6C34878D82A}">
                    <a16:rowId xmlns:a16="http://schemas.microsoft.com/office/drawing/2014/main" val="10003"/>
                  </a:ext>
                </a:extLst>
              </a:tr>
              <a:tr h="624840">
                <a:tc>
                  <a:txBody>
                    <a:bodyPr/>
                    <a:lstStyle/>
                    <a:p>
                      <a:r>
                        <a:rPr lang="en-IN" sz="2400" b="1" dirty="0"/>
                        <a:t>4</a:t>
                      </a:r>
                      <a:endParaRPr lang="en-US" sz="2400" b="1" dirty="0"/>
                    </a:p>
                  </a:txBody>
                  <a:tcPr/>
                </a:tc>
                <a:tc>
                  <a:txBody>
                    <a:bodyPr/>
                    <a:lstStyle/>
                    <a:p>
                      <a:endParaRPr lang="en-US" dirty="0"/>
                    </a:p>
                  </a:txBody>
                  <a:tcPr/>
                </a:tc>
                <a:extLst>
                  <a:ext uri="{0D108BD9-81ED-4DB2-BD59-A6C34878D82A}">
                    <a16:rowId xmlns:a16="http://schemas.microsoft.com/office/drawing/2014/main" val="10004"/>
                  </a:ext>
                </a:extLst>
              </a:tr>
            </a:tbl>
          </a:graphicData>
        </a:graphic>
      </p:graphicFrame>
      <p:grpSp>
        <p:nvGrpSpPr>
          <p:cNvPr id="28" name="Group 27"/>
          <p:cNvGrpSpPr/>
          <p:nvPr/>
        </p:nvGrpSpPr>
        <p:grpSpPr>
          <a:xfrm>
            <a:off x="7330693" y="2871353"/>
            <a:ext cx="893824" cy="504000"/>
            <a:chOff x="1676400" y="3942859"/>
            <a:chExt cx="893824" cy="224136"/>
          </a:xfrm>
        </p:grpSpPr>
        <p:sp>
          <p:nvSpPr>
            <p:cNvPr id="29" name="Rectangle 2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a:t>
              </a:r>
              <a:endParaRPr lang="en-US" sz="2000" b="1" dirty="0"/>
            </a:p>
          </p:txBody>
        </p:sp>
        <p:sp>
          <p:nvSpPr>
            <p:cNvPr id="30" name="Rectangle 2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1" name="Straight Arrow Connector 30"/>
          <p:cNvCxnSpPr>
            <a:stCxn id="30" idx="3"/>
            <a:endCxn id="38" idx="1"/>
          </p:cNvCxnSpPr>
          <p:nvPr/>
        </p:nvCxnSpPr>
        <p:spPr>
          <a:xfrm>
            <a:off x="8224517" y="3123352"/>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a:endCxn id="29" idx="1"/>
          </p:cNvCxnSpPr>
          <p:nvPr/>
        </p:nvCxnSpPr>
        <p:spPr>
          <a:xfrm flipV="1">
            <a:off x="6771227" y="3123354"/>
            <a:ext cx="559466" cy="10049"/>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11119951" y="2871353"/>
            <a:ext cx="893824" cy="504000"/>
            <a:chOff x="1676400" y="3942859"/>
            <a:chExt cx="893824" cy="224136"/>
          </a:xfrm>
        </p:grpSpPr>
        <p:sp>
          <p:nvSpPr>
            <p:cNvPr id="34" name="Rectangle 3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15</a:t>
              </a:r>
              <a:endParaRPr lang="en-US" sz="2000" b="1" dirty="0"/>
            </a:p>
          </p:txBody>
        </p:sp>
        <p:sp>
          <p:nvSpPr>
            <p:cNvPr id="35" name="Rectangle 3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36" name="Straight Connector 35"/>
          <p:cNvCxnSpPr/>
          <p:nvPr/>
        </p:nvCxnSpPr>
        <p:spPr>
          <a:xfrm flipH="1">
            <a:off x="11566038" y="2871351"/>
            <a:ext cx="447738"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37" name="Group 36"/>
          <p:cNvGrpSpPr/>
          <p:nvPr/>
        </p:nvGrpSpPr>
        <p:grpSpPr>
          <a:xfrm>
            <a:off x="8566269" y="2871353"/>
            <a:ext cx="893824" cy="504000"/>
            <a:chOff x="1676400" y="3942859"/>
            <a:chExt cx="893824" cy="224136"/>
          </a:xfrm>
        </p:grpSpPr>
        <p:sp>
          <p:nvSpPr>
            <p:cNvPr id="38" name="Rectangle 3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39" name="Rectangle 3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0" name="Straight Arrow Connector 39"/>
          <p:cNvCxnSpPr>
            <a:stCxn id="39" idx="3"/>
            <a:endCxn id="42" idx="1"/>
          </p:cNvCxnSpPr>
          <p:nvPr/>
        </p:nvCxnSpPr>
        <p:spPr>
          <a:xfrm>
            <a:off x="9460093" y="3123352"/>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9872760" y="2871353"/>
            <a:ext cx="893824" cy="504000"/>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50</a:t>
              </a:r>
              <a:endParaRPr lang="en-US" sz="2000" b="1" dirty="0"/>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4" name="Straight Arrow Connector 43"/>
          <p:cNvCxnSpPr>
            <a:stCxn id="43" idx="3"/>
            <a:endCxn id="34" idx="1"/>
          </p:cNvCxnSpPr>
          <p:nvPr/>
        </p:nvCxnSpPr>
        <p:spPr>
          <a:xfrm>
            <a:off x="10766584" y="3123352"/>
            <a:ext cx="3533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45" name="Group 44"/>
          <p:cNvGrpSpPr/>
          <p:nvPr/>
        </p:nvGrpSpPr>
        <p:grpSpPr>
          <a:xfrm>
            <a:off x="7330693" y="3494400"/>
            <a:ext cx="893824" cy="504000"/>
            <a:chOff x="1676400" y="3942859"/>
            <a:chExt cx="893824" cy="224136"/>
          </a:xfrm>
        </p:grpSpPr>
        <p:sp>
          <p:nvSpPr>
            <p:cNvPr id="46" name="Rectangle 4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a:t>
              </a:r>
              <a:endParaRPr lang="en-US" sz="2000" b="1" dirty="0"/>
            </a:p>
          </p:txBody>
        </p:sp>
        <p:sp>
          <p:nvSpPr>
            <p:cNvPr id="47" name="Rectangle 4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48" name="Straight Arrow Connector 47"/>
          <p:cNvCxnSpPr>
            <a:stCxn id="47" idx="3"/>
            <a:endCxn id="55" idx="1"/>
          </p:cNvCxnSpPr>
          <p:nvPr/>
        </p:nvCxnSpPr>
        <p:spPr>
          <a:xfrm>
            <a:off x="8224517" y="3746399"/>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Connector 48"/>
          <p:cNvCxnSpPr>
            <a:endCxn id="46" idx="1"/>
          </p:cNvCxnSpPr>
          <p:nvPr/>
        </p:nvCxnSpPr>
        <p:spPr>
          <a:xfrm>
            <a:off x="6731395" y="3746399"/>
            <a:ext cx="599298"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50" name="Group 49"/>
          <p:cNvGrpSpPr/>
          <p:nvPr/>
        </p:nvGrpSpPr>
        <p:grpSpPr>
          <a:xfrm>
            <a:off x="9872760" y="3494400"/>
            <a:ext cx="893824" cy="504000"/>
            <a:chOff x="1676400" y="3942859"/>
            <a:chExt cx="893824" cy="224136"/>
          </a:xfrm>
        </p:grpSpPr>
        <p:sp>
          <p:nvSpPr>
            <p:cNvPr id="51" name="Rectangle 5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31</a:t>
              </a:r>
              <a:endParaRPr lang="en-US" sz="2000" b="1" dirty="0"/>
            </a:p>
          </p:txBody>
        </p:sp>
        <p:sp>
          <p:nvSpPr>
            <p:cNvPr id="52" name="Rectangle 5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3" name="Straight Connector 52"/>
          <p:cNvCxnSpPr/>
          <p:nvPr/>
        </p:nvCxnSpPr>
        <p:spPr>
          <a:xfrm flipH="1">
            <a:off x="10343204" y="3540294"/>
            <a:ext cx="423381" cy="458104"/>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54" name="Group 53"/>
          <p:cNvGrpSpPr/>
          <p:nvPr/>
        </p:nvGrpSpPr>
        <p:grpSpPr>
          <a:xfrm>
            <a:off x="8566269" y="3494400"/>
            <a:ext cx="893824" cy="504000"/>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21</a:t>
              </a:r>
              <a:endParaRPr lang="en-US" sz="2000" b="1" dirty="0"/>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57" name="Straight Arrow Connector 56"/>
          <p:cNvCxnSpPr>
            <a:stCxn id="56" idx="3"/>
            <a:endCxn id="51" idx="1"/>
          </p:cNvCxnSpPr>
          <p:nvPr/>
        </p:nvCxnSpPr>
        <p:spPr>
          <a:xfrm>
            <a:off x="9460093" y="3746399"/>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58" name="Group 57"/>
          <p:cNvGrpSpPr/>
          <p:nvPr/>
        </p:nvGrpSpPr>
        <p:grpSpPr>
          <a:xfrm>
            <a:off x="7330693" y="4130894"/>
            <a:ext cx="893824" cy="504000"/>
            <a:chOff x="1676400" y="3942859"/>
            <a:chExt cx="893824" cy="224136"/>
          </a:xfrm>
        </p:grpSpPr>
        <p:sp>
          <p:nvSpPr>
            <p:cNvPr id="59" name="Rectangle 58"/>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a:t>
              </a:r>
              <a:endParaRPr lang="en-US" sz="2000" b="1" dirty="0"/>
            </a:p>
          </p:txBody>
        </p:sp>
        <p:sp>
          <p:nvSpPr>
            <p:cNvPr id="60" name="Rectangle 59"/>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1" name="Straight Arrow Connector 60"/>
          <p:cNvCxnSpPr>
            <a:stCxn id="60" idx="3"/>
            <a:endCxn id="68" idx="1"/>
          </p:cNvCxnSpPr>
          <p:nvPr/>
        </p:nvCxnSpPr>
        <p:spPr>
          <a:xfrm>
            <a:off x="8224517" y="4382893"/>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a:stCxn id="27" idx="3"/>
            <a:endCxn id="59" idx="1"/>
          </p:cNvCxnSpPr>
          <p:nvPr/>
        </p:nvCxnSpPr>
        <p:spPr>
          <a:xfrm flipV="1">
            <a:off x="6771227" y="4382895"/>
            <a:ext cx="559466" cy="5734"/>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63" name="Group 62"/>
          <p:cNvGrpSpPr/>
          <p:nvPr/>
        </p:nvGrpSpPr>
        <p:grpSpPr>
          <a:xfrm>
            <a:off x="9872760" y="4130894"/>
            <a:ext cx="893824" cy="504000"/>
            <a:chOff x="1676400" y="3942859"/>
            <a:chExt cx="893824" cy="224136"/>
          </a:xfrm>
        </p:grpSpPr>
        <p:sp>
          <p:nvSpPr>
            <p:cNvPr id="64" name="Rectangle 6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32</a:t>
              </a:r>
              <a:endParaRPr lang="en-US" sz="2000" b="1" dirty="0"/>
            </a:p>
          </p:txBody>
        </p:sp>
        <p:sp>
          <p:nvSpPr>
            <p:cNvPr id="65" name="Rectangle 6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66" name="Straight Connector 65"/>
          <p:cNvCxnSpPr/>
          <p:nvPr/>
        </p:nvCxnSpPr>
        <p:spPr>
          <a:xfrm flipH="1">
            <a:off x="10356623" y="4146024"/>
            <a:ext cx="409961" cy="500509"/>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67" name="Group 66"/>
          <p:cNvGrpSpPr/>
          <p:nvPr/>
        </p:nvGrpSpPr>
        <p:grpSpPr>
          <a:xfrm>
            <a:off x="8566269" y="4130894"/>
            <a:ext cx="893824" cy="504000"/>
            <a:chOff x="1676400" y="3942859"/>
            <a:chExt cx="893824" cy="224136"/>
          </a:xfrm>
        </p:grpSpPr>
        <p:sp>
          <p:nvSpPr>
            <p:cNvPr id="68" name="Rectangle 6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22</a:t>
              </a:r>
              <a:endParaRPr lang="en-US" sz="2000" b="1" dirty="0"/>
            </a:p>
          </p:txBody>
        </p:sp>
        <p:sp>
          <p:nvSpPr>
            <p:cNvPr id="69" name="Rectangle 6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0" name="Straight Arrow Connector 69"/>
          <p:cNvCxnSpPr>
            <a:stCxn id="69" idx="3"/>
            <a:endCxn id="64" idx="1"/>
          </p:cNvCxnSpPr>
          <p:nvPr/>
        </p:nvCxnSpPr>
        <p:spPr>
          <a:xfrm>
            <a:off x="9460093" y="4382893"/>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1" name="Group 70"/>
          <p:cNvGrpSpPr/>
          <p:nvPr/>
        </p:nvGrpSpPr>
        <p:grpSpPr>
          <a:xfrm>
            <a:off x="7330693" y="4749626"/>
            <a:ext cx="893824" cy="504000"/>
            <a:chOff x="1676400" y="3942859"/>
            <a:chExt cx="893824" cy="224136"/>
          </a:xfrm>
        </p:grpSpPr>
        <p:sp>
          <p:nvSpPr>
            <p:cNvPr id="72" name="Rectangle 7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a:t>
              </a:r>
              <a:endParaRPr lang="en-US" sz="2000" b="1" dirty="0"/>
            </a:p>
          </p:txBody>
        </p:sp>
        <p:sp>
          <p:nvSpPr>
            <p:cNvPr id="73" name="Rectangle 7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4" name="Straight Arrow Connector 73"/>
          <p:cNvCxnSpPr>
            <a:stCxn id="73" idx="3"/>
            <a:endCxn id="81" idx="1"/>
          </p:cNvCxnSpPr>
          <p:nvPr/>
        </p:nvCxnSpPr>
        <p:spPr>
          <a:xfrm>
            <a:off x="8224517" y="500162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a:endCxn id="72" idx="1"/>
          </p:cNvCxnSpPr>
          <p:nvPr/>
        </p:nvCxnSpPr>
        <p:spPr>
          <a:xfrm>
            <a:off x="6758289" y="500162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76" name="Group 75"/>
          <p:cNvGrpSpPr/>
          <p:nvPr/>
        </p:nvGrpSpPr>
        <p:grpSpPr>
          <a:xfrm>
            <a:off x="9872760" y="4749626"/>
            <a:ext cx="893824" cy="504000"/>
            <a:chOff x="1676400" y="3942859"/>
            <a:chExt cx="893824" cy="224136"/>
          </a:xfrm>
        </p:grpSpPr>
        <p:sp>
          <p:nvSpPr>
            <p:cNvPr id="77" name="Rectangle 76"/>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48</a:t>
              </a:r>
              <a:endParaRPr lang="en-US" sz="2000" b="1" dirty="0"/>
            </a:p>
          </p:txBody>
        </p:sp>
        <p:sp>
          <p:nvSpPr>
            <p:cNvPr id="78" name="Rectangle 77"/>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79" name="Straight Connector 78"/>
          <p:cNvCxnSpPr/>
          <p:nvPr/>
        </p:nvCxnSpPr>
        <p:spPr>
          <a:xfrm flipH="1">
            <a:off x="10356623" y="4749624"/>
            <a:ext cx="409961" cy="504000"/>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80" name="Group 79"/>
          <p:cNvGrpSpPr/>
          <p:nvPr/>
        </p:nvGrpSpPr>
        <p:grpSpPr>
          <a:xfrm>
            <a:off x="8566269" y="4749626"/>
            <a:ext cx="893824" cy="504000"/>
            <a:chOff x="1676400" y="3942859"/>
            <a:chExt cx="893824" cy="224136"/>
          </a:xfrm>
        </p:grpSpPr>
        <p:sp>
          <p:nvSpPr>
            <p:cNvPr id="81" name="Rectangle 8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33</a:t>
              </a:r>
              <a:endParaRPr lang="en-US" sz="2000" b="1" dirty="0"/>
            </a:p>
          </p:txBody>
        </p:sp>
        <p:sp>
          <p:nvSpPr>
            <p:cNvPr id="82" name="Rectangle 8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3" name="Straight Arrow Connector 82"/>
          <p:cNvCxnSpPr>
            <a:stCxn id="82" idx="3"/>
            <a:endCxn id="77" idx="1"/>
          </p:cNvCxnSpPr>
          <p:nvPr/>
        </p:nvCxnSpPr>
        <p:spPr>
          <a:xfrm>
            <a:off x="9460093" y="500162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4" name="Group 83"/>
          <p:cNvGrpSpPr/>
          <p:nvPr/>
        </p:nvGrpSpPr>
        <p:grpSpPr>
          <a:xfrm>
            <a:off x="7330693" y="5372506"/>
            <a:ext cx="893824" cy="504000"/>
            <a:chOff x="1676400" y="3942859"/>
            <a:chExt cx="893824" cy="224136"/>
          </a:xfrm>
        </p:grpSpPr>
        <p:sp>
          <p:nvSpPr>
            <p:cNvPr id="85" name="Rectangle 8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a:t>
              </a:r>
              <a:endParaRPr lang="en-US" sz="2000" b="1" dirty="0"/>
            </a:p>
          </p:txBody>
        </p:sp>
        <p:sp>
          <p:nvSpPr>
            <p:cNvPr id="86" name="Rectangle 8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87" name="Straight Arrow Connector 86"/>
          <p:cNvCxnSpPr>
            <a:stCxn id="86" idx="3"/>
            <a:endCxn id="94" idx="1"/>
          </p:cNvCxnSpPr>
          <p:nvPr/>
        </p:nvCxnSpPr>
        <p:spPr>
          <a:xfrm>
            <a:off x="8224517" y="5624505"/>
            <a:ext cx="341752"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8" name="Straight Connector 87"/>
          <p:cNvCxnSpPr>
            <a:endCxn id="85" idx="1"/>
          </p:cNvCxnSpPr>
          <p:nvPr/>
        </p:nvCxnSpPr>
        <p:spPr>
          <a:xfrm>
            <a:off x="6758289" y="5624505"/>
            <a:ext cx="572404" cy="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89" name="Group 88"/>
          <p:cNvGrpSpPr/>
          <p:nvPr/>
        </p:nvGrpSpPr>
        <p:grpSpPr>
          <a:xfrm>
            <a:off x="9872760" y="5372506"/>
            <a:ext cx="893824" cy="504000"/>
            <a:chOff x="1676400" y="3942859"/>
            <a:chExt cx="893824" cy="224136"/>
          </a:xfrm>
        </p:grpSpPr>
        <p:sp>
          <p:nvSpPr>
            <p:cNvPr id="90" name="Rectangle 8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49</a:t>
              </a:r>
              <a:endParaRPr lang="en-US" sz="2000" b="1" dirty="0"/>
            </a:p>
          </p:txBody>
        </p:sp>
        <p:sp>
          <p:nvSpPr>
            <p:cNvPr id="91" name="Rectangle 9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2" name="Straight Connector 91"/>
          <p:cNvCxnSpPr/>
          <p:nvPr/>
        </p:nvCxnSpPr>
        <p:spPr>
          <a:xfrm flipH="1">
            <a:off x="10356624" y="5405565"/>
            <a:ext cx="409960" cy="446386"/>
          </a:xfrm>
          <a:prstGeom prst="line">
            <a:avLst/>
          </a:prstGeom>
          <a:ln w="28575">
            <a:solidFill>
              <a:srgbClr val="B84742"/>
            </a:solidFill>
          </a:ln>
        </p:spPr>
        <p:style>
          <a:lnRef idx="3">
            <a:schemeClr val="accent2"/>
          </a:lnRef>
          <a:fillRef idx="0">
            <a:schemeClr val="accent2"/>
          </a:fillRef>
          <a:effectRef idx="2">
            <a:schemeClr val="accent2"/>
          </a:effectRef>
          <a:fontRef idx="minor">
            <a:schemeClr val="tx1"/>
          </a:fontRef>
        </p:style>
      </p:cxnSp>
      <p:grpSp>
        <p:nvGrpSpPr>
          <p:cNvPr id="93" name="Group 92"/>
          <p:cNvGrpSpPr/>
          <p:nvPr/>
        </p:nvGrpSpPr>
        <p:grpSpPr>
          <a:xfrm>
            <a:off x="8566269" y="5372506"/>
            <a:ext cx="893824" cy="504000"/>
            <a:chOff x="1676400" y="3942859"/>
            <a:chExt cx="893824" cy="224136"/>
          </a:xfrm>
        </p:grpSpPr>
        <p:sp>
          <p:nvSpPr>
            <p:cNvPr id="94" name="Rectangle 93"/>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34</a:t>
              </a:r>
              <a:endParaRPr lang="en-US" sz="2000" b="1" dirty="0"/>
            </a:p>
          </p:txBody>
        </p:sp>
        <p:sp>
          <p:nvSpPr>
            <p:cNvPr id="95" name="Rectangle 94"/>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cxnSp>
        <p:nvCxnSpPr>
          <p:cNvPr id="96" name="Straight Arrow Connector 95"/>
          <p:cNvCxnSpPr>
            <a:stCxn id="95" idx="3"/>
            <a:endCxn id="90" idx="1"/>
          </p:cNvCxnSpPr>
          <p:nvPr/>
        </p:nvCxnSpPr>
        <p:spPr>
          <a:xfrm>
            <a:off x="9460093" y="5624505"/>
            <a:ext cx="412667" cy="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7" name="TextBox 96"/>
          <p:cNvSpPr txBox="1"/>
          <p:nvPr/>
        </p:nvSpPr>
        <p:spPr>
          <a:xfrm>
            <a:off x="6520585" y="6164942"/>
            <a:ext cx="4382347" cy="461665"/>
          </a:xfrm>
          <a:prstGeom prst="rect">
            <a:avLst/>
          </a:prstGeom>
          <a:noFill/>
        </p:spPr>
        <p:txBody>
          <a:bodyPr wrap="square" rtlCol="0">
            <a:spAutoFit/>
          </a:bodyPr>
          <a:lstStyle/>
          <a:p>
            <a:pPr algn="ctr"/>
            <a:r>
              <a:rPr lang="en-US" sz="2400" b="1" dirty="0">
                <a:solidFill>
                  <a:srgbClr val="C00000"/>
                </a:solidFill>
              </a:rPr>
              <a:t>Hash Table</a:t>
            </a:r>
          </a:p>
        </p:txBody>
      </p:sp>
    </p:spTree>
    <p:extLst>
      <p:ext uri="{BB962C8B-B14F-4D97-AF65-F5344CB8AC3E}">
        <p14:creationId xmlns:p14="http://schemas.microsoft.com/office/powerpoint/2010/main" val="86890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500"/>
                                        <p:tgtEl>
                                          <p:spTgt spid="28"/>
                                        </p:tgtEl>
                                      </p:cBhvr>
                                    </p:animEffect>
                                  </p:childTnLst>
                                </p:cTn>
                              </p:par>
                              <p:par>
                                <p:cTn id="98" presetID="22" presetClass="entr" presetSubtype="8" fill="hold" nodeType="withEffect">
                                  <p:stCondLst>
                                    <p:cond delay="0"/>
                                  </p:stCondLst>
                                  <p:childTnLst>
                                    <p:set>
                                      <p:cBhvr>
                                        <p:cTn id="99" dur="1" fill="hold">
                                          <p:stCondLst>
                                            <p:cond delay="0"/>
                                          </p:stCondLst>
                                        </p:cTn>
                                        <p:tgtEl>
                                          <p:spTgt spid="31"/>
                                        </p:tgtEl>
                                        <p:attrNameLst>
                                          <p:attrName>style.visibility</p:attrName>
                                        </p:attrNameLst>
                                      </p:cBhvr>
                                      <p:to>
                                        <p:strVal val="visible"/>
                                      </p:to>
                                    </p:set>
                                    <p:animEffect transition="in" filter="wipe(left)">
                                      <p:cBhvr>
                                        <p:cTn id="100" dur="500"/>
                                        <p:tgtEl>
                                          <p:spTgt spid="31"/>
                                        </p:tgtEl>
                                      </p:cBhvr>
                                    </p:animEffect>
                                  </p:childTnLst>
                                </p:cTn>
                              </p:par>
                              <p:par>
                                <p:cTn id="101" presetID="22" presetClass="entr" presetSubtype="8" fill="hold" nodeType="withEffect">
                                  <p:stCondLst>
                                    <p:cond delay="0"/>
                                  </p:stCondLst>
                                  <p:childTnLst>
                                    <p:set>
                                      <p:cBhvr>
                                        <p:cTn id="102" dur="1" fill="hold">
                                          <p:stCondLst>
                                            <p:cond delay="0"/>
                                          </p:stCondLst>
                                        </p:cTn>
                                        <p:tgtEl>
                                          <p:spTgt spid="32"/>
                                        </p:tgtEl>
                                        <p:attrNameLst>
                                          <p:attrName>style.visibility</p:attrName>
                                        </p:attrNameLst>
                                      </p:cBhvr>
                                      <p:to>
                                        <p:strVal val="visible"/>
                                      </p:to>
                                    </p:set>
                                    <p:animEffect transition="in" filter="wipe(left)">
                                      <p:cBhvr>
                                        <p:cTn id="103" dur="500"/>
                                        <p:tgtEl>
                                          <p:spTgt spid="32"/>
                                        </p:tgtEl>
                                      </p:cBhvr>
                                    </p:animEffect>
                                  </p:childTnLst>
                                </p:cTn>
                              </p:par>
                              <p:par>
                                <p:cTn id="104" presetID="22" presetClass="entr" presetSubtype="8" fill="hold"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par>
                                <p:cTn id="107" presetID="22" presetClass="entr" presetSubtype="8" fill="hold" nodeType="with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left)">
                                      <p:cBhvr>
                                        <p:cTn id="109" dur="500"/>
                                        <p:tgtEl>
                                          <p:spTgt spid="36"/>
                                        </p:tgtEl>
                                      </p:cBhvr>
                                    </p:animEffect>
                                  </p:childTnLst>
                                </p:cTn>
                              </p:par>
                              <p:par>
                                <p:cTn id="110" presetID="22" presetClass="entr" presetSubtype="8" fill="hold" nodeType="with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wipe(left)">
                                      <p:cBhvr>
                                        <p:cTn id="112" dur="500"/>
                                        <p:tgtEl>
                                          <p:spTgt spid="37"/>
                                        </p:tgtEl>
                                      </p:cBhvr>
                                    </p:animEffect>
                                  </p:childTnLst>
                                </p:cTn>
                              </p:par>
                              <p:par>
                                <p:cTn id="113" presetID="22" presetClass="entr" presetSubtype="8" fill="hold"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wipe(left)">
                                      <p:cBhvr>
                                        <p:cTn id="115" dur="500"/>
                                        <p:tgtEl>
                                          <p:spTgt spid="40"/>
                                        </p:tgtEl>
                                      </p:cBhvr>
                                    </p:animEffect>
                                  </p:childTnLst>
                                </p:cTn>
                              </p:par>
                              <p:par>
                                <p:cTn id="116" presetID="22" presetClass="entr" presetSubtype="8" fill="hold"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wipe(left)">
                                      <p:cBhvr>
                                        <p:cTn id="118" dur="500"/>
                                        <p:tgtEl>
                                          <p:spTgt spid="41"/>
                                        </p:tgtEl>
                                      </p:cBhvr>
                                    </p:animEffect>
                                  </p:childTnLst>
                                </p:cTn>
                              </p:par>
                              <p:par>
                                <p:cTn id="119" presetID="22" presetClass="entr" presetSubtype="8" fill="hold"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wipe(left)">
                                      <p:cBhvr>
                                        <p:cTn id="121" dur="500"/>
                                        <p:tgtEl>
                                          <p:spTgt spid="4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8" fill="hold" nodeType="clickEffect">
                                  <p:stCondLst>
                                    <p:cond delay="0"/>
                                  </p:stCondLst>
                                  <p:childTnLst>
                                    <p:set>
                                      <p:cBhvr>
                                        <p:cTn id="125" dur="1" fill="hold">
                                          <p:stCondLst>
                                            <p:cond delay="0"/>
                                          </p:stCondLst>
                                        </p:cTn>
                                        <p:tgtEl>
                                          <p:spTgt spid="45"/>
                                        </p:tgtEl>
                                        <p:attrNameLst>
                                          <p:attrName>style.visibility</p:attrName>
                                        </p:attrNameLst>
                                      </p:cBhvr>
                                      <p:to>
                                        <p:strVal val="visible"/>
                                      </p:to>
                                    </p:set>
                                    <p:animEffect transition="in" filter="wipe(left)">
                                      <p:cBhvr>
                                        <p:cTn id="126" dur="500"/>
                                        <p:tgtEl>
                                          <p:spTgt spid="45"/>
                                        </p:tgtEl>
                                      </p:cBhvr>
                                    </p:animEffect>
                                  </p:childTnLst>
                                </p:cTn>
                              </p:par>
                              <p:par>
                                <p:cTn id="127" presetID="22" presetClass="entr" presetSubtype="8" fill="hold" nodeType="with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wipe(left)">
                                      <p:cBhvr>
                                        <p:cTn id="129" dur="500"/>
                                        <p:tgtEl>
                                          <p:spTgt spid="48"/>
                                        </p:tgtEl>
                                      </p:cBhvr>
                                    </p:animEffect>
                                  </p:childTnLst>
                                </p:cTn>
                              </p:par>
                              <p:par>
                                <p:cTn id="130" presetID="22" presetClass="entr" presetSubtype="8" fill="hold" nodeType="withEffect">
                                  <p:stCondLst>
                                    <p:cond delay="0"/>
                                  </p:stCondLst>
                                  <p:childTnLst>
                                    <p:set>
                                      <p:cBhvr>
                                        <p:cTn id="131" dur="1" fill="hold">
                                          <p:stCondLst>
                                            <p:cond delay="0"/>
                                          </p:stCondLst>
                                        </p:cTn>
                                        <p:tgtEl>
                                          <p:spTgt spid="49"/>
                                        </p:tgtEl>
                                        <p:attrNameLst>
                                          <p:attrName>style.visibility</p:attrName>
                                        </p:attrNameLst>
                                      </p:cBhvr>
                                      <p:to>
                                        <p:strVal val="visible"/>
                                      </p:to>
                                    </p:set>
                                    <p:animEffect transition="in" filter="wipe(left)">
                                      <p:cBhvr>
                                        <p:cTn id="132" dur="500"/>
                                        <p:tgtEl>
                                          <p:spTgt spid="49"/>
                                        </p:tgtEl>
                                      </p:cBhvr>
                                    </p:animEffect>
                                  </p:childTnLst>
                                </p:cTn>
                              </p:par>
                              <p:par>
                                <p:cTn id="133" presetID="22" presetClass="entr" presetSubtype="8" fill="hold"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wipe(left)">
                                      <p:cBhvr>
                                        <p:cTn id="135" dur="500"/>
                                        <p:tgtEl>
                                          <p:spTgt spid="50"/>
                                        </p:tgtEl>
                                      </p:cBhvr>
                                    </p:animEffect>
                                  </p:childTnLst>
                                </p:cTn>
                              </p:par>
                              <p:par>
                                <p:cTn id="136" presetID="22" presetClass="entr" presetSubtype="8" fill="hold"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wipe(left)">
                                      <p:cBhvr>
                                        <p:cTn id="138" dur="500"/>
                                        <p:tgtEl>
                                          <p:spTgt spid="53"/>
                                        </p:tgtEl>
                                      </p:cBhvr>
                                    </p:animEffect>
                                  </p:childTnLst>
                                </p:cTn>
                              </p:par>
                              <p:par>
                                <p:cTn id="139" presetID="22" presetClass="entr" presetSubtype="8" fill="hold" nodeType="withEffect">
                                  <p:stCondLst>
                                    <p:cond delay="0"/>
                                  </p:stCondLst>
                                  <p:childTnLst>
                                    <p:set>
                                      <p:cBhvr>
                                        <p:cTn id="140" dur="1" fill="hold">
                                          <p:stCondLst>
                                            <p:cond delay="0"/>
                                          </p:stCondLst>
                                        </p:cTn>
                                        <p:tgtEl>
                                          <p:spTgt spid="54"/>
                                        </p:tgtEl>
                                        <p:attrNameLst>
                                          <p:attrName>style.visibility</p:attrName>
                                        </p:attrNameLst>
                                      </p:cBhvr>
                                      <p:to>
                                        <p:strVal val="visible"/>
                                      </p:to>
                                    </p:set>
                                    <p:animEffect transition="in" filter="wipe(left)">
                                      <p:cBhvr>
                                        <p:cTn id="141" dur="500"/>
                                        <p:tgtEl>
                                          <p:spTgt spid="54"/>
                                        </p:tgtEl>
                                      </p:cBhvr>
                                    </p:animEffect>
                                  </p:childTnLst>
                                </p:cTn>
                              </p:par>
                              <p:par>
                                <p:cTn id="142" presetID="22" presetClass="entr" presetSubtype="8" fill="hold" nodeType="withEffect">
                                  <p:stCondLst>
                                    <p:cond delay="0"/>
                                  </p:stCondLst>
                                  <p:childTnLst>
                                    <p:set>
                                      <p:cBhvr>
                                        <p:cTn id="143" dur="1" fill="hold">
                                          <p:stCondLst>
                                            <p:cond delay="0"/>
                                          </p:stCondLst>
                                        </p:cTn>
                                        <p:tgtEl>
                                          <p:spTgt spid="57"/>
                                        </p:tgtEl>
                                        <p:attrNameLst>
                                          <p:attrName>style.visibility</p:attrName>
                                        </p:attrNameLst>
                                      </p:cBhvr>
                                      <p:to>
                                        <p:strVal val="visible"/>
                                      </p:to>
                                    </p:set>
                                    <p:animEffect transition="in" filter="wipe(left)">
                                      <p:cBhvr>
                                        <p:cTn id="144" dur="500"/>
                                        <p:tgtEl>
                                          <p:spTgt spid="5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8" fill="hold" nodeType="clickEffect">
                                  <p:stCondLst>
                                    <p:cond delay="0"/>
                                  </p:stCondLst>
                                  <p:childTnLst>
                                    <p:set>
                                      <p:cBhvr>
                                        <p:cTn id="148" dur="1" fill="hold">
                                          <p:stCondLst>
                                            <p:cond delay="0"/>
                                          </p:stCondLst>
                                        </p:cTn>
                                        <p:tgtEl>
                                          <p:spTgt spid="58"/>
                                        </p:tgtEl>
                                        <p:attrNameLst>
                                          <p:attrName>style.visibility</p:attrName>
                                        </p:attrNameLst>
                                      </p:cBhvr>
                                      <p:to>
                                        <p:strVal val="visible"/>
                                      </p:to>
                                    </p:set>
                                    <p:animEffect transition="in" filter="wipe(left)">
                                      <p:cBhvr>
                                        <p:cTn id="149" dur="500"/>
                                        <p:tgtEl>
                                          <p:spTgt spid="58"/>
                                        </p:tgtEl>
                                      </p:cBhvr>
                                    </p:animEffect>
                                  </p:childTnLst>
                                </p:cTn>
                              </p:par>
                              <p:par>
                                <p:cTn id="150" presetID="22" presetClass="entr" presetSubtype="8" fill="hold" nodeType="withEffect">
                                  <p:stCondLst>
                                    <p:cond delay="0"/>
                                  </p:stCondLst>
                                  <p:childTnLst>
                                    <p:set>
                                      <p:cBhvr>
                                        <p:cTn id="151" dur="1" fill="hold">
                                          <p:stCondLst>
                                            <p:cond delay="0"/>
                                          </p:stCondLst>
                                        </p:cTn>
                                        <p:tgtEl>
                                          <p:spTgt spid="61"/>
                                        </p:tgtEl>
                                        <p:attrNameLst>
                                          <p:attrName>style.visibility</p:attrName>
                                        </p:attrNameLst>
                                      </p:cBhvr>
                                      <p:to>
                                        <p:strVal val="visible"/>
                                      </p:to>
                                    </p:set>
                                    <p:animEffect transition="in" filter="wipe(left)">
                                      <p:cBhvr>
                                        <p:cTn id="152" dur="500"/>
                                        <p:tgtEl>
                                          <p:spTgt spid="61"/>
                                        </p:tgtEl>
                                      </p:cBhvr>
                                    </p:animEffect>
                                  </p:childTnLst>
                                </p:cTn>
                              </p:par>
                              <p:par>
                                <p:cTn id="153" presetID="22" presetClass="entr" presetSubtype="8" fill="hold" nodeType="withEffect">
                                  <p:stCondLst>
                                    <p:cond delay="0"/>
                                  </p:stCondLst>
                                  <p:childTnLst>
                                    <p:set>
                                      <p:cBhvr>
                                        <p:cTn id="154" dur="1" fill="hold">
                                          <p:stCondLst>
                                            <p:cond delay="0"/>
                                          </p:stCondLst>
                                        </p:cTn>
                                        <p:tgtEl>
                                          <p:spTgt spid="62"/>
                                        </p:tgtEl>
                                        <p:attrNameLst>
                                          <p:attrName>style.visibility</p:attrName>
                                        </p:attrNameLst>
                                      </p:cBhvr>
                                      <p:to>
                                        <p:strVal val="visible"/>
                                      </p:to>
                                    </p:set>
                                    <p:animEffect transition="in" filter="wipe(left)">
                                      <p:cBhvr>
                                        <p:cTn id="155" dur="500"/>
                                        <p:tgtEl>
                                          <p:spTgt spid="62"/>
                                        </p:tgtEl>
                                      </p:cBhvr>
                                    </p:animEffect>
                                  </p:childTnLst>
                                </p:cTn>
                              </p:par>
                              <p:par>
                                <p:cTn id="156" presetID="22" presetClass="entr" presetSubtype="8" fill="hold" nodeType="withEffect">
                                  <p:stCondLst>
                                    <p:cond delay="0"/>
                                  </p:stCondLst>
                                  <p:childTnLst>
                                    <p:set>
                                      <p:cBhvr>
                                        <p:cTn id="157" dur="1" fill="hold">
                                          <p:stCondLst>
                                            <p:cond delay="0"/>
                                          </p:stCondLst>
                                        </p:cTn>
                                        <p:tgtEl>
                                          <p:spTgt spid="63"/>
                                        </p:tgtEl>
                                        <p:attrNameLst>
                                          <p:attrName>style.visibility</p:attrName>
                                        </p:attrNameLst>
                                      </p:cBhvr>
                                      <p:to>
                                        <p:strVal val="visible"/>
                                      </p:to>
                                    </p:set>
                                    <p:animEffect transition="in" filter="wipe(left)">
                                      <p:cBhvr>
                                        <p:cTn id="158" dur="500"/>
                                        <p:tgtEl>
                                          <p:spTgt spid="63"/>
                                        </p:tgtEl>
                                      </p:cBhvr>
                                    </p:animEffect>
                                  </p:childTnLst>
                                </p:cTn>
                              </p:par>
                              <p:par>
                                <p:cTn id="159" presetID="22" presetClass="entr" presetSubtype="8" fill="hold" nodeType="with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wipe(left)">
                                      <p:cBhvr>
                                        <p:cTn id="161" dur="500"/>
                                        <p:tgtEl>
                                          <p:spTgt spid="66"/>
                                        </p:tgtEl>
                                      </p:cBhvr>
                                    </p:animEffect>
                                  </p:childTnLst>
                                </p:cTn>
                              </p:par>
                              <p:par>
                                <p:cTn id="162" presetID="22" presetClass="entr" presetSubtype="8" fill="hold" nodeType="withEffect">
                                  <p:stCondLst>
                                    <p:cond delay="0"/>
                                  </p:stCondLst>
                                  <p:childTnLst>
                                    <p:set>
                                      <p:cBhvr>
                                        <p:cTn id="163" dur="1" fill="hold">
                                          <p:stCondLst>
                                            <p:cond delay="0"/>
                                          </p:stCondLst>
                                        </p:cTn>
                                        <p:tgtEl>
                                          <p:spTgt spid="67"/>
                                        </p:tgtEl>
                                        <p:attrNameLst>
                                          <p:attrName>style.visibility</p:attrName>
                                        </p:attrNameLst>
                                      </p:cBhvr>
                                      <p:to>
                                        <p:strVal val="visible"/>
                                      </p:to>
                                    </p:set>
                                    <p:animEffect transition="in" filter="wipe(left)">
                                      <p:cBhvr>
                                        <p:cTn id="164" dur="500"/>
                                        <p:tgtEl>
                                          <p:spTgt spid="67"/>
                                        </p:tgtEl>
                                      </p:cBhvr>
                                    </p:animEffect>
                                  </p:childTnLst>
                                </p:cTn>
                              </p:par>
                              <p:par>
                                <p:cTn id="165" presetID="22" presetClass="entr" presetSubtype="8" fill="hold" nodeType="withEffect">
                                  <p:stCondLst>
                                    <p:cond delay="0"/>
                                  </p:stCondLst>
                                  <p:childTnLst>
                                    <p:set>
                                      <p:cBhvr>
                                        <p:cTn id="166" dur="1" fill="hold">
                                          <p:stCondLst>
                                            <p:cond delay="0"/>
                                          </p:stCondLst>
                                        </p:cTn>
                                        <p:tgtEl>
                                          <p:spTgt spid="70"/>
                                        </p:tgtEl>
                                        <p:attrNameLst>
                                          <p:attrName>style.visibility</p:attrName>
                                        </p:attrNameLst>
                                      </p:cBhvr>
                                      <p:to>
                                        <p:strVal val="visible"/>
                                      </p:to>
                                    </p:set>
                                    <p:animEffect transition="in" filter="wipe(left)">
                                      <p:cBhvr>
                                        <p:cTn id="167" dur="500"/>
                                        <p:tgtEl>
                                          <p:spTgt spid="70"/>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71"/>
                                        </p:tgtEl>
                                        <p:attrNameLst>
                                          <p:attrName>style.visibility</p:attrName>
                                        </p:attrNameLst>
                                      </p:cBhvr>
                                      <p:to>
                                        <p:strVal val="visible"/>
                                      </p:to>
                                    </p:set>
                                    <p:animEffect transition="in" filter="wipe(left)">
                                      <p:cBhvr>
                                        <p:cTn id="172" dur="500"/>
                                        <p:tgtEl>
                                          <p:spTgt spid="71"/>
                                        </p:tgtEl>
                                      </p:cBhvr>
                                    </p:animEffect>
                                  </p:childTnLst>
                                </p:cTn>
                              </p:par>
                              <p:par>
                                <p:cTn id="173" presetID="22" presetClass="entr" presetSubtype="8" fill="hold" nodeType="withEffect">
                                  <p:stCondLst>
                                    <p:cond delay="0"/>
                                  </p:stCondLst>
                                  <p:childTnLst>
                                    <p:set>
                                      <p:cBhvr>
                                        <p:cTn id="174" dur="1" fill="hold">
                                          <p:stCondLst>
                                            <p:cond delay="0"/>
                                          </p:stCondLst>
                                        </p:cTn>
                                        <p:tgtEl>
                                          <p:spTgt spid="74"/>
                                        </p:tgtEl>
                                        <p:attrNameLst>
                                          <p:attrName>style.visibility</p:attrName>
                                        </p:attrNameLst>
                                      </p:cBhvr>
                                      <p:to>
                                        <p:strVal val="visible"/>
                                      </p:to>
                                    </p:set>
                                    <p:animEffect transition="in" filter="wipe(left)">
                                      <p:cBhvr>
                                        <p:cTn id="175" dur="500"/>
                                        <p:tgtEl>
                                          <p:spTgt spid="74"/>
                                        </p:tgtEl>
                                      </p:cBhvr>
                                    </p:animEffect>
                                  </p:childTnLst>
                                </p:cTn>
                              </p:par>
                              <p:par>
                                <p:cTn id="176" presetID="22" presetClass="entr" presetSubtype="8" fill="hold" nodeType="withEffect">
                                  <p:stCondLst>
                                    <p:cond delay="0"/>
                                  </p:stCondLst>
                                  <p:childTnLst>
                                    <p:set>
                                      <p:cBhvr>
                                        <p:cTn id="177" dur="1" fill="hold">
                                          <p:stCondLst>
                                            <p:cond delay="0"/>
                                          </p:stCondLst>
                                        </p:cTn>
                                        <p:tgtEl>
                                          <p:spTgt spid="75"/>
                                        </p:tgtEl>
                                        <p:attrNameLst>
                                          <p:attrName>style.visibility</p:attrName>
                                        </p:attrNameLst>
                                      </p:cBhvr>
                                      <p:to>
                                        <p:strVal val="visible"/>
                                      </p:to>
                                    </p:set>
                                    <p:animEffect transition="in" filter="wipe(left)">
                                      <p:cBhvr>
                                        <p:cTn id="178" dur="500"/>
                                        <p:tgtEl>
                                          <p:spTgt spid="75"/>
                                        </p:tgtEl>
                                      </p:cBhvr>
                                    </p:animEffect>
                                  </p:childTnLst>
                                </p:cTn>
                              </p:par>
                              <p:par>
                                <p:cTn id="179" presetID="22" presetClass="entr" presetSubtype="8" fill="hold" nodeType="withEffect">
                                  <p:stCondLst>
                                    <p:cond delay="0"/>
                                  </p:stCondLst>
                                  <p:childTnLst>
                                    <p:set>
                                      <p:cBhvr>
                                        <p:cTn id="180" dur="1" fill="hold">
                                          <p:stCondLst>
                                            <p:cond delay="0"/>
                                          </p:stCondLst>
                                        </p:cTn>
                                        <p:tgtEl>
                                          <p:spTgt spid="76"/>
                                        </p:tgtEl>
                                        <p:attrNameLst>
                                          <p:attrName>style.visibility</p:attrName>
                                        </p:attrNameLst>
                                      </p:cBhvr>
                                      <p:to>
                                        <p:strVal val="visible"/>
                                      </p:to>
                                    </p:set>
                                    <p:animEffect transition="in" filter="wipe(left)">
                                      <p:cBhvr>
                                        <p:cTn id="181" dur="500"/>
                                        <p:tgtEl>
                                          <p:spTgt spid="76"/>
                                        </p:tgtEl>
                                      </p:cBhvr>
                                    </p:animEffect>
                                  </p:childTnLst>
                                </p:cTn>
                              </p:par>
                              <p:par>
                                <p:cTn id="182" presetID="22" presetClass="entr" presetSubtype="8" fill="hold" nodeType="withEffect">
                                  <p:stCondLst>
                                    <p:cond delay="0"/>
                                  </p:stCondLst>
                                  <p:childTnLst>
                                    <p:set>
                                      <p:cBhvr>
                                        <p:cTn id="183" dur="1" fill="hold">
                                          <p:stCondLst>
                                            <p:cond delay="0"/>
                                          </p:stCondLst>
                                        </p:cTn>
                                        <p:tgtEl>
                                          <p:spTgt spid="79"/>
                                        </p:tgtEl>
                                        <p:attrNameLst>
                                          <p:attrName>style.visibility</p:attrName>
                                        </p:attrNameLst>
                                      </p:cBhvr>
                                      <p:to>
                                        <p:strVal val="visible"/>
                                      </p:to>
                                    </p:set>
                                    <p:animEffect transition="in" filter="wipe(left)">
                                      <p:cBhvr>
                                        <p:cTn id="184" dur="500"/>
                                        <p:tgtEl>
                                          <p:spTgt spid="79"/>
                                        </p:tgtEl>
                                      </p:cBhvr>
                                    </p:animEffect>
                                  </p:childTnLst>
                                </p:cTn>
                              </p:par>
                              <p:par>
                                <p:cTn id="185" presetID="22" presetClass="entr" presetSubtype="8" fill="hold" nodeType="withEffect">
                                  <p:stCondLst>
                                    <p:cond delay="0"/>
                                  </p:stCondLst>
                                  <p:childTnLst>
                                    <p:set>
                                      <p:cBhvr>
                                        <p:cTn id="186" dur="1" fill="hold">
                                          <p:stCondLst>
                                            <p:cond delay="0"/>
                                          </p:stCondLst>
                                        </p:cTn>
                                        <p:tgtEl>
                                          <p:spTgt spid="80"/>
                                        </p:tgtEl>
                                        <p:attrNameLst>
                                          <p:attrName>style.visibility</p:attrName>
                                        </p:attrNameLst>
                                      </p:cBhvr>
                                      <p:to>
                                        <p:strVal val="visible"/>
                                      </p:to>
                                    </p:set>
                                    <p:animEffect transition="in" filter="wipe(left)">
                                      <p:cBhvr>
                                        <p:cTn id="187" dur="500"/>
                                        <p:tgtEl>
                                          <p:spTgt spid="80"/>
                                        </p:tgtEl>
                                      </p:cBhvr>
                                    </p:animEffect>
                                  </p:childTnLst>
                                </p:cTn>
                              </p:par>
                              <p:par>
                                <p:cTn id="188" presetID="22" presetClass="entr" presetSubtype="8" fill="hold" nodeType="withEffect">
                                  <p:stCondLst>
                                    <p:cond delay="0"/>
                                  </p:stCondLst>
                                  <p:childTnLst>
                                    <p:set>
                                      <p:cBhvr>
                                        <p:cTn id="189" dur="1" fill="hold">
                                          <p:stCondLst>
                                            <p:cond delay="0"/>
                                          </p:stCondLst>
                                        </p:cTn>
                                        <p:tgtEl>
                                          <p:spTgt spid="83"/>
                                        </p:tgtEl>
                                        <p:attrNameLst>
                                          <p:attrName>style.visibility</p:attrName>
                                        </p:attrNameLst>
                                      </p:cBhvr>
                                      <p:to>
                                        <p:strVal val="visible"/>
                                      </p:to>
                                    </p:set>
                                    <p:animEffect transition="in" filter="wipe(left)">
                                      <p:cBhvr>
                                        <p:cTn id="190" dur="500"/>
                                        <p:tgtEl>
                                          <p:spTgt spid="83"/>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nodeType="click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wipe(left)">
                                      <p:cBhvr>
                                        <p:cTn id="195" dur="500"/>
                                        <p:tgtEl>
                                          <p:spTgt spid="84"/>
                                        </p:tgtEl>
                                      </p:cBhvr>
                                    </p:animEffect>
                                  </p:childTnLst>
                                </p:cTn>
                              </p:par>
                              <p:par>
                                <p:cTn id="196" presetID="22" presetClass="entr" presetSubtype="8" fill="hold" nodeType="withEffect">
                                  <p:stCondLst>
                                    <p:cond delay="0"/>
                                  </p:stCondLst>
                                  <p:childTnLst>
                                    <p:set>
                                      <p:cBhvr>
                                        <p:cTn id="197" dur="1" fill="hold">
                                          <p:stCondLst>
                                            <p:cond delay="0"/>
                                          </p:stCondLst>
                                        </p:cTn>
                                        <p:tgtEl>
                                          <p:spTgt spid="87"/>
                                        </p:tgtEl>
                                        <p:attrNameLst>
                                          <p:attrName>style.visibility</p:attrName>
                                        </p:attrNameLst>
                                      </p:cBhvr>
                                      <p:to>
                                        <p:strVal val="visible"/>
                                      </p:to>
                                    </p:set>
                                    <p:animEffect transition="in" filter="wipe(left)">
                                      <p:cBhvr>
                                        <p:cTn id="198" dur="500"/>
                                        <p:tgtEl>
                                          <p:spTgt spid="87"/>
                                        </p:tgtEl>
                                      </p:cBhvr>
                                    </p:animEffect>
                                  </p:childTnLst>
                                </p:cTn>
                              </p:par>
                              <p:par>
                                <p:cTn id="199" presetID="22" presetClass="entr" presetSubtype="8" fill="hold" nodeType="withEffect">
                                  <p:stCondLst>
                                    <p:cond delay="0"/>
                                  </p:stCondLst>
                                  <p:childTnLst>
                                    <p:set>
                                      <p:cBhvr>
                                        <p:cTn id="200" dur="1" fill="hold">
                                          <p:stCondLst>
                                            <p:cond delay="0"/>
                                          </p:stCondLst>
                                        </p:cTn>
                                        <p:tgtEl>
                                          <p:spTgt spid="88"/>
                                        </p:tgtEl>
                                        <p:attrNameLst>
                                          <p:attrName>style.visibility</p:attrName>
                                        </p:attrNameLst>
                                      </p:cBhvr>
                                      <p:to>
                                        <p:strVal val="visible"/>
                                      </p:to>
                                    </p:set>
                                    <p:animEffect transition="in" filter="wipe(left)">
                                      <p:cBhvr>
                                        <p:cTn id="201" dur="500"/>
                                        <p:tgtEl>
                                          <p:spTgt spid="88"/>
                                        </p:tgtEl>
                                      </p:cBhvr>
                                    </p:animEffect>
                                  </p:childTnLst>
                                </p:cTn>
                              </p:par>
                              <p:par>
                                <p:cTn id="202" presetID="22" presetClass="entr" presetSubtype="8" fill="hold" nodeType="withEffect">
                                  <p:stCondLst>
                                    <p:cond delay="0"/>
                                  </p:stCondLst>
                                  <p:childTnLst>
                                    <p:set>
                                      <p:cBhvr>
                                        <p:cTn id="203" dur="1" fill="hold">
                                          <p:stCondLst>
                                            <p:cond delay="0"/>
                                          </p:stCondLst>
                                        </p:cTn>
                                        <p:tgtEl>
                                          <p:spTgt spid="89"/>
                                        </p:tgtEl>
                                        <p:attrNameLst>
                                          <p:attrName>style.visibility</p:attrName>
                                        </p:attrNameLst>
                                      </p:cBhvr>
                                      <p:to>
                                        <p:strVal val="visible"/>
                                      </p:to>
                                    </p:set>
                                    <p:animEffect transition="in" filter="wipe(left)">
                                      <p:cBhvr>
                                        <p:cTn id="204" dur="500"/>
                                        <p:tgtEl>
                                          <p:spTgt spid="89"/>
                                        </p:tgtEl>
                                      </p:cBhvr>
                                    </p:animEffect>
                                  </p:childTnLst>
                                </p:cTn>
                              </p:par>
                              <p:par>
                                <p:cTn id="205" presetID="22" presetClass="entr" presetSubtype="8" fill="hold" nodeType="withEffect">
                                  <p:stCondLst>
                                    <p:cond delay="0"/>
                                  </p:stCondLst>
                                  <p:childTnLst>
                                    <p:set>
                                      <p:cBhvr>
                                        <p:cTn id="206" dur="1" fill="hold">
                                          <p:stCondLst>
                                            <p:cond delay="0"/>
                                          </p:stCondLst>
                                        </p:cTn>
                                        <p:tgtEl>
                                          <p:spTgt spid="92"/>
                                        </p:tgtEl>
                                        <p:attrNameLst>
                                          <p:attrName>style.visibility</p:attrName>
                                        </p:attrNameLst>
                                      </p:cBhvr>
                                      <p:to>
                                        <p:strVal val="visible"/>
                                      </p:to>
                                    </p:set>
                                    <p:animEffect transition="in" filter="wipe(left)">
                                      <p:cBhvr>
                                        <p:cTn id="207" dur="500"/>
                                        <p:tgtEl>
                                          <p:spTgt spid="92"/>
                                        </p:tgtEl>
                                      </p:cBhvr>
                                    </p:animEffect>
                                  </p:childTnLst>
                                </p:cTn>
                              </p:par>
                              <p:par>
                                <p:cTn id="208" presetID="22" presetClass="entr" presetSubtype="8" fill="hold" nodeType="withEffect">
                                  <p:stCondLst>
                                    <p:cond delay="0"/>
                                  </p:stCondLst>
                                  <p:childTnLst>
                                    <p:set>
                                      <p:cBhvr>
                                        <p:cTn id="209" dur="1" fill="hold">
                                          <p:stCondLst>
                                            <p:cond delay="0"/>
                                          </p:stCondLst>
                                        </p:cTn>
                                        <p:tgtEl>
                                          <p:spTgt spid="93"/>
                                        </p:tgtEl>
                                        <p:attrNameLst>
                                          <p:attrName>style.visibility</p:attrName>
                                        </p:attrNameLst>
                                      </p:cBhvr>
                                      <p:to>
                                        <p:strVal val="visible"/>
                                      </p:to>
                                    </p:set>
                                    <p:animEffect transition="in" filter="wipe(left)">
                                      <p:cBhvr>
                                        <p:cTn id="210" dur="500"/>
                                        <p:tgtEl>
                                          <p:spTgt spid="93"/>
                                        </p:tgtEl>
                                      </p:cBhvr>
                                    </p:animEffect>
                                  </p:childTnLst>
                                </p:cTn>
                              </p:par>
                              <p:par>
                                <p:cTn id="211" presetID="22" presetClass="entr" presetSubtype="8" fill="hold" nodeType="withEffect">
                                  <p:stCondLst>
                                    <p:cond delay="0"/>
                                  </p:stCondLst>
                                  <p:childTnLst>
                                    <p:set>
                                      <p:cBhvr>
                                        <p:cTn id="212" dur="1" fill="hold">
                                          <p:stCondLst>
                                            <p:cond delay="0"/>
                                          </p:stCondLst>
                                        </p:cTn>
                                        <p:tgtEl>
                                          <p:spTgt spid="96"/>
                                        </p:tgtEl>
                                        <p:attrNameLst>
                                          <p:attrName>style.visibility</p:attrName>
                                        </p:attrNameLst>
                                      </p:cBhvr>
                                      <p:to>
                                        <p:strVal val="visible"/>
                                      </p:to>
                                    </p:set>
                                    <p:animEffect transition="in" filter="wipe(left)">
                                      <p:cBhvr>
                                        <p:cTn id="213" dur="500"/>
                                        <p:tgtEl>
                                          <p:spTgt spid="96"/>
                                        </p:tgtEl>
                                      </p:cBhvr>
                                    </p:animEffec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9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pPr>
              <a:buClr>
                <a:srgbClr val="B84742"/>
              </a:buClr>
            </a:pPr>
            <a:r>
              <a:rPr lang="en-US" b="1" dirty="0">
                <a:solidFill>
                  <a:srgbClr val="C00000"/>
                </a:solidFill>
              </a:rPr>
              <a:t>Sequential search</a:t>
            </a:r>
            <a:r>
              <a:rPr lang="en-US" dirty="0"/>
              <a:t> requires, on the average </a:t>
            </a:r>
            <a:r>
              <a:rPr lang="en-US" b="1" dirty="0">
                <a:solidFill>
                  <a:srgbClr val="C00000"/>
                </a:solidFill>
              </a:rPr>
              <a:t>O(n) comparisons </a:t>
            </a:r>
            <a:r>
              <a:rPr lang="en-US" dirty="0"/>
              <a:t>to </a:t>
            </a:r>
            <a:r>
              <a:rPr lang="en-US" b="1" dirty="0">
                <a:solidFill>
                  <a:srgbClr val="C00000"/>
                </a:solidFill>
              </a:rPr>
              <a:t>locate an element</a:t>
            </a:r>
            <a:r>
              <a:rPr lang="en-US" dirty="0"/>
              <a:t>, so many comparisons are not desirable for a large database of elements.</a:t>
            </a:r>
          </a:p>
          <a:p>
            <a:pPr>
              <a:buClr>
                <a:srgbClr val="B84742"/>
              </a:buClr>
            </a:pPr>
            <a:r>
              <a:rPr lang="en-US" b="1" dirty="0">
                <a:solidFill>
                  <a:srgbClr val="C00000"/>
                </a:solidFill>
              </a:rPr>
              <a:t>Binary search</a:t>
            </a:r>
            <a:r>
              <a:rPr lang="en-US" dirty="0">
                <a:solidFill>
                  <a:srgbClr val="C00000"/>
                </a:solidFill>
              </a:rPr>
              <a:t> </a:t>
            </a:r>
            <a:r>
              <a:rPr lang="en-US" dirty="0"/>
              <a:t>requires much fewer comparisons on the average </a:t>
            </a:r>
            <a:r>
              <a:rPr lang="en-US" b="1" dirty="0">
                <a:solidFill>
                  <a:srgbClr val="C00000"/>
                </a:solidFill>
              </a:rPr>
              <a:t>O (log n)</a:t>
            </a:r>
            <a:r>
              <a:rPr lang="en-US" dirty="0">
                <a:solidFill>
                  <a:srgbClr val="C00000"/>
                </a:solidFill>
              </a:rPr>
              <a:t> </a:t>
            </a:r>
            <a:r>
              <a:rPr lang="en-US" dirty="0"/>
              <a:t>but there is an additional requirement that the</a:t>
            </a:r>
            <a:r>
              <a:rPr lang="en-US" b="1" dirty="0">
                <a:solidFill>
                  <a:srgbClr val="FF0000"/>
                </a:solidFill>
              </a:rPr>
              <a:t> </a:t>
            </a:r>
            <a:r>
              <a:rPr lang="en-US" b="1" dirty="0">
                <a:solidFill>
                  <a:srgbClr val="C00000"/>
                </a:solidFill>
              </a:rPr>
              <a:t>data should be sorted</a:t>
            </a:r>
            <a:r>
              <a:rPr lang="en-US" dirty="0"/>
              <a:t>. Even with best sorting algorithm, sorting of elements require O(n log n) comparisons.</a:t>
            </a:r>
          </a:p>
          <a:p>
            <a:r>
              <a:rPr lang="en-US" dirty="0"/>
              <a:t>There is </a:t>
            </a:r>
            <a:r>
              <a:rPr lang="en-US" b="1" dirty="0">
                <a:solidFill>
                  <a:srgbClr val="C00000"/>
                </a:solidFill>
              </a:rPr>
              <a:t>another</a:t>
            </a:r>
            <a:r>
              <a:rPr lang="en-US" dirty="0">
                <a:solidFill>
                  <a:srgbClr val="C00000"/>
                </a:solidFill>
              </a:rPr>
              <a:t> </a:t>
            </a:r>
            <a:r>
              <a:rPr lang="en-US" dirty="0"/>
              <a:t>widely used </a:t>
            </a:r>
            <a:r>
              <a:rPr lang="en-US" b="1" dirty="0">
                <a:solidFill>
                  <a:srgbClr val="C00000"/>
                </a:solidFill>
              </a:rPr>
              <a:t>technique</a:t>
            </a:r>
            <a:r>
              <a:rPr lang="en-US" dirty="0">
                <a:solidFill>
                  <a:srgbClr val="FF0000"/>
                </a:solidFill>
              </a:rPr>
              <a:t> </a:t>
            </a:r>
            <a:r>
              <a:rPr lang="en-US" dirty="0"/>
              <a:t>for </a:t>
            </a:r>
            <a:r>
              <a:rPr lang="en-US" b="1" dirty="0">
                <a:solidFill>
                  <a:srgbClr val="C00000"/>
                </a:solidFill>
              </a:rPr>
              <a:t>storing of data </a:t>
            </a:r>
            <a:r>
              <a:rPr lang="en-US" dirty="0"/>
              <a:t>called </a:t>
            </a:r>
            <a:r>
              <a:rPr lang="en-US" b="1" dirty="0">
                <a:solidFill>
                  <a:srgbClr val="C00000"/>
                </a:solidFill>
              </a:rPr>
              <a:t>hashing</a:t>
            </a:r>
            <a:r>
              <a:rPr lang="en-US" dirty="0"/>
              <a:t>. It does away with the requirement of keeping data sorted (as in binary search) and its best case timing complexity is of constant order O(1). In its worst case, hashing algorithm starts behaving like linear search.</a:t>
            </a:r>
          </a:p>
          <a:p>
            <a:r>
              <a:rPr lang="en-US" b="1" dirty="0">
                <a:solidFill>
                  <a:srgbClr val="C00000"/>
                </a:solidFill>
              </a:rPr>
              <a:t>Best case</a:t>
            </a:r>
            <a:r>
              <a:rPr lang="en-US" dirty="0">
                <a:solidFill>
                  <a:srgbClr val="C00000"/>
                </a:solidFill>
              </a:rPr>
              <a:t> </a:t>
            </a:r>
            <a:r>
              <a:rPr lang="en-US" dirty="0"/>
              <a:t>timing </a:t>
            </a:r>
            <a:r>
              <a:rPr lang="en-US" b="1" dirty="0">
                <a:solidFill>
                  <a:srgbClr val="C00000"/>
                </a:solidFill>
              </a:rPr>
              <a:t>behavior</a:t>
            </a:r>
            <a:r>
              <a:rPr lang="en-US" dirty="0">
                <a:solidFill>
                  <a:srgbClr val="C00000"/>
                </a:solidFill>
              </a:rPr>
              <a:t> </a:t>
            </a:r>
            <a:r>
              <a:rPr lang="en-US" dirty="0"/>
              <a:t>of searching using hashing = </a:t>
            </a:r>
            <a:r>
              <a:rPr lang="en-US" b="1" dirty="0">
                <a:solidFill>
                  <a:srgbClr val="C00000"/>
                </a:solidFill>
              </a:rPr>
              <a:t>O(1)</a:t>
            </a:r>
          </a:p>
          <a:p>
            <a:r>
              <a:rPr lang="en-US" b="1" dirty="0">
                <a:solidFill>
                  <a:srgbClr val="C00000"/>
                </a:solidFill>
              </a:rPr>
              <a:t>Worst case</a:t>
            </a:r>
            <a:r>
              <a:rPr lang="en-US" dirty="0">
                <a:solidFill>
                  <a:srgbClr val="C00000"/>
                </a:solidFill>
              </a:rPr>
              <a:t> </a:t>
            </a:r>
            <a:r>
              <a:rPr lang="en-US" dirty="0"/>
              <a:t>timing Behavior of searching using hashing = </a:t>
            </a:r>
            <a:r>
              <a:rPr lang="en-US" b="1" dirty="0">
                <a:solidFill>
                  <a:srgbClr val="C00000"/>
                </a:solidFill>
              </a:rPr>
              <a:t>O(n)</a:t>
            </a:r>
          </a:p>
        </p:txBody>
      </p:sp>
    </p:spTree>
    <p:extLst>
      <p:ext uri="{BB962C8B-B14F-4D97-AF65-F5344CB8AC3E}">
        <p14:creationId xmlns:p14="http://schemas.microsoft.com/office/powerpoint/2010/main" val="737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p:txBody>
          <a:bodyPr/>
          <a:lstStyle/>
          <a:p>
            <a:r>
              <a:rPr lang="en-IN" dirty="0"/>
              <a:t>Separate chaining requires additional memory space for pointers. </a:t>
            </a:r>
          </a:p>
          <a:p>
            <a:r>
              <a:rPr lang="en-IN" dirty="0"/>
              <a:t>Open addressing hashing is an alternate method of handling collision.</a:t>
            </a:r>
          </a:p>
          <a:p>
            <a:r>
              <a:rPr lang="en-IN" dirty="0"/>
              <a:t>In </a:t>
            </a:r>
            <a:r>
              <a:rPr lang="en-IN" b="1" dirty="0">
                <a:solidFill>
                  <a:srgbClr val="C00000"/>
                </a:solidFill>
              </a:rPr>
              <a:t>open addressing</a:t>
            </a:r>
            <a:r>
              <a:rPr lang="en-IN" dirty="0"/>
              <a:t>, if a </a:t>
            </a:r>
            <a:r>
              <a:rPr lang="en-IN" b="1" dirty="0">
                <a:solidFill>
                  <a:srgbClr val="C00000"/>
                </a:solidFill>
              </a:rPr>
              <a:t>collision</a:t>
            </a:r>
            <a:r>
              <a:rPr lang="en-IN" dirty="0">
                <a:solidFill>
                  <a:srgbClr val="C00000"/>
                </a:solidFill>
              </a:rPr>
              <a:t> </a:t>
            </a:r>
            <a:r>
              <a:rPr lang="en-IN" dirty="0"/>
              <a:t>occurs, </a:t>
            </a:r>
            <a:r>
              <a:rPr lang="en-IN" b="1" dirty="0">
                <a:solidFill>
                  <a:srgbClr val="C00000"/>
                </a:solidFill>
              </a:rPr>
              <a:t>alternate</a:t>
            </a:r>
            <a:r>
              <a:rPr lang="en-IN" b="1" dirty="0">
                <a:solidFill>
                  <a:srgbClr val="FF0000"/>
                </a:solidFill>
              </a:rPr>
              <a:t> </a:t>
            </a:r>
            <a:r>
              <a:rPr lang="en-IN" b="1" dirty="0">
                <a:solidFill>
                  <a:srgbClr val="C00000"/>
                </a:solidFill>
              </a:rPr>
              <a:t>cells</a:t>
            </a:r>
            <a:r>
              <a:rPr lang="en-IN" b="1" dirty="0">
                <a:solidFill>
                  <a:srgbClr val="FF0000"/>
                </a:solidFill>
              </a:rPr>
              <a:t> </a:t>
            </a:r>
            <a:r>
              <a:rPr lang="en-IN" b="1" dirty="0">
                <a:solidFill>
                  <a:srgbClr val="C00000"/>
                </a:solidFill>
              </a:rPr>
              <a:t>are</a:t>
            </a:r>
            <a:r>
              <a:rPr lang="en-IN" b="1" dirty="0">
                <a:solidFill>
                  <a:srgbClr val="FF0000"/>
                </a:solidFill>
              </a:rPr>
              <a:t> </a:t>
            </a:r>
            <a:r>
              <a:rPr lang="en-IN" b="1" dirty="0">
                <a:solidFill>
                  <a:srgbClr val="C00000"/>
                </a:solidFill>
              </a:rPr>
              <a:t>tried</a:t>
            </a:r>
            <a:r>
              <a:rPr lang="en-IN" b="1" dirty="0">
                <a:solidFill>
                  <a:srgbClr val="FF0000"/>
                </a:solidFill>
              </a:rPr>
              <a:t> </a:t>
            </a:r>
            <a:r>
              <a:rPr lang="en-IN" dirty="0"/>
              <a:t>until an empty cell is found.</a:t>
            </a:r>
          </a:p>
          <a:p>
            <a:pPr marL="819150" lvl="1" indent="-457200">
              <a:buFont typeface="+mj-lt"/>
              <a:buAutoNum type="alphaLcPeriod"/>
            </a:pPr>
            <a:r>
              <a:rPr lang="en-IN" dirty="0"/>
              <a:t>Linear probing</a:t>
            </a:r>
          </a:p>
          <a:p>
            <a:pPr marL="819150" lvl="1" indent="-457200">
              <a:buFont typeface="+mj-lt"/>
              <a:buAutoNum type="alphaLcPeriod"/>
            </a:pPr>
            <a:r>
              <a:rPr lang="en-IN" dirty="0"/>
              <a:t>Quadratic probing</a:t>
            </a:r>
          </a:p>
          <a:p>
            <a:pPr marL="819150" lvl="1" indent="-457200">
              <a:buFont typeface="+mj-lt"/>
              <a:buAutoNum type="alphaLcPeriod"/>
            </a:pPr>
            <a:r>
              <a:rPr lang="en-IN" dirty="0"/>
              <a:t>Double hashing.</a:t>
            </a:r>
          </a:p>
          <a:p>
            <a:endParaRPr lang="en-US" dirty="0"/>
          </a:p>
        </p:txBody>
      </p:sp>
    </p:spTree>
    <p:extLst>
      <p:ext uri="{BB962C8B-B14F-4D97-AF65-F5344CB8AC3E}">
        <p14:creationId xmlns:p14="http://schemas.microsoft.com/office/powerpoint/2010/main" val="279120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a:xfrm>
            <a:off x="131180" y="769316"/>
            <a:ext cx="11929641" cy="1722648"/>
          </a:xfrm>
        </p:spPr>
        <p:txBody>
          <a:bodyPr>
            <a:noAutofit/>
          </a:bodyPr>
          <a:lstStyle/>
          <a:p>
            <a:pPr>
              <a:spcBef>
                <a:spcPts val="600"/>
              </a:spcBef>
            </a:pPr>
            <a:r>
              <a:rPr lang="en-IN" sz="2100" dirty="0"/>
              <a:t>In </a:t>
            </a:r>
            <a:r>
              <a:rPr lang="en-IN" sz="2100" b="1" dirty="0">
                <a:solidFill>
                  <a:srgbClr val="C00000"/>
                </a:solidFill>
              </a:rPr>
              <a:t>linear probing</a:t>
            </a:r>
            <a:r>
              <a:rPr lang="en-IN" sz="2100" dirty="0"/>
              <a:t>, whenever there is a </a:t>
            </a:r>
            <a:r>
              <a:rPr lang="en-IN" sz="2100" b="1" dirty="0">
                <a:solidFill>
                  <a:srgbClr val="C00000"/>
                </a:solidFill>
              </a:rPr>
              <a:t>collision</a:t>
            </a:r>
            <a:r>
              <a:rPr lang="en-IN" sz="2100" dirty="0"/>
              <a:t>, </a:t>
            </a:r>
            <a:r>
              <a:rPr lang="en-IN" sz="2100" b="1" dirty="0">
                <a:solidFill>
                  <a:srgbClr val="C00000"/>
                </a:solidFill>
              </a:rPr>
              <a:t>cells are searched sequentially </a:t>
            </a:r>
            <a:r>
              <a:rPr lang="en-IN" sz="2100" dirty="0"/>
              <a:t>(with wraparound) </a:t>
            </a:r>
            <a:r>
              <a:rPr lang="en-IN" sz="2100" b="1" dirty="0">
                <a:solidFill>
                  <a:srgbClr val="C00000"/>
                </a:solidFill>
              </a:rPr>
              <a:t>for an empty cell</a:t>
            </a:r>
            <a:r>
              <a:rPr lang="en-IN" sz="2100" dirty="0"/>
              <a:t>. </a:t>
            </a:r>
          </a:p>
          <a:p>
            <a:pPr>
              <a:spcBef>
                <a:spcPts val="600"/>
              </a:spcBef>
            </a:pPr>
            <a:r>
              <a:rPr lang="en-IN" sz="2100" dirty="0"/>
              <a:t>Fig. shows the result of inserting keys </a:t>
            </a:r>
            <a:r>
              <a:rPr lang="en-IN" sz="2100" b="1" dirty="0">
                <a:solidFill>
                  <a:srgbClr val="C00000"/>
                </a:solidFill>
              </a:rPr>
              <a:t>{5,18,55,78,35,15} </a:t>
            </a:r>
            <a:r>
              <a:rPr lang="en-IN" sz="2100" dirty="0"/>
              <a:t>using the hash function (f(key)= </a:t>
            </a:r>
            <a:r>
              <a:rPr lang="en-IN" sz="2100" b="1" dirty="0">
                <a:solidFill>
                  <a:srgbClr val="C00000"/>
                </a:solidFill>
              </a:rPr>
              <a:t>key%10</a:t>
            </a:r>
            <a:r>
              <a:rPr lang="en-IN" sz="2100" dirty="0"/>
              <a:t>) and linear probing strategy.</a:t>
            </a:r>
            <a:endParaRPr lang="en-US" sz="2100" dirty="0"/>
          </a:p>
        </p:txBody>
      </p:sp>
      <p:graphicFrame>
        <p:nvGraphicFramePr>
          <p:cNvPr id="4" name="Table 3"/>
          <p:cNvGraphicFramePr>
            <a:graphicFrameLocks noGrp="1"/>
          </p:cNvGraphicFramePr>
          <p:nvPr>
            <p:extLst>
              <p:ext uri="{D42A27DB-BD31-4B8C-83A1-F6EECF244321}">
                <p14:modId xmlns:p14="http://schemas.microsoft.com/office/powerpoint/2010/main" val="516298923"/>
              </p:ext>
            </p:extLst>
          </p:nvPr>
        </p:nvGraphicFramePr>
        <p:xfrm>
          <a:off x="951405" y="2366383"/>
          <a:ext cx="8458199" cy="4226560"/>
        </p:xfrm>
        <a:graphic>
          <a:graphicData uri="http://schemas.openxmlformats.org/drawingml/2006/table">
            <a:tbl>
              <a:tblPr firstRow="1" bandRow="1">
                <a:tableStyleId>{5C22544A-7EE6-4342-B048-85BDC9FD1C3A}</a:tableStyleId>
              </a:tblPr>
              <a:tblGrid>
                <a:gridCol w="539861">
                  <a:extLst>
                    <a:ext uri="{9D8B030D-6E8A-4147-A177-3AD203B41FA5}">
                      <a16:colId xmlns:a16="http://schemas.microsoft.com/office/drawing/2014/main" val="20000"/>
                    </a:ext>
                  </a:extLst>
                </a:gridCol>
                <a:gridCol w="1044780">
                  <a:extLst>
                    <a:ext uri="{9D8B030D-6E8A-4147-A177-3AD203B41FA5}">
                      <a16:colId xmlns:a16="http://schemas.microsoft.com/office/drawing/2014/main" val="20001"/>
                    </a:ext>
                  </a:extLst>
                </a:gridCol>
                <a:gridCol w="1145593">
                  <a:extLst>
                    <a:ext uri="{9D8B030D-6E8A-4147-A177-3AD203B41FA5}">
                      <a16:colId xmlns:a16="http://schemas.microsoft.com/office/drawing/2014/main" val="20002"/>
                    </a:ext>
                  </a:extLst>
                </a:gridCol>
                <a:gridCol w="1145593">
                  <a:extLst>
                    <a:ext uri="{9D8B030D-6E8A-4147-A177-3AD203B41FA5}">
                      <a16:colId xmlns:a16="http://schemas.microsoft.com/office/drawing/2014/main" val="20003"/>
                    </a:ext>
                  </a:extLst>
                </a:gridCol>
                <a:gridCol w="1145593">
                  <a:extLst>
                    <a:ext uri="{9D8B030D-6E8A-4147-A177-3AD203B41FA5}">
                      <a16:colId xmlns:a16="http://schemas.microsoft.com/office/drawing/2014/main" val="20004"/>
                    </a:ext>
                  </a:extLst>
                </a:gridCol>
                <a:gridCol w="1145593">
                  <a:extLst>
                    <a:ext uri="{9D8B030D-6E8A-4147-A177-3AD203B41FA5}">
                      <a16:colId xmlns:a16="http://schemas.microsoft.com/office/drawing/2014/main" val="20005"/>
                    </a:ext>
                  </a:extLst>
                </a:gridCol>
                <a:gridCol w="1145593">
                  <a:extLst>
                    <a:ext uri="{9D8B030D-6E8A-4147-A177-3AD203B41FA5}">
                      <a16:colId xmlns:a16="http://schemas.microsoft.com/office/drawing/2014/main" val="20006"/>
                    </a:ext>
                  </a:extLst>
                </a:gridCol>
                <a:gridCol w="1145593">
                  <a:extLst>
                    <a:ext uri="{9D8B030D-6E8A-4147-A177-3AD203B41FA5}">
                      <a16:colId xmlns:a16="http://schemas.microsoft.com/office/drawing/2014/main" val="20007"/>
                    </a:ext>
                  </a:extLst>
                </a:gridCol>
              </a:tblGrid>
              <a:tr h="370840">
                <a:tc>
                  <a:txBody>
                    <a:bodyPr/>
                    <a:lstStyle/>
                    <a:p>
                      <a:endParaRPr lang="en-US" dirty="0"/>
                    </a:p>
                  </a:txBody>
                  <a:tcPr/>
                </a:tc>
                <a:tc>
                  <a:txBody>
                    <a:bodyPr/>
                    <a:lstStyle/>
                    <a:p>
                      <a:pPr algn="ctr"/>
                      <a:r>
                        <a:rPr lang="en-US" sz="1400" b="1" dirty="0"/>
                        <a:t>Empty</a:t>
                      </a:r>
                    </a:p>
                    <a:p>
                      <a:pPr algn="ctr"/>
                      <a:r>
                        <a:rPr lang="en-US" sz="1400" b="1" dirty="0"/>
                        <a:t>Table</a:t>
                      </a:r>
                    </a:p>
                  </a:txBody>
                  <a:tcPr/>
                </a:tc>
                <a:tc>
                  <a:txBody>
                    <a:bodyPr/>
                    <a:lstStyle/>
                    <a:p>
                      <a:pPr algn="ctr"/>
                      <a:r>
                        <a:rPr lang="en-IN" sz="1800" dirty="0"/>
                        <a:t>After 5</a:t>
                      </a:r>
                      <a:endParaRPr lang="en-US" sz="1800" dirty="0"/>
                    </a:p>
                  </a:txBody>
                  <a:tcPr/>
                </a:tc>
                <a:tc>
                  <a:txBody>
                    <a:bodyPr/>
                    <a:lstStyle/>
                    <a:p>
                      <a:pPr algn="ctr"/>
                      <a:r>
                        <a:rPr lang="en-IN" sz="1800" dirty="0"/>
                        <a:t>After 18</a:t>
                      </a:r>
                      <a:endParaRPr lang="en-US" sz="1800" dirty="0"/>
                    </a:p>
                  </a:txBody>
                  <a:tcPr/>
                </a:tc>
                <a:tc>
                  <a:txBody>
                    <a:bodyPr/>
                    <a:lstStyle/>
                    <a:p>
                      <a:pPr algn="ctr"/>
                      <a:r>
                        <a:rPr lang="en-IN" sz="1800" dirty="0"/>
                        <a:t>After 55</a:t>
                      </a:r>
                      <a:endParaRPr lang="en-US" sz="1800" dirty="0"/>
                    </a:p>
                  </a:txBody>
                  <a:tcPr/>
                </a:tc>
                <a:tc>
                  <a:txBody>
                    <a:bodyPr/>
                    <a:lstStyle/>
                    <a:p>
                      <a:pPr algn="ctr"/>
                      <a:r>
                        <a:rPr lang="en-IN" sz="1800" dirty="0"/>
                        <a:t>After 78</a:t>
                      </a:r>
                      <a:endParaRPr lang="en-US" sz="1800" dirty="0"/>
                    </a:p>
                  </a:txBody>
                  <a:tcPr/>
                </a:tc>
                <a:tc>
                  <a:txBody>
                    <a:bodyPr/>
                    <a:lstStyle/>
                    <a:p>
                      <a:pPr algn="ctr"/>
                      <a:r>
                        <a:rPr lang="en-IN" sz="1800" dirty="0"/>
                        <a:t>After 35</a:t>
                      </a:r>
                      <a:endParaRPr lang="en-US" sz="1800" dirty="0"/>
                    </a:p>
                  </a:txBody>
                  <a:tcPr/>
                </a:tc>
                <a:tc>
                  <a:txBody>
                    <a:bodyPr/>
                    <a:lstStyle/>
                    <a:p>
                      <a:pPr algn="ctr"/>
                      <a:r>
                        <a:rPr lang="en-IN" sz="1800" dirty="0"/>
                        <a:t>After 15</a:t>
                      </a:r>
                      <a:endParaRPr lang="en-US" sz="1800" dirty="0"/>
                    </a:p>
                  </a:txBody>
                  <a:tcPr/>
                </a:tc>
                <a:extLst>
                  <a:ext uri="{0D108BD9-81ED-4DB2-BD59-A6C34878D82A}">
                    <a16:rowId xmlns:a16="http://schemas.microsoft.com/office/drawing/2014/main" val="10000"/>
                  </a:ext>
                </a:extLst>
              </a:tr>
              <a:tr h="370840">
                <a:tc>
                  <a:txBody>
                    <a:bodyPr/>
                    <a:lstStyle/>
                    <a:p>
                      <a:pPr algn="ctr"/>
                      <a:r>
                        <a:rPr lang="en-IN" sz="1800" b="1" dirty="0"/>
                        <a:t>0</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algn="ctr"/>
                      <a:r>
                        <a:rPr lang="en-IN" sz="1800" b="1" dirty="0"/>
                        <a:t>1</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algn="ctr"/>
                      <a:r>
                        <a:rPr lang="en-IN" sz="1800" b="1" dirty="0"/>
                        <a:t>2</a:t>
                      </a:r>
                      <a:endParaRPr lang="en-US" sz="1800" b="1" dirty="0"/>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3"/>
                  </a:ext>
                </a:extLst>
              </a:tr>
              <a:tr h="370840">
                <a:tc>
                  <a:txBody>
                    <a:bodyPr/>
                    <a:lstStyle/>
                    <a:p>
                      <a:pPr algn="ctr"/>
                      <a:r>
                        <a:rPr lang="en-IN" sz="1800" b="1" dirty="0"/>
                        <a:t>3</a:t>
                      </a:r>
                      <a:endParaRPr lang="en-US" sz="1800" b="1"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0004"/>
                  </a:ext>
                </a:extLst>
              </a:tr>
              <a:tr h="370840">
                <a:tc>
                  <a:txBody>
                    <a:bodyPr/>
                    <a:lstStyle/>
                    <a:p>
                      <a:pPr algn="ctr"/>
                      <a:r>
                        <a:rPr lang="en-IN" sz="1800" b="1" dirty="0"/>
                        <a:t>4</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5"/>
                  </a:ext>
                </a:extLst>
              </a:tr>
              <a:tr h="370840">
                <a:tc>
                  <a:txBody>
                    <a:bodyPr/>
                    <a:lstStyle/>
                    <a:p>
                      <a:pPr algn="ctr"/>
                      <a:r>
                        <a:rPr lang="en-IN" sz="1800" b="1" dirty="0"/>
                        <a:t>5</a:t>
                      </a:r>
                      <a:endParaRPr lang="en-US" sz="1800" b="1"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0006"/>
                  </a:ext>
                </a:extLst>
              </a:tr>
              <a:tr h="370840">
                <a:tc>
                  <a:txBody>
                    <a:bodyPr/>
                    <a:lstStyle/>
                    <a:p>
                      <a:pPr algn="ctr"/>
                      <a:r>
                        <a:rPr lang="en-IN" sz="1800" b="1" dirty="0"/>
                        <a:t>6</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7"/>
                  </a:ext>
                </a:extLst>
              </a:tr>
              <a:tr h="370840">
                <a:tc>
                  <a:txBody>
                    <a:bodyPr/>
                    <a:lstStyle/>
                    <a:p>
                      <a:pPr algn="ctr"/>
                      <a:r>
                        <a:rPr lang="en-IN" sz="1800" b="1" dirty="0"/>
                        <a:t>7</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8"/>
                  </a:ext>
                </a:extLst>
              </a:tr>
              <a:tr h="370840">
                <a:tc>
                  <a:txBody>
                    <a:bodyPr/>
                    <a:lstStyle/>
                    <a:p>
                      <a:pPr algn="ctr"/>
                      <a:r>
                        <a:rPr lang="en-IN" sz="1800" b="1" dirty="0"/>
                        <a:t>8</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9"/>
                  </a:ext>
                </a:extLst>
              </a:tr>
              <a:tr h="370840">
                <a:tc>
                  <a:txBody>
                    <a:bodyPr/>
                    <a:lstStyle/>
                    <a:p>
                      <a:pPr algn="ctr"/>
                      <a:r>
                        <a:rPr lang="en-IN" sz="1800" b="1" dirty="0"/>
                        <a:t>9</a:t>
                      </a:r>
                      <a:endParaRPr lang="en-US" sz="1800" b="1"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10"/>
                  </a:ext>
                </a:extLst>
              </a:tr>
            </a:tbl>
          </a:graphicData>
        </a:graphic>
      </p:graphicFrame>
      <p:sp>
        <p:nvSpPr>
          <p:cNvPr id="5" name="TextBox 4"/>
          <p:cNvSpPr txBox="1"/>
          <p:nvPr/>
        </p:nvSpPr>
        <p:spPr>
          <a:xfrm>
            <a:off x="2889905" y="4690791"/>
            <a:ext cx="340158" cy="461665"/>
          </a:xfrm>
          <a:prstGeom prst="rect">
            <a:avLst/>
          </a:prstGeom>
          <a:noFill/>
        </p:spPr>
        <p:txBody>
          <a:bodyPr wrap="none" rtlCol="0">
            <a:spAutoFit/>
          </a:bodyPr>
          <a:lstStyle/>
          <a:p>
            <a:pPr algn="ctr"/>
            <a:r>
              <a:rPr lang="en-IN" sz="2400" b="1" dirty="0">
                <a:solidFill>
                  <a:srgbClr val="C00000"/>
                </a:solidFill>
              </a:rPr>
              <a:t>5</a:t>
            </a:r>
            <a:endParaRPr lang="en-US" sz="2400" b="1" dirty="0">
              <a:solidFill>
                <a:srgbClr val="C00000"/>
              </a:solidFill>
            </a:endParaRPr>
          </a:p>
        </p:txBody>
      </p:sp>
      <p:sp>
        <p:nvSpPr>
          <p:cNvPr id="6" name="TextBox 5"/>
          <p:cNvSpPr txBox="1"/>
          <p:nvPr/>
        </p:nvSpPr>
        <p:spPr>
          <a:xfrm>
            <a:off x="3999404" y="4690791"/>
            <a:ext cx="340158" cy="461665"/>
          </a:xfrm>
          <a:prstGeom prst="rect">
            <a:avLst/>
          </a:prstGeom>
          <a:noFill/>
        </p:spPr>
        <p:txBody>
          <a:bodyPr wrap="none" rtlCol="0">
            <a:spAutoFit/>
          </a:bodyPr>
          <a:lstStyle/>
          <a:p>
            <a:pPr algn="ctr"/>
            <a:r>
              <a:rPr lang="en-IN" sz="2400" b="1" dirty="0"/>
              <a:t>5</a:t>
            </a:r>
            <a:endParaRPr lang="en-US" sz="2400" b="1" dirty="0"/>
          </a:p>
        </p:txBody>
      </p:sp>
      <p:sp>
        <p:nvSpPr>
          <p:cNvPr id="7" name="TextBox 6"/>
          <p:cNvSpPr txBox="1"/>
          <p:nvPr/>
        </p:nvSpPr>
        <p:spPr>
          <a:xfrm>
            <a:off x="3962500" y="5785259"/>
            <a:ext cx="495650" cy="461665"/>
          </a:xfrm>
          <a:prstGeom prst="rect">
            <a:avLst/>
          </a:prstGeom>
          <a:noFill/>
        </p:spPr>
        <p:txBody>
          <a:bodyPr wrap="none" rtlCol="0">
            <a:spAutoFit/>
          </a:bodyPr>
          <a:lstStyle/>
          <a:p>
            <a:pPr algn="ctr"/>
            <a:r>
              <a:rPr lang="en-IN" sz="2400" b="1" dirty="0">
                <a:solidFill>
                  <a:srgbClr val="C00000"/>
                </a:solidFill>
              </a:rPr>
              <a:t>18</a:t>
            </a:r>
            <a:endParaRPr lang="en-US" sz="2400" b="1" dirty="0">
              <a:solidFill>
                <a:srgbClr val="C00000"/>
              </a:solidFill>
            </a:endParaRPr>
          </a:p>
        </p:txBody>
      </p:sp>
      <p:sp>
        <p:nvSpPr>
          <p:cNvPr id="8" name="TextBox 7"/>
          <p:cNvSpPr txBox="1"/>
          <p:nvPr/>
        </p:nvSpPr>
        <p:spPr>
          <a:xfrm>
            <a:off x="5165554" y="4686274"/>
            <a:ext cx="340158" cy="461665"/>
          </a:xfrm>
          <a:prstGeom prst="rect">
            <a:avLst/>
          </a:prstGeom>
          <a:noFill/>
        </p:spPr>
        <p:txBody>
          <a:bodyPr wrap="none" rtlCol="0">
            <a:spAutoFit/>
          </a:bodyPr>
          <a:lstStyle/>
          <a:p>
            <a:pPr algn="ctr"/>
            <a:r>
              <a:rPr lang="en-IN" sz="2400" b="1" dirty="0"/>
              <a:t>5</a:t>
            </a:r>
            <a:endParaRPr lang="en-US" sz="2400" b="1" dirty="0"/>
          </a:p>
        </p:txBody>
      </p:sp>
      <p:sp>
        <p:nvSpPr>
          <p:cNvPr id="9" name="TextBox 8"/>
          <p:cNvSpPr txBox="1"/>
          <p:nvPr/>
        </p:nvSpPr>
        <p:spPr>
          <a:xfrm>
            <a:off x="5105500" y="5780742"/>
            <a:ext cx="495650" cy="461665"/>
          </a:xfrm>
          <a:prstGeom prst="rect">
            <a:avLst/>
          </a:prstGeom>
          <a:noFill/>
        </p:spPr>
        <p:txBody>
          <a:bodyPr wrap="none" rtlCol="0">
            <a:spAutoFit/>
          </a:bodyPr>
          <a:lstStyle/>
          <a:p>
            <a:pPr algn="ctr"/>
            <a:r>
              <a:rPr lang="en-IN" sz="2400" b="1" dirty="0"/>
              <a:t>18</a:t>
            </a:r>
            <a:endParaRPr lang="en-US" sz="2400" b="1" dirty="0"/>
          </a:p>
        </p:txBody>
      </p:sp>
      <p:sp>
        <p:nvSpPr>
          <p:cNvPr id="10" name="TextBox 9"/>
          <p:cNvSpPr txBox="1"/>
          <p:nvPr/>
        </p:nvSpPr>
        <p:spPr>
          <a:xfrm>
            <a:off x="5107679" y="5040210"/>
            <a:ext cx="495650" cy="461665"/>
          </a:xfrm>
          <a:prstGeom prst="rect">
            <a:avLst/>
          </a:prstGeom>
          <a:noFill/>
        </p:spPr>
        <p:txBody>
          <a:bodyPr wrap="none" rtlCol="0">
            <a:spAutoFit/>
          </a:bodyPr>
          <a:lstStyle/>
          <a:p>
            <a:pPr algn="ctr"/>
            <a:r>
              <a:rPr lang="en-IN" sz="2400" b="1" dirty="0">
                <a:solidFill>
                  <a:srgbClr val="C00000"/>
                </a:solidFill>
              </a:rPr>
              <a:t>55</a:t>
            </a:r>
            <a:endParaRPr lang="en-US" sz="2400" b="1" dirty="0">
              <a:solidFill>
                <a:srgbClr val="C00000"/>
              </a:solidFill>
            </a:endParaRPr>
          </a:p>
        </p:txBody>
      </p:sp>
      <p:sp>
        <p:nvSpPr>
          <p:cNvPr id="11" name="TextBox 10"/>
          <p:cNvSpPr txBox="1"/>
          <p:nvPr/>
        </p:nvSpPr>
        <p:spPr>
          <a:xfrm>
            <a:off x="6381029" y="4693024"/>
            <a:ext cx="340158" cy="461665"/>
          </a:xfrm>
          <a:prstGeom prst="rect">
            <a:avLst/>
          </a:prstGeom>
          <a:noFill/>
        </p:spPr>
        <p:txBody>
          <a:bodyPr wrap="none" rtlCol="0">
            <a:spAutoFit/>
          </a:bodyPr>
          <a:lstStyle/>
          <a:p>
            <a:pPr algn="ctr"/>
            <a:r>
              <a:rPr lang="en-IN" sz="2400" b="1" dirty="0"/>
              <a:t>5</a:t>
            </a:r>
            <a:endParaRPr lang="en-US" sz="2400" b="1" dirty="0"/>
          </a:p>
        </p:txBody>
      </p:sp>
      <p:sp>
        <p:nvSpPr>
          <p:cNvPr id="12" name="TextBox 11"/>
          <p:cNvSpPr txBox="1"/>
          <p:nvPr/>
        </p:nvSpPr>
        <p:spPr>
          <a:xfrm>
            <a:off x="6320975" y="5799067"/>
            <a:ext cx="495650" cy="461665"/>
          </a:xfrm>
          <a:prstGeom prst="rect">
            <a:avLst/>
          </a:prstGeom>
          <a:noFill/>
        </p:spPr>
        <p:txBody>
          <a:bodyPr wrap="none" rtlCol="0">
            <a:spAutoFit/>
          </a:bodyPr>
          <a:lstStyle/>
          <a:p>
            <a:pPr algn="ctr"/>
            <a:r>
              <a:rPr lang="en-IN" sz="2400" b="1" dirty="0"/>
              <a:t>18</a:t>
            </a:r>
            <a:endParaRPr lang="en-US" sz="2400" b="1" dirty="0"/>
          </a:p>
        </p:txBody>
      </p:sp>
      <p:sp>
        <p:nvSpPr>
          <p:cNvPr id="13" name="TextBox 12"/>
          <p:cNvSpPr txBox="1"/>
          <p:nvPr/>
        </p:nvSpPr>
        <p:spPr>
          <a:xfrm>
            <a:off x="6323154" y="5046960"/>
            <a:ext cx="495650" cy="461665"/>
          </a:xfrm>
          <a:prstGeom prst="rect">
            <a:avLst/>
          </a:prstGeom>
          <a:noFill/>
        </p:spPr>
        <p:txBody>
          <a:bodyPr wrap="none" rtlCol="0">
            <a:spAutoFit/>
          </a:bodyPr>
          <a:lstStyle/>
          <a:p>
            <a:pPr algn="ctr"/>
            <a:r>
              <a:rPr lang="en-IN" sz="2400" b="1" dirty="0"/>
              <a:t>55</a:t>
            </a:r>
            <a:endParaRPr lang="en-US" sz="2400" b="1" dirty="0"/>
          </a:p>
        </p:txBody>
      </p:sp>
      <p:sp>
        <p:nvSpPr>
          <p:cNvPr id="14" name="TextBox 13"/>
          <p:cNvSpPr txBox="1"/>
          <p:nvPr/>
        </p:nvSpPr>
        <p:spPr>
          <a:xfrm>
            <a:off x="6314858" y="6179707"/>
            <a:ext cx="495650" cy="461665"/>
          </a:xfrm>
          <a:prstGeom prst="rect">
            <a:avLst/>
          </a:prstGeom>
          <a:noFill/>
        </p:spPr>
        <p:txBody>
          <a:bodyPr wrap="none" rtlCol="0">
            <a:spAutoFit/>
          </a:bodyPr>
          <a:lstStyle/>
          <a:p>
            <a:pPr algn="ctr"/>
            <a:r>
              <a:rPr lang="en-IN" sz="2400" b="1" dirty="0">
                <a:solidFill>
                  <a:srgbClr val="C00000"/>
                </a:solidFill>
              </a:rPr>
              <a:t>78</a:t>
            </a:r>
            <a:endParaRPr lang="en-US" sz="2400" b="1" dirty="0">
              <a:solidFill>
                <a:srgbClr val="C00000"/>
              </a:solidFill>
            </a:endParaRPr>
          </a:p>
        </p:txBody>
      </p:sp>
      <p:sp>
        <p:nvSpPr>
          <p:cNvPr id="15" name="TextBox 14"/>
          <p:cNvSpPr txBox="1"/>
          <p:nvPr/>
        </p:nvSpPr>
        <p:spPr>
          <a:xfrm>
            <a:off x="7494129" y="4691151"/>
            <a:ext cx="340158" cy="461665"/>
          </a:xfrm>
          <a:prstGeom prst="rect">
            <a:avLst/>
          </a:prstGeom>
          <a:noFill/>
        </p:spPr>
        <p:txBody>
          <a:bodyPr wrap="none" rtlCol="0">
            <a:spAutoFit/>
          </a:bodyPr>
          <a:lstStyle/>
          <a:p>
            <a:pPr algn="ctr"/>
            <a:r>
              <a:rPr lang="en-IN" sz="2400" b="1" dirty="0"/>
              <a:t>5</a:t>
            </a:r>
            <a:endParaRPr lang="en-US" sz="2400" b="1" dirty="0"/>
          </a:p>
        </p:txBody>
      </p:sp>
      <p:sp>
        <p:nvSpPr>
          <p:cNvPr id="16" name="TextBox 15"/>
          <p:cNvSpPr txBox="1"/>
          <p:nvPr/>
        </p:nvSpPr>
        <p:spPr>
          <a:xfrm>
            <a:off x="7434075" y="5797194"/>
            <a:ext cx="495650" cy="461665"/>
          </a:xfrm>
          <a:prstGeom prst="rect">
            <a:avLst/>
          </a:prstGeom>
          <a:noFill/>
        </p:spPr>
        <p:txBody>
          <a:bodyPr wrap="none" rtlCol="0">
            <a:spAutoFit/>
          </a:bodyPr>
          <a:lstStyle/>
          <a:p>
            <a:pPr algn="ctr"/>
            <a:r>
              <a:rPr lang="en-IN" sz="2400" b="1" dirty="0"/>
              <a:t>18</a:t>
            </a:r>
            <a:endParaRPr lang="en-US" sz="2400" b="1" dirty="0"/>
          </a:p>
        </p:txBody>
      </p:sp>
      <p:sp>
        <p:nvSpPr>
          <p:cNvPr id="17" name="TextBox 16"/>
          <p:cNvSpPr txBox="1"/>
          <p:nvPr/>
        </p:nvSpPr>
        <p:spPr>
          <a:xfrm>
            <a:off x="7436254" y="5045087"/>
            <a:ext cx="495650" cy="461665"/>
          </a:xfrm>
          <a:prstGeom prst="rect">
            <a:avLst/>
          </a:prstGeom>
          <a:noFill/>
        </p:spPr>
        <p:txBody>
          <a:bodyPr wrap="none" rtlCol="0">
            <a:spAutoFit/>
          </a:bodyPr>
          <a:lstStyle/>
          <a:p>
            <a:pPr algn="ctr"/>
            <a:r>
              <a:rPr lang="en-IN" sz="2400" b="1" dirty="0"/>
              <a:t>55</a:t>
            </a:r>
            <a:endParaRPr lang="en-US" sz="2400" b="1" dirty="0"/>
          </a:p>
        </p:txBody>
      </p:sp>
      <p:sp>
        <p:nvSpPr>
          <p:cNvPr id="18" name="TextBox 17"/>
          <p:cNvSpPr txBox="1"/>
          <p:nvPr/>
        </p:nvSpPr>
        <p:spPr>
          <a:xfrm>
            <a:off x="7427958" y="6177834"/>
            <a:ext cx="495650" cy="461665"/>
          </a:xfrm>
          <a:prstGeom prst="rect">
            <a:avLst/>
          </a:prstGeom>
          <a:noFill/>
        </p:spPr>
        <p:txBody>
          <a:bodyPr wrap="none" rtlCol="0">
            <a:spAutoFit/>
          </a:bodyPr>
          <a:lstStyle/>
          <a:p>
            <a:pPr algn="ctr"/>
            <a:r>
              <a:rPr lang="en-IN" sz="2400" b="1" dirty="0"/>
              <a:t>78</a:t>
            </a:r>
            <a:endParaRPr lang="en-US" sz="2400" b="1" dirty="0"/>
          </a:p>
        </p:txBody>
      </p:sp>
      <p:sp>
        <p:nvSpPr>
          <p:cNvPr id="19" name="TextBox 18"/>
          <p:cNvSpPr txBox="1"/>
          <p:nvPr/>
        </p:nvSpPr>
        <p:spPr>
          <a:xfrm>
            <a:off x="7427958" y="5413848"/>
            <a:ext cx="495650" cy="461665"/>
          </a:xfrm>
          <a:prstGeom prst="rect">
            <a:avLst/>
          </a:prstGeom>
          <a:noFill/>
        </p:spPr>
        <p:txBody>
          <a:bodyPr wrap="none" rtlCol="0">
            <a:spAutoFit/>
          </a:bodyPr>
          <a:lstStyle/>
          <a:p>
            <a:pPr algn="ctr"/>
            <a:r>
              <a:rPr lang="en-IN" sz="2400" b="1" dirty="0">
                <a:solidFill>
                  <a:srgbClr val="C00000"/>
                </a:solidFill>
              </a:rPr>
              <a:t>35</a:t>
            </a:r>
            <a:endParaRPr lang="en-US" sz="2400" b="1" dirty="0">
              <a:solidFill>
                <a:srgbClr val="C00000"/>
              </a:solidFill>
            </a:endParaRPr>
          </a:p>
        </p:txBody>
      </p:sp>
      <p:sp>
        <p:nvSpPr>
          <p:cNvPr id="20" name="TextBox 19"/>
          <p:cNvSpPr txBox="1"/>
          <p:nvPr/>
        </p:nvSpPr>
        <p:spPr>
          <a:xfrm>
            <a:off x="8655454" y="4697849"/>
            <a:ext cx="340158" cy="461665"/>
          </a:xfrm>
          <a:prstGeom prst="rect">
            <a:avLst/>
          </a:prstGeom>
          <a:noFill/>
        </p:spPr>
        <p:txBody>
          <a:bodyPr wrap="none" rtlCol="0">
            <a:spAutoFit/>
          </a:bodyPr>
          <a:lstStyle/>
          <a:p>
            <a:pPr algn="ctr"/>
            <a:r>
              <a:rPr lang="en-IN" sz="2400" b="1" dirty="0"/>
              <a:t>5</a:t>
            </a:r>
            <a:endParaRPr lang="en-US" sz="2400" b="1" dirty="0"/>
          </a:p>
        </p:txBody>
      </p:sp>
      <p:sp>
        <p:nvSpPr>
          <p:cNvPr id="21" name="TextBox 20"/>
          <p:cNvSpPr txBox="1"/>
          <p:nvPr/>
        </p:nvSpPr>
        <p:spPr>
          <a:xfrm>
            <a:off x="8595400" y="5803892"/>
            <a:ext cx="495650" cy="461665"/>
          </a:xfrm>
          <a:prstGeom prst="rect">
            <a:avLst/>
          </a:prstGeom>
          <a:noFill/>
        </p:spPr>
        <p:txBody>
          <a:bodyPr wrap="none" rtlCol="0">
            <a:spAutoFit/>
          </a:bodyPr>
          <a:lstStyle/>
          <a:p>
            <a:pPr algn="ctr"/>
            <a:r>
              <a:rPr lang="en-IN" sz="2400" b="1" dirty="0"/>
              <a:t>18</a:t>
            </a:r>
            <a:endParaRPr lang="en-US" sz="2400" b="1" dirty="0"/>
          </a:p>
        </p:txBody>
      </p:sp>
      <p:sp>
        <p:nvSpPr>
          <p:cNvPr id="22" name="TextBox 21"/>
          <p:cNvSpPr txBox="1"/>
          <p:nvPr/>
        </p:nvSpPr>
        <p:spPr>
          <a:xfrm>
            <a:off x="8597579" y="5051785"/>
            <a:ext cx="495650" cy="461665"/>
          </a:xfrm>
          <a:prstGeom prst="rect">
            <a:avLst/>
          </a:prstGeom>
          <a:noFill/>
        </p:spPr>
        <p:txBody>
          <a:bodyPr wrap="none" rtlCol="0">
            <a:spAutoFit/>
          </a:bodyPr>
          <a:lstStyle/>
          <a:p>
            <a:pPr algn="ctr"/>
            <a:r>
              <a:rPr lang="en-IN" sz="2400" b="1" dirty="0"/>
              <a:t>55</a:t>
            </a:r>
            <a:endParaRPr lang="en-US" sz="2400" b="1" dirty="0"/>
          </a:p>
        </p:txBody>
      </p:sp>
      <p:sp>
        <p:nvSpPr>
          <p:cNvPr id="23" name="TextBox 22"/>
          <p:cNvSpPr txBox="1"/>
          <p:nvPr/>
        </p:nvSpPr>
        <p:spPr>
          <a:xfrm>
            <a:off x="8589283" y="6184532"/>
            <a:ext cx="495650" cy="461665"/>
          </a:xfrm>
          <a:prstGeom prst="rect">
            <a:avLst/>
          </a:prstGeom>
          <a:noFill/>
        </p:spPr>
        <p:txBody>
          <a:bodyPr wrap="none" rtlCol="0">
            <a:spAutoFit/>
          </a:bodyPr>
          <a:lstStyle/>
          <a:p>
            <a:pPr algn="ctr"/>
            <a:r>
              <a:rPr lang="en-IN" sz="2400" b="1" dirty="0"/>
              <a:t>78</a:t>
            </a:r>
            <a:endParaRPr lang="en-US" sz="2400" b="1" dirty="0"/>
          </a:p>
        </p:txBody>
      </p:sp>
      <p:sp>
        <p:nvSpPr>
          <p:cNvPr id="24" name="TextBox 23"/>
          <p:cNvSpPr txBox="1"/>
          <p:nvPr/>
        </p:nvSpPr>
        <p:spPr>
          <a:xfrm>
            <a:off x="8577708" y="5420546"/>
            <a:ext cx="495650" cy="461665"/>
          </a:xfrm>
          <a:prstGeom prst="rect">
            <a:avLst/>
          </a:prstGeom>
          <a:noFill/>
        </p:spPr>
        <p:txBody>
          <a:bodyPr wrap="none" rtlCol="0">
            <a:spAutoFit/>
          </a:bodyPr>
          <a:lstStyle/>
          <a:p>
            <a:pPr algn="ctr"/>
            <a:r>
              <a:rPr lang="en-IN" sz="2400" b="1" dirty="0"/>
              <a:t>35</a:t>
            </a:r>
            <a:endParaRPr lang="en-US" sz="2400" b="1" dirty="0"/>
          </a:p>
        </p:txBody>
      </p:sp>
      <p:sp>
        <p:nvSpPr>
          <p:cNvPr id="25" name="TextBox 24"/>
          <p:cNvSpPr txBox="1"/>
          <p:nvPr/>
        </p:nvSpPr>
        <p:spPr>
          <a:xfrm>
            <a:off x="8523112" y="2845899"/>
            <a:ext cx="495650" cy="461665"/>
          </a:xfrm>
          <a:prstGeom prst="rect">
            <a:avLst/>
          </a:prstGeom>
          <a:noFill/>
        </p:spPr>
        <p:txBody>
          <a:bodyPr wrap="none" rtlCol="0">
            <a:spAutoFit/>
          </a:bodyPr>
          <a:lstStyle/>
          <a:p>
            <a:pPr algn="ctr"/>
            <a:r>
              <a:rPr lang="en-IN" sz="2400" b="1" dirty="0">
                <a:solidFill>
                  <a:srgbClr val="C00000"/>
                </a:solidFill>
              </a:rPr>
              <a:t>15</a:t>
            </a:r>
            <a:endParaRPr lang="en-US" sz="2400" b="1" dirty="0">
              <a:solidFill>
                <a:srgbClr val="C00000"/>
              </a:solidFill>
            </a:endParaRPr>
          </a:p>
        </p:txBody>
      </p:sp>
    </p:spTree>
    <p:extLst>
      <p:ext uri="{BB962C8B-B14F-4D97-AF65-F5344CB8AC3E}">
        <p14:creationId xmlns:p14="http://schemas.microsoft.com/office/powerpoint/2010/main" val="245904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5">
                                            <p:txEl>
                                              <p:pRg st="0" end="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
                                            <p:txEl>
                                              <p:pRg st="0" end="0"/>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1">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xEl>
                                              <p:pRg st="0" end="0"/>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sp>
        <p:nvSpPr>
          <p:cNvPr id="3" name="Content Placeholder 2"/>
          <p:cNvSpPr>
            <a:spLocks noGrp="1"/>
          </p:cNvSpPr>
          <p:nvPr>
            <p:ph idx="1"/>
          </p:nvPr>
        </p:nvSpPr>
        <p:spPr/>
        <p:txBody>
          <a:bodyPr/>
          <a:lstStyle/>
          <a:p>
            <a:r>
              <a:rPr lang="en-IN" dirty="0"/>
              <a:t>Linear probing </a:t>
            </a:r>
            <a:r>
              <a:rPr lang="en-IN" b="1" dirty="0">
                <a:solidFill>
                  <a:srgbClr val="C00000"/>
                </a:solidFill>
              </a:rPr>
              <a:t>is easy to implement </a:t>
            </a:r>
            <a:r>
              <a:rPr lang="en-IN" dirty="0"/>
              <a:t>but it suffers from "</a:t>
            </a:r>
            <a:r>
              <a:rPr lang="en-IN" b="1" dirty="0">
                <a:solidFill>
                  <a:srgbClr val="C00000"/>
                </a:solidFill>
              </a:rPr>
              <a:t>primary clustering</a:t>
            </a:r>
            <a:r>
              <a:rPr lang="en-IN" dirty="0"/>
              <a:t>"</a:t>
            </a:r>
          </a:p>
          <a:p>
            <a:r>
              <a:rPr lang="en-IN" dirty="0"/>
              <a:t>When many </a:t>
            </a:r>
            <a:r>
              <a:rPr lang="en-IN" b="1" dirty="0">
                <a:solidFill>
                  <a:srgbClr val="C00000"/>
                </a:solidFill>
              </a:rPr>
              <a:t>keys</a:t>
            </a:r>
            <a:r>
              <a:rPr lang="en-IN" dirty="0">
                <a:solidFill>
                  <a:srgbClr val="C00000"/>
                </a:solidFill>
              </a:rPr>
              <a:t> </a:t>
            </a:r>
            <a:r>
              <a:rPr lang="en-IN" dirty="0"/>
              <a:t>are </a:t>
            </a:r>
            <a:r>
              <a:rPr lang="en-IN" b="1" dirty="0">
                <a:solidFill>
                  <a:srgbClr val="C00000"/>
                </a:solidFill>
              </a:rPr>
              <a:t>mapped</a:t>
            </a:r>
            <a:r>
              <a:rPr lang="en-IN" dirty="0">
                <a:solidFill>
                  <a:srgbClr val="C00000"/>
                </a:solidFill>
              </a:rPr>
              <a:t> </a:t>
            </a:r>
            <a:r>
              <a:rPr lang="en-IN" dirty="0"/>
              <a:t>to the </a:t>
            </a:r>
            <a:r>
              <a:rPr lang="en-IN" b="1" dirty="0">
                <a:solidFill>
                  <a:srgbClr val="C00000"/>
                </a:solidFill>
              </a:rPr>
              <a:t>same location </a:t>
            </a:r>
            <a:r>
              <a:rPr lang="en-IN" dirty="0"/>
              <a:t>(clustering), linear probing </a:t>
            </a:r>
            <a:r>
              <a:rPr lang="en-IN" b="1" dirty="0">
                <a:solidFill>
                  <a:srgbClr val="C00000"/>
                </a:solidFill>
              </a:rPr>
              <a:t>will not distribute </a:t>
            </a:r>
            <a:r>
              <a:rPr lang="en-IN" dirty="0"/>
              <a:t>these keys </a:t>
            </a:r>
            <a:r>
              <a:rPr lang="en-IN" b="1" dirty="0">
                <a:solidFill>
                  <a:srgbClr val="C00000"/>
                </a:solidFill>
              </a:rPr>
              <a:t>evenly</a:t>
            </a:r>
            <a:r>
              <a:rPr lang="en-IN" dirty="0">
                <a:solidFill>
                  <a:srgbClr val="C00000"/>
                </a:solidFill>
              </a:rPr>
              <a:t> </a:t>
            </a:r>
            <a:r>
              <a:rPr lang="en-IN" dirty="0"/>
              <a:t>in the hash table. </a:t>
            </a:r>
          </a:p>
          <a:p>
            <a:r>
              <a:rPr lang="en-IN" dirty="0"/>
              <a:t>These </a:t>
            </a:r>
            <a:r>
              <a:rPr lang="en-IN" b="1" dirty="0">
                <a:solidFill>
                  <a:srgbClr val="C00000"/>
                </a:solidFill>
              </a:rPr>
              <a:t>keys</a:t>
            </a:r>
            <a:r>
              <a:rPr lang="en-IN" dirty="0">
                <a:solidFill>
                  <a:srgbClr val="C00000"/>
                </a:solidFill>
              </a:rPr>
              <a:t> </a:t>
            </a:r>
            <a:r>
              <a:rPr lang="en-IN" dirty="0"/>
              <a:t>will be </a:t>
            </a:r>
            <a:r>
              <a:rPr lang="en-IN" b="1" dirty="0">
                <a:solidFill>
                  <a:srgbClr val="C00000"/>
                </a:solidFill>
              </a:rPr>
              <a:t>stored</a:t>
            </a:r>
            <a:r>
              <a:rPr lang="en-IN" dirty="0">
                <a:solidFill>
                  <a:srgbClr val="C00000"/>
                </a:solidFill>
              </a:rPr>
              <a:t> </a:t>
            </a:r>
            <a:r>
              <a:rPr lang="en-IN" dirty="0"/>
              <a:t>in </a:t>
            </a:r>
            <a:r>
              <a:rPr lang="en-IN" b="1" dirty="0">
                <a:solidFill>
                  <a:srgbClr val="C00000"/>
                </a:solidFill>
              </a:rPr>
              <a:t>neighbourhood</a:t>
            </a:r>
            <a:r>
              <a:rPr lang="en-IN" dirty="0">
                <a:solidFill>
                  <a:srgbClr val="C00000"/>
                </a:solidFill>
              </a:rPr>
              <a:t> </a:t>
            </a:r>
            <a:r>
              <a:rPr lang="en-IN" dirty="0"/>
              <a:t>of the location where they are mapped. </a:t>
            </a:r>
          </a:p>
          <a:p>
            <a:r>
              <a:rPr lang="en-IN" dirty="0"/>
              <a:t>This will </a:t>
            </a:r>
            <a:r>
              <a:rPr lang="en-IN" b="1" dirty="0">
                <a:solidFill>
                  <a:srgbClr val="C00000"/>
                </a:solidFill>
              </a:rPr>
              <a:t>lead to clustering </a:t>
            </a:r>
            <a:r>
              <a:rPr lang="en-IN" dirty="0"/>
              <a:t>of keys around the point of collision</a:t>
            </a:r>
          </a:p>
          <a:p>
            <a:endParaRPr lang="en-US" dirty="0"/>
          </a:p>
        </p:txBody>
      </p:sp>
    </p:spTree>
    <p:extLst>
      <p:ext uri="{BB962C8B-B14F-4D97-AF65-F5344CB8AC3E}">
        <p14:creationId xmlns:p14="http://schemas.microsoft.com/office/powerpoint/2010/main" val="190321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Content Placeholder 2"/>
          <p:cNvSpPr>
            <a:spLocks noGrp="1"/>
          </p:cNvSpPr>
          <p:nvPr>
            <p:ph idx="1"/>
          </p:nvPr>
        </p:nvSpPr>
        <p:spPr/>
        <p:txBody>
          <a:bodyPr/>
          <a:lstStyle/>
          <a:p>
            <a:r>
              <a:rPr lang="en-IN" dirty="0"/>
              <a:t>One way of </a:t>
            </a:r>
            <a:r>
              <a:rPr lang="en-IN" b="1" dirty="0">
                <a:solidFill>
                  <a:srgbClr val="C00000"/>
                </a:solidFill>
              </a:rPr>
              <a:t>reducing</a:t>
            </a:r>
            <a:r>
              <a:rPr lang="en-IN" dirty="0">
                <a:solidFill>
                  <a:srgbClr val="C00000"/>
                </a:solidFill>
              </a:rPr>
              <a:t> </a:t>
            </a:r>
            <a:r>
              <a:rPr lang="en-IN" dirty="0"/>
              <a:t>"</a:t>
            </a:r>
            <a:r>
              <a:rPr lang="en-IN" b="1" dirty="0">
                <a:solidFill>
                  <a:srgbClr val="C00000"/>
                </a:solidFill>
              </a:rPr>
              <a:t>primary clustering</a:t>
            </a:r>
            <a:r>
              <a:rPr lang="en-IN" dirty="0"/>
              <a:t>" is to use quadratic probing to resolve collision.</a:t>
            </a:r>
          </a:p>
          <a:p>
            <a:r>
              <a:rPr lang="en-IN" dirty="0"/>
              <a:t>Suppose the "</a:t>
            </a:r>
            <a:r>
              <a:rPr lang="en-IN" b="1" dirty="0">
                <a:solidFill>
                  <a:srgbClr val="C00000"/>
                </a:solidFill>
              </a:rPr>
              <a:t>key</a:t>
            </a:r>
            <a:r>
              <a:rPr lang="en-IN" dirty="0"/>
              <a:t>" is mapped to the location </a:t>
            </a:r>
            <a:r>
              <a:rPr lang="en-IN" b="1" dirty="0">
                <a:solidFill>
                  <a:srgbClr val="C00000"/>
                </a:solidFill>
              </a:rPr>
              <a:t>j</a:t>
            </a:r>
            <a:r>
              <a:rPr lang="en-IN" dirty="0"/>
              <a:t> and the cell </a:t>
            </a:r>
            <a:r>
              <a:rPr lang="en-IN" b="1" dirty="0">
                <a:solidFill>
                  <a:srgbClr val="C00000"/>
                </a:solidFill>
              </a:rPr>
              <a:t>j</a:t>
            </a:r>
            <a:r>
              <a:rPr lang="en-IN" dirty="0"/>
              <a:t> is already </a:t>
            </a:r>
            <a:r>
              <a:rPr lang="en-IN" b="1" dirty="0">
                <a:solidFill>
                  <a:srgbClr val="C00000"/>
                </a:solidFill>
              </a:rPr>
              <a:t>occupied</a:t>
            </a:r>
            <a:r>
              <a:rPr lang="en-IN" dirty="0"/>
              <a:t>. </a:t>
            </a:r>
          </a:p>
          <a:p>
            <a:r>
              <a:rPr lang="en-IN" dirty="0"/>
              <a:t>In quadratic probing, the </a:t>
            </a:r>
            <a:r>
              <a:rPr lang="en-IN" b="1" dirty="0">
                <a:solidFill>
                  <a:srgbClr val="C00000"/>
                </a:solidFill>
              </a:rPr>
              <a:t>location j, (j+1), (j+4), (j+9), </a:t>
            </a:r>
            <a:r>
              <a:rPr lang="en-IN" dirty="0"/>
              <a:t>...  are examined to find the first empty cell where the key is to be inserted.</a:t>
            </a:r>
          </a:p>
          <a:p>
            <a:r>
              <a:rPr lang="en-IN" dirty="0"/>
              <a:t>This table </a:t>
            </a:r>
            <a:r>
              <a:rPr lang="en-IN" b="1" dirty="0">
                <a:solidFill>
                  <a:srgbClr val="C00000"/>
                </a:solidFill>
              </a:rPr>
              <a:t>reduces primary clustering</a:t>
            </a:r>
            <a:r>
              <a:rPr lang="en-IN" dirty="0"/>
              <a:t>.</a:t>
            </a:r>
          </a:p>
          <a:p>
            <a:r>
              <a:rPr lang="en-IN" dirty="0"/>
              <a:t>It </a:t>
            </a:r>
            <a:r>
              <a:rPr lang="en-IN" b="1" dirty="0">
                <a:solidFill>
                  <a:srgbClr val="C00000"/>
                </a:solidFill>
              </a:rPr>
              <a:t>does not ensure </a:t>
            </a:r>
            <a:r>
              <a:rPr lang="en-IN" dirty="0"/>
              <a:t>that all cells in the table will be examined to </a:t>
            </a:r>
            <a:r>
              <a:rPr lang="en-IN" b="1" dirty="0">
                <a:solidFill>
                  <a:srgbClr val="C00000"/>
                </a:solidFill>
              </a:rPr>
              <a:t>find an empty cell</a:t>
            </a:r>
            <a:r>
              <a:rPr lang="en-IN" dirty="0"/>
              <a:t>. </a:t>
            </a:r>
          </a:p>
          <a:p>
            <a:r>
              <a:rPr lang="en-IN" dirty="0"/>
              <a:t>Thus, it may be </a:t>
            </a:r>
            <a:r>
              <a:rPr lang="en-IN" b="1" dirty="0">
                <a:solidFill>
                  <a:srgbClr val="C00000"/>
                </a:solidFill>
              </a:rPr>
              <a:t>possible</a:t>
            </a:r>
            <a:r>
              <a:rPr lang="en-IN" dirty="0">
                <a:solidFill>
                  <a:srgbClr val="C00000"/>
                </a:solidFill>
              </a:rPr>
              <a:t> </a:t>
            </a:r>
            <a:r>
              <a:rPr lang="en-IN" dirty="0"/>
              <a:t>that </a:t>
            </a:r>
            <a:r>
              <a:rPr lang="en-IN" b="1" dirty="0">
                <a:solidFill>
                  <a:srgbClr val="C00000"/>
                </a:solidFill>
              </a:rPr>
              <a:t>key</a:t>
            </a:r>
            <a:r>
              <a:rPr lang="en-IN" dirty="0">
                <a:solidFill>
                  <a:srgbClr val="C00000"/>
                </a:solidFill>
              </a:rPr>
              <a:t> </a:t>
            </a:r>
            <a:r>
              <a:rPr lang="en-IN" dirty="0"/>
              <a:t>will </a:t>
            </a:r>
            <a:r>
              <a:rPr lang="en-IN" b="1" dirty="0">
                <a:solidFill>
                  <a:srgbClr val="C00000"/>
                </a:solidFill>
              </a:rPr>
              <a:t>not be inserted </a:t>
            </a:r>
            <a:r>
              <a:rPr lang="en-IN" dirty="0"/>
              <a:t>even </a:t>
            </a:r>
            <a:r>
              <a:rPr lang="en-IN" b="1" dirty="0">
                <a:solidFill>
                  <a:srgbClr val="C00000"/>
                </a:solidFill>
              </a:rPr>
              <a:t>if there is an empty cell</a:t>
            </a:r>
            <a:r>
              <a:rPr lang="en-IN" dirty="0">
                <a:solidFill>
                  <a:srgbClr val="C00000"/>
                </a:solidFill>
              </a:rPr>
              <a:t> </a:t>
            </a:r>
            <a:r>
              <a:rPr lang="en-IN" dirty="0"/>
              <a:t>in the table.</a:t>
            </a:r>
            <a:endParaRPr lang="en-US" dirty="0"/>
          </a:p>
        </p:txBody>
      </p:sp>
    </p:spTree>
    <p:extLst>
      <p:ext uri="{BB962C8B-B14F-4D97-AF65-F5344CB8AC3E}">
        <p14:creationId xmlns:p14="http://schemas.microsoft.com/office/powerpoint/2010/main" val="363220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 </a:t>
            </a:r>
          </a:p>
        </p:txBody>
      </p:sp>
      <p:sp>
        <p:nvSpPr>
          <p:cNvPr id="3" name="Content Placeholder 2"/>
          <p:cNvSpPr>
            <a:spLocks noGrp="1"/>
          </p:cNvSpPr>
          <p:nvPr>
            <p:ph idx="1"/>
          </p:nvPr>
        </p:nvSpPr>
        <p:spPr/>
        <p:txBody>
          <a:bodyPr/>
          <a:lstStyle/>
          <a:p>
            <a:r>
              <a:rPr lang="en-IN" dirty="0"/>
              <a:t>This method requires </a:t>
            </a:r>
            <a:r>
              <a:rPr lang="en-IN" b="1" dirty="0">
                <a:solidFill>
                  <a:srgbClr val="C00000"/>
                </a:solidFill>
              </a:rPr>
              <a:t>two hashing functions</a:t>
            </a:r>
            <a:r>
              <a:rPr lang="en-IN" b="1" dirty="0">
                <a:solidFill>
                  <a:srgbClr val="FF0000"/>
                </a:solidFill>
              </a:rPr>
              <a:t> </a:t>
            </a:r>
            <a:r>
              <a:rPr lang="en-IN" dirty="0"/>
              <a:t>f1 (key) and f2 (key).</a:t>
            </a:r>
          </a:p>
          <a:p>
            <a:r>
              <a:rPr lang="en-IN" dirty="0"/>
              <a:t>Problem of </a:t>
            </a:r>
            <a:r>
              <a:rPr lang="en-IN" b="1" dirty="0">
                <a:solidFill>
                  <a:srgbClr val="C00000"/>
                </a:solidFill>
              </a:rPr>
              <a:t>clustering</a:t>
            </a:r>
            <a:r>
              <a:rPr lang="en-IN" dirty="0">
                <a:solidFill>
                  <a:srgbClr val="C00000"/>
                </a:solidFill>
              </a:rPr>
              <a:t> </a:t>
            </a:r>
            <a:r>
              <a:rPr lang="en-IN" dirty="0"/>
              <a:t>can </a:t>
            </a:r>
            <a:r>
              <a:rPr lang="en-IN" b="1" dirty="0">
                <a:solidFill>
                  <a:srgbClr val="C00000"/>
                </a:solidFill>
              </a:rPr>
              <a:t>easily</a:t>
            </a:r>
            <a:r>
              <a:rPr lang="en-IN" dirty="0">
                <a:solidFill>
                  <a:srgbClr val="C00000"/>
                </a:solidFill>
              </a:rPr>
              <a:t> </a:t>
            </a:r>
            <a:r>
              <a:rPr lang="en-IN" dirty="0"/>
              <a:t>be </a:t>
            </a:r>
            <a:r>
              <a:rPr lang="en-IN" b="1" dirty="0">
                <a:solidFill>
                  <a:srgbClr val="C00000"/>
                </a:solidFill>
              </a:rPr>
              <a:t>handled</a:t>
            </a:r>
            <a:r>
              <a:rPr lang="en-IN" dirty="0">
                <a:solidFill>
                  <a:srgbClr val="C00000"/>
                </a:solidFill>
              </a:rPr>
              <a:t> </a:t>
            </a:r>
            <a:r>
              <a:rPr lang="en-IN" dirty="0"/>
              <a:t>through double hashing.</a:t>
            </a:r>
          </a:p>
          <a:p>
            <a:r>
              <a:rPr lang="en-IN" dirty="0"/>
              <a:t>Function </a:t>
            </a:r>
            <a:r>
              <a:rPr lang="en-IN" b="1" dirty="0">
                <a:solidFill>
                  <a:srgbClr val="C00000"/>
                </a:solidFill>
              </a:rPr>
              <a:t>f1 (key)</a:t>
            </a:r>
            <a:r>
              <a:rPr lang="en-IN" b="1" dirty="0">
                <a:solidFill>
                  <a:srgbClr val="FF0000"/>
                </a:solidFill>
              </a:rPr>
              <a:t> </a:t>
            </a:r>
            <a:r>
              <a:rPr lang="en-IN" dirty="0"/>
              <a:t>is known as </a:t>
            </a:r>
            <a:r>
              <a:rPr lang="en-IN" b="1" dirty="0">
                <a:solidFill>
                  <a:srgbClr val="C00000"/>
                </a:solidFill>
              </a:rPr>
              <a:t>primary hash function</a:t>
            </a:r>
            <a:r>
              <a:rPr lang="en-IN" dirty="0"/>
              <a:t>.</a:t>
            </a:r>
          </a:p>
          <a:p>
            <a:r>
              <a:rPr lang="en-IN" dirty="0"/>
              <a:t>In case the address obtained by f1 (key) is already occupied by a key, the function f2 (key) is evaluated.</a:t>
            </a:r>
          </a:p>
          <a:p>
            <a:r>
              <a:rPr lang="en-IN" dirty="0"/>
              <a:t>The second function </a:t>
            </a:r>
            <a:r>
              <a:rPr lang="en-IN" b="1" dirty="0">
                <a:solidFill>
                  <a:srgbClr val="C00000"/>
                </a:solidFill>
              </a:rPr>
              <a:t>f2 (key) is used</a:t>
            </a:r>
            <a:r>
              <a:rPr lang="en-IN" b="1" dirty="0">
                <a:solidFill>
                  <a:srgbClr val="FF0000"/>
                </a:solidFill>
              </a:rPr>
              <a:t> </a:t>
            </a:r>
            <a:r>
              <a:rPr lang="en-IN" dirty="0"/>
              <a:t>to </a:t>
            </a:r>
            <a:r>
              <a:rPr lang="en-IN" b="1" dirty="0">
                <a:solidFill>
                  <a:srgbClr val="C00000"/>
                </a:solidFill>
              </a:rPr>
              <a:t>compute</a:t>
            </a:r>
            <a:r>
              <a:rPr lang="en-IN" dirty="0">
                <a:solidFill>
                  <a:srgbClr val="C00000"/>
                </a:solidFill>
              </a:rPr>
              <a:t> </a:t>
            </a:r>
            <a:r>
              <a:rPr lang="en-IN" dirty="0"/>
              <a:t>the </a:t>
            </a:r>
            <a:r>
              <a:rPr lang="en-IN" b="1" dirty="0">
                <a:solidFill>
                  <a:srgbClr val="C00000"/>
                </a:solidFill>
              </a:rPr>
              <a:t>increment</a:t>
            </a:r>
            <a:r>
              <a:rPr lang="en-IN" dirty="0">
                <a:solidFill>
                  <a:srgbClr val="C00000"/>
                </a:solidFill>
              </a:rPr>
              <a:t> </a:t>
            </a:r>
            <a:r>
              <a:rPr lang="en-IN" dirty="0"/>
              <a:t>to be added to the address obtained by the first hash function f1 (key) in case of collision.</a:t>
            </a:r>
          </a:p>
          <a:p>
            <a:r>
              <a:rPr lang="en-IN" dirty="0"/>
              <a:t>The search for an empty location is made successively at the addresses </a:t>
            </a:r>
          </a:p>
          <a:p>
            <a:pPr lvl="1"/>
            <a:r>
              <a:rPr lang="en-IN" dirty="0"/>
              <a:t>f1(key) + f2(key),</a:t>
            </a:r>
          </a:p>
          <a:p>
            <a:pPr lvl="1"/>
            <a:r>
              <a:rPr lang="en-IN" dirty="0"/>
              <a:t>f1(key) + 2 * f2(key), </a:t>
            </a:r>
          </a:p>
          <a:p>
            <a:pPr lvl="1"/>
            <a:r>
              <a:rPr lang="en-IN" dirty="0"/>
              <a:t>f1 (key) + 3 * f2(key),...</a:t>
            </a:r>
            <a:endParaRPr lang="en-US" dirty="0"/>
          </a:p>
        </p:txBody>
      </p:sp>
    </p:spTree>
    <p:extLst>
      <p:ext uri="{BB962C8B-B14F-4D97-AF65-F5344CB8AC3E}">
        <p14:creationId xmlns:p14="http://schemas.microsoft.com/office/powerpoint/2010/main" val="12528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006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Hashing?</a:t>
            </a:r>
          </a:p>
        </p:txBody>
      </p:sp>
      <p:sp>
        <p:nvSpPr>
          <p:cNvPr id="3" name="Content Placeholder 2"/>
          <p:cNvSpPr>
            <a:spLocks noGrp="1"/>
          </p:cNvSpPr>
          <p:nvPr>
            <p:ph idx="1"/>
          </p:nvPr>
        </p:nvSpPr>
        <p:spPr/>
        <p:txBody>
          <a:bodyPr/>
          <a:lstStyle/>
          <a:p>
            <a:r>
              <a:rPr lang="en-US" dirty="0"/>
              <a:t>In hashing, </a:t>
            </a:r>
            <a:r>
              <a:rPr lang="en-US" b="1" dirty="0">
                <a:solidFill>
                  <a:srgbClr val="C00000"/>
                </a:solidFill>
              </a:rPr>
              <a:t>the record </a:t>
            </a:r>
            <a:r>
              <a:rPr lang="en-US" dirty="0"/>
              <a:t>for a key value "</a:t>
            </a:r>
            <a:r>
              <a:rPr lang="en-US" b="1" dirty="0">
                <a:solidFill>
                  <a:srgbClr val="C00000"/>
                </a:solidFill>
              </a:rPr>
              <a:t>key</a:t>
            </a:r>
            <a:r>
              <a:rPr lang="en-US" dirty="0"/>
              <a:t>", is </a:t>
            </a:r>
            <a:r>
              <a:rPr lang="en-US" b="1" dirty="0">
                <a:solidFill>
                  <a:srgbClr val="C00000"/>
                </a:solidFill>
              </a:rPr>
              <a:t>directly referred </a:t>
            </a:r>
            <a:r>
              <a:rPr lang="en-US" dirty="0"/>
              <a:t>by </a:t>
            </a:r>
            <a:r>
              <a:rPr lang="en-US" b="1" dirty="0">
                <a:solidFill>
                  <a:srgbClr val="C00000"/>
                </a:solidFill>
              </a:rPr>
              <a:t>calculating</a:t>
            </a:r>
            <a:r>
              <a:rPr lang="en-US" dirty="0">
                <a:solidFill>
                  <a:srgbClr val="C00000"/>
                </a:solidFill>
              </a:rPr>
              <a:t> </a:t>
            </a:r>
            <a:r>
              <a:rPr lang="en-US" dirty="0"/>
              <a:t>the </a:t>
            </a:r>
            <a:r>
              <a:rPr lang="en-US" b="1" dirty="0">
                <a:solidFill>
                  <a:srgbClr val="C00000"/>
                </a:solidFill>
              </a:rPr>
              <a:t>address</a:t>
            </a:r>
            <a:r>
              <a:rPr lang="en-US" dirty="0">
                <a:solidFill>
                  <a:srgbClr val="C00000"/>
                </a:solidFill>
              </a:rPr>
              <a:t> </a:t>
            </a:r>
            <a:r>
              <a:rPr lang="en-US" dirty="0"/>
              <a:t>from the key value. </a:t>
            </a:r>
          </a:p>
          <a:p>
            <a:r>
              <a:rPr lang="en-US" b="1" dirty="0">
                <a:solidFill>
                  <a:srgbClr val="C00000"/>
                </a:solidFill>
              </a:rPr>
              <a:t>Address</a:t>
            </a:r>
            <a:r>
              <a:rPr lang="en-US" dirty="0">
                <a:solidFill>
                  <a:srgbClr val="C00000"/>
                </a:solidFill>
              </a:rPr>
              <a:t> </a:t>
            </a:r>
            <a:r>
              <a:rPr lang="en-US" dirty="0"/>
              <a:t>or location of an element or record x, is </a:t>
            </a:r>
            <a:r>
              <a:rPr lang="en-US" b="1" dirty="0">
                <a:solidFill>
                  <a:srgbClr val="C00000"/>
                </a:solidFill>
              </a:rPr>
              <a:t>obtained</a:t>
            </a:r>
            <a:r>
              <a:rPr lang="en-US" dirty="0">
                <a:solidFill>
                  <a:srgbClr val="C00000"/>
                </a:solidFill>
              </a:rPr>
              <a:t> </a:t>
            </a:r>
            <a:r>
              <a:rPr lang="en-US" dirty="0"/>
              <a:t>by </a:t>
            </a:r>
            <a:r>
              <a:rPr lang="en-US" b="1" dirty="0">
                <a:solidFill>
                  <a:srgbClr val="C00000"/>
                </a:solidFill>
              </a:rPr>
              <a:t>computing</a:t>
            </a:r>
            <a:r>
              <a:rPr lang="en-US" dirty="0">
                <a:solidFill>
                  <a:srgbClr val="C00000"/>
                </a:solidFill>
              </a:rPr>
              <a:t> </a:t>
            </a:r>
            <a:r>
              <a:rPr lang="en-US" dirty="0"/>
              <a:t>some arithmetic </a:t>
            </a:r>
            <a:r>
              <a:rPr lang="en-US" b="1" dirty="0">
                <a:solidFill>
                  <a:srgbClr val="C00000"/>
                </a:solidFill>
              </a:rPr>
              <a:t>function</a:t>
            </a:r>
            <a:r>
              <a:rPr lang="en-US" dirty="0">
                <a:solidFill>
                  <a:srgbClr val="C00000"/>
                </a:solidFill>
              </a:rPr>
              <a:t> </a:t>
            </a:r>
            <a:r>
              <a:rPr lang="en-US" dirty="0"/>
              <a:t>f. </a:t>
            </a:r>
          </a:p>
          <a:p>
            <a:r>
              <a:rPr lang="en-US" b="1" dirty="0">
                <a:solidFill>
                  <a:srgbClr val="C00000"/>
                </a:solidFill>
              </a:rPr>
              <a:t>f(key)</a:t>
            </a:r>
            <a:r>
              <a:rPr lang="en-US" dirty="0"/>
              <a:t> gives the address of x in the table.</a:t>
            </a:r>
          </a:p>
        </p:txBody>
      </p:sp>
      <p:graphicFrame>
        <p:nvGraphicFramePr>
          <p:cNvPr id="4" name="Table 3"/>
          <p:cNvGraphicFramePr>
            <a:graphicFrameLocks noGrp="1"/>
          </p:cNvGraphicFramePr>
          <p:nvPr>
            <p:extLst>
              <p:ext uri="{D42A27DB-BD31-4B8C-83A1-F6EECF244321}">
                <p14:modId xmlns:p14="http://schemas.microsoft.com/office/powerpoint/2010/main" val="234650569"/>
              </p:ext>
            </p:extLst>
          </p:nvPr>
        </p:nvGraphicFramePr>
        <p:xfrm>
          <a:off x="6616337" y="3712030"/>
          <a:ext cx="2667000" cy="2595880"/>
        </p:xfrm>
        <a:graphic>
          <a:graphicData uri="http://schemas.openxmlformats.org/drawingml/2006/table">
            <a:tbl>
              <a:tblPr firstRow="1" bandRow="1">
                <a:tableStyleId>{5940675A-B579-460E-94D1-54222C63F5DA}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tblGrid>
              <a:tr h="370840">
                <a:tc>
                  <a:txBody>
                    <a:bodyPr/>
                    <a:lstStyle/>
                    <a:p>
                      <a:r>
                        <a:rPr lang="en-US" dirty="0"/>
                        <a:t>1</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370840">
                <a:tc>
                  <a:txBody>
                    <a:bodyPr/>
                    <a:lstStyle/>
                    <a:p>
                      <a:r>
                        <a:rPr lang="en-US" dirty="0"/>
                        <a:t>2</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r>
                        <a:rPr lang="en-US" dirty="0"/>
                        <a:t>3</a:t>
                      </a: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4</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r>
                        <a:rPr lang="en-US" dirty="0"/>
                        <a:t>6</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r>
                        <a:rPr lang="en-US" dirty="0"/>
                        <a:t>7</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1481186"/>
              </p:ext>
            </p:extLst>
          </p:nvPr>
        </p:nvGraphicFramePr>
        <p:xfrm>
          <a:off x="807509" y="3788230"/>
          <a:ext cx="2379828" cy="370840"/>
        </p:xfrm>
        <a:graphic>
          <a:graphicData uri="http://schemas.openxmlformats.org/drawingml/2006/table">
            <a:tbl>
              <a:tblPr firstRow="1" bandRow="1">
                <a:tableStyleId>{5940675A-B579-460E-94D1-54222C63F5DA}</a:tableStyleId>
              </a:tblPr>
              <a:tblGrid>
                <a:gridCol w="594957">
                  <a:extLst>
                    <a:ext uri="{9D8B030D-6E8A-4147-A177-3AD203B41FA5}">
                      <a16:colId xmlns:a16="http://schemas.microsoft.com/office/drawing/2014/main" val="20000"/>
                    </a:ext>
                  </a:extLst>
                </a:gridCol>
                <a:gridCol w="594957">
                  <a:extLst>
                    <a:ext uri="{9D8B030D-6E8A-4147-A177-3AD203B41FA5}">
                      <a16:colId xmlns:a16="http://schemas.microsoft.com/office/drawing/2014/main" val="20001"/>
                    </a:ext>
                  </a:extLst>
                </a:gridCol>
                <a:gridCol w="594957">
                  <a:extLst>
                    <a:ext uri="{9D8B030D-6E8A-4147-A177-3AD203B41FA5}">
                      <a16:colId xmlns:a16="http://schemas.microsoft.com/office/drawing/2014/main" val="20002"/>
                    </a:ext>
                  </a:extLst>
                </a:gridCol>
                <a:gridCol w="594957">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7" name="TextBox 6"/>
          <p:cNvSpPr txBox="1"/>
          <p:nvPr/>
        </p:nvSpPr>
        <p:spPr>
          <a:xfrm>
            <a:off x="7225938" y="3178631"/>
            <a:ext cx="1565621" cy="461665"/>
          </a:xfrm>
          <a:prstGeom prst="rect">
            <a:avLst/>
          </a:prstGeom>
          <a:noFill/>
        </p:spPr>
        <p:txBody>
          <a:bodyPr wrap="none" rtlCol="0">
            <a:spAutoFit/>
          </a:bodyPr>
          <a:lstStyle/>
          <a:p>
            <a:r>
              <a:rPr lang="en-US" sz="2400" b="1" dirty="0">
                <a:solidFill>
                  <a:srgbClr val="C00000"/>
                </a:solidFill>
              </a:rPr>
              <a:t>Hash Table</a:t>
            </a:r>
          </a:p>
        </p:txBody>
      </p:sp>
      <p:sp>
        <p:nvSpPr>
          <p:cNvPr id="8" name="TextBox 7"/>
          <p:cNvSpPr txBox="1"/>
          <p:nvPr/>
        </p:nvSpPr>
        <p:spPr>
          <a:xfrm>
            <a:off x="1448386" y="3326566"/>
            <a:ext cx="1070999" cy="461665"/>
          </a:xfrm>
          <a:prstGeom prst="rect">
            <a:avLst/>
          </a:prstGeom>
          <a:noFill/>
        </p:spPr>
        <p:txBody>
          <a:bodyPr wrap="none" rtlCol="0">
            <a:spAutoFit/>
          </a:bodyPr>
          <a:lstStyle/>
          <a:p>
            <a:r>
              <a:rPr lang="en-US" sz="2400" b="1" dirty="0">
                <a:solidFill>
                  <a:srgbClr val="C00000"/>
                </a:solidFill>
              </a:rPr>
              <a:t>Record</a:t>
            </a:r>
          </a:p>
        </p:txBody>
      </p:sp>
      <p:sp>
        <p:nvSpPr>
          <p:cNvPr id="9" name="Rectangle 8"/>
          <p:cNvSpPr/>
          <p:nvPr/>
        </p:nvSpPr>
        <p:spPr>
          <a:xfrm>
            <a:off x="3187337" y="4702631"/>
            <a:ext cx="1765996" cy="517065"/>
          </a:xfrm>
          <a:prstGeom prst="rect">
            <a:avLst/>
          </a:prstGeom>
        </p:spPr>
        <p:txBody>
          <a:bodyPr wrap="none">
            <a:spAutoFit/>
          </a:bodyPr>
          <a:lstStyle/>
          <a:p>
            <a:pPr algn="ctr">
              <a:lnSpc>
                <a:spcPct val="115000"/>
              </a:lnSpc>
              <a:spcAft>
                <a:spcPts val="1000"/>
              </a:spcAft>
            </a:pPr>
            <a:r>
              <a:rPr lang="en-US" sz="2400" dirty="0">
                <a:latin typeface="Calibri" panose="020F0502020204030204" pitchFamily="34" charset="0"/>
                <a:ea typeface="Calibri" panose="020F0502020204030204" pitchFamily="34" charset="0"/>
                <a:cs typeface="Shruti" panose="020B0502040204020203" pitchFamily="34" charset="0"/>
              </a:rPr>
              <a:t>f()</a:t>
            </a:r>
            <a:r>
              <a:rPr lang="en-US" sz="2400" dirty="0">
                <a:latin typeface="Calibri" panose="020F0502020204030204" pitchFamily="34" charset="0"/>
                <a:ea typeface="Calibri" panose="020F0502020204030204" pitchFamily="34" charset="0"/>
                <a:cs typeface="Shruti" panose="020B0502040204020203" pitchFamily="34" charset="0"/>
                <a:sym typeface="Wingdings" panose="05000000000000000000" pitchFamily="2" charset="2"/>
              </a:rPr>
              <a:t></a:t>
            </a:r>
            <a:r>
              <a:rPr lang="en-US" sz="2400" dirty="0">
                <a:latin typeface="Calibri" panose="020F0502020204030204" pitchFamily="34" charset="0"/>
                <a:ea typeface="Calibri" panose="020F0502020204030204" pitchFamily="34" charset="0"/>
                <a:cs typeface="Shruti" panose="020B0502040204020203" pitchFamily="34" charset="0"/>
              </a:rPr>
              <a:t>Address</a:t>
            </a:r>
          </a:p>
        </p:txBody>
      </p:sp>
      <p:sp>
        <p:nvSpPr>
          <p:cNvPr id="10" name="Freeform 9"/>
          <p:cNvSpPr/>
          <p:nvPr/>
        </p:nvSpPr>
        <p:spPr>
          <a:xfrm>
            <a:off x="1128800" y="4170367"/>
            <a:ext cx="1937982" cy="805218"/>
          </a:xfrm>
          <a:custGeom>
            <a:avLst/>
            <a:gdLst>
              <a:gd name="connsiteX0" fmla="*/ 0 w 1937982"/>
              <a:gd name="connsiteY0" fmla="*/ 0 h 805218"/>
              <a:gd name="connsiteX1" fmla="*/ 0 w 1937982"/>
              <a:gd name="connsiteY1" fmla="*/ 0 h 805218"/>
              <a:gd name="connsiteX2" fmla="*/ 0 w 1937982"/>
              <a:gd name="connsiteY2" fmla="*/ 805218 h 805218"/>
              <a:gd name="connsiteX3" fmla="*/ 1937982 w 1937982"/>
              <a:gd name="connsiteY3" fmla="*/ 805218 h 805218"/>
            </a:gdLst>
            <a:ahLst/>
            <a:cxnLst>
              <a:cxn ang="0">
                <a:pos x="connsiteX0" y="connsiteY0"/>
              </a:cxn>
              <a:cxn ang="0">
                <a:pos x="connsiteX1" y="connsiteY1"/>
              </a:cxn>
              <a:cxn ang="0">
                <a:pos x="connsiteX2" y="connsiteY2"/>
              </a:cxn>
              <a:cxn ang="0">
                <a:pos x="connsiteX3" y="connsiteY3"/>
              </a:cxn>
            </a:cxnLst>
            <a:rect l="l" t="t" r="r" b="b"/>
            <a:pathLst>
              <a:path w="1937982" h="805218">
                <a:moveTo>
                  <a:pt x="0" y="0"/>
                </a:moveTo>
                <a:lnTo>
                  <a:pt x="0" y="0"/>
                </a:lnTo>
                <a:lnTo>
                  <a:pt x="0" y="805218"/>
                </a:lnTo>
                <a:lnTo>
                  <a:pt x="1937982" y="805218"/>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1" name="Freeform 10"/>
          <p:cNvSpPr/>
          <p:nvPr/>
        </p:nvSpPr>
        <p:spPr>
          <a:xfrm>
            <a:off x="4991117" y="4961938"/>
            <a:ext cx="1569493" cy="791571"/>
          </a:xfrm>
          <a:custGeom>
            <a:avLst/>
            <a:gdLst>
              <a:gd name="connsiteX0" fmla="*/ 0 w 1569493"/>
              <a:gd name="connsiteY0" fmla="*/ 0 h 791571"/>
              <a:gd name="connsiteX1" fmla="*/ 996287 w 1569493"/>
              <a:gd name="connsiteY1" fmla="*/ 0 h 791571"/>
              <a:gd name="connsiteX2" fmla="*/ 996287 w 1569493"/>
              <a:gd name="connsiteY2" fmla="*/ 791571 h 791571"/>
              <a:gd name="connsiteX3" fmla="*/ 1569493 w 1569493"/>
              <a:gd name="connsiteY3" fmla="*/ 791571 h 791571"/>
            </a:gdLst>
            <a:ahLst/>
            <a:cxnLst>
              <a:cxn ang="0">
                <a:pos x="connsiteX0" y="connsiteY0"/>
              </a:cxn>
              <a:cxn ang="0">
                <a:pos x="connsiteX1" y="connsiteY1"/>
              </a:cxn>
              <a:cxn ang="0">
                <a:pos x="connsiteX2" y="connsiteY2"/>
              </a:cxn>
              <a:cxn ang="0">
                <a:pos x="connsiteX3" y="connsiteY3"/>
              </a:cxn>
            </a:cxnLst>
            <a:rect l="l" t="t" r="r" b="b"/>
            <a:pathLst>
              <a:path w="1569493" h="791571">
                <a:moveTo>
                  <a:pt x="0" y="0"/>
                </a:moveTo>
                <a:lnTo>
                  <a:pt x="996287" y="0"/>
                </a:lnTo>
                <a:lnTo>
                  <a:pt x="996287" y="791571"/>
                </a:lnTo>
                <a:lnTo>
                  <a:pt x="1569493" y="791571"/>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Rectangle 11"/>
          <p:cNvSpPr/>
          <p:nvPr/>
        </p:nvSpPr>
        <p:spPr>
          <a:xfrm>
            <a:off x="1310069" y="5998031"/>
            <a:ext cx="4315669" cy="517065"/>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Mapping of Record in hash table</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10722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animBg="1"/>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 Data Structure</a:t>
            </a:r>
          </a:p>
        </p:txBody>
      </p:sp>
      <p:sp>
        <p:nvSpPr>
          <p:cNvPr id="3" name="Content Placeholder 2"/>
          <p:cNvSpPr>
            <a:spLocks noGrp="1"/>
          </p:cNvSpPr>
          <p:nvPr>
            <p:ph idx="1"/>
          </p:nvPr>
        </p:nvSpPr>
        <p:spPr/>
        <p:txBody>
          <a:bodyPr/>
          <a:lstStyle/>
          <a:p>
            <a:r>
              <a:rPr lang="en-US" dirty="0"/>
              <a:t>There are two different forms of hashing.</a:t>
            </a:r>
          </a:p>
          <a:p>
            <a:pPr marL="457200" indent="-457200">
              <a:buClr>
                <a:schemeClr val="tx1"/>
              </a:buClr>
              <a:buFont typeface="+mj-lt"/>
              <a:buAutoNum type="arabicPeriod"/>
            </a:pPr>
            <a:r>
              <a:rPr lang="en-US" b="1" dirty="0">
                <a:solidFill>
                  <a:srgbClr val="C00000"/>
                </a:solidFill>
              </a:rPr>
              <a:t>Open hashing or external hashing</a:t>
            </a:r>
          </a:p>
          <a:p>
            <a:pPr lvl="1"/>
            <a:r>
              <a:rPr lang="en-US" dirty="0"/>
              <a:t>Open or external hashing, allows records to be stored in unlimited space (could be a hard disk). </a:t>
            </a:r>
          </a:p>
          <a:p>
            <a:pPr lvl="1"/>
            <a:r>
              <a:rPr lang="en-US" dirty="0"/>
              <a:t>It places no limitation on the size of the tables.</a:t>
            </a:r>
          </a:p>
          <a:p>
            <a:pPr marL="457200" indent="-457200">
              <a:buClr>
                <a:schemeClr val="tx1"/>
              </a:buClr>
              <a:buFont typeface="+mj-lt"/>
              <a:buAutoNum type="arabicPeriod"/>
            </a:pPr>
            <a:r>
              <a:rPr lang="en-US" b="1" dirty="0">
                <a:solidFill>
                  <a:srgbClr val="C00000"/>
                </a:solidFill>
              </a:rPr>
              <a:t>Close hashing or internal hashing</a:t>
            </a:r>
          </a:p>
          <a:p>
            <a:pPr lvl="1"/>
            <a:r>
              <a:rPr lang="en-US" dirty="0"/>
              <a:t>Closed or internal hashing, uses a fixed space for storage and thus limits the size of hash table.</a:t>
            </a:r>
          </a:p>
          <a:p>
            <a:endParaRPr lang="en-US" dirty="0"/>
          </a:p>
        </p:txBody>
      </p:sp>
    </p:spTree>
    <p:extLst>
      <p:ext uri="{BB962C8B-B14F-4D97-AF65-F5344CB8AC3E}">
        <p14:creationId xmlns:p14="http://schemas.microsoft.com/office/powerpoint/2010/main" val="195605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Hashing Data Structure</a:t>
            </a:r>
          </a:p>
        </p:txBody>
      </p:sp>
      <p:sp>
        <p:nvSpPr>
          <p:cNvPr id="3" name="Content Placeholder 2"/>
          <p:cNvSpPr>
            <a:spLocks noGrp="1"/>
          </p:cNvSpPr>
          <p:nvPr>
            <p:ph idx="1"/>
          </p:nvPr>
        </p:nvSpPr>
        <p:spPr/>
        <p:txBody>
          <a:bodyPr/>
          <a:lstStyle/>
          <a:p>
            <a:r>
              <a:rPr lang="en-US" dirty="0"/>
              <a:t>The basic idea is that the </a:t>
            </a:r>
            <a:r>
              <a:rPr lang="en-US" b="1" dirty="0">
                <a:solidFill>
                  <a:srgbClr val="C00000"/>
                </a:solidFill>
              </a:rPr>
              <a:t>records [elements]</a:t>
            </a:r>
            <a:r>
              <a:rPr lang="en-US" b="1" dirty="0">
                <a:solidFill>
                  <a:srgbClr val="FF0000"/>
                </a:solidFill>
              </a:rPr>
              <a:t> </a:t>
            </a:r>
            <a:r>
              <a:rPr lang="en-US" dirty="0"/>
              <a:t>are </a:t>
            </a:r>
            <a:r>
              <a:rPr lang="en-US" b="1" dirty="0">
                <a:solidFill>
                  <a:srgbClr val="C00000"/>
                </a:solidFill>
              </a:rPr>
              <a:t>partitioned</a:t>
            </a:r>
            <a:r>
              <a:rPr lang="en-US" dirty="0">
                <a:solidFill>
                  <a:srgbClr val="C00000"/>
                </a:solidFill>
              </a:rPr>
              <a:t> </a:t>
            </a:r>
            <a:r>
              <a:rPr lang="en-US" dirty="0"/>
              <a:t>into </a:t>
            </a:r>
            <a:r>
              <a:rPr lang="en-US" b="1" dirty="0">
                <a:solidFill>
                  <a:srgbClr val="C00000"/>
                </a:solidFill>
              </a:rPr>
              <a:t>B classes</a:t>
            </a:r>
            <a:r>
              <a:rPr lang="en-US" dirty="0"/>
              <a:t>, numbered 0,1,2 … B-1</a:t>
            </a:r>
          </a:p>
          <a:p>
            <a:r>
              <a:rPr lang="en-US" dirty="0"/>
              <a:t>A Hashing function </a:t>
            </a:r>
            <a:r>
              <a:rPr lang="en-US" b="1" dirty="0">
                <a:solidFill>
                  <a:srgbClr val="C00000"/>
                </a:solidFill>
              </a:rPr>
              <a:t>f(x)</a:t>
            </a:r>
            <a:r>
              <a:rPr lang="en-US" dirty="0"/>
              <a:t> maps a record with </a:t>
            </a:r>
            <a:r>
              <a:rPr lang="en-US" b="1" dirty="0">
                <a:solidFill>
                  <a:srgbClr val="C00000"/>
                </a:solidFill>
              </a:rPr>
              <a:t>key x</a:t>
            </a:r>
            <a:r>
              <a:rPr lang="en-US" dirty="0"/>
              <a:t> to an integer value between</a:t>
            </a:r>
            <a:r>
              <a:rPr lang="en-US" b="1" dirty="0">
                <a:solidFill>
                  <a:srgbClr val="FF0000"/>
                </a:solidFill>
              </a:rPr>
              <a:t> </a:t>
            </a:r>
            <a:r>
              <a:rPr lang="en-US" b="1" dirty="0">
                <a:solidFill>
                  <a:srgbClr val="C00000"/>
                </a:solidFill>
              </a:rPr>
              <a:t>0 and B-1</a:t>
            </a:r>
          </a:p>
          <a:p>
            <a:r>
              <a:rPr lang="en-US" dirty="0"/>
              <a:t>Each </a:t>
            </a:r>
            <a:r>
              <a:rPr lang="en-US" b="1" dirty="0">
                <a:solidFill>
                  <a:srgbClr val="C00000"/>
                </a:solidFill>
              </a:rPr>
              <a:t>bucket</a:t>
            </a:r>
            <a:r>
              <a:rPr lang="en-US" dirty="0">
                <a:solidFill>
                  <a:srgbClr val="FF0000"/>
                </a:solidFill>
              </a:rPr>
              <a:t> </a:t>
            </a:r>
            <a:r>
              <a:rPr lang="en-US" dirty="0"/>
              <a:t>in the </a:t>
            </a:r>
            <a:r>
              <a:rPr lang="en-US" b="1" dirty="0">
                <a:solidFill>
                  <a:srgbClr val="C00000"/>
                </a:solidFill>
              </a:rPr>
              <a:t>bucket table</a:t>
            </a:r>
            <a:r>
              <a:rPr lang="en-US" dirty="0">
                <a:solidFill>
                  <a:srgbClr val="C00000"/>
                </a:solidFill>
              </a:rPr>
              <a:t> </a:t>
            </a:r>
            <a:r>
              <a:rPr lang="en-US" dirty="0"/>
              <a:t>is the </a:t>
            </a:r>
            <a:r>
              <a:rPr lang="en-US" b="1" dirty="0">
                <a:solidFill>
                  <a:srgbClr val="C00000"/>
                </a:solidFill>
              </a:rPr>
              <a:t>head</a:t>
            </a:r>
            <a:r>
              <a:rPr lang="en-US" dirty="0">
                <a:solidFill>
                  <a:srgbClr val="C00000"/>
                </a:solidFill>
              </a:rPr>
              <a:t> </a:t>
            </a:r>
            <a:r>
              <a:rPr lang="en-US" dirty="0"/>
              <a:t>of the </a:t>
            </a:r>
            <a:r>
              <a:rPr lang="en-US" b="1" dirty="0">
                <a:solidFill>
                  <a:srgbClr val="C00000"/>
                </a:solidFill>
              </a:rPr>
              <a:t>linked list </a:t>
            </a:r>
            <a:r>
              <a:rPr lang="en-US" dirty="0"/>
              <a:t>of records mapped to that bucket</a:t>
            </a:r>
          </a:p>
        </p:txBody>
      </p:sp>
      <p:graphicFrame>
        <p:nvGraphicFramePr>
          <p:cNvPr id="4" name="Table 3"/>
          <p:cNvGraphicFramePr>
            <a:graphicFrameLocks noGrp="1"/>
          </p:cNvGraphicFramePr>
          <p:nvPr>
            <p:extLst>
              <p:ext uri="{D42A27DB-BD31-4B8C-83A1-F6EECF244321}">
                <p14:modId xmlns:p14="http://schemas.microsoft.com/office/powerpoint/2010/main" val="3572166526"/>
              </p:ext>
            </p:extLst>
          </p:nvPr>
        </p:nvGraphicFramePr>
        <p:xfrm>
          <a:off x="2057400" y="3884408"/>
          <a:ext cx="838200" cy="222504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r>
                        <a:rPr lang="en-US" dirty="0"/>
                        <a:t>0</a:t>
                      </a:r>
                    </a:p>
                  </a:txBody>
                  <a:tcPr/>
                </a:tc>
                <a:extLst>
                  <a:ext uri="{0D108BD9-81ED-4DB2-BD59-A6C34878D82A}">
                    <a16:rowId xmlns:a16="http://schemas.microsoft.com/office/drawing/2014/main" val="10000"/>
                  </a:ext>
                </a:extLst>
              </a:tr>
              <a:tr h="370840">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a:t>
                      </a:r>
                    </a:p>
                  </a:txBody>
                  <a:tcPr/>
                </a:tc>
                <a:extLst>
                  <a:ext uri="{0D108BD9-81ED-4DB2-BD59-A6C34878D82A}">
                    <a16:rowId xmlns:a16="http://schemas.microsoft.com/office/drawing/2014/main" val="10002"/>
                  </a:ext>
                </a:extLst>
              </a:tr>
              <a:tr h="370840">
                <a:tc>
                  <a:txBody>
                    <a:bodyPr/>
                    <a:lstStyle/>
                    <a:p>
                      <a:r>
                        <a:rPr lang="en-US" dirty="0"/>
                        <a:t>.</a:t>
                      </a:r>
                    </a:p>
                  </a:txBody>
                  <a:tcPr/>
                </a:tc>
                <a:extLst>
                  <a:ext uri="{0D108BD9-81ED-4DB2-BD59-A6C34878D82A}">
                    <a16:rowId xmlns:a16="http://schemas.microsoft.com/office/drawing/2014/main" val="10003"/>
                  </a:ext>
                </a:extLst>
              </a:tr>
              <a:tr h="370840">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B-1</a:t>
                      </a: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1956653" y="3053926"/>
            <a:ext cx="1119922" cy="830997"/>
          </a:xfrm>
          <a:prstGeom prst="rect">
            <a:avLst/>
          </a:prstGeom>
          <a:noFill/>
        </p:spPr>
        <p:txBody>
          <a:bodyPr wrap="none" rtlCol="0">
            <a:spAutoFit/>
          </a:bodyPr>
          <a:lstStyle/>
          <a:p>
            <a:pPr algn="ctr"/>
            <a:r>
              <a:rPr lang="en-US" sz="2400" b="1" dirty="0">
                <a:solidFill>
                  <a:srgbClr val="C00000"/>
                </a:solidFill>
              </a:rPr>
              <a:t>Bucket </a:t>
            </a:r>
          </a:p>
          <a:p>
            <a:pPr algn="ctr"/>
            <a:r>
              <a:rPr lang="en-US" sz="2400" b="1" dirty="0">
                <a:solidFill>
                  <a:srgbClr val="C00000"/>
                </a:solidFill>
              </a:rPr>
              <a:t>Table</a:t>
            </a:r>
          </a:p>
        </p:txBody>
      </p:sp>
      <p:grpSp>
        <p:nvGrpSpPr>
          <p:cNvPr id="8" name="Group 7"/>
          <p:cNvGrpSpPr/>
          <p:nvPr/>
        </p:nvGrpSpPr>
        <p:grpSpPr>
          <a:xfrm>
            <a:off x="3200400" y="3956307"/>
            <a:ext cx="893824" cy="224136"/>
            <a:chOff x="1676400" y="3942859"/>
            <a:chExt cx="893824" cy="224136"/>
          </a:xfrm>
        </p:grpSpPr>
        <p:sp>
          <p:nvSpPr>
            <p:cNvPr id="6" name="Rectangle 5"/>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p:cNvGrpSpPr/>
          <p:nvPr/>
        </p:nvGrpSpPr>
        <p:grpSpPr>
          <a:xfrm>
            <a:off x="4559152" y="3956306"/>
            <a:ext cx="893824" cy="224136"/>
            <a:chOff x="1676400" y="3942859"/>
            <a:chExt cx="893824" cy="224136"/>
          </a:xfrm>
        </p:grpSpPr>
        <p:sp>
          <p:nvSpPr>
            <p:cNvPr id="10" name="Rectangle 9"/>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6096000" y="3956306"/>
            <a:ext cx="893824" cy="224136"/>
            <a:chOff x="1676400" y="3942859"/>
            <a:chExt cx="893824" cy="224136"/>
          </a:xfrm>
        </p:grpSpPr>
        <p:sp>
          <p:nvSpPr>
            <p:cNvPr id="13" name="Rectangle 12"/>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4" name="Straight Arrow Connector 33"/>
          <p:cNvCxnSpPr>
            <a:endCxn id="6" idx="1"/>
          </p:cNvCxnSpPr>
          <p:nvPr/>
        </p:nvCxnSpPr>
        <p:spPr>
          <a:xfrm>
            <a:off x="2895600" y="4068374"/>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7" idx="3"/>
            <a:endCxn id="10" idx="1"/>
          </p:cNvCxnSpPr>
          <p:nvPr/>
        </p:nvCxnSpPr>
        <p:spPr>
          <a:xfrm>
            <a:off x="4094224" y="4068375"/>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11" idx="3"/>
            <a:endCxn id="13" idx="1"/>
          </p:cNvCxnSpPr>
          <p:nvPr/>
        </p:nvCxnSpPr>
        <p:spPr>
          <a:xfrm>
            <a:off x="5452976" y="4068375"/>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14" idx="3"/>
          </p:cNvCxnSpPr>
          <p:nvPr/>
        </p:nvCxnSpPr>
        <p:spPr>
          <a:xfrm flipV="1">
            <a:off x="6989824" y="4068374"/>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41" name="Group 40"/>
          <p:cNvGrpSpPr/>
          <p:nvPr/>
        </p:nvGrpSpPr>
        <p:grpSpPr>
          <a:xfrm>
            <a:off x="3200400" y="4323212"/>
            <a:ext cx="893824" cy="224136"/>
            <a:chOff x="1676400" y="3942859"/>
            <a:chExt cx="893824" cy="224136"/>
          </a:xfrm>
        </p:grpSpPr>
        <p:sp>
          <p:nvSpPr>
            <p:cNvPr id="42" name="Rectangle 41"/>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p:cNvGrpSpPr/>
          <p:nvPr/>
        </p:nvGrpSpPr>
        <p:grpSpPr>
          <a:xfrm>
            <a:off x="4559152" y="4323211"/>
            <a:ext cx="893824" cy="224136"/>
            <a:chOff x="1676400" y="3942859"/>
            <a:chExt cx="893824" cy="224136"/>
          </a:xfrm>
        </p:grpSpPr>
        <p:sp>
          <p:nvSpPr>
            <p:cNvPr id="45" name="Rectangle 4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p:cNvGrpSpPr/>
          <p:nvPr/>
        </p:nvGrpSpPr>
        <p:grpSpPr>
          <a:xfrm>
            <a:off x="6096000" y="4323211"/>
            <a:ext cx="893824" cy="224136"/>
            <a:chOff x="1676400" y="3942859"/>
            <a:chExt cx="893824" cy="224136"/>
          </a:xfrm>
        </p:grpSpPr>
        <p:sp>
          <p:nvSpPr>
            <p:cNvPr id="48" name="Rectangle 4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0" name="Straight Arrow Connector 49"/>
          <p:cNvCxnSpPr>
            <a:endCxn id="42" idx="1"/>
          </p:cNvCxnSpPr>
          <p:nvPr/>
        </p:nvCxnSpPr>
        <p:spPr>
          <a:xfrm>
            <a:off x="2895600" y="443527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3" idx="3"/>
            <a:endCxn id="45" idx="1"/>
          </p:cNvCxnSpPr>
          <p:nvPr/>
        </p:nvCxnSpPr>
        <p:spPr>
          <a:xfrm>
            <a:off x="4094224" y="443528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6" idx="3"/>
            <a:endCxn id="48" idx="1"/>
          </p:cNvCxnSpPr>
          <p:nvPr/>
        </p:nvCxnSpPr>
        <p:spPr>
          <a:xfrm>
            <a:off x="5452976" y="443528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a:stCxn id="49" idx="3"/>
          </p:cNvCxnSpPr>
          <p:nvPr/>
        </p:nvCxnSpPr>
        <p:spPr>
          <a:xfrm flipV="1">
            <a:off x="6989824" y="443527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nvGrpSpPr>
          <p:cNvPr id="54" name="Group 53"/>
          <p:cNvGrpSpPr/>
          <p:nvPr/>
        </p:nvGrpSpPr>
        <p:grpSpPr>
          <a:xfrm>
            <a:off x="3200400" y="5790062"/>
            <a:ext cx="893824" cy="224136"/>
            <a:chOff x="1676400" y="3942859"/>
            <a:chExt cx="893824" cy="224136"/>
          </a:xfrm>
        </p:grpSpPr>
        <p:sp>
          <p:nvSpPr>
            <p:cNvPr id="55" name="Rectangle 54"/>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p:cNvGrpSpPr/>
          <p:nvPr/>
        </p:nvGrpSpPr>
        <p:grpSpPr>
          <a:xfrm>
            <a:off x="4559152" y="5790061"/>
            <a:ext cx="893824" cy="224136"/>
            <a:chOff x="1676400" y="3942859"/>
            <a:chExt cx="893824" cy="224136"/>
          </a:xfrm>
        </p:grpSpPr>
        <p:sp>
          <p:nvSpPr>
            <p:cNvPr id="58" name="Rectangle 57"/>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6096000" y="5790061"/>
            <a:ext cx="893824" cy="224136"/>
            <a:chOff x="1676400" y="3942859"/>
            <a:chExt cx="893824" cy="224136"/>
          </a:xfrm>
        </p:grpSpPr>
        <p:sp>
          <p:nvSpPr>
            <p:cNvPr id="61" name="Rectangle 60"/>
            <p:cNvSpPr/>
            <p:nvPr/>
          </p:nvSpPr>
          <p:spPr>
            <a:xfrm>
              <a:off x="1676400" y="3942860"/>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2122487" y="3942859"/>
              <a:ext cx="447737" cy="2241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3" name="Straight Arrow Connector 62"/>
          <p:cNvCxnSpPr>
            <a:endCxn id="55" idx="1"/>
          </p:cNvCxnSpPr>
          <p:nvPr/>
        </p:nvCxnSpPr>
        <p:spPr>
          <a:xfrm>
            <a:off x="2895600" y="5902129"/>
            <a:ext cx="304800" cy="3"/>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56" idx="3"/>
            <a:endCxn id="58" idx="1"/>
          </p:cNvCxnSpPr>
          <p:nvPr/>
        </p:nvCxnSpPr>
        <p:spPr>
          <a:xfrm>
            <a:off x="4094224" y="5902130"/>
            <a:ext cx="464928" cy="0"/>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a:stCxn id="59" idx="3"/>
            <a:endCxn id="61" idx="1"/>
          </p:cNvCxnSpPr>
          <p:nvPr/>
        </p:nvCxnSpPr>
        <p:spPr>
          <a:xfrm>
            <a:off x="5452976" y="5902130"/>
            <a:ext cx="643024"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62" idx="3"/>
          </p:cNvCxnSpPr>
          <p:nvPr/>
        </p:nvCxnSpPr>
        <p:spPr>
          <a:xfrm flipV="1">
            <a:off x="6989824" y="5902129"/>
            <a:ext cx="477776" cy="1"/>
          </a:xfrm>
          <a:prstGeom prst="straightConnector1">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67" name="TextBox 66"/>
          <p:cNvSpPr txBox="1"/>
          <p:nvPr/>
        </p:nvSpPr>
        <p:spPr>
          <a:xfrm>
            <a:off x="5104516" y="4930236"/>
            <a:ext cx="1690014" cy="369332"/>
          </a:xfrm>
          <a:prstGeom prst="rect">
            <a:avLst/>
          </a:prstGeom>
          <a:noFill/>
        </p:spPr>
        <p:txBody>
          <a:bodyPr wrap="none" rtlCol="0">
            <a:spAutoFit/>
          </a:bodyPr>
          <a:lstStyle/>
          <a:p>
            <a:r>
              <a:rPr lang="en-US" b="1" dirty="0">
                <a:solidFill>
                  <a:srgbClr val="C00000"/>
                </a:solidFill>
              </a:rPr>
              <a:t>List of Elements</a:t>
            </a:r>
          </a:p>
        </p:txBody>
      </p:sp>
      <p:sp>
        <p:nvSpPr>
          <p:cNvPr id="68" name="Rectangle 67"/>
          <p:cNvSpPr/>
          <p:nvPr/>
        </p:nvSpPr>
        <p:spPr>
          <a:xfrm>
            <a:off x="7883642" y="4547346"/>
            <a:ext cx="2507417" cy="941796"/>
          </a:xfrm>
          <a:prstGeom prst="rect">
            <a:avLst/>
          </a:prstGeom>
        </p:spPr>
        <p:txBody>
          <a:bodyPr wrap="none">
            <a:spAutoFit/>
          </a:bodyPr>
          <a:lstStyle/>
          <a:p>
            <a:pPr algn="ctr">
              <a:lnSpc>
                <a:spcPct val="115000"/>
              </a:lnSpc>
              <a:spcAft>
                <a:spcPts val="1000"/>
              </a:spcAft>
            </a:pPr>
            <a:r>
              <a:rPr lang="en-US" sz="2400" b="1" dirty="0">
                <a:latin typeface="Calibri" panose="020F0502020204030204" pitchFamily="34" charset="0"/>
                <a:ea typeface="Calibri" panose="020F0502020204030204" pitchFamily="34" charset="0"/>
                <a:cs typeface="Shruti" panose="020B0502040204020203" pitchFamily="34" charset="0"/>
              </a:rPr>
              <a:t>The open hashing </a:t>
            </a:r>
            <a:br>
              <a:rPr lang="en-US" sz="2400" b="1" dirty="0">
                <a:latin typeface="Calibri" panose="020F0502020204030204" pitchFamily="34" charset="0"/>
                <a:ea typeface="Calibri" panose="020F0502020204030204" pitchFamily="34" charset="0"/>
                <a:cs typeface="Shruti" panose="020B0502040204020203" pitchFamily="34" charset="0"/>
              </a:rPr>
            </a:br>
            <a:r>
              <a:rPr lang="en-US" sz="2400" b="1" dirty="0">
                <a:latin typeface="Calibri" panose="020F0502020204030204" pitchFamily="34" charset="0"/>
                <a:ea typeface="Calibri" panose="020F0502020204030204" pitchFamily="34" charset="0"/>
                <a:cs typeface="Shruti" panose="020B0502040204020203" pitchFamily="34" charset="0"/>
              </a:rPr>
              <a:t>data organization</a:t>
            </a:r>
            <a:endParaRPr lang="en-US" sz="2400" dirty="0">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33548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7" grpId="0"/>
      <p:bldP spid="6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Close Hashing Data Structure</a:t>
            </a:r>
          </a:p>
        </p:txBody>
      </p:sp>
      <p:sp>
        <p:nvSpPr>
          <p:cNvPr id="3" name="Content Placeholder 2"/>
          <p:cNvSpPr>
            <a:spLocks noGrp="1"/>
          </p:cNvSpPr>
          <p:nvPr>
            <p:ph idx="1"/>
          </p:nvPr>
        </p:nvSpPr>
        <p:spPr>
          <a:xfrm>
            <a:off x="131180" y="863444"/>
            <a:ext cx="9402785" cy="5590565"/>
          </a:xfrm>
        </p:spPr>
        <p:txBody>
          <a:bodyPr/>
          <a:lstStyle/>
          <a:p>
            <a:r>
              <a:rPr lang="en-US" dirty="0"/>
              <a:t>A closed hash table </a:t>
            </a:r>
            <a:r>
              <a:rPr lang="en-US" b="1" dirty="0">
                <a:solidFill>
                  <a:srgbClr val="C00000"/>
                </a:solidFill>
              </a:rPr>
              <a:t>keeps the elements in the bucket</a:t>
            </a:r>
            <a:r>
              <a:rPr lang="en-US" dirty="0">
                <a:solidFill>
                  <a:srgbClr val="C00000"/>
                </a:solidFill>
              </a:rPr>
              <a:t> </a:t>
            </a:r>
            <a:r>
              <a:rPr lang="en-US" dirty="0"/>
              <a:t>itself.</a:t>
            </a:r>
          </a:p>
          <a:p>
            <a:r>
              <a:rPr lang="en-US" dirty="0"/>
              <a:t>Only </a:t>
            </a:r>
            <a:r>
              <a:rPr lang="en-US" b="1" dirty="0">
                <a:solidFill>
                  <a:srgbClr val="C00000"/>
                </a:solidFill>
              </a:rPr>
              <a:t>one element can be put</a:t>
            </a:r>
            <a:r>
              <a:rPr lang="en-US" b="1" dirty="0">
                <a:solidFill>
                  <a:srgbClr val="FF0000"/>
                </a:solidFill>
              </a:rPr>
              <a:t> </a:t>
            </a:r>
            <a:r>
              <a:rPr lang="en-US" dirty="0"/>
              <a:t>in the bucket.</a:t>
            </a:r>
          </a:p>
          <a:p>
            <a:r>
              <a:rPr lang="en-US" dirty="0"/>
              <a:t>If we </a:t>
            </a:r>
            <a:r>
              <a:rPr lang="en-US" b="1" dirty="0">
                <a:solidFill>
                  <a:srgbClr val="C00000"/>
                </a:solidFill>
              </a:rPr>
              <a:t>try to place an element</a:t>
            </a:r>
            <a:r>
              <a:rPr lang="en-US" b="1" dirty="0">
                <a:solidFill>
                  <a:srgbClr val="FF0000"/>
                </a:solidFill>
              </a:rPr>
              <a:t> </a:t>
            </a:r>
            <a:r>
              <a:rPr lang="en-US" dirty="0"/>
              <a:t>in the bucket and find </a:t>
            </a:r>
            <a:r>
              <a:rPr lang="en-US" b="1" dirty="0">
                <a:solidFill>
                  <a:srgbClr val="C00000"/>
                </a:solidFill>
              </a:rPr>
              <a:t>it already holds</a:t>
            </a:r>
            <a:r>
              <a:rPr lang="en-US" b="1" dirty="0">
                <a:solidFill>
                  <a:srgbClr val="FF0000"/>
                </a:solidFill>
              </a:rPr>
              <a:t> </a:t>
            </a:r>
            <a:r>
              <a:rPr lang="en-US" dirty="0"/>
              <a:t>an element, then we say that a </a:t>
            </a:r>
            <a:r>
              <a:rPr lang="en-US" b="1" dirty="0">
                <a:solidFill>
                  <a:srgbClr val="C00000"/>
                </a:solidFill>
              </a:rPr>
              <a:t>collision</a:t>
            </a:r>
            <a:r>
              <a:rPr lang="en-US" dirty="0">
                <a:solidFill>
                  <a:srgbClr val="C00000"/>
                </a:solidFill>
              </a:rPr>
              <a:t> </a:t>
            </a:r>
            <a:r>
              <a:rPr lang="en-US" dirty="0"/>
              <a:t>has </a:t>
            </a:r>
            <a:r>
              <a:rPr lang="en-US" b="1" dirty="0">
                <a:solidFill>
                  <a:srgbClr val="C00000"/>
                </a:solidFill>
              </a:rPr>
              <a:t>occurred</a:t>
            </a:r>
            <a:r>
              <a:rPr lang="en-US" dirty="0"/>
              <a:t>.</a:t>
            </a:r>
          </a:p>
          <a:p>
            <a:r>
              <a:rPr lang="en-US" dirty="0"/>
              <a:t>In </a:t>
            </a:r>
            <a:r>
              <a:rPr lang="en-US" b="1" dirty="0">
                <a:solidFill>
                  <a:srgbClr val="C00000"/>
                </a:solidFill>
              </a:rPr>
              <a:t>case of collision</a:t>
            </a:r>
            <a:r>
              <a:rPr lang="en-US" dirty="0"/>
              <a:t>, the element should be </a:t>
            </a:r>
            <a:r>
              <a:rPr lang="en-US" b="1" dirty="0">
                <a:solidFill>
                  <a:srgbClr val="C00000"/>
                </a:solidFill>
              </a:rPr>
              <a:t>rehashed</a:t>
            </a:r>
            <a:r>
              <a:rPr lang="en-US" dirty="0">
                <a:solidFill>
                  <a:srgbClr val="C00000"/>
                </a:solidFill>
              </a:rPr>
              <a:t> </a:t>
            </a:r>
            <a:r>
              <a:rPr lang="en-US" dirty="0"/>
              <a:t>to alternate empty location within the bucket table.</a:t>
            </a:r>
          </a:p>
          <a:p>
            <a:r>
              <a:rPr lang="en-US" dirty="0"/>
              <a:t>In closed hashing, collision handling is a very important issue.</a:t>
            </a:r>
          </a:p>
        </p:txBody>
      </p:sp>
      <p:graphicFrame>
        <p:nvGraphicFramePr>
          <p:cNvPr id="4" name="Table 3"/>
          <p:cNvGraphicFramePr>
            <a:graphicFrameLocks noGrp="1"/>
          </p:cNvGraphicFramePr>
          <p:nvPr>
            <p:extLst>
              <p:ext uri="{D42A27DB-BD31-4B8C-83A1-F6EECF244321}">
                <p14:modId xmlns:p14="http://schemas.microsoft.com/office/powerpoint/2010/main" val="1221996621"/>
              </p:ext>
            </p:extLst>
          </p:nvPr>
        </p:nvGraphicFramePr>
        <p:xfrm>
          <a:off x="10430434" y="1109831"/>
          <a:ext cx="838200" cy="2743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tblGrid>
              <a:tr h="370840">
                <a:tc>
                  <a:txBody>
                    <a:bodyPr/>
                    <a:lstStyle/>
                    <a:p>
                      <a:pPr algn="ctr"/>
                      <a:r>
                        <a:rPr lang="en-US" sz="2400" dirty="0"/>
                        <a:t>A</a:t>
                      </a:r>
                    </a:p>
                  </a:txBody>
                  <a:tcPr/>
                </a:tc>
                <a:extLst>
                  <a:ext uri="{0D108BD9-81ED-4DB2-BD59-A6C34878D82A}">
                    <a16:rowId xmlns:a16="http://schemas.microsoft.com/office/drawing/2014/main" val="10000"/>
                  </a:ext>
                </a:extLst>
              </a:tr>
              <a:tr h="370840">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a:t>C</a:t>
                      </a:r>
                    </a:p>
                  </a:txBody>
                  <a:tcPr/>
                </a:tc>
                <a:extLst>
                  <a:ext uri="{0D108BD9-81ED-4DB2-BD59-A6C34878D82A}">
                    <a16:rowId xmlns:a16="http://schemas.microsoft.com/office/drawing/2014/main" val="10002"/>
                  </a:ext>
                </a:extLst>
              </a:tr>
              <a:tr h="370840">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a:t>B</a:t>
                      </a:r>
                    </a:p>
                  </a:txBody>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61335789"/>
              </p:ext>
            </p:extLst>
          </p:nvPr>
        </p:nvGraphicFramePr>
        <p:xfrm>
          <a:off x="9973234" y="1109831"/>
          <a:ext cx="381000" cy="27432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370840">
                <a:tc>
                  <a:txBody>
                    <a:bodyPr/>
                    <a:lstStyle/>
                    <a:p>
                      <a:pPr algn="ctr"/>
                      <a:r>
                        <a:rPr lang="en-US" sz="2400" dirty="0">
                          <a:solidFill>
                            <a:srgbClr val="C00000"/>
                          </a:solidFill>
                        </a:rPr>
                        <a:t>0</a:t>
                      </a:r>
                    </a:p>
                  </a:txBody>
                  <a:tcPr/>
                </a:tc>
                <a:extLst>
                  <a:ext uri="{0D108BD9-81ED-4DB2-BD59-A6C34878D82A}">
                    <a16:rowId xmlns:a16="http://schemas.microsoft.com/office/drawing/2014/main" val="10000"/>
                  </a:ext>
                </a:extLst>
              </a:tr>
              <a:tr h="370840">
                <a:tc>
                  <a:txBody>
                    <a:bodyPr/>
                    <a:lstStyle/>
                    <a:p>
                      <a:pPr algn="ctr"/>
                      <a:r>
                        <a:rPr lang="en-US" sz="2400" dirty="0">
                          <a:solidFill>
                            <a:srgbClr val="C00000"/>
                          </a:solidFill>
                        </a:rPr>
                        <a:t>1</a:t>
                      </a:r>
                    </a:p>
                  </a:txBody>
                  <a:tcPr/>
                </a:tc>
                <a:extLst>
                  <a:ext uri="{0D108BD9-81ED-4DB2-BD59-A6C34878D82A}">
                    <a16:rowId xmlns:a16="http://schemas.microsoft.com/office/drawing/2014/main" val="10001"/>
                  </a:ext>
                </a:extLst>
              </a:tr>
              <a:tr h="370840">
                <a:tc>
                  <a:txBody>
                    <a:bodyPr/>
                    <a:lstStyle/>
                    <a:p>
                      <a:pPr algn="ctr"/>
                      <a:r>
                        <a:rPr lang="en-US" sz="2400" dirty="0">
                          <a:solidFill>
                            <a:srgbClr val="C00000"/>
                          </a:solidFill>
                        </a:rPr>
                        <a:t>2</a:t>
                      </a:r>
                    </a:p>
                  </a:txBody>
                  <a:tcPr/>
                </a:tc>
                <a:extLst>
                  <a:ext uri="{0D108BD9-81ED-4DB2-BD59-A6C34878D82A}">
                    <a16:rowId xmlns:a16="http://schemas.microsoft.com/office/drawing/2014/main" val="10002"/>
                  </a:ext>
                </a:extLst>
              </a:tr>
              <a:tr h="370840">
                <a:tc>
                  <a:txBody>
                    <a:bodyPr/>
                    <a:lstStyle/>
                    <a:p>
                      <a:pPr algn="ctr"/>
                      <a:r>
                        <a:rPr lang="en-US" sz="2400" dirty="0">
                          <a:solidFill>
                            <a:srgbClr val="C00000"/>
                          </a:solidFill>
                        </a:rPr>
                        <a:t>3</a:t>
                      </a:r>
                    </a:p>
                  </a:txBody>
                  <a:tcPr/>
                </a:tc>
                <a:extLst>
                  <a:ext uri="{0D108BD9-81ED-4DB2-BD59-A6C34878D82A}">
                    <a16:rowId xmlns:a16="http://schemas.microsoft.com/office/drawing/2014/main" val="10003"/>
                  </a:ext>
                </a:extLst>
              </a:tr>
              <a:tr h="370840">
                <a:tc>
                  <a:txBody>
                    <a:bodyPr/>
                    <a:lstStyle/>
                    <a:p>
                      <a:pPr algn="ctr"/>
                      <a:r>
                        <a:rPr lang="en-US" sz="2400" dirty="0">
                          <a:solidFill>
                            <a:srgbClr val="C00000"/>
                          </a:solidFill>
                        </a:rPr>
                        <a:t>4</a:t>
                      </a:r>
                    </a:p>
                  </a:txBody>
                  <a:tcPr/>
                </a:tc>
                <a:extLst>
                  <a:ext uri="{0D108BD9-81ED-4DB2-BD59-A6C34878D82A}">
                    <a16:rowId xmlns:a16="http://schemas.microsoft.com/office/drawing/2014/main" val="10004"/>
                  </a:ext>
                </a:extLst>
              </a:tr>
              <a:tr h="370840">
                <a:tc>
                  <a:txBody>
                    <a:bodyPr/>
                    <a:lstStyle/>
                    <a:p>
                      <a:pPr algn="ctr"/>
                      <a:r>
                        <a:rPr lang="en-US" sz="2400" dirty="0">
                          <a:solidFill>
                            <a:srgbClr val="C00000"/>
                          </a:solidFill>
                        </a:rPr>
                        <a:t>5</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935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Functions</a:t>
            </a:r>
          </a:p>
        </p:txBody>
      </p:sp>
      <p:sp>
        <p:nvSpPr>
          <p:cNvPr id="3" name="Content Placeholder 2"/>
          <p:cNvSpPr>
            <a:spLocks noGrp="1"/>
          </p:cNvSpPr>
          <p:nvPr>
            <p:ph idx="1"/>
          </p:nvPr>
        </p:nvSpPr>
        <p:spPr>
          <a:xfrm>
            <a:off x="131180" y="769315"/>
            <a:ext cx="11929641" cy="5806297"/>
          </a:xfrm>
        </p:spPr>
        <p:txBody>
          <a:bodyPr/>
          <a:lstStyle/>
          <a:p>
            <a:pPr>
              <a:buClr>
                <a:srgbClr val="B84742"/>
              </a:buClr>
            </a:pPr>
            <a:r>
              <a:rPr lang="en-US" b="1" dirty="0">
                <a:solidFill>
                  <a:srgbClr val="C00000"/>
                </a:solidFill>
              </a:rPr>
              <a:t>Characteristics of a Good Hash Function </a:t>
            </a:r>
          </a:p>
          <a:p>
            <a:pPr lvl="1"/>
            <a:r>
              <a:rPr lang="en-US" dirty="0"/>
              <a:t>A good hash function avoids collisions.</a:t>
            </a:r>
          </a:p>
          <a:p>
            <a:pPr lvl="1"/>
            <a:r>
              <a:rPr lang="en-US" dirty="0"/>
              <a:t>A good hash function tends to spread keys evenly in the array. </a:t>
            </a:r>
          </a:p>
          <a:p>
            <a:pPr lvl="1">
              <a:buClr>
                <a:srgbClr val="B84742"/>
              </a:buClr>
            </a:pPr>
            <a:r>
              <a:rPr lang="en-US" dirty="0"/>
              <a:t>A good hash function is easy to compute.</a:t>
            </a:r>
          </a:p>
          <a:p>
            <a:pPr>
              <a:buClr>
                <a:srgbClr val="B84742"/>
              </a:buClr>
            </a:pPr>
            <a:r>
              <a:rPr lang="en-US" b="1" dirty="0">
                <a:solidFill>
                  <a:srgbClr val="C00000"/>
                </a:solidFill>
              </a:rPr>
              <a:t>Different hashing functions</a:t>
            </a:r>
          </a:p>
          <a:p>
            <a:pPr marL="819150" lvl="1" indent="-457200">
              <a:buFont typeface="+mj-lt"/>
              <a:buAutoNum type="arabicPeriod"/>
            </a:pPr>
            <a:r>
              <a:rPr lang="en-US" dirty="0"/>
              <a:t>Division-Method</a:t>
            </a:r>
          </a:p>
          <a:p>
            <a:pPr marL="819150" lvl="1" indent="-457200">
              <a:buFont typeface="+mj-lt"/>
              <a:buAutoNum type="arabicPeriod"/>
            </a:pPr>
            <a:r>
              <a:rPr lang="en-US" dirty="0" err="1"/>
              <a:t>Midsquare</a:t>
            </a:r>
            <a:r>
              <a:rPr lang="en-US" dirty="0"/>
              <a:t> Methods </a:t>
            </a:r>
          </a:p>
          <a:p>
            <a:pPr marL="819150" lvl="1" indent="-457200">
              <a:buFont typeface="+mj-lt"/>
              <a:buAutoNum type="arabicPeriod"/>
            </a:pPr>
            <a:r>
              <a:rPr lang="en-US" dirty="0"/>
              <a:t>Folding Method</a:t>
            </a:r>
          </a:p>
          <a:p>
            <a:pPr marL="819150" lvl="1" indent="-457200">
              <a:buFont typeface="+mj-lt"/>
              <a:buAutoNum type="arabicPeriod"/>
            </a:pPr>
            <a:r>
              <a:rPr lang="en-US" dirty="0"/>
              <a:t>Digit Analysis</a:t>
            </a:r>
          </a:p>
          <a:p>
            <a:pPr marL="819150" lvl="1" indent="-457200">
              <a:buFont typeface="+mj-lt"/>
              <a:buAutoNum type="arabicPeriod"/>
            </a:pPr>
            <a:r>
              <a:rPr lang="en-US" dirty="0"/>
              <a:t>Length Dependent Method</a:t>
            </a:r>
          </a:p>
          <a:p>
            <a:pPr marL="819150" lvl="1" indent="-457200">
              <a:buFont typeface="+mj-lt"/>
              <a:buAutoNum type="arabicPeriod"/>
            </a:pPr>
            <a:r>
              <a:rPr lang="en-US" dirty="0"/>
              <a:t>Algebraic Coding </a:t>
            </a:r>
          </a:p>
          <a:p>
            <a:pPr marL="819150" lvl="1" indent="-457200">
              <a:buFont typeface="+mj-lt"/>
              <a:buAutoNum type="arabicPeriod"/>
            </a:pPr>
            <a:r>
              <a:rPr lang="en-US" dirty="0"/>
              <a:t>Multiplicative Hashing</a:t>
            </a:r>
          </a:p>
          <a:p>
            <a:endParaRPr lang="en-US" dirty="0"/>
          </a:p>
        </p:txBody>
      </p:sp>
    </p:spTree>
    <p:extLst>
      <p:ext uri="{BB962C8B-B14F-4D97-AF65-F5344CB8AC3E}">
        <p14:creationId xmlns:p14="http://schemas.microsoft.com/office/powerpoint/2010/main" val="32984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Division-Method</a:t>
            </a:r>
          </a:p>
        </p:txBody>
      </p:sp>
      <p:sp>
        <p:nvSpPr>
          <p:cNvPr id="3" name="Content Placeholder 2"/>
          <p:cNvSpPr>
            <a:spLocks noGrp="1"/>
          </p:cNvSpPr>
          <p:nvPr>
            <p:ph idx="1"/>
          </p:nvPr>
        </p:nvSpPr>
        <p:spPr/>
        <p:txBody>
          <a:bodyPr/>
          <a:lstStyle/>
          <a:p>
            <a:r>
              <a:rPr lang="en-US" dirty="0"/>
              <a:t>In this method we use </a:t>
            </a:r>
            <a:r>
              <a:rPr lang="en-US" b="1" dirty="0">
                <a:solidFill>
                  <a:srgbClr val="C00000"/>
                </a:solidFill>
              </a:rPr>
              <a:t>modular arithmetic system </a:t>
            </a:r>
            <a:r>
              <a:rPr lang="en-US" dirty="0"/>
              <a:t>to </a:t>
            </a:r>
            <a:r>
              <a:rPr lang="en-US" b="1" dirty="0">
                <a:solidFill>
                  <a:srgbClr val="C00000"/>
                </a:solidFill>
              </a:rPr>
              <a:t>divide</a:t>
            </a:r>
            <a:r>
              <a:rPr lang="en-US" dirty="0">
                <a:solidFill>
                  <a:srgbClr val="C00000"/>
                </a:solidFill>
              </a:rPr>
              <a:t> </a:t>
            </a:r>
            <a:r>
              <a:rPr lang="en-US" dirty="0"/>
              <a:t>the </a:t>
            </a:r>
            <a:r>
              <a:rPr lang="en-US" b="1" dirty="0">
                <a:solidFill>
                  <a:srgbClr val="C00000"/>
                </a:solidFill>
              </a:rPr>
              <a:t>key value </a:t>
            </a:r>
            <a:r>
              <a:rPr lang="en-US" dirty="0"/>
              <a:t>by </a:t>
            </a:r>
            <a:r>
              <a:rPr lang="en-US" b="1" dirty="0">
                <a:solidFill>
                  <a:srgbClr val="C00000"/>
                </a:solidFill>
              </a:rPr>
              <a:t>some integer </a:t>
            </a:r>
            <a:r>
              <a:rPr lang="en-US" dirty="0"/>
              <a:t>divisor </a:t>
            </a:r>
            <a:r>
              <a:rPr lang="en-US" b="1" dirty="0">
                <a:solidFill>
                  <a:srgbClr val="C00000"/>
                </a:solidFill>
              </a:rPr>
              <a:t>m</a:t>
            </a:r>
            <a:r>
              <a:rPr lang="en-US" dirty="0">
                <a:solidFill>
                  <a:srgbClr val="C00000"/>
                </a:solidFill>
              </a:rPr>
              <a:t> </a:t>
            </a:r>
            <a:r>
              <a:rPr lang="en-US" dirty="0"/>
              <a:t>(may be table size).</a:t>
            </a:r>
          </a:p>
          <a:p>
            <a:r>
              <a:rPr lang="en-US" dirty="0"/>
              <a:t>It gives us the location value, where the element can be placed.</a:t>
            </a:r>
          </a:p>
          <a:p>
            <a:r>
              <a:rPr lang="en-US" dirty="0"/>
              <a:t>We can write, </a:t>
            </a:r>
            <a:r>
              <a:rPr lang="en-US" b="1" dirty="0">
                <a:solidFill>
                  <a:srgbClr val="C00000"/>
                </a:solidFill>
              </a:rPr>
              <a:t>L = (K mod m) + 1</a:t>
            </a:r>
            <a:r>
              <a:rPr lang="en-US" dirty="0"/>
              <a:t>, </a:t>
            </a:r>
          </a:p>
          <a:p>
            <a:pPr lvl="1">
              <a:buClr>
                <a:schemeClr val="tx1"/>
              </a:buClr>
            </a:pPr>
            <a:r>
              <a:rPr lang="en-US" b="1" dirty="0">
                <a:solidFill>
                  <a:srgbClr val="C00000"/>
                </a:solidFill>
              </a:rPr>
              <a:t>L</a:t>
            </a:r>
            <a:r>
              <a:rPr lang="en-US" dirty="0">
                <a:solidFill>
                  <a:srgbClr val="C00000"/>
                </a:solidFill>
              </a:rPr>
              <a:t> </a:t>
            </a:r>
            <a:r>
              <a:rPr lang="en-US" dirty="0"/>
              <a:t>= location in table/file</a:t>
            </a:r>
          </a:p>
          <a:p>
            <a:pPr lvl="1">
              <a:buClr>
                <a:schemeClr val="tx1"/>
              </a:buClr>
            </a:pPr>
            <a:r>
              <a:rPr lang="en-US" b="1" dirty="0">
                <a:solidFill>
                  <a:srgbClr val="C00000"/>
                </a:solidFill>
              </a:rPr>
              <a:t>K</a:t>
            </a:r>
            <a:r>
              <a:rPr lang="en-US" dirty="0">
                <a:solidFill>
                  <a:srgbClr val="C00000"/>
                </a:solidFill>
              </a:rPr>
              <a:t> </a:t>
            </a:r>
            <a:r>
              <a:rPr lang="en-US" dirty="0"/>
              <a:t>= key value</a:t>
            </a:r>
          </a:p>
          <a:p>
            <a:pPr lvl="1">
              <a:buClr>
                <a:schemeClr val="tx1"/>
              </a:buClr>
            </a:pPr>
            <a:r>
              <a:rPr lang="en-US" b="1" dirty="0">
                <a:solidFill>
                  <a:srgbClr val="C00000"/>
                </a:solidFill>
              </a:rPr>
              <a:t>m</a:t>
            </a:r>
            <a:r>
              <a:rPr lang="en-US" dirty="0">
                <a:solidFill>
                  <a:srgbClr val="C00000"/>
                </a:solidFill>
              </a:rPr>
              <a:t> </a:t>
            </a:r>
            <a:r>
              <a:rPr lang="en-US" dirty="0"/>
              <a:t>= table size/number of slots in file</a:t>
            </a:r>
          </a:p>
          <a:p>
            <a:r>
              <a:rPr lang="en-US" dirty="0"/>
              <a:t>Suppose,</a:t>
            </a:r>
            <a:r>
              <a:rPr lang="en-US" b="1" dirty="0">
                <a:solidFill>
                  <a:srgbClr val="FF0000"/>
                </a:solidFill>
              </a:rPr>
              <a:t> </a:t>
            </a:r>
            <a:r>
              <a:rPr lang="en-US" b="1" dirty="0">
                <a:solidFill>
                  <a:srgbClr val="C00000"/>
                </a:solidFill>
              </a:rPr>
              <a:t>k = 23, m = 10 </a:t>
            </a:r>
            <a:r>
              <a:rPr lang="en-US" dirty="0"/>
              <a:t>then </a:t>
            </a:r>
          </a:p>
          <a:p>
            <a:pPr lvl="1"/>
            <a:r>
              <a:rPr lang="en-US" dirty="0"/>
              <a:t>L = (23 mod 10) + 1= 3 + 1=4</a:t>
            </a:r>
          </a:p>
          <a:p>
            <a:pPr lvl="1"/>
            <a:r>
              <a:rPr lang="en-US" dirty="0"/>
              <a:t>The key whose </a:t>
            </a:r>
            <a:r>
              <a:rPr lang="en-US" b="1" dirty="0">
                <a:solidFill>
                  <a:srgbClr val="C00000"/>
                </a:solidFill>
              </a:rPr>
              <a:t>value is 23 </a:t>
            </a:r>
            <a:r>
              <a:rPr lang="en-US" dirty="0"/>
              <a:t>is placed in </a:t>
            </a:r>
            <a:r>
              <a:rPr lang="en-US" b="1" dirty="0">
                <a:solidFill>
                  <a:srgbClr val="C00000"/>
                </a:solidFill>
              </a:rPr>
              <a:t>4</a:t>
            </a:r>
            <a:r>
              <a:rPr lang="en-US" b="1" baseline="30000" dirty="0">
                <a:solidFill>
                  <a:srgbClr val="C00000"/>
                </a:solidFill>
              </a:rPr>
              <a:t>th</a:t>
            </a:r>
            <a:r>
              <a:rPr lang="en-US" b="1" dirty="0">
                <a:solidFill>
                  <a:srgbClr val="C00000"/>
                </a:solidFill>
              </a:rPr>
              <a:t> location</a:t>
            </a:r>
            <a:r>
              <a:rPr lang="en-US" dirty="0"/>
              <a:t>.</a:t>
            </a:r>
          </a:p>
        </p:txBody>
      </p:sp>
    </p:spTree>
    <p:extLst>
      <p:ext uri="{BB962C8B-B14F-4D97-AF65-F5344CB8AC3E}">
        <p14:creationId xmlns:p14="http://schemas.microsoft.com/office/powerpoint/2010/main" val="1385346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Midsquare</a:t>
            </a:r>
            <a:r>
              <a:rPr lang="en-US" dirty="0"/>
              <a:t> Methods</a:t>
            </a:r>
          </a:p>
        </p:txBody>
      </p:sp>
      <p:sp>
        <p:nvSpPr>
          <p:cNvPr id="3" name="Content Placeholder 2"/>
          <p:cNvSpPr>
            <a:spLocks noGrp="1"/>
          </p:cNvSpPr>
          <p:nvPr>
            <p:ph idx="1"/>
          </p:nvPr>
        </p:nvSpPr>
        <p:spPr/>
        <p:txBody>
          <a:bodyPr/>
          <a:lstStyle/>
          <a:p>
            <a:r>
              <a:rPr lang="en-US" dirty="0"/>
              <a:t>In this case, we </a:t>
            </a:r>
            <a:r>
              <a:rPr lang="en-US" b="1" dirty="0">
                <a:solidFill>
                  <a:srgbClr val="C00000"/>
                </a:solidFill>
              </a:rPr>
              <a:t>square the value of a key</a:t>
            </a:r>
            <a:r>
              <a:rPr lang="en-US" dirty="0">
                <a:solidFill>
                  <a:srgbClr val="C00000"/>
                </a:solidFill>
              </a:rPr>
              <a:t> </a:t>
            </a:r>
            <a:r>
              <a:rPr lang="en-US" dirty="0"/>
              <a:t>and take the </a:t>
            </a:r>
            <a:r>
              <a:rPr lang="en-US" b="1" dirty="0">
                <a:solidFill>
                  <a:srgbClr val="C00000"/>
                </a:solidFill>
              </a:rPr>
              <a:t>number of digits required</a:t>
            </a:r>
            <a:r>
              <a:rPr lang="en-US" dirty="0">
                <a:solidFill>
                  <a:srgbClr val="C00000"/>
                </a:solidFill>
              </a:rPr>
              <a:t> </a:t>
            </a:r>
            <a:r>
              <a:rPr lang="en-US" dirty="0"/>
              <a:t>to form an address, from the </a:t>
            </a:r>
            <a:r>
              <a:rPr lang="en-US" b="1" dirty="0">
                <a:solidFill>
                  <a:srgbClr val="C00000"/>
                </a:solidFill>
              </a:rPr>
              <a:t>middle position </a:t>
            </a:r>
            <a:r>
              <a:rPr lang="en-US" dirty="0"/>
              <a:t>of squared value.</a:t>
            </a:r>
          </a:p>
          <a:p>
            <a:r>
              <a:rPr lang="en-US" dirty="0"/>
              <a:t>Suppose a </a:t>
            </a:r>
            <a:r>
              <a:rPr lang="en-US" b="1" dirty="0">
                <a:solidFill>
                  <a:srgbClr val="C00000"/>
                </a:solidFill>
              </a:rPr>
              <a:t>key</a:t>
            </a:r>
            <a:r>
              <a:rPr lang="en-US" dirty="0"/>
              <a:t> value is </a:t>
            </a:r>
            <a:r>
              <a:rPr lang="en-US" b="1" dirty="0">
                <a:solidFill>
                  <a:srgbClr val="C00000"/>
                </a:solidFill>
              </a:rPr>
              <a:t>16</a:t>
            </a:r>
            <a:endParaRPr lang="en-US" dirty="0">
              <a:solidFill>
                <a:srgbClr val="C00000"/>
              </a:solidFill>
            </a:endParaRPr>
          </a:p>
          <a:p>
            <a:pPr lvl="1"/>
            <a:r>
              <a:rPr lang="en-US" dirty="0"/>
              <a:t>Its </a:t>
            </a:r>
            <a:r>
              <a:rPr lang="en-US" b="1" dirty="0">
                <a:solidFill>
                  <a:srgbClr val="C00000"/>
                </a:solidFill>
              </a:rPr>
              <a:t>square is 256</a:t>
            </a:r>
            <a:endParaRPr lang="en-US" dirty="0">
              <a:solidFill>
                <a:srgbClr val="C00000"/>
              </a:solidFill>
            </a:endParaRPr>
          </a:p>
          <a:p>
            <a:pPr lvl="1"/>
            <a:r>
              <a:rPr lang="en-US" dirty="0"/>
              <a:t>Now if we want </a:t>
            </a:r>
            <a:r>
              <a:rPr lang="en-US" b="1" dirty="0">
                <a:solidFill>
                  <a:srgbClr val="C00000"/>
                </a:solidFill>
              </a:rPr>
              <a:t>address of two digits</a:t>
            </a:r>
          </a:p>
          <a:p>
            <a:pPr lvl="1"/>
            <a:r>
              <a:rPr lang="en-US" dirty="0"/>
              <a:t>We select the address as </a:t>
            </a:r>
            <a:r>
              <a:rPr lang="en-US" b="1" dirty="0">
                <a:solidFill>
                  <a:srgbClr val="C00000"/>
                </a:solidFill>
              </a:rPr>
              <a:t>56</a:t>
            </a:r>
            <a:r>
              <a:rPr lang="en-US" dirty="0"/>
              <a:t> (i.e. two digits starting from middle of 256)</a:t>
            </a:r>
          </a:p>
        </p:txBody>
      </p:sp>
    </p:spTree>
    <p:extLst>
      <p:ext uri="{BB962C8B-B14F-4D97-AF65-F5344CB8AC3E}">
        <p14:creationId xmlns:p14="http://schemas.microsoft.com/office/powerpoint/2010/main" val="126236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10823</TotalTime>
  <Words>2074</Words>
  <Application>Microsoft Office PowerPoint</Application>
  <PresentationFormat>Widescreen</PresentationFormat>
  <Paragraphs>287</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Wingdings</vt:lpstr>
      <vt:lpstr>Arial</vt:lpstr>
      <vt:lpstr>Times New Roman</vt:lpstr>
      <vt:lpstr>Segoe UI Black</vt:lpstr>
      <vt:lpstr>Shruti</vt:lpstr>
      <vt:lpstr>Wingdings 3</vt:lpstr>
      <vt:lpstr>Open Sans Semibold</vt:lpstr>
      <vt:lpstr>Open Sans</vt:lpstr>
      <vt:lpstr>Roboto Condensed Light</vt:lpstr>
      <vt:lpstr>Roboto Condensed</vt:lpstr>
      <vt:lpstr>Calibri</vt:lpstr>
      <vt:lpstr>Office Theme</vt:lpstr>
      <vt:lpstr>Unit-4  Hashing &amp; File Structure (Hashing)</vt:lpstr>
      <vt:lpstr>What is Hashing?</vt:lpstr>
      <vt:lpstr>What is Hashing?</vt:lpstr>
      <vt:lpstr>Hash Table Data Structure</vt:lpstr>
      <vt:lpstr>Open Hashing Data Structure</vt:lpstr>
      <vt:lpstr>Close Hashing Data Structure</vt:lpstr>
      <vt:lpstr>Hashing Functions</vt:lpstr>
      <vt:lpstr>Division-Method</vt:lpstr>
      <vt:lpstr>Midsquare Methods</vt:lpstr>
      <vt:lpstr>Folding Method</vt:lpstr>
      <vt:lpstr>Folding Method</vt:lpstr>
      <vt:lpstr>Digit Analysis</vt:lpstr>
      <vt:lpstr>Length Dependent Method</vt:lpstr>
      <vt:lpstr>Algebraic Coding </vt:lpstr>
      <vt:lpstr>Multiplicative Hashing</vt:lpstr>
      <vt:lpstr>Collision Resolution Strategies</vt:lpstr>
      <vt:lpstr>Separate chaining</vt:lpstr>
      <vt:lpstr>Separate chaining</vt:lpstr>
      <vt:lpstr>Example - Separate chaining</vt:lpstr>
      <vt:lpstr>Open Addressing</vt:lpstr>
      <vt:lpstr>Linear Probing</vt:lpstr>
      <vt:lpstr>Linear Probing</vt:lpstr>
      <vt:lpstr>Quadratic probing</vt:lpstr>
      <vt:lpstr>Double Hashing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 Data Structure</dc:title>
  <dc:creator>ADMIN</dc:creator>
  <cp:keywords>Hashing, Data Structure, Darshan Institute of Engineering &amp; Technology, DIET</cp:keywords>
  <cp:lastModifiedBy>VSITR</cp:lastModifiedBy>
  <cp:revision>883</cp:revision>
  <dcterms:created xsi:type="dcterms:W3CDTF">2020-05-01T05:09:15Z</dcterms:created>
  <dcterms:modified xsi:type="dcterms:W3CDTF">2024-07-26T06:17:04Z</dcterms:modified>
</cp:coreProperties>
</file>