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42" r:id="rId2"/>
    <p:sldId id="405" r:id="rId3"/>
    <p:sldId id="406" r:id="rId4"/>
    <p:sldId id="407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435" r:id="rId31"/>
    <p:sldId id="436" r:id="rId32"/>
    <p:sldId id="437" r:id="rId33"/>
    <p:sldId id="438" r:id="rId34"/>
    <p:sldId id="439" r:id="rId35"/>
    <p:sldId id="440" r:id="rId36"/>
    <p:sldId id="441" r:id="rId37"/>
    <p:sldId id="443" r:id="rId38"/>
  </p:sldIdLst>
  <p:sldSz cx="12192000" cy="6858000"/>
  <p:notesSz cx="6858000" cy="9144000"/>
  <p:embeddedFontLst>
    <p:embeddedFont>
      <p:font typeface="Roboto Condensed Light" panose="020B0604020202020204" charset="0"/>
      <p:regular r:id="rId41"/>
      <p:italic r:id="rId42"/>
    </p:embeddedFont>
    <p:embeddedFont>
      <p:font typeface="Wingdings 3" panose="05040102010807070707" pitchFamily="18" charset="2"/>
      <p:regular r:id="rId43"/>
    </p:embeddedFont>
    <p:embeddedFont>
      <p:font typeface="Roboto Condensed" panose="020B0604020202020204" charset="0"/>
      <p:regular r:id="rId44"/>
      <p:bold r:id="rId45"/>
      <p:italic r:id="rId46"/>
      <p:boldItalic r:id="rId47"/>
    </p:embeddedFont>
    <p:embeddedFont>
      <p:font typeface="Segoe UI Black" panose="020B0A02040204020203" pitchFamily="34" charset="0"/>
      <p:bold r:id="rId48"/>
      <p:boldItalic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194" y="1609868"/>
            <a:ext cx="2694401" cy="32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7280145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Unit-5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Searching &amp; </a:t>
            </a:r>
            <a:br>
              <a:rPr lang="en-US" sz="6000" dirty="0"/>
            </a:br>
            <a:r>
              <a:rPr lang="en-US" sz="6000" dirty="0"/>
              <a:t>Sorting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91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8549"/>
              </p:ext>
            </p:extLst>
          </p:nvPr>
        </p:nvGraphicFramePr>
        <p:xfrm>
          <a:off x="3547528" y="1272972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1130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5000" y="2030507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0" y="20305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706680"/>
              </p:ext>
            </p:extLst>
          </p:nvPr>
        </p:nvGraphicFramePr>
        <p:xfrm>
          <a:off x="2023528" y="2777267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49124" y="2315603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33196"/>
              </p:ext>
            </p:extLst>
          </p:nvPr>
        </p:nvGraphicFramePr>
        <p:xfrm>
          <a:off x="2023528" y="3310667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1905000" y="3947175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05000" y="39471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543800" y="4366275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7000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7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747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081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415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74936" y="487231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336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207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413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2747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081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3415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74936" y="530710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17428" y="4917177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2133601" y="4697508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661238" y="4316507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2390274" y="5611907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757029" y="584050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133600" y="487231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41336" y="487231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7967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8511" y="88949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526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3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38937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271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605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93936" y="161638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26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0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26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3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7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271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605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93936" y="20324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2286001" y="1430261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1112" y="10773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88949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6028" y="144039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92022" y="2696599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86000" y="161638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752600" y="3229999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752600" y="322999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7526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86000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3603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937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605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3936" y="4390568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286000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26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3603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937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4271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9605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493936" y="480667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2819401" y="4197073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743200" y="3511273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22225" y="3953899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95853" y="450480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3075589" y="5211199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442344" y="543979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826936" y="4390568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427136" y="4390568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3947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9786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5842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745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3360337" y="1764934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22225" y="152176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95853" y="207266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52600" y="3781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17526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94189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35800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907595" y="4748402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7522225" y="450522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95853" y="505613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4158726" y="567411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974519" y="590271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71074" y="107913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410200" y="313953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752600" y="376966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360336" y="195842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61650" y="407627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93736" y="494189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27136" y="494189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957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811307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69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33603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37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93936" y="19718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6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603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937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271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605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93936" y="23879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4427137" y="1778381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22225" y="15352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95853" y="20861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4696447" y="27279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28074" y="29565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27136" y="19718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60536" y="19718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7855" y="1056202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7526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86000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269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3603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937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271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526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286000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826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603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8937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4271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605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493936" y="520738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4960537" y="4597781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522225" y="4354607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95853" y="4905509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5222453" y="5547359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029200" y="5775959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960536" y="4791276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493936" y="47912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91061" y="3922467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52600" y="3794775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752600" y="3783107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MIN_INDEX</a:t>
            </a:r>
            <a:r>
              <a:rPr lang="en-US" dirty="0"/>
              <a:t> denotes the </a:t>
            </a:r>
            <a:r>
              <a:rPr lang="en-US" b="1" dirty="0"/>
              <a:t>position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encountered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415119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SELECTION_SORT(K,N)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5153" y="829359"/>
            <a:ext cx="11766176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[Loop on the Pass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thru step 4 for PASS = 1,2,…….., N-1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minimum index]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PASS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[Make a pass and obtain element with smallest value]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Repeat for I = PASS + 1, PASS + 2, …………….., N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	If 	K[I] &lt; K[MIN_INDEX]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Then	MIN_INDEX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I</a:t>
            </a:r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[Exchange elements]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IF	  MIN_INDEX &lt;&gt; PASS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Then  K[PASS]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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K[MIN_INDEX]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[Finished]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990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</a:t>
            </a:r>
            <a:r>
              <a:rPr lang="en-US" b="1" dirty="0">
                <a:solidFill>
                  <a:srgbClr val="C00000"/>
                </a:solidFill>
              </a:rPr>
              <a:t>selection sort</a:t>
            </a:r>
            <a:r>
              <a:rPr lang="en-US" dirty="0"/>
              <a:t>, </a:t>
            </a:r>
            <a:r>
              <a:rPr lang="en-US" b="1" dirty="0"/>
              <a:t>instead of finding the smallest record</a:t>
            </a:r>
            <a:r>
              <a:rPr lang="en-US" dirty="0"/>
              <a:t> and performing the interchange, two records are </a:t>
            </a:r>
            <a:r>
              <a:rPr lang="en-US" b="1" dirty="0">
                <a:solidFill>
                  <a:srgbClr val="C00000"/>
                </a:solidFill>
              </a:rPr>
              <a:t>interchanged immediately</a:t>
            </a:r>
            <a:r>
              <a:rPr lang="en-US" dirty="0"/>
              <a:t> upon discovering that they are out of order</a:t>
            </a:r>
          </a:p>
          <a:p>
            <a:r>
              <a:rPr lang="en-US" dirty="0"/>
              <a:t>During the </a:t>
            </a:r>
            <a:r>
              <a:rPr lang="en-US" b="1" dirty="0">
                <a:solidFill>
                  <a:srgbClr val="C00000"/>
                </a:solidFill>
              </a:rPr>
              <a:t>first pass R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 and 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 are compared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interchanged in case of our of order</a:t>
            </a:r>
            <a:r>
              <a:rPr lang="en-US" dirty="0"/>
              <a:t>, this process is repeated for records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b="1" baseline="-25000" dirty="0">
                <a:solidFill>
                  <a:srgbClr val="C00000"/>
                </a:solidFill>
              </a:rPr>
              <a:t>3</a:t>
            </a:r>
            <a:r>
              <a:rPr lang="en-US" dirty="0"/>
              <a:t>, and so on.</a:t>
            </a:r>
          </a:p>
          <a:p>
            <a:r>
              <a:rPr lang="en-US" dirty="0"/>
              <a:t>This 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up”, 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</a:t>
            </a:r>
            <a:r>
              <a:rPr lang="en-US" b="1" baseline="30000" dirty="0"/>
              <a:t>th</a:t>
            </a:r>
            <a:r>
              <a:rPr lang="en-US" dirty="0"/>
              <a:t> position.</a:t>
            </a:r>
          </a:p>
          <a:p>
            <a:r>
              <a:rPr lang="en-US" dirty="0"/>
              <a:t>On each successive pass, the records with the next largest key will be placed in position n-1, n-2 ….., 2 respectively</a:t>
            </a:r>
          </a:p>
          <a:p>
            <a:r>
              <a:rPr lang="en-US" dirty="0"/>
              <a:t>This approached required at most n–1 passes,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02553"/>
              </p:ext>
            </p:extLst>
          </p:nvPr>
        </p:nvGraphicFramePr>
        <p:xfrm>
          <a:off x="4038600" y="133126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797861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0268" y="199913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26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867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8867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8867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7470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97470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7470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497470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97470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66585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66585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366585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50773" y="2550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50773" y="2931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550773" y="3312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842032" y="2706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8867" y="2550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18867" y="2931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14377" y="265583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2899986" y="346272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64899" y="340045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366585" y="3312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366585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4095749" y="384927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245507" y="378319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550773" y="369346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50773" y="407446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71412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793340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3340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793340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93340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93340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90268" y="4707162"/>
            <a:ext cx="11998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77104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71044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77104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915216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915216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915216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309672" y="3294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9672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309672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6316775" y="309470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6481688" y="303243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771044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71044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0" name="Freeform 69"/>
          <p:cNvSpPr/>
          <p:nvPr/>
        </p:nvSpPr>
        <p:spPr>
          <a:xfrm>
            <a:off x="7466808" y="346558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7631721" y="340331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915216" y="3294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915216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013665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8021867" y="2013199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22588" y="2529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9522588" y="3672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0" name="Rectangle 79"/>
          <p:cNvSpPr/>
          <p:nvPr/>
        </p:nvSpPr>
        <p:spPr>
          <a:xfrm>
            <a:off x="9522588" y="4053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1062834" y="3294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1062834" y="3675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1062834" y="4056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86" name="Freeform 85"/>
          <p:cNvSpPr/>
          <p:nvPr/>
        </p:nvSpPr>
        <p:spPr>
          <a:xfrm>
            <a:off x="8853983" y="2697749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018896" y="263548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309672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9" name="Rectangle 88"/>
          <p:cNvSpPr/>
          <p:nvPr/>
        </p:nvSpPr>
        <p:spPr>
          <a:xfrm>
            <a:off x="8309672" y="2913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0" name="Freeform 89"/>
          <p:cNvSpPr/>
          <p:nvPr/>
        </p:nvSpPr>
        <p:spPr>
          <a:xfrm>
            <a:off x="10065675" y="303026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0230588" y="296799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522588" y="2910601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9522588" y="3291601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0689198" y="1999132"/>
            <a:ext cx="9204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95" name="Straight Connector 94"/>
          <p:cNvCxnSpPr/>
          <p:nvPr/>
        </p:nvCxnSpPr>
        <p:spPr>
          <a:xfrm flipV="1">
            <a:off x="10689198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Freeform 95"/>
          <p:cNvSpPr/>
          <p:nvPr/>
        </p:nvSpPr>
        <p:spPr>
          <a:xfrm>
            <a:off x="11596235" y="2690260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11809370" y="262511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1062834" y="253253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1062834" y="291353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4671412" y="1999132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4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83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43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1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4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8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9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1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2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3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5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6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1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67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71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1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  <p:bldP spid="40" grpId="0" animBg="1"/>
      <p:bldP spid="41" grpId="0" animBg="1"/>
      <p:bldP spid="42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4" grpId="0" animBg="1"/>
      <p:bldP spid="96" grpId="0" animBg="1"/>
      <p:bldP spid="98" grpId="0" animBg="1"/>
      <p:bldP spid="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BUBBLE_SORT(K,N)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</a:t>
            </a:r>
            <a:r>
              <a:rPr lang="en-US" b="1" dirty="0"/>
              <a:t>vector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  <a:r>
              <a:rPr lang="en-US" dirty="0"/>
              <a:t> elements</a:t>
            </a:r>
          </a:p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rearrange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vector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ascending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C00000"/>
                </a:solidFill>
              </a:rPr>
              <a:t>Bubble Sort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PASS &amp; LAST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denotes the </a:t>
            </a:r>
            <a:r>
              <a:rPr lang="en-US" b="1" dirty="0">
                <a:solidFill>
                  <a:srgbClr val="C00000"/>
                </a:solidFill>
              </a:rPr>
              <a:t>pass index</a:t>
            </a:r>
            <a:r>
              <a:rPr lang="en-US" dirty="0"/>
              <a:t> and position of the first element in the vector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EXCHS </a:t>
            </a:r>
            <a:r>
              <a:rPr lang="en-US" dirty="0"/>
              <a:t>is used to count number of exchanges made on any pass</a:t>
            </a:r>
          </a:p>
          <a:p>
            <a:r>
              <a:rPr lang="en-US" dirty="0"/>
              <a:t>The variable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/>
              <a:t> is used to index elements</a:t>
            </a:r>
          </a:p>
        </p:txBody>
      </p:sp>
    </p:spTree>
    <p:extLst>
      <p:ext uri="{BB962C8B-B14F-4D97-AF65-F5344CB8AC3E}">
        <p14:creationId xmlns:p14="http://schemas.microsoft.com/office/powerpoint/2010/main" val="34123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BUBBLE_SORT (K, 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610" y="830390"/>
            <a:ext cx="9213334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N</a:t>
            </a:r>
            <a:endParaRPr lang="en-IN" sz="20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[Loop on pass index]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thru step 5 for PASS = 1, 2, 3, ….  , N-1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[Initialize exchange counter for this pass]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0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[Perform pairwise comparisons on unsorted elements]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Repeat for I = 1, 2, ……….., LAST – 1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IF 	K[I] &gt; K 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Then 	K[I]  K[I+1]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		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EXCHS + 1</a:t>
            </a:r>
            <a:endParaRPr lang="en-IN" sz="2000" dirty="0">
              <a:latin typeface="Consolas" pitchFamily="49" charset="0"/>
              <a:cs typeface="Consolas" pitchFamily="49" charset="0"/>
              <a:sym typeface="Wingdings" panose="05000000000000000000" pitchFamily="2" charset="2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[Any exchange made in this pass?]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IF	  EXCHS =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Then  Return (Vector is sorted, early return)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ELSE  LAST </a:t>
            </a:r>
            <a:r>
              <a:rPr lang="en-IN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LAST - 1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  	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[Finished]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Return</a:t>
            </a:r>
          </a:p>
        </p:txBody>
      </p:sp>
    </p:spTree>
    <p:extLst>
      <p:ext uri="{BB962C8B-B14F-4D97-AF65-F5344CB8AC3E}">
        <p14:creationId xmlns:p14="http://schemas.microsoft.com/office/powerpoint/2010/main" val="197716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  <a:p>
            <a:pPr lvl="1"/>
            <a:r>
              <a:rPr lang="en-US" dirty="0"/>
              <a:t>Linear/Sequential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IN" dirty="0"/>
              <a:t>Sorting</a:t>
            </a:r>
          </a:p>
          <a:p>
            <a:pPr lvl="1"/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pPr lvl="1"/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pPr lvl="1"/>
            <a:r>
              <a:rPr lang="fr-FR" dirty="0"/>
              <a:t>Insertion Sort</a:t>
            </a:r>
            <a:endParaRPr lang="en-US" dirty="0"/>
          </a:p>
          <a:p>
            <a:pPr lvl="1"/>
            <a:r>
              <a:rPr lang="fr-FR" dirty="0"/>
              <a:t>Quick Sort</a:t>
            </a:r>
          </a:p>
          <a:p>
            <a:pPr lvl="1"/>
            <a:r>
              <a:rPr lang="fr-FR" dirty="0" err="1"/>
              <a:t>Merge</a:t>
            </a:r>
            <a:r>
              <a:rPr lang="fr-FR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3532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At each step of the method, the goal is to place a particular record in its final position within the table, </a:t>
            </a:r>
          </a:p>
          <a:p>
            <a:pPr>
              <a:buClr>
                <a:schemeClr val="tx1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chemeClr val="tx1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6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41839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498168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9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51129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63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97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131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46536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86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9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29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463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1797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131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46536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7724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05800" y="498168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724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305800" y="4578277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61341" y="5748633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3771901" y="5362689"/>
            <a:ext cx="1999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341497" y="574908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8562476" y="5363137"/>
            <a:ext cx="1998" cy="38594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96381" y="3451414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3763016" y="4097745"/>
            <a:ext cx="8885" cy="48053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6000" y="789381"/>
            <a:ext cx="11520000" cy="461665"/>
          </a:xfrm>
          <a:prstGeom prst="rect">
            <a:avLst/>
          </a:prstGeom>
          <a:ln>
            <a:solidFill>
              <a:srgbClr val="B8474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6000" y="14012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6000" y="239181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16237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5874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8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1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7475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08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41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74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8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41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75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8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41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67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601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67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601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7918" y="823858"/>
            <a:ext cx="4528801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76719" y="4692157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6719" y="50731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I=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77037" y="507315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76719" y="53716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J=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77037" y="5371625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44729" y="470017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901517" y="1754960"/>
            <a:ext cx="311304" cy="443173"/>
            <a:chOff x="3701591" y="1754959"/>
            <a:chExt cx="311304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10204296" y="1812100"/>
            <a:ext cx="311304" cy="443173"/>
            <a:chOff x="3701591" y="1754959"/>
            <a:chExt cx="311304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676719" y="5691145"/>
            <a:ext cx="7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FLAG=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31942" y="56818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00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334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408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941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5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08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067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9601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445048" y="2979812"/>
            <a:ext cx="311304" cy="443173"/>
            <a:chOff x="3701591" y="1754959"/>
            <a:chExt cx="311304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9726431" y="297695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74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541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6125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172331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334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74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41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7475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008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541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067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601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5954298" y="4205028"/>
            <a:ext cx="311304" cy="443173"/>
            <a:chOff x="3701591" y="1754959"/>
            <a:chExt cx="311304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8652984" y="4205028"/>
            <a:ext cx="311304" cy="443173"/>
            <a:chOff x="3701591" y="1754959"/>
            <a:chExt cx="311304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6408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00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5032468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550056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394050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4571 3.33333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04492 -3.7037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92 -3.7037E-6 L -0.0875 -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0.0474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3.7037E-7 L 0.08998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4 -3.7037E-7 L -0.04258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8 -3.7037E-7 L -0.08671 -3.7037E-7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2 -3.7037E-7 L -0.13425 -3.703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138 -3.7037E-7 L -0.17396 2.96296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14" y="861641"/>
            <a:ext cx="4560605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246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80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9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2410" y="21102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658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992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26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66010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246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580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99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324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658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992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326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866010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3918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925274" y="21102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706886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78817" y="121920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16385" y="121920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732410" y="1173486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239000" y="1173486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638800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179736" y="270176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15127" y="3006562"/>
            <a:ext cx="311304" cy="602827"/>
            <a:chOff x="3701591" y="1754960"/>
            <a:chExt cx="311304" cy="602827"/>
          </a:xfrm>
        </p:grpSpPr>
        <p:sp>
          <p:nvSpPr>
            <p:cNvPr id="40" name="TextBox 39"/>
            <p:cNvSpPr txBox="1"/>
            <p:nvPr/>
          </p:nvSpPr>
          <p:spPr>
            <a:xfrm>
              <a:off x="3701591" y="19884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3857243" y="1754960"/>
              <a:ext cx="0" cy="233495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811928" y="3006562"/>
            <a:ext cx="311304" cy="602828"/>
            <a:chOff x="3701591" y="1754960"/>
            <a:chExt cx="311304" cy="602828"/>
          </a:xfrm>
        </p:grpSpPr>
        <p:sp>
          <p:nvSpPr>
            <p:cNvPr id="43" name="TextBox 42"/>
            <p:cNvSpPr txBox="1"/>
            <p:nvPr/>
          </p:nvSpPr>
          <p:spPr>
            <a:xfrm>
              <a:off x="3701591" y="1988456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3857243" y="1754960"/>
              <a:ext cx="0" cy="23349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105400" y="270176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105400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388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79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13136" y="4131416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2465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7799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133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8846736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93726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000" y="4131416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5029200" y="3619146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58074" y="3651804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12217" y="368859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242733" y="368248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179736" y="4718604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769122" y="5023405"/>
            <a:ext cx="311304" cy="588313"/>
            <a:chOff x="3701591" y="1754959"/>
            <a:chExt cx="311304" cy="588313"/>
          </a:xfrm>
        </p:grpSpPr>
        <p:sp>
          <p:nvSpPr>
            <p:cNvPr id="67" name="TextBox 66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775296" y="5023405"/>
            <a:ext cx="311304" cy="588313"/>
            <a:chOff x="3701591" y="1754959"/>
            <a:chExt cx="311304" cy="588313"/>
          </a:xfrm>
        </p:grpSpPr>
        <p:sp>
          <p:nvSpPr>
            <p:cNvPr id="70" name="TextBox 69"/>
            <p:cNvSpPr txBox="1"/>
            <p:nvPr/>
          </p:nvSpPr>
          <p:spPr>
            <a:xfrm>
              <a:off x="3701591" y="197394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5638800" y="4718604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1054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638800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131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2465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7799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3133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8846736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93726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9906000" y="6121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5029200" y="561123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6186754" y="5814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258492" y="563001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62009" y="58287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179736" y="6121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7594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0.04284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3.33333E-6 L -0.04101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01 -3.33333E-6 L -0.08554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15 -3.33333E-6 L -0.13099 -3.33333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0444 1.11111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3815 1.11111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15 1.11111E-6 L -0.08255 1.11111E-6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200" y="838200"/>
            <a:ext cx="44735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5638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9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6713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7246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79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13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846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2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06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65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99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32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66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391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25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9953" y="98902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942429" y="937274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7246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39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72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298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831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6287235" y="2906642"/>
            <a:ext cx="311304" cy="443173"/>
            <a:chOff x="3701591" y="1754959"/>
            <a:chExt cx="311304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518496" y="2906642"/>
            <a:ext cx="311304" cy="443173"/>
            <a:chOff x="3701591" y="1754959"/>
            <a:chExt cx="311304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72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6464802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400801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246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779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305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839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05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05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638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179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13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772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305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839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365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98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239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26343" y="3124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231222" y="3344173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179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379217" y="426720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915619" y="426720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8305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20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4322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22 1.48148E-6 L 0.08528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62229E-17 1.48148E-6 L -0.0474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4 1.48148E-6 L -0.08919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919 1.48148E-6 L -0.13203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203 1.48148E-6 L -0.1776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82 1.48148E-6 L -0.21628 1.48148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33786" y="2181837"/>
            <a:ext cx="311304" cy="443173"/>
            <a:chOff x="3701591" y="1754959"/>
            <a:chExt cx="311304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7593758" y="2563327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0029" y="249583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593580" y="2181837"/>
            <a:ext cx="311304" cy="443173"/>
            <a:chOff x="3701591" y="1754959"/>
            <a:chExt cx="311304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39700" y="914400"/>
            <a:ext cx="4537019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000" dirty="0">
                <a:latin typeface="Consolas" pitchFamily="49" charset="0"/>
                <a:cs typeface="Consolas" pitchFamily="49" charset="0"/>
              </a:rPr>
              <a:t>FLAG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LB &lt; UB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Then </a:t>
            </a:r>
          </a:p>
          <a:p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</a:t>
            </a:r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  LB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J  UB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KEY  K[LB]</a:t>
            </a:r>
          </a:p>
          <a:p>
            <a:r>
              <a:rPr lang="pt-BR" sz="20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Repeat While FLAG = true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  I+1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I  I + 1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  <a:r>
              <a:rPr lang="pt-BR" sz="2000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K[J] &gt; KEY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J  J – 1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IF   I&lt;J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Then K[I] --- K[J]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Else FLAG  FALSE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</a:t>
            </a:r>
          </a:p>
          <a:p>
            <a:r>
              <a:rPr lang="pt-BR" sz="20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K[LB] --- K[J]</a:t>
            </a:r>
            <a:endParaRPr lang="pt-BR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51587" y="12017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26387" y="1277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3884" y="18337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744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07864" y="1833798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49916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90918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485512" y="3140867"/>
            <a:ext cx="311304" cy="443173"/>
            <a:chOff x="3701591" y="1754959"/>
            <a:chExt cx="311304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9046056" y="3140867"/>
            <a:ext cx="311304" cy="443173"/>
            <a:chOff x="3701591" y="1754959"/>
            <a:chExt cx="311304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315200" y="2824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75780" y="2824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8619096" y="1518984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619097" y="1462857"/>
            <a:ext cx="642227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7450720" y="4063438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 w="28575">
            <a:solidFill>
              <a:srgbClr val="B84742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454367" y="401895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5405" y="3563986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70274" y="3563986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327179" y="4658398"/>
            <a:ext cx="311304" cy="443173"/>
            <a:chOff x="3701591" y="1754959"/>
            <a:chExt cx="311304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395819" y="4658398"/>
            <a:ext cx="311304" cy="443173"/>
            <a:chOff x="3701591" y="1754959"/>
            <a:chExt cx="311304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J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none" w="med" len="med"/>
              <a:tailEnd type="arrow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2390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773716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26000" y="35639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8839200" y="4348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305800" y="4348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8305800" y="3658155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826000" y="5240386"/>
            <a:ext cx="684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904371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95758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8537797" y="5284321"/>
            <a:ext cx="445955" cy="633927"/>
            <a:chOff x="5743796" y="4996934"/>
            <a:chExt cx="445955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54216" y="4996934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43796" y="5261529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90424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0109200" y="5392786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10184519" y="5260439"/>
            <a:ext cx="445955" cy="633927"/>
            <a:chOff x="7390518" y="4973052"/>
            <a:chExt cx="445955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0938" y="4973052"/>
              <a:ext cx="425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90518" y="5237647"/>
              <a:ext cx="4459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8509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109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308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8420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29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6916336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756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7442200" y="5872398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8000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0.04244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45 -4.81481E-6 L 0.08606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-0.04336 -4.8148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7037E-7 L 0.04597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-0.04597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07407E-6 L 0.04623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4.07407E-6 L 0.08763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6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791" y="849923"/>
            <a:ext cx="5760000" cy="5355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1. [Initialize]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</a:rPr>
              <a:t>   FLAG </a:t>
            </a:r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2. [Perform Sort]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IF   LB &lt; UB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Then I  LB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J  UB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KEY  K[LB]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FLAG = true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I  I+1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Repeat While K[I] &lt;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I  I + 1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J  J – 1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Repeat While K[J] &gt; KEY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    J  J – 1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</a:t>
            </a:r>
            <a:r>
              <a:rPr lang="pt-BR" b="1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IF   I&lt;J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Then K[I] --- K[J]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  Else FLAG  FALSE</a:t>
            </a: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b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</a:b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       </a:t>
            </a:r>
            <a:r>
              <a:rPr lang="pt-BR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K[LB] --- K[J]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53210" y="849923"/>
            <a:ext cx="5760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CALL QUICK_SORT(K,LB, J-1)</a:t>
            </a:r>
          </a:p>
          <a:p>
            <a:r>
              <a:rPr lang="pt-BR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CALL QUICK_SORT(K,J+1, UB)</a:t>
            </a:r>
          </a:p>
          <a:p>
            <a:endParaRPr lang="pt-BR" dirty="0">
              <a:latin typeface="Consolas" pitchFamily="49" charset="0"/>
              <a:cs typeface="Consolas" pitchFamily="49" charset="0"/>
            </a:endParaRP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CALL QUICK_SORT(K,LB, J-1)</a:t>
            </a:r>
          </a:p>
          <a:p>
            <a:endParaRPr lang="pt-BR" b="1" dirty="0"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3. [Finished]</a:t>
            </a:r>
          </a:p>
          <a:p>
            <a:r>
              <a:rPr lang="pt-BR" b="1" dirty="0">
                <a:latin typeface="Consolas" pitchFamily="49" charset="0"/>
                <a:cs typeface="Consolas" pitchFamily="49" charset="0"/>
              </a:rPr>
              <a:t> Return</a:t>
            </a:r>
            <a:endParaRPr lang="pt-BR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78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B84742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</a:t>
            </a:r>
          </a:p>
          <a:p>
            <a:pPr>
              <a:buClr>
                <a:srgbClr val="B84742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</a:t>
            </a:r>
          </a:p>
          <a:p>
            <a:pPr>
              <a:buClr>
                <a:srgbClr val="B84742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</a:p>
          <a:p>
            <a:pPr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</a:t>
            </a:r>
          </a:p>
          <a:p>
            <a:pPr>
              <a:buClr>
                <a:srgbClr val="B84742"/>
              </a:buClr>
            </a:pPr>
            <a:r>
              <a:rPr lang="en-US" b="1" dirty="0"/>
              <a:t>Procedure</a:t>
            </a:r>
          </a:p>
          <a:p>
            <a:pPr lvl="1">
              <a:buClr>
                <a:srgbClr val="B84742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</a:t>
            </a:r>
          </a:p>
          <a:p>
            <a:pPr lvl="1">
              <a:buClr>
                <a:srgbClr val="B84742"/>
              </a:buClr>
            </a:pPr>
            <a:r>
              <a:rPr lang="en-US" dirty="0"/>
              <a:t>Repeat the process till a single sorted list of obtained</a:t>
            </a:r>
          </a:p>
          <a:p>
            <a:pPr>
              <a:buClr>
                <a:srgbClr val="B84742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68694"/>
              </p:ext>
            </p:extLst>
          </p:nvPr>
        </p:nvGraphicFramePr>
        <p:xfrm>
          <a:off x="3505200" y="1345582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73124" y="883918"/>
            <a:ext cx="2045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90069"/>
              </p:ext>
            </p:extLst>
          </p:nvPr>
        </p:nvGraphicFramePr>
        <p:xfrm>
          <a:off x="3500964" y="1874517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752600" y="2420617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381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457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334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096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858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620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382000" y="35509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304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620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82000" y="30937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51124" y="2604251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057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2819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3581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43434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2057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19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581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434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62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7924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8686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9448800" y="4770117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7162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924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686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448800" y="517651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3581400" y="3931917"/>
            <a:ext cx="25146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096000" y="3931917"/>
            <a:ext cx="2590800" cy="7620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C0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C0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C0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C0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C00000"/>
                </a:solidFill>
              </a:rPr>
              <a:t>number of elements in the list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8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7312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810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457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8763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952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763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81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1981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038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4800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4038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800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743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810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676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676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95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2895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3810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95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495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743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4114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00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2743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4038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4800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2057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2743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4191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48006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3784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454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2743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810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934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7696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6934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6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991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9753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8991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753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7696200" y="2133600"/>
            <a:ext cx="10668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763000" y="2133600"/>
            <a:ext cx="990600" cy="5334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6629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6629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848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7848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763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8763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829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9829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70104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76962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067800" y="3200400"/>
            <a:ext cx="685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9753600" y="3200400"/>
            <a:ext cx="5334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934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7696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8991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9753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7010400" y="4267200"/>
            <a:ext cx="6858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76962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9144000" y="4267200"/>
            <a:ext cx="609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9677400" y="4267200"/>
            <a:ext cx="533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8737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949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7696200" y="4953000"/>
            <a:ext cx="10414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8763000" y="4953000"/>
            <a:ext cx="990600" cy="3048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769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845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3784600" y="5638800"/>
            <a:ext cx="23876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172200" y="5638800"/>
            <a:ext cx="2590800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3082" y="851649"/>
            <a:ext cx="11725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8611" y="1761566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33082" y="1976720"/>
            <a:ext cx="11725836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3082" y="2451078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6989" y="245107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33081" y="3294768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6988" y="3294768"/>
            <a:ext cx="11191929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3080" y="4125765"/>
            <a:ext cx="533907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6987" y="4125765"/>
            <a:ext cx="11191928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3080" y="5322622"/>
            <a:ext cx="117258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algorithm is not suitable for large data sets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8611" y="5190567"/>
            <a:ext cx="11998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5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6000" y="824755"/>
            <a:ext cx="115200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Complexity of the Insertion Sort Algorithm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36000" y="1304367"/>
            <a:ext cx="11520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To sort a </a:t>
            </a:r>
            <a:r>
              <a:rPr lang="en-IN" sz="2400" b="1" dirty="0">
                <a:solidFill>
                  <a:srgbClr val="E40524"/>
                </a:solidFill>
              </a:rPr>
              <a:t>unsorted list </a:t>
            </a:r>
            <a:r>
              <a:rPr lang="en-IN" sz="2400" dirty="0"/>
              <a:t>with </a:t>
            </a:r>
            <a:r>
              <a:rPr lang="en-IN" sz="2400" b="1" dirty="0"/>
              <a:t>'n'</a:t>
            </a:r>
            <a:r>
              <a:rPr lang="en-IN" sz="2400" dirty="0"/>
              <a:t> number of </a:t>
            </a:r>
            <a:r>
              <a:rPr lang="en-IN" sz="2400" b="1" dirty="0">
                <a:solidFill>
                  <a:srgbClr val="E40524"/>
                </a:solidFill>
              </a:rPr>
              <a:t>elements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we </a:t>
            </a:r>
            <a:r>
              <a:rPr lang="en-IN" sz="2400" b="1" dirty="0"/>
              <a:t>need</a:t>
            </a:r>
            <a:r>
              <a:rPr lang="en-IN" sz="2400" dirty="0"/>
              <a:t> to make </a:t>
            </a:r>
            <a:r>
              <a:rPr lang="en-IN" sz="2400" b="1" dirty="0"/>
              <a:t>(1+2+3+......+n-1) </a:t>
            </a:r>
            <a:r>
              <a:rPr lang="en-IN" sz="2400" dirty="0"/>
              <a:t>= </a:t>
            </a:r>
          </a:p>
          <a:p>
            <a:pPr algn="just"/>
            <a:r>
              <a:rPr lang="en-IN" sz="2400" b="1" dirty="0"/>
              <a:t>(n (n-1))/2 </a:t>
            </a:r>
            <a:r>
              <a:rPr lang="en-IN" sz="2400" dirty="0"/>
              <a:t>number of </a:t>
            </a:r>
            <a:r>
              <a:rPr lang="en-IN" sz="2400" b="1" dirty="0"/>
              <a:t>comparisons</a:t>
            </a:r>
            <a:r>
              <a:rPr lang="en-IN" sz="2400" dirty="0"/>
              <a:t> in the worst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36000" y="2238477"/>
            <a:ext cx="11520000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 list </a:t>
            </a:r>
            <a:r>
              <a:rPr lang="en-IN" sz="2400" b="1" dirty="0">
                <a:solidFill>
                  <a:srgbClr val="E40524"/>
                </a:solidFill>
              </a:rPr>
              <a:t>already sorted</a:t>
            </a:r>
            <a:r>
              <a:rPr lang="en-IN" sz="2400" dirty="0"/>
              <a:t>, then it requires </a:t>
            </a:r>
            <a:r>
              <a:rPr lang="en-IN" sz="2400" b="1" dirty="0">
                <a:solidFill>
                  <a:srgbClr val="E40524"/>
                </a:solidFill>
              </a:rPr>
              <a:t>'n'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E40524"/>
                </a:solidFill>
              </a:rPr>
              <a:t>comparisons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36000" y="2842594"/>
            <a:ext cx="115200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Worst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Best Case : Ω(n)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Average Case : Θ(n</a:t>
            </a:r>
            <a:r>
              <a:rPr lang="en-IN" sz="2400" baseline="30000" dirty="0"/>
              <a:t>2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54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40386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2177" y="914401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given array using Insertion Sort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600200" y="21336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41318" y="2133601"/>
            <a:ext cx="7555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- 1 : Select First Record and considered as Sorter Sub-array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53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24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839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02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248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106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896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67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5822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53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680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352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467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38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153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24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839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02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5248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960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2106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8964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67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75822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53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268096" y="1411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3528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511422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24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839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4102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5248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60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2106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7818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8964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4676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5822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153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8268096" y="44958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352800" y="27037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7496" y="26670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038600" y="323713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124200" y="324879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14801" y="32487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752894" y="3733801"/>
            <a:ext cx="8610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- 2 : Select Second Record and Insert at proper place in sorted array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 flipH="1" flipV="1">
            <a:off x="4041711" y="4185621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38600" y="54038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352800" y="54038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511422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153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724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4839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4102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55248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0960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62106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67818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68964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4676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75822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8153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8268096" y="53671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1" name="Elbow Connector 90"/>
          <p:cNvCxnSpPr/>
          <p:nvPr/>
        </p:nvCxnSpPr>
        <p:spPr>
          <a:xfrm rot="5400000">
            <a:off x="4041711" y="4750247"/>
            <a:ext cx="12700" cy="6418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47244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810000" y="59552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00601" y="59552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36748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/>
      <p:bldP spid="9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11" grpId="0"/>
      <p:bldP spid="61" grpId="0"/>
      <p:bldP spid="62" grpId="0"/>
      <p:bldP spid="64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97" grpId="0"/>
      <p:bldP spid="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65900" y="990601"/>
            <a:ext cx="836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- 3 : Select Third record and Insert at proper place in sorted array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038600" y="174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3528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511422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153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244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839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02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5248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2106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818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964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6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5822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1534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268096" y="170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4905962" y="1394825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4125109" y="139958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4384611" y="1628513"/>
            <a:ext cx="12700" cy="13276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038600" y="28561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3528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511422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53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7244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839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102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55248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2106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7818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8964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74676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5822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1534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68096" y="28194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4102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495800" y="33644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86401" y="33644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1562100" y="3805535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745060" y="3805536"/>
            <a:ext cx="838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- 4 : Select Forth record and Insert at proper place in sorted array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038600" y="46482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33528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3511422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153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7244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4839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4102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55248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0960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62106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818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68964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74676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5822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1534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268096" y="46114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5" name="Elbow Connector 94"/>
          <p:cNvCxnSpPr/>
          <p:nvPr/>
        </p:nvCxnSpPr>
        <p:spPr>
          <a:xfrm rot="16200000" flipH="1">
            <a:off x="5572909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H="1">
            <a:off x="47535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915362" y="4292499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4727511" y="4176113"/>
            <a:ext cx="12700" cy="2013474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038600" y="5599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3528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3511422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53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7244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4839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4102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5248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0960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62106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7818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68964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4676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75822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1534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8268096" y="5562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609935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518495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17555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21191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5" grpId="0" animBg="1"/>
      <p:bldP spid="56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3" grpId="0"/>
      <p:bldP spid="74" grpId="0"/>
      <p:bldP spid="76" grpId="0"/>
      <p:bldP spid="79" grpId="0" animBg="1"/>
      <p:bldP spid="80" grpId="0" animBg="1"/>
      <p:bldP spid="81" grpId="0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100" grpId="0" animBg="1"/>
      <p:bldP spid="101" grpId="0" animBg="1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038600" y="1636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528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511422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153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7244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39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248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0960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2106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18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8964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4676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822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1534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8268096" y="1600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759974" y="990601"/>
            <a:ext cx="82984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- 5 : Select Fifth record and Insert at proper place in sorted array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038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352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511422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153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24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39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410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248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096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62106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818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68964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4676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5822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8153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8268096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29201" y="2286000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is at proper position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1562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736148" y="3733801"/>
            <a:ext cx="839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- 6 : Select Sixth Record and Insert at proper place in sorted array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038600" y="45720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52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511422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153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47244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4839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4102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55248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0960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2106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81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68964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74676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75822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81534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8268096" y="45352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6792109" y="42380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6762948" y="4768850"/>
            <a:ext cx="12700" cy="685800"/>
          </a:xfrm>
          <a:prstGeom prst="bentConnector3">
            <a:avLst>
              <a:gd name="adj1" fmla="val 2215386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4038600" y="555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352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511422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153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47244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4839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54102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/>
          <p:cNvSpPr txBox="1"/>
          <p:nvPr/>
        </p:nvSpPr>
        <p:spPr>
          <a:xfrm>
            <a:off x="55248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60960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62106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6781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68964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74676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75822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81534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8268096" y="551952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748619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657179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562391" y="611528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78180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86740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858001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344980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98" grpId="0"/>
      <p:bldP spid="99" grpId="0" animBg="1"/>
      <p:bldP spid="100" grpId="0" animBg="1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 animBg="1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8" grpId="0"/>
      <p:bldP spid="139" grpId="0"/>
      <p:bldP spid="141" grpId="0"/>
      <p:bldP spid="14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68085" y="990601"/>
            <a:ext cx="858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- 7 : Select Seventh record and Insert at proper place in sorted 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46711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60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119533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61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325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447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183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1330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7041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188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3899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5046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75711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904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761511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876207" y="27432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1170211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44259" y="3733801"/>
            <a:ext cx="8500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- 8 : Select Eighth Record and Insert at proper place in sorted array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7767401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853001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43602" y="332636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646711" y="18288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960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119533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761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325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447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183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1330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7041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58188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389911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5046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75711" y="1828800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71904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761511" y="1828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876207" y="179207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7238421" y="1468527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6460017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5684369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4917164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4149476" y="1458108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5685259" y="673431"/>
            <a:ext cx="12700" cy="34290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46711" y="4456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960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3119533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761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3325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447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0183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51330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41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8188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3899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5046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075711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1904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761511" y="4456331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7876207" y="441960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7943073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718834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6432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5670136" y="4085640"/>
            <a:ext cx="36731" cy="704652"/>
          </a:xfrm>
          <a:prstGeom prst="bentConnector3">
            <a:avLst>
              <a:gd name="adj1" fmla="val -622363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6713959" y="3638187"/>
            <a:ext cx="12700" cy="2743200"/>
          </a:xfrm>
          <a:prstGeom prst="bentConnector3">
            <a:avLst>
              <a:gd name="adj1" fmla="val 180000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646711" y="559298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960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3119533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61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332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4447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7041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8188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3899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65046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70757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71904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77615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876207" y="5556251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5018311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120109" y="553651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446851" y="612775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538801" y="613941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465902" y="613941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</p:spTree>
    <p:extLst>
      <p:ext uri="{BB962C8B-B14F-4D97-AF65-F5344CB8AC3E}">
        <p14:creationId xmlns:p14="http://schemas.microsoft.com/office/powerpoint/2010/main" val="5611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10" grpId="0"/>
      <p:bldP spid="1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– Algorithm &amp;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" y="914400"/>
            <a:ext cx="4390251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65064" y="9144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1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6329"/>
              </p:ext>
            </p:extLst>
          </p:nvPr>
        </p:nvGraphicFramePr>
        <p:xfrm>
          <a:off x="8749380" y="959811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4455464" y="15239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455464" y="1676400"/>
            <a:ext cx="7566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55464" y="2362199"/>
            <a:ext cx="770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55464" y="2362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153"/>
              </p:ext>
            </p:extLst>
          </p:nvPr>
        </p:nvGraphicFramePr>
        <p:xfrm>
          <a:off x="51679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5396579" y="3352800"/>
            <a:ext cx="260008" cy="614065"/>
            <a:chOff x="457200" y="3505200"/>
            <a:chExt cx="260008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/>
          <p:cNvCxnSpPr/>
          <p:nvPr/>
        </p:nvCxnSpPr>
        <p:spPr>
          <a:xfrm>
            <a:off x="4455464" y="4271664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72402" y="428700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1268"/>
              </p:ext>
            </p:extLst>
          </p:nvPr>
        </p:nvGraphicFramePr>
        <p:xfrm>
          <a:off x="5127765" y="479613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356364" y="5253335"/>
            <a:ext cx="260008" cy="614065"/>
            <a:chOff x="457200" y="3505200"/>
            <a:chExt cx="260008" cy="614065"/>
          </a:xfrm>
        </p:grpSpPr>
        <p:sp>
          <p:nvSpPr>
            <p:cNvPr id="19" name="TextBox 1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8494064" y="2362199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05639" y="2373774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253651"/>
              </p:ext>
            </p:extLst>
          </p:nvPr>
        </p:nvGraphicFramePr>
        <p:xfrm>
          <a:off x="8825580" y="2895599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9644663" y="3352800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8494064" y="4264554"/>
            <a:ext cx="3665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94064" y="4267199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05076"/>
              </p:ext>
            </p:extLst>
          </p:nvPr>
        </p:nvGraphicFramePr>
        <p:xfrm>
          <a:off x="8814005" y="4789024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10269814" y="5263587"/>
            <a:ext cx="260008" cy="614065"/>
            <a:chOff x="457200" y="3505200"/>
            <a:chExt cx="260008" cy="614065"/>
          </a:xfrm>
        </p:grpSpPr>
        <p:sp>
          <p:nvSpPr>
            <p:cNvPr id="31" name="TextBox 30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867839" y="47890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951265" y="5879067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4445394" y="711201"/>
            <a:ext cx="0" cy="58443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5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0.05195 1.85185E-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513 -4.81481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5508 1.48148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C00000"/>
                </a:solidFill>
              </a:rPr>
              <a:t>array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C0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C0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C0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C00000"/>
                </a:solidFill>
              </a:rPr>
              <a:t>two equal half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C0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equal to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we got that element and </a:t>
            </a:r>
            <a:r>
              <a:rPr lang="en-IN" b="1" dirty="0">
                <a:solidFill>
                  <a:srgbClr val="C00000"/>
                </a:solidFill>
              </a:rPr>
              <a:t>return that index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</a:t>
            </a:r>
            <a:r>
              <a:rPr lang="en-IN" b="1" dirty="0">
                <a:solidFill>
                  <a:srgbClr val="C00000"/>
                </a:solidFill>
              </a:rPr>
              <a:t>look right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middle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greater than search element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we look </a:t>
            </a:r>
            <a:r>
              <a:rPr lang="en-IN" b="1" dirty="0">
                <a:solidFill>
                  <a:srgbClr val="C00000"/>
                </a:solidFill>
              </a:rPr>
              <a:t>left part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9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6826"/>
            <a:ext cx="918972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left &lt; 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0321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811365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C00000"/>
                </a:solidFill>
              </a:rPr>
              <a:t>6 </a:t>
            </a:r>
            <a:r>
              <a:rPr lang="en-IN" sz="2400" b="1" dirty="0"/>
              <a:t>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2890"/>
              </p:ext>
            </p:extLst>
          </p:nvPr>
        </p:nvGraphicFramePr>
        <p:xfrm>
          <a:off x="2666999" y="140746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752600" y="31600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52800" y="3155596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752600" y="361726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663604"/>
              </p:ext>
            </p:extLst>
          </p:nvPr>
        </p:nvGraphicFramePr>
        <p:xfrm>
          <a:off x="2667000" y="191096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91771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46551" y="368453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23747"/>
              </p:ext>
            </p:extLst>
          </p:nvPr>
        </p:nvGraphicFramePr>
        <p:xfrm>
          <a:off x="2462665" y="469464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2964"/>
              </p:ext>
            </p:extLst>
          </p:nvPr>
        </p:nvGraphicFramePr>
        <p:xfrm>
          <a:off x="2462666" y="519814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548266" y="520489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14501" y="5552038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793765" y="5605571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727426" y="2416263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9731090" y="2469796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1752601" y="361726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203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0208" y="923400"/>
            <a:ext cx="7667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278"/>
              </p:ext>
            </p:extLst>
          </p:nvPr>
        </p:nvGraphicFramePr>
        <p:xfrm>
          <a:off x="2462665" y="19335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18805"/>
              </p:ext>
            </p:extLst>
          </p:nvPr>
        </p:nvGraphicFramePr>
        <p:xfrm>
          <a:off x="2462666" y="24370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48266" y="24437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105962" y="2832866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93765" y="2844441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752601" y="87928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752600" y="359933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11493" y="366660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07251"/>
              </p:ext>
            </p:extLst>
          </p:nvPr>
        </p:nvGraphicFramePr>
        <p:xfrm>
          <a:off x="2462665" y="467671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63914"/>
              </p:ext>
            </p:extLst>
          </p:nvPr>
        </p:nvGraphicFramePr>
        <p:xfrm>
          <a:off x="2462666" y="518021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8266" y="518696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419581" y="5534108"/>
            <a:ext cx="2008883" cy="614065"/>
            <a:chOff x="-417235" y="3505200"/>
            <a:chExt cx="200888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17235" y="3657600"/>
              <a:ext cx="2008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752601" y="359933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56676" y="467770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list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C00000"/>
                </a:solidFill>
              </a:rPr>
              <a:t>right end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selected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C0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swapped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C0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C00000"/>
                </a:solidFill>
              </a:rPr>
              <a:t>not suitable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large data sets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its average and worst case complexities are of </a:t>
            </a:r>
            <a:r>
              <a:rPr lang="en-US" b="1" dirty="0">
                <a:solidFill>
                  <a:srgbClr val="C00000"/>
                </a:solidFill>
              </a:rPr>
              <a:t>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30399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15621</TotalTime>
  <Words>3612</Words>
  <Application>Microsoft Office PowerPoint</Application>
  <PresentationFormat>Widescreen</PresentationFormat>
  <Paragraphs>1228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Roboto Condensed Light</vt:lpstr>
      <vt:lpstr>Wingdings 3</vt:lpstr>
      <vt:lpstr>Roboto Condensed</vt:lpstr>
      <vt:lpstr>Open Sans</vt:lpstr>
      <vt:lpstr>Open Sans Semibold</vt:lpstr>
      <vt:lpstr>Segoe UI Black</vt:lpstr>
      <vt:lpstr>Wingdings</vt:lpstr>
      <vt:lpstr>Arial</vt:lpstr>
      <vt:lpstr>Calibri</vt:lpstr>
      <vt:lpstr>Times New Roman</vt:lpstr>
      <vt:lpstr>Consolas</vt:lpstr>
      <vt:lpstr>Office Theme</vt:lpstr>
      <vt:lpstr>Unit-5  Searching &amp;  Sorting</vt:lpstr>
      <vt:lpstr>Sorting &amp; Searching</vt:lpstr>
      <vt:lpstr>Linear/Sequential Search</vt:lpstr>
      <vt:lpstr>Sequential Search – Algorithm &amp; Example</vt:lpstr>
      <vt:lpstr>Binary Search</vt:lpstr>
      <vt:lpstr>Binary Search - Algorithm</vt:lpstr>
      <vt:lpstr>Binary Search - Algorithm</vt:lpstr>
      <vt:lpstr>Binary Search - Algorithm</vt:lpstr>
      <vt:lpstr>Selection Sort</vt:lpstr>
      <vt:lpstr>Selection Sort</vt:lpstr>
      <vt:lpstr>Selection Sort</vt:lpstr>
      <vt:lpstr>Selection Sort</vt:lpstr>
      <vt:lpstr>Selection Sort</vt:lpstr>
      <vt:lpstr>SELECTION_SORT(K,N)</vt:lpstr>
      <vt:lpstr>SELECTION_SORT(K,N)</vt:lpstr>
      <vt:lpstr>Bubble Sort</vt:lpstr>
      <vt:lpstr>Bubble Sort</vt:lpstr>
      <vt:lpstr>BUBBLE_SORT(K,N)</vt:lpstr>
      <vt:lpstr>Procedure: BUBBLE_SORT (K, N)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Merge Sort</vt:lpstr>
      <vt:lpstr>Merge Sort</vt:lpstr>
      <vt:lpstr>Merge Sort</vt:lpstr>
      <vt:lpstr>Insertion Sort</vt:lpstr>
      <vt:lpstr>Insertion Sort cont.</vt:lpstr>
      <vt:lpstr>Insertion Sort Example</vt:lpstr>
      <vt:lpstr>Insertion Sort Example Cont.</vt:lpstr>
      <vt:lpstr>Insertion Sort Example Cont.</vt:lpstr>
      <vt:lpstr>Insertion Sort Example Cont.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&amp; Sorting - Data Structure</dc:title>
  <dc:creator>ADMIN</dc:creator>
  <cp:keywords>Searching &amp; Sorting, Data Structure, Darshan Institute of Engineering &amp; Technology, DIET</cp:keywords>
  <cp:lastModifiedBy>VSITR</cp:lastModifiedBy>
  <cp:revision>923</cp:revision>
  <dcterms:created xsi:type="dcterms:W3CDTF">2020-05-01T05:09:15Z</dcterms:created>
  <dcterms:modified xsi:type="dcterms:W3CDTF">2024-07-26T06:19:58Z</dcterms:modified>
</cp:coreProperties>
</file>